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clrMru>
    <a:srgbClr val="FDFDFD"/>
    <a:srgbClr val="EAEAEA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7.426%" autoAdjust="0"/>
    <p:restoredTop sz="94.66%"/>
  </p:normalViewPr>
  <p:slideViewPr>
    <p:cSldViewPr snapToGrid="0">
      <p:cViewPr varScale="1">
        <p:scale>
          <a:sx n="74" d="100"/>
          <a:sy n="74" d="100"/>
        </p:scale>
        <p:origin x="4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viewProps" Target="viewProp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presProps" Target="presProps.xml"/><Relationship Id="rId2" Type="http://purl.oclc.org/ooxml/officeDocument/relationships/slide" Target="slides/slide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tableStyles" Target="tableStyles.xml"/><Relationship Id="rId10" Type="http://purl.oclc.org/ooxml/officeDocument/relationships/slide" Target="slides/slide9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879971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796715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28448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421363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149235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367045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053560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872550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113058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085419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13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2862E129-DBB6-43B8-B175-C27EE6985588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72932C08-26B5-40F8-9B05-3AC200B1F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34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image" Target="../media/image1.jpg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image" Target="../media/image2.jpeg"/><Relationship Id="rId1" Type="http://purl.oclc.org/ooxml/officeDocument/relationships/slideLayout" Target="../slideLayouts/slideLayout1.xml"/><Relationship Id="rId6" Type="http://schemas.microsoft.com/office/2007/relationships/hdphoto" Target="../media/hdphoto2.wdp"/><Relationship Id="rId5" Type="http://purl.oclc.org/ooxml/officeDocument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image" Target="../media/image2.jpeg"/><Relationship Id="rId1" Type="http://purl.oclc.org/ooxml/officeDocument/relationships/slideLayout" Target="../slideLayouts/slideLayout1.xml"/><Relationship Id="rId6" Type="http://schemas.microsoft.com/office/2007/relationships/hdphoto" Target="../media/hdphoto2.wdp"/><Relationship Id="rId5" Type="http://purl.oclc.org/ooxml/officeDocument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hyperlink" Target="http://176.31.171.10/learninglocker/public/" TargetMode="External"/><Relationship Id="rId2" Type="http://purl.oclc.org/ooxml/officeDocument/relationships/image" Target="../media/image2.jpeg"/><Relationship Id="rId1" Type="http://purl.oclc.org/ooxml/officeDocument/relationships/slideLayout" Target="../slideLayouts/slideLayout1.xml"/><Relationship Id="rId4" Type="http://purl.oclc.org/ooxml/officeDocument/relationships/hyperlink" Target="http://176.31.171.10/moodle" TargetMode="Externa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352" y="2595242"/>
            <a:ext cx="11364033" cy="1667517"/>
          </a:xfrm>
        </p:spPr>
        <p:txBody>
          <a:bodyPr>
            <a:normAutofit/>
          </a:bodyPr>
          <a:lstStyle/>
          <a:p>
            <a:pPr algn="r"/>
            <a:r>
              <a:rPr lang="ca-ES" sz="9600" dirty="0" smtClean="0">
                <a:latin typeface="Segoe UI Light" panose="020B0502040204020203" pitchFamily="34" charset="0"/>
              </a:rPr>
              <a:t>TFC - </a:t>
            </a:r>
            <a:r>
              <a:rPr lang="ca-ES" sz="9600" dirty="0" err="1" smtClean="0">
                <a:latin typeface="Segoe UI Light" panose="020B0502040204020203" pitchFamily="34" charset="0"/>
              </a:rPr>
              <a:t>Tin</a:t>
            </a:r>
            <a:r>
              <a:rPr lang="ca-ES" sz="9600" dirty="0" smtClean="0">
                <a:latin typeface="Segoe UI Light" panose="020B0502040204020203" pitchFamily="34" charset="0"/>
              </a:rPr>
              <a:t> Can API</a:t>
            </a:r>
            <a:endParaRPr lang="ca-ES" sz="9600" dirty="0">
              <a:latin typeface="Segoe UI Light" panose="020B05020402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5385" y="4899547"/>
            <a:ext cx="9144000" cy="1883396"/>
          </a:xfrm>
        </p:spPr>
        <p:txBody>
          <a:bodyPr>
            <a:normAutofit/>
          </a:bodyPr>
          <a:lstStyle/>
          <a:p>
            <a:pPr algn="r"/>
            <a:r>
              <a:rPr lang="ca-ES" sz="4000" dirty="0" smtClean="0">
                <a:latin typeface="Segoe UI Light" panose="020B0502040204020203" pitchFamily="34" charset="0"/>
              </a:rPr>
              <a:t>Presentació</a:t>
            </a:r>
            <a:r>
              <a:rPr lang="es-ES_tradnl" sz="4000" dirty="0" smtClean="0">
                <a:latin typeface="Segoe UI Light" panose="020B0502040204020203" pitchFamily="34" charset="0"/>
              </a:rPr>
              <a:t> </a:t>
            </a:r>
            <a:r>
              <a:rPr lang="ca-ES" sz="4000" dirty="0" err="1" smtClean="0">
                <a:latin typeface="Segoe UI Light" panose="020B0502040204020203" pitchFamily="34" charset="0"/>
              </a:rPr>
              <a:t>video</a:t>
            </a:r>
            <a:endParaRPr lang="ca-ES" sz="4000" dirty="0" smtClean="0">
              <a:latin typeface="Segoe UI Light" panose="020B0502040204020203" pitchFamily="34" charset="0"/>
            </a:endParaRPr>
          </a:p>
          <a:p>
            <a:pPr algn="r"/>
            <a:r>
              <a:rPr lang="ca-ES" dirty="0" smtClean="0">
                <a:latin typeface="Segoe UI Light" panose="020B0502040204020203" pitchFamily="34" charset="0"/>
              </a:rPr>
              <a:t>Marcel Muntaner i Raich</a:t>
            </a:r>
          </a:p>
          <a:p>
            <a:pPr algn="r"/>
            <a:r>
              <a:rPr lang="ca-ES" dirty="0" smtClean="0">
                <a:latin typeface="Segoe UI Light" panose="020B0502040204020203" pitchFamily="34" charset="0"/>
              </a:rPr>
              <a:t>TFC </a:t>
            </a:r>
            <a:r>
              <a:rPr lang="ca-ES" dirty="0">
                <a:latin typeface="Segoe UI Light" panose="020B0502040204020203" pitchFamily="34" charset="0"/>
              </a:rPr>
              <a:t>Technology </a:t>
            </a:r>
            <a:r>
              <a:rPr lang="ca-ES" dirty="0" err="1">
                <a:latin typeface="Segoe UI Light" panose="020B0502040204020203" pitchFamily="34" charset="0"/>
              </a:rPr>
              <a:t>Enhanced</a:t>
            </a:r>
            <a:r>
              <a:rPr lang="ca-ES" dirty="0">
                <a:latin typeface="Segoe UI Light" panose="020B0502040204020203" pitchFamily="34" charset="0"/>
              </a:rPr>
              <a:t> </a:t>
            </a:r>
            <a:r>
              <a:rPr lang="ca-ES" dirty="0" err="1">
                <a:latin typeface="Segoe UI Light" panose="020B0502040204020203" pitchFamily="34" charset="0"/>
              </a:rPr>
              <a:t>Learning</a:t>
            </a:r>
            <a:r>
              <a:rPr lang="ca-ES" dirty="0">
                <a:latin typeface="Segoe UI Light" panose="020B0502040204020203" pitchFamily="34" charset="0"/>
              </a:rPr>
              <a:t> </a:t>
            </a:r>
            <a:r>
              <a:rPr lang="ca-ES" dirty="0" smtClean="0">
                <a:latin typeface="Segoe UI Light" panose="020B0502040204020203" pitchFamily="34" charset="0"/>
              </a:rPr>
              <a:t>- 2014/2015 </a:t>
            </a:r>
            <a:r>
              <a:rPr lang="ca-ES" dirty="0">
                <a:latin typeface="Segoe UI Light" panose="020B0502040204020203" pitchFamily="34" charset="0"/>
              </a:rPr>
              <a:t>- </a:t>
            </a:r>
            <a:r>
              <a:rPr lang="ca-ES" dirty="0" smtClean="0">
                <a:latin typeface="Segoe UI Light" panose="020B0502040204020203" pitchFamily="34" charset="0"/>
              </a:rPr>
              <a:t>P2</a:t>
            </a:r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" y="4850940"/>
            <a:ext cx="3316310" cy="20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9452" y="220843"/>
            <a:ext cx="10749565" cy="1067042"/>
          </a:xfrm>
        </p:spPr>
        <p:txBody>
          <a:bodyPr anchor="t">
            <a:normAutofit/>
          </a:bodyPr>
          <a:lstStyle/>
          <a:p>
            <a:pPr algn="l"/>
            <a:r>
              <a:rPr lang="ca-ES" dirty="0" smtClean="0">
                <a:latin typeface="Segoe UI Light" panose="020B0502040204020203" pitchFamily="34" charset="0"/>
              </a:rPr>
              <a:t>Conclusions</a:t>
            </a:r>
            <a:endParaRPr lang="ca-ES" dirty="0">
              <a:latin typeface="Segoe UI Light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70" y="5650950"/>
            <a:ext cx="1989228" cy="1203483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19451" y="1193677"/>
            <a:ext cx="11123050" cy="5531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r>
              <a:rPr lang="ca-ES" sz="2800" dirty="0" err="1" smtClean="0">
                <a:latin typeface="Segoe UI Light" panose="020B0502040204020203" pitchFamily="34" charset="0"/>
              </a:rPr>
              <a:t>Tin</a:t>
            </a:r>
            <a:r>
              <a:rPr lang="ca-ES" sz="2800" dirty="0" smtClean="0">
                <a:latin typeface="Segoe UI Light" panose="020B0502040204020203" pitchFamily="34" charset="0"/>
              </a:rPr>
              <a:t> Can API compleix amb els seus objectius: ofereix més flexibilitat, funcionalitats i facilitat pels usuaris, sense perdre cap capacitat respecte a SCORM.</a:t>
            </a:r>
          </a:p>
          <a:p>
            <a:pPr algn="l">
              <a:lnSpc>
                <a:spcPct val="100%"/>
              </a:lnSpc>
            </a:pPr>
            <a:endParaRPr lang="ca-ES" sz="28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r>
              <a:rPr lang="ca-ES" sz="2800" dirty="0" smtClean="0">
                <a:latin typeface="Segoe UI Light" panose="020B0502040204020203" pitchFamily="34" charset="0"/>
              </a:rPr>
              <a:t>Per ara la configuració és molt més complexa, esperem que properament hi haurà solucions de codi obert fàcils d’instal·lar i integrades</a:t>
            </a:r>
            <a:r>
              <a:rPr lang="es-ES_tradnl" sz="2800" dirty="0" smtClean="0">
                <a:latin typeface="Segoe UI Light" panose="020B0502040204020203" pitchFamily="34" charset="0"/>
              </a:rPr>
              <a:t>.</a:t>
            </a:r>
          </a:p>
          <a:p>
            <a:pPr algn="l">
              <a:lnSpc>
                <a:spcPct val="100%"/>
              </a:lnSpc>
            </a:pPr>
            <a:endParaRPr lang="es-ES_tradnl" sz="28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r>
              <a:rPr lang="es-ES_tradnl" sz="2800" dirty="0" smtClean="0">
                <a:latin typeface="Segoe UI Light" panose="020B0502040204020203" pitchFamily="34" charset="0"/>
              </a:rPr>
              <a:t>El sistema </a:t>
            </a:r>
            <a:r>
              <a:rPr lang="es-ES_tradnl" sz="2800" dirty="0" err="1" smtClean="0">
                <a:latin typeface="Segoe UI Light" panose="020B0502040204020203" pitchFamily="34" charset="0"/>
              </a:rPr>
              <a:t>d’informes</a:t>
            </a:r>
            <a:r>
              <a:rPr lang="es-ES_tradnl" sz="2800" dirty="0" smtClean="0">
                <a:latin typeface="Segoe UI Light" panose="020B0502040204020203" pitchFamily="34" charset="0"/>
              </a:rPr>
              <a:t> encara </a:t>
            </a:r>
            <a:r>
              <a:rPr lang="es-ES_tradnl" sz="2800" dirty="0" err="1" smtClean="0">
                <a:latin typeface="Segoe UI Light" panose="020B0502040204020203" pitchFamily="34" charset="0"/>
              </a:rPr>
              <a:t>està</a:t>
            </a:r>
            <a:r>
              <a:rPr lang="es-ES_tradnl" sz="2800" dirty="0" smtClean="0">
                <a:latin typeface="Segoe UI Light" panose="020B0502040204020203" pitchFamily="34" charset="0"/>
              </a:rPr>
              <a:t> per madurar, </a:t>
            </a:r>
            <a:r>
              <a:rPr lang="es-ES_tradnl" sz="2800" dirty="0" err="1" smtClean="0">
                <a:latin typeface="Segoe UI Light" panose="020B0502040204020203" pitchFamily="34" charset="0"/>
              </a:rPr>
              <a:t>però</a:t>
            </a:r>
            <a:r>
              <a:rPr lang="es-ES_tradnl" sz="2800" dirty="0" smtClean="0">
                <a:latin typeface="Segoe UI Light" panose="020B0502040204020203" pitchFamily="34" charset="0"/>
              </a:rPr>
              <a:t> será un </a:t>
            </a:r>
            <a:r>
              <a:rPr lang="es-ES_tradnl" sz="2800" dirty="0" err="1" smtClean="0">
                <a:latin typeface="Segoe UI Light" panose="020B0502040204020203" pitchFamily="34" charset="0"/>
              </a:rPr>
              <a:t>punt</a:t>
            </a:r>
            <a:r>
              <a:rPr lang="es-ES_tradnl" sz="2800" dirty="0" smtClean="0">
                <a:latin typeface="Segoe UI Light" panose="020B0502040204020203" pitchFamily="34" charset="0"/>
              </a:rPr>
              <a:t> </a:t>
            </a:r>
            <a:r>
              <a:rPr lang="es-ES_tradnl" sz="2800" dirty="0" err="1" smtClean="0">
                <a:latin typeface="Segoe UI Light" panose="020B0502040204020203" pitchFamily="34" charset="0"/>
              </a:rPr>
              <a:t>clau</a:t>
            </a:r>
            <a:r>
              <a:rPr lang="es-ES_tradnl" sz="2800" dirty="0" smtClean="0">
                <a:latin typeface="Segoe UI Light" panose="020B0502040204020203" pitchFamily="34" charset="0"/>
              </a:rPr>
              <a:t> en </a:t>
            </a:r>
            <a:r>
              <a:rPr lang="es-ES_tradnl" sz="2800" dirty="0" err="1" smtClean="0">
                <a:latin typeface="Segoe UI Light" panose="020B0502040204020203" pitchFamily="34" charset="0"/>
              </a:rPr>
              <a:t>l’evolució</a:t>
            </a:r>
            <a:r>
              <a:rPr lang="es-ES_tradnl" sz="2800" dirty="0" smtClean="0">
                <a:latin typeface="Segoe UI Light" panose="020B0502040204020203" pitchFamily="34" charset="0"/>
              </a:rPr>
              <a:t> de </a:t>
            </a:r>
            <a:r>
              <a:rPr lang="es-ES_tradnl" sz="2800" dirty="0" err="1" smtClean="0">
                <a:latin typeface="Segoe UI Light" panose="020B0502040204020203" pitchFamily="34" charset="0"/>
              </a:rPr>
              <a:t>Tin</a:t>
            </a:r>
            <a:r>
              <a:rPr lang="es-ES_tradnl" sz="2800" dirty="0" smtClean="0">
                <a:latin typeface="Segoe UI Light" panose="020B0502040204020203" pitchFamily="34" charset="0"/>
              </a:rPr>
              <a:t> Can API.</a:t>
            </a:r>
            <a:endParaRPr lang="es-ES" sz="28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endParaRPr lang="es-ES_tradnl" sz="28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endParaRPr lang="ca-ES" sz="28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9452" y="220843"/>
            <a:ext cx="10749565" cy="1067042"/>
          </a:xfrm>
        </p:spPr>
        <p:txBody>
          <a:bodyPr anchor="t">
            <a:normAutofit/>
          </a:bodyPr>
          <a:lstStyle/>
          <a:p>
            <a:pPr algn="l"/>
            <a:r>
              <a:rPr lang="ca-ES" dirty="0" smtClean="0">
                <a:latin typeface="Segoe UI Light" panose="020B0502040204020203" pitchFamily="34" charset="0"/>
              </a:rPr>
              <a:t>En aquesta presentació, veurem: </a:t>
            </a:r>
            <a:endParaRPr lang="ca-ES" dirty="0">
              <a:latin typeface="Segoe UI Light" panose="020B05020402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9452" y="1412622"/>
            <a:ext cx="10530627" cy="467908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ca-ES" sz="2800" dirty="0" smtClean="0">
                <a:latin typeface="Segoe UI Light" panose="020B0502040204020203" pitchFamily="34" charset="0"/>
              </a:rPr>
              <a:t>Descripció general</a:t>
            </a: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ca-ES" sz="2800" dirty="0" smtClean="0">
                <a:latin typeface="Segoe UI Light" panose="020B0502040204020203" pitchFamily="34" charset="0"/>
              </a:rPr>
              <a:t>Objectius del treball</a:t>
            </a: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ca-ES" sz="2800" dirty="0" smtClean="0">
                <a:latin typeface="Segoe UI Light" panose="020B0502040204020203" pitchFamily="34" charset="0"/>
              </a:rPr>
              <a:t>SCORM i </a:t>
            </a:r>
            <a:r>
              <a:rPr lang="ca-ES" sz="2800" dirty="0" err="1" smtClean="0">
                <a:latin typeface="Segoe UI Light" panose="020B0502040204020203" pitchFamily="34" charset="0"/>
              </a:rPr>
              <a:t>Tin</a:t>
            </a:r>
            <a:r>
              <a:rPr lang="ca-ES" sz="2800" dirty="0" smtClean="0">
                <a:latin typeface="Segoe UI Light" panose="020B0502040204020203" pitchFamily="34" charset="0"/>
              </a:rPr>
              <a:t> Can API en detall</a:t>
            </a:r>
            <a:endParaRPr lang="ca-ES" sz="2800" dirty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ca-ES" sz="2800" dirty="0" smtClean="0">
                <a:latin typeface="Segoe UI Light" panose="020B0502040204020203" pitchFamily="34" charset="0"/>
              </a:rPr>
              <a:t>L’entorn </a:t>
            </a:r>
            <a:r>
              <a:rPr lang="ca-ES" sz="2800" dirty="0" err="1" smtClean="0">
                <a:latin typeface="Segoe UI Light" panose="020B0502040204020203" pitchFamily="34" charset="0"/>
              </a:rPr>
              <a:t>Tin</a:t>
            </a:r>
            <a:r>
              <a:rPr lang="ca-ES" sz="2800" dirty="0" smtClean="0">
                <a:latin typeface="Segoe UI Light" panose="020B0502040204020203" pitchFamily="34" charset="0"/>
              </a:rPr>
              <a:t> Can API creat pel treball</a:t>
            </a:r>
            <a:endParaRPr lang="ca-ES" sz="2800" dirty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ca-ES" sz="2800" dirty="0" smtClean="0">
                <a:latin typeface="Segoe UI Light" panose="020B0502040204020203" pitchFamily="34" charset="0"/>
              </a:rPr>
              <a:t>Conclusions</a:t>
            </a: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endParaRPr lang="ca-ES" sz="28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endParaRPr lang="ca-ES" sz="2800" dirty="0">
              <a:latin typeface="Segoe UI Light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70" y="5650950"/>
            <a:ext cx="1989228" cy="120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9452" y="220843"/>
            <a:ext cx="10749565" cy="1067042"/>
          </a:xfrm>
        </p:spPr>
        <p:txBody>
          <a:bodyPr anchor="t">
            <a:normAutofit/>
          </a:bodyPr>
          <a:lstStyle/>
          <a:p>
            <a:pPr algn="l"/>
            <a:r>
              <a:rPr lang="ca-ES" dirty="0" smtClean="0">
                <a:latin typeface="Segoe UI Light" panose="020B0502040204020203" pitchFamily="34" charset="0"/>
              </a:rPr>
              <a:t>Descripció general: </a:t>
            </a:r>
            <a:endParaRPr lang="ca-ES" dirty="0">
              <a:latin typeface="Segoe UI Light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70" y="5650950"/>
            <a:ext cx="1989228" cy="1203483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19451" y="1451258"/>
            <a:ext cx="11123050" cy="4035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%"/>
              </a:lnSpc>
            </a:pPr>
            <a:r>
              <a:rPr lang="ca-ES" sz="2800" dirty="0" err="1" smtClean="0">
                <a:latin typeface="Segoe UI Light" panose="020B0502040204020203" pitchFamily="34" charset="0"/>
              </a:rPr>
              <a:t>Tin</a:t>
            </a:r>
            <a:r>
              <a:rPr lang="ca-ES" sz="2800" dirty="0" smtClean="0">
                <a:latin typeface="Segoe UI Light" panose="020B0502040204020203" pitchFamily="34" charset="0"/>
              </a:rPr>
              <a:t> Can API és el nou SCORM.</a:t>
            </a:r>
          </a:p>
          <a:p>
            <a:pPr algn="l">
              <a:lnSpc>
                <a:spcPct val="100%"/>
              </a:lnSpc>
            </a:pPr>
            <a:endParaRPr lang="ca-ES" sz="2800" dirty="0" smtClean="0">
              <a:latin typeface="Segoe UI Light" panose="020B0502040204020203" pitchFamily="34" charset="0"/>
            </a:endParaRPr>
          </a:p>
          <a:p>
            <a:pPr algn="l">
              <a:lnSpc>
                <a:spcPct val="100%"/>
              </a:lnSpc>
            </a:pPr>
            <a:r>
              <a:rPr lang="ca-ES" sz="2800" dirty="0" smtClean="0">
                <a:latin typeface="Segoe UI Light" panose="020B0502040204020203" pitchFamily="34" charset="0"/>
              </a:rPr>
              <a:t>SCORM és un estàndard per a objectes pedagògics amb el qual podem fer mòduls compatibles amb pràcticament qualsevol plataforma.</a:t>
            </a:r>
          </a:p>
          <a:p>
            <a:pPr algn="l">
              <a:lnSpc>
                <a:spcPct val="100%"/>
              </a:lnSpc>
            </a:pPr>
            <a:endParaRPr lang="es-ES" sz="2800" dirty="0" smtClean="0">
              <a:latin typeface="Segoe UI Light" panose="020B0502040204020203" pitchFamily="34" charset="0"/>
            </a:endParaRPr>
          </a:p>
          <a:p>
            <a:pPr algn="l">
              <a:lnSpc>
                <a:spcPct val="100%"/>
              </a:lnSpc>
            </a:pPr>
            <a:r>
              <a:rPr lang="ca-ES" sz="2800" dirty="0" smtClean="0">
                <a:latin typeface="Segoe UI Light" panose="020B0502040204020203" pitchFamily="34" charset="0"/>
              </a:rPr>
              <a:t>La intenció de </a:t>
            </a:r>
            <a:r>
              <a:rPr lang="ca-ES" sz="2800" dirty="0" err="1" smtClean="0">
                <a:latin typeface="Segoe UI Light" panose="020B0502040204020203" pitchFamily="34" charset="0"/>
              </a:rPr>
              <a:t>Tin</a:t>
            </a:r>
            <a:r>
              <a:rPr lang="ca-ES" sz="2800" dirty="0" smtClean="0">
                <a:latin typeface="Segoe UI Light" panose="020B0502040204020203" pitchFamily="34" charset="0"/>
              </a:rPr>
              <a:t> Can API és oferir una eina més potent, més flexible i més senzilla d’utilitzar. </a:t>
            </a: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endParaRPr lang="ca-ES" sz="28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9452" y="220843"/>
            <a:ext cx="10749565" cy="1067042"/>
          </a:xfrm>
        </p:spPr>
        <p:txBody>
          <a:bodyPr anchor="t">
            <a:normAutofit/>
          </a:bodyPr>
          <a:lstStyle/>
          <a:p>
            <a:pPr algn="l"/>
            <a:r>
              <a:rPr lang="ca-ES" dirty="0" smtClean="0">
                <a:latin typeface="Segoe UI Light" panose="020B0502040204020203" pitchFamily="34" charset="0"/>
              </a:rPr>
              <a:t>Objectius del treball: </a:t>
            </a:r>
            <a:endParaRPr lang="ca-ES" dirty="0">
              <a:latin typeface="Segoe UI Light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70" y="5650950"/>
            <a:ext cx="1989228" cy="1203483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19451" y="1322468"/>
            <a:ext cx="11123050" cy="534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ca-ES" sz="2800" dirty="0" smtClean="0">
                <a:latin typeface="Segoe UI Light" panose="020B0502040204020203" pitchFamily="34" charset="0"/>
              </a:rPr>
              <a:t>Crear un entorn complet </a:t>
            </a:r>
            <a:r>
              <a:rPr lang="ca-ES" sz="2800" dirty="0" err="1" smtClean="0">
                <a:latin typeface="Segoe UI Light" panose="020B0502040204020203" pitchFamily="34" charset="0"/>
              </a:rPr>
              <a:t>Tin</a:t>
            </a:r>
            <a:r>
              <a:rPr lang="ca-ES" sz="2800" dirty="0" smtClean="0">
                <a:latin typeface="Segoe UI Light" panose="020B0502040204020203" pitchFamily="34" charset="0"/>
              </a:rPr>
              <a:t> Can API. </a:t>
            </a: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ca-ES" sz="2800" dirty="0" smtClean="0">
                <a:latin typeface="Segoe UI Light" panose="020B0502040204020203" pitchFamily="34" charset="0"/>
              </a:rPr>
              <a:t>Provar i avaluar </a:t>
            </a:r>
            <a:r>
              <a:rPr lang="ca-ES" sz="2800" dirty="0" err="1" smtClean="0">
                <a:latin typeface="Segoe UI Light" panose="020B0502040204020203" pitchFamily="34" charset="0"/>
              </a:rPr>
              <a:t>Tin</a:t>
            </a:r>
            <a:r>
              <a:rPr lang="ca-ES" sz="2800" dirty="0" smtClean="0">
                <a:latin typeface="Segoe UI Light" panose="020B0502040204020203" pitchFamily="34" charset="0"/>
              </a:rPr>
              <a:t> Can API en comparació a SCORM</a:t>
            </a:r>
            <a:r>
              <a:rPr lang="es-ES_tradnl" sz="2800" dirty="0" smtClean="0">
                <a:latin typeface="Segoe UI Light" panose="020B0502040204020203" pitchFamily="34" charset="0"/>
              </a:rPr>
              <a:t>.</a:t>
            </a: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ca-ES" sz="2800" dirty="0" smtClean="0">
                <a:latin typeface="Segoe UI Light" panose="020B0502040204020203" pitchFamily="34" charset="0"/>
              </a:rPr>
              <a:t>Practicar amb les tecnologies involucrades.</a:t>
            </a:r>
            <a:endParaRPr lang="es-ES" sz="28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endParaRPr lang="es-ES_tradnl" sz="28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50%"/>
              </a:lnSpc>
              <a:buFont typeface="Arial" panose="020B0604020202020204" pitchFamily="34" charset="0"/>
              <a:buChar char="•"/>
            </a:pPr>
            <a:endParaRPr lang="ca-ES" sz="28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9452" y="220843"/>
            <a:ext cx="10749565" cy="1067042"/>
          </a:xfrm>
        </p:spPr>
        <p:txBody>
          <a:bodyPr anchor="t">
            <a:normAutofit/>
          </a:bodyPr>
          <a:lstStyle/>
          <a:p>
            <a:pPr algn="l"/>
            <a:r>
              <a:rPr lang="ca-ES" dirty="0" smtClean="0">
                <a:latin typeface="Segoe UI Light" panose="020B0502040204020203" pitchFamily="34" charset="0"/>
              </a:rPr>
              <a:t>SCORM en detall - Definició</a:t>
            </a:r>
            <a:endParaRPr lang="ca-ES" dirty="0">
              <a:latin typeface="Segoe UI Light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70" y="5650950"/>
            <a:ext cx="1989228" cy="1203483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963769" y="1412621"/>
            <a:ext cx="2846230" cy="9957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%"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%"/>
              </a:lnSpc>
            </a:pPr>
            <a:r>
              <a:rPr lang="es-ES_tradnl" sz="6000" dirty="0" err="1" smtClean="0">
                <a:latin typeface="Segoe UI Light" panose="020B0502040204020203" pitchFamily="34" charset="0"/>
              </a:rPr>
              <a:t>harable</a:t>
            </a:r>
            <a:endParaRPr lang="es-ES" sz="60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es-ES_tradnl" sz="60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ca-ES" sz="6000" dirty="0">
              <a:latin typeface="Segoe UI Light" panose="020B0502040204020203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23236" y="1416431"/>
            <a:ext cx="1013135" cy="5306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dirty="0" smtClean="0">
                <a:latin typeface="Segoe UI Light" panose="020B0502040204020203" pitchFamily="34" charset="0"/>
              </a:rPr>
              <a:t>SCORM </a:t>
            </a:r>
            <a:endParaRPr lang="ca-ES" dirty="0">
              <a:latin typeface="Segoe UI Light" panose="020B0502040204020203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963769" y="2232039"/>
            <a:ext cx="2846230" cy="9957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%"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%"/>
              </a:lnSpc>
            </a:pPr>
            <a:r>
              <a:rPr lang="es-ES_tradnl" sz="6000" dirty="0" err="1" smtClean="0">
                <a:latin typeface="Segoe UI Light" panose="020B0502040204020203" pitchFamily="34" charset="0"/>
              </a:rPr>
              <a:t>ontent</a:t>
            </a:r>
            <a:endParaRPr lang="es-ES" sz="60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es-ES_tradnl" sz="60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ca-ES" sz="6000" dirty="0">
              <a:latin typeface="Segoe UI Light" panose="020B0502040204020203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963769" y="3051457"/>
            <a:ext cx="2846230" cy="9957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%"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%"/>
              </a:lnSpc>
            </a:pPr>
            <a:r>
              <a:rPr lang="es-ES_tradnl" sz="6000" dirty="0" err="1" smtClean="0">
                <a:latin typeface="Segoe UI Light" panose="020B0502040204020203" pitchFamily="34" charset="0"/>
              </a:rPr>
              <a:t>bject</a:t>
            </a:r>
            <a:endParaRPr lang="es-ES" sz="60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es-ES_tradnl" sz="60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ca-ES" sz="6000" dirty="0">
              <a:latin typeface="Segoe UI Light" panose="020B0502040204020203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963769" y="3870875"/>
            <a:ext cx="4640687" cy="9957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%"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%"/>
              </a:lnSpc>
            </a:pPr>
            <a:r>
              <a:rPr lang="es-ES_tradnl" sz="6000" dirty="0" err="1" smtClean="0">
                <a:latin typeface="Segoe UI Light" panose="020B0502040204020203" pitchFamily="34" charset="0"/>
              </a:rPr>
              <a:t>eference</a:t>
            </a:r>
            <a:endParaRPr lang="es-ES" sz="60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es-ES_tradnl" sz="60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ca-ES" sz="6000" dirty="0">
              <a:latin typeface="Segoe UI Light" panose="020B0502040204020203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963769" y="4690294"/>
            <a:ext cx="4640687" cy="9957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%"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%"/>
              </a:lnSpc>
            </a:pPr>
            <a:r>
              <a:rPr lang="es-ES_tradnl" sz="6000" dirty="0" err="1" smtClean="0">
                <a:latin typeface="Segoe UI Light" panose="020B0502040204020203" pitchFamily="34" charset="0"/>
              </a:rPr>
              <a:t>odel</a:t>
            </a:r>
            <a:endParaRPr lang="es-ES" sz="60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es-ES_tradnl" sz="6000" dirty="0" smtClean="0">
              <a:latin typeface="Segoe UI Light" panose="020B0502040204020203" pitchFamily="34" charset="0"/>
            </a:endParaRPr>
          </a:p>
          <a:p>
            <a:pPr marL="457200" indent="-457200" algn="l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ca-ES" sz="6000" dirty="0">
              <a:latin typeface="Segoe UI Light" panose="020B0502040204020203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5971105" y="1486709"/>
            <a:ext cx="3588913" cy="2152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%"/>
              </a:lnSpc>
            </a:pPr>
            <a:r>
              <a:rPr lang="es-ES_tradnl" sz="4800" dirty="0" err="1" smtClean="0">
                <a:latin typeface="Segoe UI Light" panose="020B0502040204020203" pitchFamily="34" charset="0"/>
              </a:rPr>
              <a:t>Model</a:t>
            </a:r>
            <a:r>
              <a:rPr lang="es-ES_tradnl" sz="4800" dirty="0" smtClean="0">
                <a:latin typeface="Segoe UI Light" panose="020B0502040204020203" pitchFamily="34" charset="0"/>
              </a:rPr>
              <a:t> de </a:t>
            </a:r>
            <a:r>
              <a:rPr lang="es-ES_tradnl" sz="4800" dirty="0" err="1" smtClean="0">
                <a:latin typeface="Segoe UI Light" panose="020B0502040204020203" pitchFamily="34" charset="0"/>
              </a:rPr>
              <a:t>referència</a:t>
            </a:r>
            <a:endParaRPr lang="es-ES" sz="4800" dirty="0" smtClean="0">
              <a:latin typeface="Segoe UI Light" panose="020B0502040204020203" pitchFamily="34" charset="0"/>
            </a:endParaRPr>
          </a:p>
          <a:p>
            <a:pPr marL="457200" indent="-457200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es-ES_tradnl" sz="4800" dirty="0" smtClean="0">
              <a:latin typeface="Segoe UI Light" panose="020B0502040204020203" pitchFamily="34" charset="0"/>
            </a:endParaRPr>
          </a:p>
          <a:p>
            <a:pPr marL="457200" indent="-457200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ca-ES" sz="4800" dirty="0">
              <a:latin typeface="Segoe UI Light" panose="020B0502040204020203" pitchFamily="34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5971105" y="3614104"/>
            <a:ext cx="3588913" cy="2152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%"/>
              </a:lnSpc>
            </a:pPr>
            <a:r>
              <a:rPr lang="es-ES_tradnl" sz="4800" dirty="0" err="1" smtClean="0">
                <a:latin typeface="Segoe UI Light" panose="020B0502040204020203" pitchFamily="34" charset="0"/>
              </a:rPr>
              <a:t>Objectes</a:t>
            </a:r>
            <a:r>
              <a:rPr lang="es-ES_tradnl" sz="4800" dirty="0" smtClean="0">
                <a:latin typeface="Segoe UI Light" panose="020B0502040204020203" pitchFamily="34" charset="0"/>
              </a:rPr>
              <a:t> de </a:t>
            </a:r>
            <a:r>
              <a:rPr lang="es-ES_tradnl" sz="4800" dirty="0" err="1" smtClean="0">
                <a:latin typeface="Segoe UI Light" panose="020B0502040204020203" pitchFamily="34" charset="0"/>
              </a:rPr>
              <a:t>contingut</a:t>
            </a:r>
            <a:endParaRPr lang="es-ES" sz="4800" dirty="0" smtClean="0">
              <a:latin typeface="Segoe UI Light" panose="020B0502040204020203" pitchFamily="34" charset="0"/>
            </a:endParaRPr>
          </a:p>
          <a:p>
            <a:pPr>
              <a:lnSpc>
                <a:spcPct val="100%"/>
              </a:lnSpc>
            </a:pPr>
            <a:endParaRPr lang="es-ES_tradnl" sz="4800" dirty="0" smtClean="0">
              <a:latin typeface="Segoe UI Light" panose="020B0502040204020203" pitchFamily="34" charset="0"/>
            </a:endParaRPr>
          </a:p>
          <a:p>
            <a:pPr marL="457200" indent="-457200">
              <a:lnSpc>
                <a:spcPct val="100%"/>
              </a:lnSpc>
              <a:buFont typeface="Arial" panose="020B0604020202020204" pitchFamily="34" charset="0"/>
              <a:buChar char="•"/>
            </a:pPr>
            <a:endParaRPr lang="ca-ES" sz="4800" dirty="0">
              <a:latin typeface="Segoe UI Light" panose="020B0502040204020203" pitchFamily="34" charset="0"/>
            </a:endParaRPr>
          </a:p>
        </p:txBody>
      </p:sp>
      <p:sp>
        <p:nvSpPr>
          <p:cNvPr id="13" name="Flecha arriba y abajo 12"/>
          <p:cNvSpPr/>
          <p:nvPr/>
        </p:nvSpPr>
        <p:spPr>
          <a:xfrm>
            <a:off x="7302319" y="2987062"/>
            <a:ext cx="798491" cy="781208"/>
          </a:xfrm>
          <a:prstGeom prst="upDownArrow">
            <a:avLst>
              <a:gd name="adj1" fmla="val 53227"/>
              <a:gd name="adj2" fmla="val 30645"/>
            </a:avLst>
          </a:prstGeom>
          <a:noFill/>
          <a:ln w="28575">
            <a:solidFill>
              <a:schemeClr val="tx1">
                <a:lumMod val="75%"/>
                <a:lumOff val="2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83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5" grpId="0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animBg="1"/>
    </p:bld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70" y="5650950"/>
            <a:ext cx="1989228" cy="1203483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5112913" y="1133340"/>
            <a:ext cx="5988675" cy="4572000"/>
          </a:xfrm>
          <a:prstGeom prst="roundRect">
            <a:avLst>
              <a:gd name="adj" fmla="val 5063"/>
            </a:avLst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Plataforma - LMS</a:t>
            </a:r>
            <a:endParaRPr lang="ca-ES" sz="2800" dirty="0">
              <a:latin typeface="Segoe UI Light" panose="020B0502040204020203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9452" y="220843"/>
            <a:ext cx="10749565" cy="1067042"/>
          </a:xfrm>
        </p:spPr>
        <p:txBody>
          <a:bodyPr anchor="t">
            <a:normAutofit/>
          </a:bodyPr>
          <a:lstStyle/>
          <a:p>
            <a:pPr algn="l"/>
            <a:r>
              <a:rPr lang="ca-ES" dirty="0" smtClean="0">
                <a:latin typeface="Segoe UI Light" panose="020B0502040204020203" pitchFamily="34" charset="0"/>
              </a:rPr>
              <a:t>SCORM en detall - Cas d’ús</a:t>
            </a:r>
            <a:endParaRPr lang="ca-ES" dirty="0">
              <a:latin typeface="Segoe UI Light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%"/>
                    </a14:imgEffect>
                    <a14:imgEffect>
                      <a14:brightnessContrast contrast="15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.381%" b="67.7%"/>
          <a:stretch/>
        </p:blipFill>
        <p:spPr>
          <a:xfrm>
            <a:off x="583847" y="1455313"/>
            <a:ext cx="1665586" cy="2215166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5636657" y="1751527"/>
            <a:ext cx="4833867" cy="1516836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			Player</a:t>
            </a:r>
          </a:p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			SCORM</a:t>
            </a:r>
            <a:endParaRPr lang="ca-ES" sz="2800" dirty="0">
              <a:latin typeface="Segoe UI Light" panose="020B0502040204020203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760356" y="1948328"/>
            <a:ext cx="2034862" cy="1171977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Mòdul SCORM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8774013" y="4417455"/>
            <a:ext cx="1696511" cy="103030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BBDD</a:t>
            </a:r>
            <a:endParaRPr lang="ca-ES" sz="2800" dirty="0">
              <a:latin typeface="Segoe UI Light" panose="020B0502040204020203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.036%" t="-8.054%" r="34.852%" b="51.564%"/>
          <a:stretch/>
        </p:blipFill>
        <p:spPr>
          <a:xfrm>
            <a:off x="745690" y="3579634"/>
            <a:ext cx="1533869" cy="2673057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2595809" y="2125586"/>
            <a:ext cx="2034862" cy="81746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Navegador</a:t>
            </a:r>
            <a:endParaRPr lang="ca-ES" sz="2800" dirty="0">
              <a:latin typeface="Segoe UI Light" panose="020B0502040204020203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2595809" y="4524762"/>
            <a:ext cx="2034862" cy="81746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Navegador</a:t>
            </a:r>
            <a:endParaRPr lang="ca-ES" sz="2800" dirty="0">
              <a:latin typeface="Segoe UI Light" panose="020B0502040204020203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5675293" y="4417455"/>
            <a:ext cx="2034862" cy="103030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Sistema informes</a:t>
            </a:r>
            <a:endParaRPr lang="ca-ES" sz="2800" dirty="0">
              <a:latin typeface="Segoe UI Light" panose="020B0502040204020203" pitchFamily="34" charset="0"/>
            </a:endParaRPr>
          </a:p>
        </p:txBody>
      </p:sp>
      <p:sp>
        <p:nvSpPr>
          <p:cNvPr id="28" name="Flecha arriba y abajo 27"/>
          <p:cNvSpPr/>
          <p:nvPr/>
        </p:nvSpPr>
        <p:spPr>
          <a:xfrm rot="5400000">
            <a:off x="2079141" y="2238898"/>
            <a:ext cx="373485" cy="590837"/>
          </a:xfrm>
          <a:prstGeom prst="upDownArrow">
            <a:avLst>
              <a:gd name="adj1" fmla="val 53228"/>
              <a:gd name="adj2" fmla="val 54783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Flecha arriba y abajo 29"/>
          <p:cNvSpPr/>
          <p:nvPr/>
        </p:nvSpPr>
        <p:spPr>
          <a:xfrm rot="5400000">
            <a:off x="4906760" y="2018445"/>
            <a:ext cx="582596" cy="1031742"/>
          </a:xfrm>
          <a:prstGeom prst="upDownArrow">
            <a:avLst>
              <a:gd name="adj1" fmla="val 53228"/>
              <a:gd name="adj2" fmla="val 45940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i</a:t>
            </a:r>
            <a:endParaRPr lang="ca-ES" dirty="0"/>
          </a:p>
        </p:txBody>
      </p:sp>
      <p:sp>
        <p:nvSpPr>
          <p:cNvPr id="32" name="Flecha arriba y abajo 31"/>
          <p:cNvSpPr/>
          <p:nvPr/>
        </p:nvSpPr>
        <p:spPr>
          <a:xfrm rot="10800000">
            <a:off x="9216808" y="3441425"/>
            <a:ext cx="582596" cy="811480"/>
          </a:xfrm>
          <a:prstGeom prst="upDownArrow">
            <a:avLst>
              <a:gd name="adj1" fmla="val 53228"/>
              <a:gd name="adj2" fmla="val 45940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38" name="Grupo 37"/>
          <p:cNvGrpSpPr/>
          <p:nvPr/>
        </p:nvGrpSpPr>
        <p:grpSpPr>
          <a:xfrm>
            <a:off x="7439697" y="2243018"/>
            <a:ext cx="993105" cy="582596"/>
            <a:chOff x="7735914" y="2178050"/>
            <a:chExt cx="993105" cy="582596"/>
          </a:xfrm>
        </p:grpSpPr>
        <p:sp>
          <p:nvSpPr>
            <p:cNvPr id="31" name="Flecha arriba y abajo 30"/>
            <p:cNvSpPr/>
            <p:nvPr/>
          </p:nvSpPr>
          <p:spPr>
            <a:xfrm rot="5400000">
              <a:off x="7941169" y="1972795"/>
              <a:ext cx="582596" cy="993105"/>
            </a:xfrm>
            <a:prstGeom prst="upDownArrow">
              <a:avLst>
                <a:gd name="adj1" fmla="val 53228"/>
                <a:gd name="adj2" fmla="val 45940"/>
              </a:avLst>
            </a:prstGeom>
            <a:solidFill>
              <a:schemeClr val="bg1"/>
            </a:solidFill>
            <a:ln w="28575">
              <a:solidFill>
                <a:schemeClr val="tx1">
                  <a:lumMod val="50%"/>
                  <a:lumOff val="50%"/>
                </a:schemeClr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7955132" y="2269654"/>
              <a:ext cx="54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2000" dirty="0" smtClean="0">
                  <a:latin typeface="Segoe UI Light" panose="020B0502040204020203" pitchFamily="34" charset="0"/>
                </a:rPr>
                <a:t>API</a:t>
              </a:r>
              <a:endParaRPr lang="ca-ES" sz="2000" dirty="0">
                <a:latin typeface="Segoe UI Light" panose="020B0502040204020203" pitchFamily="34" charset="0"/>
              </a:endParaRPr>
            </a:p>
          </p:txBody>
        </p:sp>
      </p:grpSp>
      <p:sp>
        <p:nvSpPr>
          <p:cNvPr id="35" name="Flecha arriba y abajo 34"/>
          <p:cNvSpPr/>
          <p:nvPr/>
        </p:nvSpPr>
        <p:spPr>
          <a:xfrm rot="5400000">
            <a:off x="4859536" y="4456274"/>
            <a:ext cx="582596" cy="993105"/>
          </a:xfrm>
          <a:prstGeom prst="upDownArrow">
            <a:avLst>
              <a:gd name="adj1" fmla="val 53228"/>
              <a:gd name="adj2" fmla="val 45940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i</a:t>
            </a:r>
            <a:endParaRPr lang="ca-ES" dirty="0"/>
          </a:p>
        </p:txBody>
      </p:sp>
      <p:sp>
        <p:nvSpPr>
          <p:cNvPr id="36" name="Flecha arriba y abajo 35"/>
          <p:cNvSpPr/>
          <p:nvPr/>
        </p:nvSpPr>
        <p:spPr>
          <a:xfrm rot="5400000">
            <a:off x="7948321" y="4454126"/>
            <a:ext cx="582596" cy="993105"/>
          </a:xfrm>
          <a:prstGeom prst="upDownArrow">
            <a:avLst>
              <a:gd name="adj1" fmla="val 53228"/>
              <a:gd name="adj2" fmla="val 45940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i</a:t>
            </a:r>
            <a:endParaRPr lang="ca-ES" dirty="0"/>
          </a:p>
        </p:txBody>
      </p:sp>
      <p:sp>
        <p:nvSpPr>
          <p:cNvPr id="37" name="Flecha arriba y abajo 36"/>
          <p:cNvSpPr/>
          <p:nvPr/>
        </p:nvSpPr>
        <p:spPr>
          <a:xfrm rot="5400000">
            <a:off x="2076993" y="4683167"/>
            <a:ext cx="373485" cy="590837"/>
          </a:xfrm>
          <a:prstGeom prst="upDownArrow">
            <a:avLst>
              <a:gd name="adj1" fmla="val 53228"/>
              <a:gd name="adj2" fmla="val 54783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384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20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8" grpId="0" animBg="1"/>
      <p:bldP spid="30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9452" y="220843"/>
            <a:ext cx="10749565" cy="1067042"/>
          </a:xfrm>
        </p:spPr>
        <p:txBody>
          <a:bodyPr anchor="t">
            <a:normAutofit/>
          </a:bodyPr>
          <a:lstStyle/>
          <a:p>
            <a:pPr algn="l"/>
            <a:r>
              <a:rPr lang="ca-ES" dirty="0" err="1" smtClean="0">
                <a:latin typeface="Segoe UI Light" panose="020B0502040204020203" pitchFamily="34" charset="0"/>
              </a:rPr>
              <a:t>Tin</a:t>
            </a:r>
            <a:r>
              <a:rPr lang="ca-ES" dirty="0" smtClean="0">
                <a:latin typeface="Segoe UI Light" panose="020B0502040204020203" pitchFamily="34" charset="0"/>
              </a:rPr>
              <a:t> Can API en detall - </a:t>
            </a:r>
            <a:r>
              <a:rPr lang="ca-ES" dirty="0" smtClean="0">
                <a:latin typeface="Segoe UI Light" panose="020B0502040204020203" pitchFamily="34" charset="0"/>
              </a:rPr>
              <a:t>Definició</a:t>
            </a:r>
            <a:endParaRPr lang="ca-ES" dirty="0">
              <a:latin typeface="Segoe UI Light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70" y="5650950"/>
            <a:ext cx="1989228" cy="120348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19452" y="1416431"/>
            <a:ext cx="11007140" cy="5306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 err="1">
                <a:latin typeface="Segoe UI Light" panose="020B0502040204020203" pitchFamily="34" charset="0"/>
              </a:rPr>
              <a:t>Tin</a:t>
            </a:r>
            <a:r>
              <a:rPr lang="ca-ES" sz="2400" dirty="0">
                <a:latin typeface="Segoe UI Light" panose="020B0502040204020203" pitchFamily="34" charset="0"/>
              </a:rPr>
              <a:t> Can API, va néixer amb la voluntat de millorar SCORM, amb la superació d’algunes limitacions i amb eines noves d’utilitat per desenvolupadors, formadors i alumnes</a:t>
            </a:r>
            <a:r>
              <a:rPr lang="ca-ES" sz="2400" dirty="0" smtClean="0">
                <a:latin typeface="Segoe UI Light" panose="020B0502040204020203" pitchFamily="34" charset="0"/>
              </a:rPr>
              <a:t>.</a:t>
            </a:r>
          </a:p>
          <a:p>
            <a:pPr algn="l"/>
            <a:endParaRPr lang="ca-ES" sz="2400" dirty="0">
              <a:latin typeface="Segoe UI Light" panose="020B0502040204020203" pitchFamily="34" charset="0"/>
            </a:endParaRPr>
          </a:p>
          <a:p>
            <a:pPr algn="l"/>
            <a:r>
              <a:rPr lang="ca-ES" sz="2400" dirty="0" smtClean="0">
                <a:latin typeface="Segoe UI Light" panose="020B0502040204020203" pitchFamily="34" charset="0"/>
              </a:rPr>
              <a:t>Els canvis principals respecte a SCORM:</a:t>
            </a:r>
          </a:p>
          <a:p>
            <a:pPr algn="l"/>
            <a:endParaRPr lang="ca-ES" sz="2400" dirty="0" smtClean="0">
              <a:latin typeface="Segoe UI Light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Segoe UI Light" panose="020B0502040204020203" pitchFamily="34" charset="0"/>
              </a:rPr>
              <a:t>Els informes s’emmagatzemen en un element nou, anomenat LRS, que és extern a la plataforma.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a-ES" sz="2400" dirty="0">
              <a:latin typeface="Segoe UI Light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Segoe UI Light" panose="020B0502040204020203" pitchFamily="34" charset="0"/>
              </a:rPr>
              <a:t>Es pot generar informes sobre mòduls que no estan a la plataforma.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a-ES" sz="2400" dirty="0">
              <a:latin typeface="Segoe UI Light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Segoe UI Light" panose="020B0502040204020203" pitchFamily="34" charset="0"/>
              </a:rPr>
              <a:t>El sistema per emmagatzemar informació és molt més flexible. És un sistema que emmagatzema frases sobre experiències.</a:t>
            </a:r>
            <a:endParaRPr lang="es-ES" sz="2400" dirty="0">
              <a:latin typeface="Segoe UI Light" panose="020B0502040204020203" pitchFamily="34" charset="0"/>
            </a:endParaRPr>
          </a:p>
          <a:p>
            <a:r>
              <a:rPr lang="ca-ES" dirty="0" smtClean="0">
                <a:latin typeface="Segoe UI Light" panose="020B0502040204020203" pitchFamily="34" charset="0"/>
              </a:rPr>
              <a:t> </a:t>
            </a:r>
            <a:endParaRPr lang="ca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70" y="5650950"/>
            <a:ext cx="1989228" cy="1203483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5791201" y="1935420"/>
            <a:ext cx="2122260" cy="3615374"/>
          </a:xfrm>
          <a:prstGeom prst="roundRect">
            <a:avLst>
              <a:gd name="adj" fmla="val 14712"/>
            </a:avLst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Plataforma LMS</a:t>
            </a:r>
            <a:endParaRPr lang="ca-ES" sz="2800" dirty="0">
              <a:latin typeface="Segoe UI Light" panose="020B0502040204020203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9452" y="220843"/>
            <a:ext cx="10749565" cy="1067042"/>
          </a:xfrm>
        </p:spPr>
        <p:txBody>
          <a:bodyPr anchor="t">
            <a:normAutofit/>
          </a:bodyPr>
          <a:lstStyle/>
          <a:p>
            <a:pPr algn="l"/>
            <a:r>
              <a:rPr lang="ca-ES" dirty="0" err="1" smtClean="0">
                <a:latin typeface="Segoe UI Light" panose="020B0502040204020203" pitchFamily="34" charset="0"/>
              </a:rPr>
              <a:t>Tin</a:t>
            </a:r>
            <a:r>
              <a:rPr lang="ca-ES" dirty="0" smtClean="0">
                <a:latin typeface="Segoe UI Light" panose="020B0502040204020203" pitchFamily="34" charset="0"/>
              </a:rPr>
              <a:t> Can API en detall - Cas d’ús</a:t>
            </a:r>
            <a:endParaRPr lang="ca-ES" dirty="0">
              <a:latin typeface="Segoe UI Light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%"/>
                    </a14:imgEffect>
                    <a14:imgEffect>
                      <a14:brightnessContrast contrast="15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.381%" b="67.7%"/>
          <a:stretch/>
        </p:blipFill>
        <p:spPr>
          <a:xfrm>
            <a:off x="583847" y="1455313"/>
            <a:ext cx="1665586" cy="221516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9031593" y="1935449"/>
            <a:ext cx="2034862" cy="1171977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Mòdul TCAPI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9237649" y="4417455"/>
            <a:ext cx="1696511" cy="103030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LRS</a:t>
            </a:r>
            <a:endParaRPr lang="ca-ES" sz="2800" dirty="0">
              <a:latin typeface="Segoe UI Light" panose="020B0502040204020203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%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.036%" t="-8.054%" r="34.852%" b="51.564%"/>
          <a:stretch/>
        </p:blipFill>
        <p:spPr>
          <a:xfrm>
            <a:off x="745690" y="3579634"/>
            <a:ext cx="1533869" cy="2673057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2595809" y="2125586"/>
            <a:ext cx="2034862" cy="81746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Navegador</a:t>
            </a:r>
            <a:endParaRPr lang="ca-ES" sz="2800" dirty="0">
              <a:latin typeface="Segoe UI Light" panose="020B0502040204020203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2595809" y="4524762"/>
            <a:ext cx="2034862" cy="81746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Navegador</a:t>
            </a:r>
            <a:endParaRPr lang="ca-ES" sz="2800" dirty="0">
              <a:latin typeface="Segoe UI Light" panose="020B0502040204020203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5962919" y="4417455"/>
            <a:ext cx="1772994" cy="103030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dirty="0" smtClean="0">
                <a:latin typeface="Segoe UI Light" panose="020B0502040204020203" pitchFamily="34" charset="0"/>
              </a:rPr>
              <a:t>Sistema informes</a:t>
            </a:r>
            <a:endParaRPr lang="ca-ES" sz="2800" dirty="0">
              <a:latin typeface="Segoe UI Light" panose="020B0502040204020203" pitchFamily="34" charset="0"/>
            </a:endParaRPr>
          </a:p>
        </p:txBody>
      </p:sp>
      <p:sp>
        <p:nvSpPr>
          <p:cNvPr id="28" name="Flecha arriba y abajo 27"/>
          <p:cNvSpPr/>
          <p:nvPr/>
        </p:nvSpPr>
        <p:spPr>
          <a:xfrm rot="5400000">
            <a:off x="2079141" y="2238898"/>
            <a:ext cx="373485" cy="590837"/>
          </a:xfrm>
          <a:prstGeom prst="upDownArrow">
            <a:avLst>
              <a:gd name="adj1" fmla="val 53228"/>
              <a:gd name="adj2" fmla="val 54783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Flecha arriba y abajo 29"/>
          <p:cNvSpPr/>
          <p:nvPr/>
        </p:nvSpPr>
        <p:spPr>
          <a:xfrm rot="5400000">
            <a:off x="4906760" y="2018445"/>
            <a:ext cx="582596" cy="1031742"/>
          </a:xfrm>
          <a:prstGeom prst="upDownArrow">
            <a:avLst>
              <a:gd name="adj1" fmla="val 53228"/>
              <a:gd name="adj2" fmla="val 45940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i</a:t>
            </a:r>
            <a:endParaRPr lang="ca-ES" dirty="0"/>
          </a:p>
        </p:txBody>
      </p:sp>
      <p:sp>
        <p:nvSpPr>
          <p:cNvPr id="32" name="Flecha arriba y abajo 31"/>
          <p:cNvSpPr/>
          <p:nvPr/>
        </p:nvSpPr>
        <p:spPr>
          <a:xfrm rot="10800000">
            <a:off x="9796362" y="3428546"/>
            <a:ext cx="582596" cy="811480"/>
          </a:xfrm>
          <a:prstGeom prst="upDownArrow">
            <a:avLst>
              <a:gd name="adj1" fmla="val 53228"/>
              <a:gd name="adj2" fmla="val 45940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Flecha arriba y abajo 30"/>
          <p:cNvSpPr/>
          <p:nvPr/>
        </p:nvSpPr>
        <p:spPr>
          <a:xfrm rot="5400000">
            <a:off x="8168351" y="2037763"/>
            <a:ext cx="582596" cy="993105"/>
          </a:xfrm>
          <a:prstGeom prst="upDownArrow">
            <a:avLst>
              <a:gd name="adj1" fmla="val 53228"/>
              <a:gd name="adj2" fmla="val 45940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Flecha arriba y abajo 34"/>
          <p:cNvSpPr/>
          <p:nvPr/>
        </p:nvSpPr>
        <p:spPr>
          <a:xfrm rot="5400000">
            <a:off x="4936810" y="4456274"/>
            <a:ext cx="582596" cy="993105"/>
          </a:xfrm>
          <a:prstGeom prst="upDownArrow">
            <a:avLst>
              <a:gd name="adj1" fmla="val 53228"/>
              <a:gd name="adj2" fmla="val 45940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i</a:t>
            </a:r>
            <a:endParaRPr lang="ca-ES" dirty="0"/>
          </a:p>
        </p:txBody>
      </p:sp>
      <p:sp>
        <p:nvSpPr>
          <p:cNvPr id="36" name="Flecha arriba y abajo 35"/>
          <p:cNvSpPr/>
          <p:nvPr/>
        </p:nvSpPr>
        <p:spPr>
          <a:xfrm rot="5400000">
            <a:off x="8180139" y="4454126"/>
            <a:ext cx="582596" cy="993105"/>
          </a:xfrm>
          <a:prstGeom prst="upDownArrow">
            <a:avLst>
              <a:gd name="adj1" fmla="val 53228"/>
              <a:gd name="adj2" fmla="val 45940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i</a:t>
            </a:r>
            <a:endParaRPr lang="ca-ES" dirty="0"/>
          </a:p>
        </p:txBody>
      </p:sp>
      <p:sp>
        <p:nvSpPr>
          <p:cNvPr id="37" name="Flecha arriba y abajo 36"/>
          <p:cNvSpPr/>
          <p:nvPr/>
        </p:nvSpPr>
        <p:spPr>
          <a:xfrm rot="5400000">
            <a:off x="2076993" y="4683167"/>
            <a:ext cx="373485" cy="590837"/>
          </a:xfrm>
          <a:prstGeom prst="upDownArrow">
            <a:avLst>
              <a:gd name="adj1" fmla="val 53228"/>
              <a:gd name="adj2" fmla="val 54783"/>
            </a:avLst>
          </a:prstGeom>
          <a:solidFill>
            <a:schemeClr val="bg1"/>
          </a:solidFill>
          <a:ln w="28575">
            <a:solidFill>
              <a:schemeClr val="tx1">
                <a:lumMod val="50%"/>
                <a:lumOff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54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4" grpId="0" animBg="1"/>
      <p:bldP spid="16" grpId="0" animBg="1"/>
      <p:bldP spid="18" grpId="0" animBg="1"/>
      <p:bldP spid="19" grpId="0" animBg="1"/>
      <p:bldP spid="21" grpId="0" animBg="1"/>
      <p:bldP spid="28" grpId="0" animBg="1"/>
      <p:bldP spid="30" grpId="0" animBg="1"/>
      <p:bldP spid="32" grpId="0" animBg="1"/>
      <p:bldP spid="31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9452" y="220843"/>
            <a:ext cx="10749565" cy="1067042"/>
          </a:xfrm>
        </p:spPr>
        <p:txBody>
          <a:bodyPr anchor="t">
            <a:normAutofit fontScale="90%"/>
          </a:bodyPr>
          <a:lstStyle/>
          <a:p>
            <a:pPr algn="l"/>
            <a:r>
              <a:rPr lang="ca-ES" dirty="0" smtClean="0">
                <a:latin typeface="Segoe UI Light" panose="020B0502040204020203" pitchFamily="34" charset="0"/>
              </a:rPr>
              <a:t>L’entorn </a:t>
            </a:r>
            <a:r>
              <a:rPr lang="ca-ES" dirty="0" err="1" smtClean="0">
                <a:latin typeface="Segoe UI Light" panose="020B0502040204020203" pitchFamily="34" charset="0"/>
              </a:rPr>
              <a:t>Tin</a:t>
            </a:r>
            <a:r>
              <a:rPr lang="ca-ES" dirty="0" smtClean="0">
                <a:latin typeface="Segoe UI Light" panose="020B0502040204020203" pitchFamily="34" charset="0"/>
              </a:rPr>
              <a:t> Can API creat pel treball</a:t>
            </a:r>
            <a:endParaRPr lang="ca-ES" dirty="0">
              <a:latin typeface="Segoe UI Light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70" y="5650950"/>
            <a:ext cx="1989228" cy="120348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19452" y="1416431"/>
            <a:ext cx="11007140" cy="5306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800" dirty="0" smtClean="0">
                <a:latin typeface="Segoe UI Light" panose="020B0502040204020203" pitchFamily="34" charset="0"/>
              </a:rPr>
              <a:t>LRS </a:t>
            </a:r>
            <a:r>
              <a:rPr lang="ca-ES" sz="2800" dirty="0" err="1" smtClean="0">
                <a:latin typeface="Segoe UI Light" panose="020B0502040204020203" pitchFamily="34" charset="0"/>
              </a:rPr>
              <a:t>Learning</a:t>
            </a:r>
            <a:r>
              <a:rPr lang="ca-ES" sz="2800" dirty="0" smtClean="0">
                <a:latin typeface="Segoe UI Light" panose="020B0502040204020203" pitchFamily="34" charset="0"/>
              </a:rPr>
              <a:t> Locker:</a:t>
            </a:r>
          </a:p>
          <a:p>
            <a:pPr algn="l"/>
            <a:endParaRPr lang="ca-ES" sz="2800" dirty="0" smtClean="0">
              <a:latin typeface="Segoe UI Light" panose="020B0502040204020203" pitchFamily="34" charset="0"/>
            </a:endParaRPr>
          </a:p>
          <a:p>
            <a:pPr algn="l"/>
            <a:r>
              <a:rPr lang="ca-ES" sz="2800" dirty="0" smtClean="0">
                <a:latin typeface="Segoe UI Light" panose="020B0502040204020203" pitchFamily="34" charset="0"/>
              </a:rPr>
              <a:t>	</a:t>
            </a:r>
            <a:r>
              <a:rPr lang="ca-ES" sz="2800" dirty="0" smtClean="0">
                <a:solidFill>
                  <a:srgbClr val="00B0F0"/>
                </a:solidFill>
                <a:latin typeface="Segoe UI Light" panose="020B0502040204020203" pitchFamily="34" charset="0"/>
                <a:hlinkClick r:id="rId3"/>
              </a:rPr>
              <a:t>http://176.31.171.10/learninglocker/public/</a:t>
            </a:r>
            <a:endParaRPr lang="ca-ES" sz="2800" dirty="0" smtClean="0">
              <a:solidFill>
                <a:srgbClr val="00B0F0"/>
              </a:solidFill>
              <a:latin typeface="Segoe UI Light" panose="020B0502040204020203" pitchFamily="34" charset="0"/>
            </a:endParaRPr>
          </a:p>
          <a:p>
            <a:pPr algn="l"/>
            <a:r>
              <a:rPr lang="ca-ES" sz="2800" dirty="0" smtClean="0">
                <a:latin typeface="Segoe UI Light" panose="020B0502040204020203" pitchFamily="34" charset="0"/>
              </a:rPr>
              <a:t>	</a:t>
            </a:r>
            <a:r>
              <a:rPr lang="ca-ES" sz="2000" dirty="0" smtClean="0">
                <a:solidFill>
                  <a:schemeClr val="tx1">
                    <a:lumMod val="50%"/>
                    <a:lumOff val="50%"/>
                  </a:schemeClr>
                </a:solidFill>
                <a:latin typeface="Segoe UI Light" panose="020B0502040204020203" pitchFamily="34" charset="0"/>
              </a:rPr>
              <a:t>u: marcelmuntaner@gmail.com  c: </a:t>
            </a:r>
            <a:r>
              <a:rPr lang="ca-ES" sz="2000" dirty="0" err="1" smtClean="0">
                <a:solidFill>
                  <a:schemeClr val="tx1">
                    <a:lumMod val="50%"/>
                    <a:lumOff val="50%"/>
                  </a:schemeClr>
                </a:solidFill>
                <a:latin typeface="Segoe UI Light" panose="020B0502040204020203" pitchFamily="34" charset="0"/>
              </a:rPr>
              <a:t>lrstest</a:t>
            </a:r>
            <a:endParaRPr lang="ca-ES" sz="2000" dirty="0" smtClean="0">
              <a:solidFill>
                <a:schemeClr val="tx1">
                  <a:lumMod val="50%"/>
                  <a:lumOff val="50%"/>
                </a:schemeClr>
              </a:solidFill>
              <a:latin typeface="Segoe UI Light" panose="020B0502040204020203" pitchFamily="34" charset="0"/>
            </a:endParaRPr>
          </a:p>
          <a:p>
            <a:pPr algn="l"/>
            <a:endParaRPr lang="ca-ES" sz="2800" dirty="0" smtClean="0">
              <a:latin typeface="Segoe UI Light" panose="020B0502040204020203" pitchFamily="34" charset="0"/>
            </a:endParaRPr>
          </a:p>
          <a:p>
            <a:pPr algn="l"/>
            <a:r>
              <a:rPr lang="ca-ES" sz="2800" dirty="0" smtClean="0">
                <a:latin typeface="Segoe UI Light" panose="020B0502040204020203" pitchFamily="34" charset="0"/>
              </a:rPr>
              <a:t>Plataforma </a:t>
            </a:r>
            <a:r>
              <a:rPr lang="ca-ES" sz="2800" dirty="0" err="1" smtClean="0">
                <a:latin typeface="Segoe UI Light" panose="020B0502040204020203" pitchFamily="34" charset="0"/>
              </a:rPr>
              <a:t>Moodle</a:t>
            </a:r>
            <a:r>
              <a:rPr lang="ca-ES" sz="2800" dirty="0" smtClean="0">
                <a:latin typeface="Segoe UI Light" panose="020B0502040204020203" pitchFamily="34" charset="0"/>
              </a:rPr>
              <a:t> amb extensió per </a:t>
            </a:r>
            <a:r>
              <a:rPr lang="ca-ES" sz="2800" dirty="0" err="1" smtClean="0">
                <a:latin typeface="Segoe UI Light" panose="020B0502040204020203" pitchFamily="34" charset="0"/>
              </a:rPr>
              <a:t>Tin</a:t>
            </a:r>
            <a:r>
              <a:rPr lang="ca-ES" sz="2800" dirty="0" smtClean="0">
                <a:latin typeface="Segoe UI Light" panose="020B0502040204020203" pitchFamily="34" charset="0"/>
              </a:rPr>
              <a:t> Can API: </a:t>
            </a:r>
          </a:p>
          <a:p>
            <a:pPr algn="l"/>
            <a:endParaRPr lang="ca-ES" sz="2800" dirty="0" smtClean="0">
              <a:latin typeface="Segoe UI Light" panose="020B0502040204020203" pitchFamily="34" charset="0"/>
            </a:endParaRPr>
          </a:p>
          <a:p>
            <a:pPr algn="l"/>
            <a:r>
              <a:rPr lang="ca-ES" sz="2800" dirty="0" smtClean="0">
                <a:latin typeface="Segoe UI Light" panose="020B0502040204020203" pitchFamily="34" charset="0"/>
              </a:rPr>
              <a:t>	</a:t>
            </a:r>
            <a:r>
              <a:rPr lang="ca-ES" sz="2800" dirty="0" smtClean="0">
                <a:solidFill>
                  <a:srgbClr val="00B0F0"/>
                </a:solidFill>
                <a:latin typeface="Segoe UI Light" panose="020B0502040204020203" pitchFamily="34" charset="0"/>
                <a:hlinkClick r:id="rId4"/>
              </a:rPr>
              <a:t>http://176.31.171.10/moodle</a:t>
            </a:r>
            <a:endParaRPr lang="ca-ES" sz="2800" dirty="0" smtClean="0">
              <a:solidFill>
                <a:srgbClr val="00B0F0"/>
              </a:solidFill>
              <a:latin typeface="Segoe UI Light" panose="020B0502040204020203" pitchFamily="34" charset="0"/>
            </a:endParaRPr>
          </a:p>
          <a:p>
            <a:pPr algn="l"/>
            <a:r>
              <a:rPr lang="ca-ES" sz="2800" dirty="0" smtClean="0">
                <a:solidFill>
                  <a:schemeClr val="tx1">
                    <a:lumMod val="50%"/>
                    <a:lumOff val="50%"/>
                  </a:schemeClr>
                </a:solidFill>
                <a:latin typeface="Segoe UI Light" panose="020B0502040204020203" pitchFamily="34" charset="0"/>
              </a:rPr>
              <a:t>	</a:t>
            </a:r>
            <a:r>
              <a:rPr lang="ca-ES" sz="2000" dirty="0" smtClean="0">
                <a:solidFill>
                  <a:schemeClr val="tx1">
                    <a:lumMod val="50%"/>
                    <a:lumOff val="50%"/>
                  </a:schemeClr>
                </a:solidFill>
                <a:latin typeface="Segoe UI Light" panose="020B0502040204020203" pitchFamily="34" charset="0"/>
              </a:rPr>
              <a:t>u: </a:t>
            </a:r>
            <a:r>
              <a:rPr lang="ca-ES" sz="2000" dirty="0" err="1" smtClean="0">
                <a:solidFill>
                  <a:schemeClr val="tx1">
                    <a:lumMod val="50%"/>
                    <a:lumOff val="50%"/>
                  </a:schemeClr>
                </a:solidFill>
                <a:latin typeface="Segoe UI Light" panose="020B0502040204020203" pitchFamily="34" charset="0"/>
              </a:rPr>
              <a:t>admin</a:t>
            </a:r>
            <a:r>
              <a:rPr lang="ca-ES" sz="2000" dirty="0" smtClean="0">
                <a:solidFill>
                  <a:schemeClr val="tx1">
                    <a:lumMod val="50%"/>
                    <a:lumOff val="50%"/>
                  </a:schemeClr>
                </a:solidFill>
                <a:latin typeface="Segoe UI Light" panose="020B0502040204020203" pitchFamily="34" charset="0"/>
              </a:rPr>
              <a:t>  c: </a:t>
            </a:r>
            <a:r>
              <a:rPr lang="ca-ES" sz="2000" dirty="0" err="1" smtClean="0">
                <a:solidFill>
                  <a:schemeClr val="tx1">
                    <a:lumMod val="50%"/>
                    <a:lumOff val="50%"/>
                  </a:schemeClr>
                </a:solidFill>
                <a:latin typeface="Segoe UI Light" panose="020B0502040204020203" pitchFamily="34" charset="0"/>
              </a:rPr>
              <a:t>lrstest</a:t>
            </a:r>
            <a:endParaRPr lang="ca-ES" sz="2000" dirty="0" smtClean="0">
              <a:solidFill>
                <a:schemeClr val="tx1">
                  <a:lumMod val="50%"/>
                  <a:lumOff val="50%"/>
                </a:schemeClr>
              </a:solidFill>
              <a:latin typeface="Segoe UI Light" panose="020B0502040204020203" pitchFamily="34" charset="0"/>
            </a:endParaRPr>
          </a:p>
          <a:p>
            <a:pPr algn="l"/>
            <a:endParaRPr lang="ca-ES" sz="28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purl.oclc.org/ooxml/drawingml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otalTime>707</TotalTime>
  <Words>359</Words>
  <Application>Microsoft Office PowerPoint</Application>
  <PresentationFormat>Panorámica</PresentationFormat>
  <Paragraphs>79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 Light</vt:lpstr>
      <vt:lpstr>Tema de Office</vt:lpstr>
      <vt:lpstr>TFC - Tin Can API</vt:lpstr>
      <vt:lpstr>En aquesta presentació, veurem: </vt:lpstr>
      <vt:lpstr>Descripció general: </vt:lpstr>
      <vt:lpstr>Objectius del treball: </vt:lpstr>
      <vt:lpstr>SCORM en detall - Definició</vt:lpstr>
      <vt:lpstr>SCORM en detall - Cas d’ús</vt:lpstr>
      <vt:lpstr>Tin Can API en detall - Definició</vt:lpstr>
      <vt:lpstr>Tin Can API en detall - Cas d’ús</vt:lpstr>
      <vt:lpstr>L’entorn Tin Can API creat pel treball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TFC - Tin Can API</dc:title>
  <dc:creator>Marcel Muntaner i Raich</dc:creator>
  <cp:lastModifiedBy>Marcel Muntaner i Raich</cp:lastModifiedBy>
  <cp:revision>32</cp:revision>
  <dcterms:created xsi:type="dcterms:W3CDTF">2015-06-15T10:36:59Z</dcterms:created>
  <dcterms:modified xsi:type="dcterms:W3CDTF">2015-06-15T22:24:18Z</dcterms:modified>
</cp:coreProperties>
</file>