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94500" cy="9906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33"/>
    <a:srgbClr val="34349E"/>
    <a:srgbClr val="FFFFEF"/>
    <a:srgbClr val="FFFFDD"/>
    <a:srgbClr val="9933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1080" y="-78"/>
      </p:cViewPr>
      <p:guideLst>
        <p:guide orient="horz" pos="3710"/>
        <p:guide pos="21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318D47-12B6-461F-B51E-F2151D04DEED}" type="datetimeFigureOut">
              <a:rPr lang="es-ES"/>
              <a:pPr/>
              <a:t>15/05/2015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2950"/>
            <a:ext cx="25717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CC97300-7D22-441E-8333-CC628D63AE1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5363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47C15B-C4B0-4B8E-A0F9-6B5E7BC62BBE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416D8-0FC5-4013-84DD-B3BCAB1B23F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E07970-AE0A-4955-A7A4-A6A809E063E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20E0C8-720F-4C6B-AF02-8DE997F9E3D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1931B-8F79-4389-A758-9FFAA7A849B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D4D6B-A471-458C-9550-E50D96FB25E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280BE-3F55-47F7-8B9D-CB92C2B0037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E047F-F5EC-44F1-9DD6-26A8DDA17D6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CD1589-35E3-4178-822C-9CCE6043A74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5E23C-5C6E-4616-89D3-DD1A7DF1ACA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AC805-3BCC-44F5-AA3D-C2FC1DD866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BC31EE-569E-4D12-B7F4-B7CC98FCE07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E544395-E2F9-4B16-867E-C24A6A0B40A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hyperlink" Target="mailto:eaibar@uoc.edu" TargetMode="External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2420888" y="8913440"/>
            <a:ext cx="417646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endParaRPr lang="ca-ES" sz="600" b="1" dirty="0"/>
          </a:p>
          <a:p>
            <a:pPr eaLnBrk="1" hangingPunct="1"/>
            <a:r>
              <a:rPr lang="ca-ES" sz="700" b="1" dirty="0" err="1" smtClean="0"/>
              <a:t>Research</a:t>
            </a:r>
            <a:r>
              <a:rPr lang="ca-ES" sz="700" b="1" dirty="0" smtClean="0"/>
              <a:t> </a:t>
            </a:r>
            <a:r>
              <a:rPr lang="ca-ES" sz="700" b="1" dirty="0" err="1" smtClean="0"/>
              <a:t>group</a:t>
            </a:r>
            <a:r>
              <a:rPr lang="ca-ES" sz="700" b="1" dirty="0" smtClean="0"/>
              <a:t> on </a:t>
            </a:r>
            <a:r>
              <a:rPr lang="ca-ES" sz="800" b="1" i="1" dirty="0" smtClean="0"/>
              <a:t>Open </a:t>
            </a:r>
            <a:r>
              <a:rPr lang="ca-ES" sz="800" b="1" i="1" dirty="0" err="1" smtClean="0"/>
              <a:t>Science</a:t>
            </a:r>
            <a:r>
              <a:rPr lang="ca-ES" sz="800" b="1" i="1" dirty="0" smtClean="0"/>
              <a:t> and </a:t>
            </a:r>
            <a:r>
              <a:rPr lang="ca-ES" sz="800" b="1" i="1" dirty="0" err="1" smtClean="0"/>
              <a:t>Innovation</a:t>
            </a:r>
            <a:r>
              <a:rPr lang="ca-ES" sz="800" b="1" i="1" dirty="0" smtClean="0"/>
              <a:t>:</a:t>
            </a:r>
          </a:p>
          <a:p>
            <a:pPr eaLnBrk="1" hangingPunct="1"/>
            <a:endParaRPr lang="ca-ES" sz="700" b="1" dirty="0" smtClean="0"/>
          </a:p>
          <a:p>
            <a:pPr eaLnBrk="1" hangingPunct="1"/>
            <a:r>
              <a:rPr lang="ca-ES" sz="700" b="1" i="1" dirty="0" smtClean="0"/>
              <a:t>Eduard </a:t>
            </a:r>
            <a:r>
              <a:rPr lang="ca-ES" sz="700" b="1" i="1" dirty="0" err="1" smtClean="0"/>
              <a:t>Aibar</a:t>
            </a:r>
            <a:r>
              <a:rPr lang="ca-ES" sz="700" b="1" i="1" dirty="0" smtClean="0"/>
              <a:t> (PI), Maura </a:t>
            </a:r>
            <a:r>
              <a:rPr lang="ca-ES" sz="700" b="1" i="1" dirty="0" err="1" smtClean="0"/>
              <a:t>Lerga</a:t>
            </a:r>
            <a:r>
              <a:rPr lang="ca-ES" sz="700" b="1" i="1" dirty="0" smtClean="0"/>
              <a:t>, Josep Lladós, Antoni </a:t>
            </a:r>
            <a:r>
              <a:rPr lang="ca-ES" sz="700" b="1" i="1" dirty="0" err="1" smtClean="0"/>
              <a:t>Meseguer</a:t>
            </a:r>
            <a:r>
              <a:rPr lang="ca-ES" sz="700" b="1" i="1" dirty="0" smtClean="0"/>
              <a:t> and Julià </a:t>
            </a:r>
            <a:r>
              <a:rPr lang="ca-ES" sz="700" b="1" i="1" dirty="0" err="1" smtClean="0"/>
              <a:t>Minguillón</a:t>
            </a:r>
            <a:endParaRPr lang="ca-ES" sz="700" b="1" dirty="0"/>
          </a:p>
          <a:p>
            <a:r>
              <a:rPr lang="ca-ES" sz="700" i="1" u="sng" dirty="0">
                <a:solidFill>
                  <a:srgbClr val="0000FF"/>
                </a:solidFill>
              </a:rPr>
              <a:t>http://</a:t>
            </a:r>
            <a:r>
              <a:rPr lang="ca-ES" sz="700" i="1" u="sng" dirty="0" smtClean="0">
                <a:solidFill>
                  <a:srgbClr val="0000FF"/>
                </a:solidFill>
              </a:rPr>
              <a:t>osi.blogs.uoc.edu</a:t>
            </a:r>
            <a:r>
              <a:rPr lang="ca-ES" sz="600" i="1" dirty="0"/>
              <a:t/>
            </a:r>
            <a:br>
              <a:rPr lang="ca-ES" sz="600" i="1" dirty="0"/>
            </a:br>
            <a:endParaRPr lang="ca-ES" sz="600" i="1" dirty="0"/>
          </a:p>
          <a:p>
            <a:pPr algn="just"/>
            <a:r>
              <a:rPr lang="ca-ES" sz="700" b="1" dirty="0" err="1" smtClean="0"/>
              <a:t>Funding</a:t>
            </a:r>
            <a:r>
              <a:rPr lang="ca-ES" sz="700" b="1" dirty="0" smtClean="0"/>
              <a:t>:</a:t>
            </a:r>
            <a:endParaRPr lang="ca-ES" sz="700" b="1" i="1" dirty="0" smtClean="0"/>
          </a:p>
          <a:p>
            <a:pPr algn="just"/>
            <a:endParaRPr lang="ca-ES" sz="600" b="1" dirty="0"/>
          </a:p>
          <a:p>
            <a:pPr algn="ctr" eaLnBrk="1" hangingPunct="1"/>
            <a:endParaRPr lang="ca-ES" sz="700" b="1" dirty="0" smtClean="0"/>
          </a:p>
          <a:p>
            <a:pPr algn="ctr" eaLnBrk="1" hangingPunct="1"/>
            <a:endParaRPr lang="ca-ES" sz="700" b="1" dirty="0" smtClean="0"/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1042988" y="165100"/>
            <a:ext cx="489585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a-ES" sz="2000" b="1" dirty="0" err="1" smtClean="0"/>
              <a:t>Wikipedia</a:t>
            </a:r>
            <a:r>
              <a:rPr lang="ca-ES" sz="2000" b="1" dirty="0" smtClean="0"/>
              <a:t>, </a:t>
            </a:r>
            <a:r>
              <a:rPr lang="ca-ES" sz="2000" b="1" dirty="0" err="1" smtClean="0"/>
              <a:t>Academia</a:t>
            </a:r>
            <a:r>
              <a:rPr lang="ca-ES" sz="2000" b="1" dirty="0" smtClean="0"/>
              <a:t>, and </a:t>
            </a:r>
            <a:r>
              <a:rPr lang="ca-ES" sz="2000" b="1" dirty="0" err="1" smtClean="0"/>
              <a:t>Science</a:t>
            </a:r>
            <a:endParaRPr lang="ca-ES" sz="2000" b="1" dirty="0" smtClean="0"/>
          </a:p>
          <a:p>
            <a:pPr algn="ctr"/>
            <a:r>
              <a:rPr lang="ca-ES" sz="1050" b="1" i="1" dirty="0" smtClean="0"/>
              <a:t>Eduard </a:t>
            </a:r>
            <a:r>
              <a:rPr lang="ca-ES" sz="1050" b="1" i="1" dirty="0" err="1" smtClean="0"/>
              <a:t>Aibar</a:t>
            </a:r>
            <a:endParaRPr lang="ca-ES" sz="1050" b="1" i="1" dirty="0" smtClean="0"/>
          </a:p>
          <a:p>
            <a:pPr algn="ctr"/>
            <a:r>
              <a:rPr lang="ca-ES" sz="1050" b="1" i="1" dirty="0" err="1" smtClean="0">
                <a:hlinkClick r:id="rId3"/>
              </a:rPr>
              <a:t>eaibar</a:t>
            </a:r>
            <a:r>
              <a:rPr lang="ca-ES" sz="1050" b="1" i="1" dirty="0" smtClean="0">
                <a:hlinkClick r:id="rId3"/>
              </a:rPr>
              <a:t>@</a:t>
            </a:r>
            <a:r>
              <a:rPr lang="ca-ES" sz="1050" b="1" i="1" dirty="0" err="1" smtClean="0">
                <a:hlinkClick r:id="rId3"/>
              </a:rPr>
              <a:t>uoc.edu</a:t>
            </a:r>
            <a:endParaRPr lang="ca-ES" sz="1050" b="1" i="1" dirty="0" smtClean="0"/>
          </a:p>
          <a:p>
            <a:pPr algn="ctr"/>
            <a:r>
              <a:rPr lang="ca-ES" sz="1050" b="1" dirty="0" smtClean="0"/>
              <a:t>IN3 / Universitat Oberta de Catalunya</a:t>
            </a:r>
            <a:endParaRPr lang="ca-ES" sz="1200" b="1" dirty="0" smtClean="0"/>
          </a:p>
        </p:txBody>
      </p:sp>
      <p:sp>
        <p:nvSpPr>
          <p:cNvPr id="14358" name="AutoShape 22" descr="Z"/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a-ES"/>
          </a:p>
        </p:txBody>
      </p:sp>
      <p:sp>
        <p:nvSpPr>
          <p:cNvPr id="14360" name="AutoShape 24" descr="Z"/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a-ES"/>
          </a:p>
        </p:txBody>
      </p:sp>
      <p:sp>
        <p:nvSpPr>
          <p:cNvPr id="14362" name="AutoShape 26" descr="Z"/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a-ES"/>
          </a:p>
        </p:txBody>
      </p:sp>
      <p:sp>
        <p:nvSpPr>
          <p:cNvPr id="14364" name="AutoShape 28" descr="Z"/>
          <p:cNvSpPr>
            <a:spLocks noChangeAspect="1" noChangeArrowheads="1"/>
          </p:cNvSpPr>
          <p:nvPr/>
        </p:nvSpPr>
        <p:spPr bwMode="auto">
          <a:xfrm>
            <a:off x="3276600" y="4800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ca-ES"/>
          </a:p>
        </p:txBody>
      </p:sp>
      <p:pic>
        <p:nvPicPr>
          <p:cNvPr id="14366" name="Picture 30" descr="in3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5888" y="8888413"/>
            <a:ext cx="1944687" cy="885825"/>
          </a:xfrm>
          <a:prstGeom prst="rect">
            <a:avLst/>
          </a:prstGeom>
          <a:noFill/>
        </p:spPr>
      </p:pic>
      <p:sp>
        <p:nvSpPr>
          <p:cNvPr id="14384" name="Text Box 48"/>
          <p:cNvSpPr txBox="1">
            <a:spLocks noChangeArrowheads="1"/>
          </p:cNvSpPr>
          <p:nvPr/>
        </p:nvSpPr>
        <p:spPr bwMode="auto">
          <a:xfrm>
            <a:off x="115888" y="1352551"/>
            <a:ext cx="3024187" cy="1567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200" b="1" dirty="0" err="1">
                <a:solidFill>
                  <a:srgbClr val="8289A6"/>
                </a:solidFill>
              </a:rPr>
              <a:t>Introduction</a:t>
            </a:r>
            <a:endParaRPr lang="ca-ES" sz="1200" b="1" dirty="0">
              <a:solidFill>
                <a:srgbClr val="8289A6"/>
              </a:solidFill>
            </a:endParaRPr>
          </a:p>
          <a:p>
            <a:pPr>
              <a:spcBef>
                <a:spcPct val="50000"/>
              </a:spcBef>
            </a:pPr>
            <a:endParaRPr lang="ca-ES" sz="300" b="1" dirty="0">
              <a:solidFill>
                <a:srgbClr val="8289A6"/>
              </a:solidFill>
            </a:endParaRPr>
          </a:p>
          <a:p>
            <a:pPr marL="342900" lvl="0" indent="-342900" defTabSz="540000">
              <a:spcAft>
                <a:spcPts val="0"/>
              </a:spcAft>
              <a:buFont typeface="Wingdings" pitchFamily="2" charset="2"/>
              <a:buChar char="§"/>
            </a:pPr>
            <a:r>
              <a:rPr lang="en-GB" sz="700" dirty="0" smtClean="0">
                <a:ea typeface="Calibri"/>
                <a:cs typeface="Arial" pitchFamily="34" charset="0"/>
              </a:rPr>
              <a:t>Exploring </a:t>
            </a:r>
            <a:r>
              <a:rPr lang="en-GB" sz="700" dirty="0" smtClean="0">
                <a:ea typeface="Calibri"/>
                <a:cs typeface="Arial" pitchFamily="34" charset="0"/>
              </a:rPr>
              <a:t>the interaction between </a:t>
            </a:r>
            <a:r>
              <a:rPr lang="en-GB" sz="700" b="1" dirty="0" smtClean="0">
                <a:ea typeface="Calibri"/>
                <a:cs typeface="Arial" pitchFamily="34" charset="0"/>
              </a:rPr>
              <a:t>Science</a:t>
            </a:r>
            <a:r>
              <a:rPr lang="en-GB" sz="700" dirty="0" smtClean="0">
                <a:ea typeface="Calibri"/>
                <a:cs typeface="Arial" pitchFamily="34" charset="0"/>
              </a:rPr>
              <a:t> and</a:t>
            </a:r>
            <a:r>
              <a:rPr lang="en-GB" sz="700" b="1" dirty="0" smtClean="0">
                <a:ea typeface="Calibri"/>
                <a:cs typeface="Arial" pitchFamily="34" charset="0"/>
              </a:rPr>
              <a:t> </a:t>
            </a:r>
            <a:r>
              <a:rPr lang="en-GB" sz="700" b="1" dirty="0" smtClean="0">
                <a:ea typeface="Calibri"/>
                <a:cs typeface="Arial" pitchFamily="34" charset="0"/>
              </a:rPr>
              <a:t>Peer Production</a:t>
            </a:r>
            <a:r>
              <a:rPr lang="en-GB" sz="700" dirty="0" smtClean="0">
                <a:ea typeface="Calibri"/>
                <a:cs typeface="Arial" pitchFamily="34" charset="0"/>
              </a:rPr>
              <a:t> </a:t>
            </a:r>
            <a:r>
              <a:rPr lang="en-GB" sz="700" dirty="0" smtClean="0">
                <a:ea typeface="Calibri"/>
                <a:cs typeface="Arial" pitchFamily="34" charset="0"/>
              </a:rPr>
              <a:t>through the case of </a:t>
            </a:r>
            <a:r>
              <a:rPr lang="en-GB" sz="700" b="1" dirty="0" smtClean="0">
                <a:ea typeface="Calibri"/>
                <a:cs typeface="Arial" pitchFamily="34" charset="0"/>
              </a:rPr>
              <a:t>Wikipedia</a:t>
            </a:r>
            <a:endParaRPr lang="ca-ES" sz="700" b="1" dirty="0" smtClean="0">
              <a:ea typeface="Calibri"/>
              <a:cs typeface="Arial" pitchFamily="34" charset="0"/>
            </a:endParaRPr>
          </a:p>
          <a:p>
            <a:pPr marL="342900" lvl="0" indent="-342900" defTabSz="540000">
              <a:spcAft>
                <a:spcPts val="0"/>
              </a:spcAft>
              <a:buFont typeface="Wingdings" pitchFamily="2" charset="2"/>
              <a:buChar char="§"/>
            </a:pPr>
            <a:r>
              <a:rPr lang="en-GB" sz="700" dirty="0" smtClean="0">
                <a:ea typeface="Calibri"/>
                <a:cs typeface="Arial" pitchFamily="34" charset="0"/>
              </a:rPr>
              <a:t>Context: </a:t>
            </a:r>
            <a:r>
              <a:rPr lang="en-GB" sz="700" b="1" dirty="0" smtClean="0">
                <a:ea typeface="Calibri"/>
                <a:cs typeface="Arial" pitchFamily="34" charset="0"/>
              </a:rPr>
              <a:t>Open Science</a:t>
            </a:r>
            <a:r>
              <a:rPr lang="en-GB" sz="700" dirty="0" smtClean="0">
                <a:ea typeface="Calibri"/>
                <a:cs typeface="Arial" pitchFamily="34" charset="0"/>
              </a:rPr>
              <a:t>, </a:t>
            </a:r>
            <a:r>
              <a:rPr lang="en-GB" sz="700" b="1" dirty="0" smtClean="0">
                <a:ea typeface="Calibri"/>
                <a:cs typeface="Arial" pitchFamily="34" charset="0"/>
              </a:rPr>
              <a:t>Open research </a:t>
            </a:r>
            <a:r>
              <a:rPr lang="en-GB" sz="700" dirty="0" smtClean="0">
                <a:ea typeface="Calibri"/>
                <a:cs typeface="Arial" pitchFamily="34" charset="0"/>
              </a:rPr>
              <a:t>movements, </a:t>
            </a:r>
            <a:r>
              <a:rPr lang="en-GB" sz="700" dirty="0" smtClean="0">
                <a:ea typeface="Calibri"/>
                <a:cs typeface="Arial" pitchFamily="34" charset="0"/>
              </a:rPr>
              <a:t>concerns about </a:t>
            </a:r>
            <a:r>
              <a:rPr lang="en-GB" sz="700" b="1" dirty="0" smtClean="0">
                <a:ea typeface="Calibri"/>
                <a:cs typeface="Arial" pitchFamily="34" charset="0"/>
              </a:rPr>
              <a:t>neoliberal</a:t>
            </a:r>
            <a:r>
              <a:rPr lang="en-GB" sz="700" dirty="0" smtClean="0">
                <a:ea typeface="Calibri"/>
                <a:cs typeface="Arial" pitchFamily="34" charset="0"/>
              </a:rPr>
              <a:t> trends in science </a:t>
            </a:r>
            <a:r>
              <a:rPr lang="en-GB" sz="700" dirty="0" smtClean="0">
                <a:ea typeface="Calibri"/>
                <a:cs typeface="Arial" pitchFamily="34" charset="0"/>
              </a:rPr>
              <a:t>policies</a:t>
            </a:r>
            <a:endParaRPr lang="ca-ES" sz="700" dirty="0" smtClean="0">
              <a:ea typeface="Calibri"/>
              <a:cs typeface="Arial" pitchFamily="34" charset="0"/>
            </a:endParaRPr>
          </a:p>
          <a:p>
            <a:pPr marL="342900" lvl="0" indent="-342900" defTabSz="540000">
              <a:spcAft>
                <a:spcPts val="0"/>
              </a:spcAft>
              <a:buFont typeface="Wingdings" pitchFamily="2" charset="2"/>
              <a:buChar char="§"/>
            </a:pPr>
            <a:r>
              <a:rPr lang="en-GB" sz="700" dirty="0" smtClean="0">
                <a:ea typeface="Calibri"/>
                <a:cs typeface="Arial" pitchFamily="34" charset="0"/>
              </a:rPr>
              <a:t>Two broad research questions</a:t>
            </a:r>
            <a:r>
              <a:rPr lang="en-GB" sz="700" dirty="0" smtClean="0">
                <a:ea typeface="Calibri"/>
                <a:cs typeface="Arial" pitchFamily="34" charset="0"/>
              </a:rPr>
              <a:t>:</a:t>
            </a:r>
          </a:p>
          <a:p>
            <a:pPr marL="342900" lvl="0" indent="-342900" defTabSz="540000">
              <a:spcAft>
                <a:spcPts val="0"/>
              </a:spcAft>
            </a:pPr>
            <a:endParaRPr lang="ca-ES" sz="700" dirty="0" smtClean="0">
              <a:ea typeface="Calibri"/>
              <a:cs typeface="Arial" pitchFamily="34" charset="0"/>
            </a:endParaRPr>
          </a:p>
          <a:p>
            <a:pPr marL="800100" lvl="1" indent="-342900" defTabSz="540000">
              <a:spcAft>
                <a:spcPts val="0"/>
              </a:spcAft>
              <a:buFont typeface="+mj-lt"/>
              <a:buAutoNum type="arabicParenR"/>
            </a:pPr>
            <a:r>
              <a:rPr lang="en-GB" sz="700" b="1" i="1" dirty="0" smtClean="0">
                <a:ea typeface="Calibri"/>
                <a:cs typeface="Arial" pitchFamily="34" charset="0"/>
              </a:rPr>
              <a:t>What do scientists do and think about Wikipedia</a:t>
            </a:r>
            <a:r>
              <a:rPr lang="en-GB" sz="700" b="1" i="1" dirty="0" smtClean="0">
                <a:ea typeface="Calibri"/>
                <a:cs typeface="Arial" pitchFamily="34" charset="0"/>
              </a:rPr>
              <a:t>?</a:t>
            </a:r>
            <a:endParaRPr lang="ca-ES" sz="700" dirty="0" smtClean="0">
              <a:ea typeface="Calibri"/>
              <a:cs typeface="Arial" pitchFamily="34" charset="0"/>
            </a:endParaRPr>
          </a:p>
          <a:p>
            <a:pPr marL="800100" lvl="1" indent="-342900" defTabSz="540000">
              <a:spcAft>
                <a:spcPts val="1000"/>
              </a:spcAft>
              <a:buFont typeface="+mj-lt"/>
              <a:buAutoNum type="arabicParenR"/>
            </a:pPr>
            <a:r>
              <a:rPr lang="en-GB" sz="700" b="1" i="1" dirty="0" smtClean="0">
                <a:ea typeface="Calibri"/>
                <a:cs typeface="Arial" pitchFamily="34" charset="0"/>
              </a:rPr>
              <a:t>What does </a:t>
            </a:r>
            <a:r>
              <a:rPr lang="en-GB" sz="700" b="1" i="1" dirty="0" smtClean="0">
                <a:ea typeface="Calibri"/>
                <a:cs typeface="Arial" pitchFamily="34" charset="0"/>
              </a:rPr>
              <a:t>Wikipedia do </a:t>
            </a:r>
            <a:r>
              <a:rPr lang="en-GB" sz="700" b="1" i="1" dirty="0" smtClean="0">
                <a:ea typeface="Calibri"/>
                <a:cs typeface="Arial" pitchFamily="34" charset="0"/>
              </a:rPr>
              <a:t>to science?</a:t>
            </a:r>
            <a:endParaRPr lang="ca-ES" sz="700" b="1" i="1" dirty="0" smtClean="0">
              <a:ea typeface="Calibri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endParaRPr lang="es-ES" sz="800" dirty="0"/>
          </a:p>
        </p:txBody>
      </p:sp>
      <p:sp>
        <p:nvSpPr>
          <p:cNvPr id="14386" name="Text Box 50"/>
          <p:cNvSpPr txBox="1">
            <a:spLocks noChangeArrowheads="1"/>
          </p:cNvSpPr>
          <p:nvPr/>
        </p:nvSpPr>
        <p:spPr bwMode="auto">
          <a:xfrm>
            <a:off x="3357563" y="1352551"/>
            <a:ext cx="3024187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lvl="2">
              <a:spcBef>
                <a:spcPct val="50000"/>
              </a:spcBef>
            </a:pPr>
            <a:r>
              <a:rPr lang="en-US" sz="800" b="1" dirty="0" smtClean="0"/>
              <a:t>B</a:t>
            </a:r>
            <a:r>
              <a:rPr lang="en-US" sz="800" b="1" dirty="0" smtClean="0"/>
              <a:t>. Wikipedia and academic </a:t>
            </a:r>
            <a:r>
              <a:rPr lang="en-US" sz="800" b="1" dirty="0" smtClean="0"/>
              <a:t>culture</a:t>
            </a:r>
          </a:p>
          <a:p>
            <a:pPr marL="0" lvl="2">
              <a:spcBef>
                <a:spcPct val="50000"/>
              </a:spcBef>
            </a:pPr>
            <a:endParaRPr lang="en-US" sz="800" b="1" dirty="0" smtClean="0"/>
          </a:p>
          <a:p>
            <a:pPr lvl="0">
              <a:buFont typeface="Wingdings" pitchFamily="2" charset="2"/>
              <a:buChar char="§"/>
            </a:pPr>
            <a:r>
              <a:rPr lang="en-GB" sz="700" b="1" dirty="0" smtClean="0"/>
              <a:t> Private </a:t>
            </a:r>
            <a:r>
              <a:rPr lang="en-GB" sz="700" dirty="0" smtClean="0"/>
              <a:t>instances of use –whether professional or personal– are not matched by public uses.</a:t>
            </a:r>
            <a:endParaRPr lang="ca-ES" sz="700" dirty="0" smtClean="0"/>
          </a:p>
          <a:p>
            <a:pPr lvl="0">
              <a:buFont typeface="Wingdings" pitchFamily="2" charset="2"/>
              <a:buChar char="§"/>
            </a:pPr>
            <a:r>
              <a:rPr lang="en-GB" sz="700" dirty="0" smtClean="0"/>
              <a:t> Most </a:t>
            </a:r>
            <a:r>
              <a:rPr lang="en-GB" sz="700" dirty="0" smtClean="0"/>
              <a:t>faculty members think Wikipedia is </a:t>
            </a:r>
            <a:r>
              <a:rPr lang="en-GB" sz="700" b="1" dirty="0" smtClean="0"/>
              <a:t>not well regarded by their colleagues</a:t>
            </a:r>
            <a:r>
              <a:rPr lang="en-GB" sz="700" dirty="0" smtClean="0"/>
              <a:t> as a respectable source of information (53.2%) though they themselves do</a:t>
            </a:r>
            <a:r>
              <a:rPr lang="en-GB" sz="700" dirty="0" smtClean="0"/>
              <a:t>.</a:t>
            </a:r>
          </a:p>
          <a:p>
            <a:pPr lvl="0"/>
            <a:endParaRPr lang="en-GB" sz="700" dirty="0" smtClean="0"/>
          </a:p>
          <a:p>
            <a:pPr lvl="0"/>
            <a:endParaRPr lang="en-GB" sz="700" dirty="0" smtClean="0"/>
          </a:p>
          <a:p>
            <a:pPr lvl="0"/>
            <a:endParaRPr lang="en-GB" sz="700" dirty="0" smtClean="0"/>
          </a:p>
          <a:p>
            <a:pPr lvl="0"/>
            <a:endParaRPr lang="en-GB" sz="700" dirty="0" smtClean="0"/>
          </a:p>
          <a:p>
            <a:pPr lvl="0">
              <a:buFont typeface="Wingdings" pitchFamily="2" charset="2"/>
              <a:buChar char="§"/>
            </a:pPr>
            <a:endParaRPr lang="en-GB" sz="700" dirty="0" smtClean="0"/>
          </a:p>
          <a:p>
            <a:pPr lvl="0">
              <a:buFont typeface="Wingdings" pitchFamily="2" charset="2"/>
              <a:buChar char="§"/>
            </a:pPr>
            <a:endParaRPr lang="en-GB" sz="700" dirty="0" smtClean="0"/>
          </a:p>
          <a:p>
            <a:pPr lvl="0">
              <a:buFont typeface="Wingdings" pitchFamily="2" charset="2"/>
              <a:buChar char="§"/>
            </a:pPr>
            <a:endParaRPr lang="en-GB" sz="700" dirty="0" smtClean="0"/>
          </a:p>
          <a:p>
            <a:pPr lvl="0">
              <a:buFont typeface="Wingdings" pitchFamily="2" charset="2"/>
              <a:buChar char="§"/>
            </a:pPr>
            <a:endParaRPr lang="en-GB" sz="700" dirty="0" smtClean="0"/>
          </a:p>
          <a:p>
            <a:pPr lvl="0">
              <a:buFont typeface="Wingdings" pitchFamily="2" charset="2"/>
              <a:buChar char="§"/>
            </a:pPr>
            <a:endParaRPr lang="en-GB" sz="700" dirty="0" smtClean="0"/>
          </a:p>
          <a:p>
            <a:pPr lvl="0">
              <a:buFont typeface="Wingdings" pitchFamily="2" charset="2"/>
              <a:buChar char="§"/>
            </a:pPr>
            <a:endParaRPr lang="en-GB" sz="700" dirty="0" smtClean="0"/>
          </a:p>
          <a:p>
            <a:pPr lvl="0">
              <a:buFont typeface="Wingdings" pitchFamily="2" charset="2"/>
              <a:buChar char="§"/>
            </a:pPr>
            <a:endParaRPr lang="en-GB" sz="700" dirty="0" smtClean="0"/>
          </a:p>
          <a:p>
            <a:pPr lvl="0"/>
            <a:endParaRPr lang="en-GB" sz="700" dirty="0" smtClean="0"/>
          </a:p>
          <a:p>
            <a:pPr lvl="0">
              <a:buFont typeface="Wingdings" pitchFamily="2" charset="2"/>
              <a:buChar char="§"/>
            </a:pPr>
            <a:r>
              <a:rPr lang="en-GB" sz="700" dirty="0" smtClean="0"/>
              <a:t> </a:t>
            </a:r>
            <a:r>
              <a:rPr lang="en-US" sz="700" dirty="0" smtClean="0"/>
              <a:t>Those that </a:t>
            </a:r>
            <a:r>
              <a:rPr lang="en-US" sz="700" b="1" dirty="0" smtClean="0"/>
              <a:t>think colleagues do not use it much </a:t>
            </a:r>
            <a:r>
              <a:rPr lang="en-US" sz="700" dirty="0" smtClean="0"/>
              <a:t>(34.0%) significantly outnumber those who think they do (26.0%).</a:t>
            </a:r>
          </a:p>
          <a:p>
            <a:pPr lvl="0">
              <a:buFont typeface="Wingdings" pitchFamily="2" charset="2"/>
              <a:buChar char="§"/>
            </a:pPr>
            <a:r>
              <a:rPr lang="en-US" sz="700" dirty="0" smtClean="0"/>
              <a:t> They </a:t>
            </a:r>
            <a:r>
              <a:rPr lang="en-US" sz="700" b="1" dirty="0" smtClean="0"/>
              <a:t>do not recommend </a:t>
            </a:r>
            <a:r>
              <a:rPr lang="en-US" sz="700" dirty="0" smtClean="0"/>
              <a:t>its use to students and even less to their colleagues.</a:t>
            </a:r>
          </a:p>
          <a:p>
            <a:pPr lvl="0">
              <a:buFont typeface="Wingdings" pitchFamily="2" charset="2"/>
              <a:buChar char="§"/>
            </a:pPr>
            <a:r>
              <a:rPr lang="en-US" sz="700" dirty="0" smtClean="0"/>
              <a:t> Colleagues as </a:t>
            </a:r>
            <a:r>
              <a:rPr lang="en-US" sz="700" b="1" dirty="0" smtClean="0"/>
              <a:t>strong role models </a:t>
            </a:r>
            <a:r>
              <a:rPr lang="en-US" sz="700" dirty="0" smtClean="0"/>
              <a:t>(the institutional context is less important) → </a:t>
            </a:r>
            <a:r>
              <a:rPr lang="en-US" sz="700" b="1" dirty="0" smtClean="0"/>
              <a:t>negative loop</a:t>
            </a:r>
            <a:r>
              <a:rPr lang="en-US" sz="700" dirty="0" smtClean="0"/>
              <a:t>.</a:t>
            </a:r>
          </a:p>
          <a:p>
            <a:pPr lvl="0">
              <a:buFont typeface="Wingdings" pitchFamily="2" charset="2"/>
              <a:buChar char="§"/>
            </a:pPr>
            <a:r>
              <a:rPr lang="en-US" sz="700" dirty="0" smtClean="0"/>
              <a:t> Faculty from </a:t>
            </a:r>
            <a:r>
              <a:rPr lang="en-US" sz="700" b="1" dirty="0" smtClean="0"/>
              <a:t>STEM fields </a:t>
            </a:r>
            <a:r>
              <a:rPr lang="en-US" sz="700" dirty="0" smtClean="0"/>
              <a:t>show a </a:t>
            </a:r>
            <a:r>
              <a:rPr lang="en-US" sz="700" b="1" dirty="0" smtClean="0"/>
              <a:t>more positive </a:t>
            </a:r>
            <a:r>
              <a:rPr lang="en-US" sz="700" dirty="0" smtClean="0"/>
              <a:t>attitude.</a:t>
            </a:r>
          </a:p>
          <a:p>
            <a:pPr>
              <a:buFont typeface="Wingdings" pitchFamily="2" charset="2"/>
              <a:buChar char="§"/>
            </a:pPr>
            <a:endParaRPr lang="en-US" sz="700" dirty="0" smtClean="0"/>
          </a:p>
          <a:p>
            <a:pPr>
              <a:buFont typeface="Wingdings" pitchFamily="2" charset="2"/>
              <a:buChar char="Ø"/>
            </a:pPr>
            <a:r>
              <a:rPr lang="en-US" sz="800" b="1" i="1" dirty="0" smtClean="0"/>
              <a:t> They are frequent users but prefer not to talk about it. Wikipedia seems to be for academics what porn is for polite dinner conversations.</a:t>
            </a:r>
          </a:p>
          <a:p>
            <a:pPr>
              <a:buFont typeface="Wingdings" pitchFamily="2" charset="2"/>
              <a:buNone/>
            </a:pPr>
            <a:endParaRPr lang="es-ES" sz="700" dirty="0"/>
          </a:p>
        </p:txBody>
      </p:sp>
      <p:sp>
        <p:nvSpPr>
          <p:cNvPr id="14387" name="Text Box 51"/>
          <p:cNvSpPr txBox="1">
            <a:spLocks noChangeArrowheads="1"/>
          </p:cNvSpPr>
          <p:nvPr/>
        </p:nvSpPr>
        <p:spPr bwMode="auto">
          <a:xfrm>
            <a:off x="116632" y="2864769"/>
            <a:ext cx="3024187" cy="705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spcBef>
                <a:spcPct val="50000"/>
              </a:spcBef>
              <a:buAutoNum type="arabicPeriod"/>
            </a:pPr>
            <a:r>
              <a:rPr lang="en-US" sz="1200" b="1" dirty="0" smtClean="0">
                <a:solidFill>
                  <a:srgbClr val="8289A6"/>
                </a:solidFill>
              </a:rPr>
              <a:t>Wikipedia and Academic Faculty</a:t>
            </a:r>
          </a:p>
          <a:p>
            <a:pPr>
              <a:buFont typeface="Wingdings" pitchFamily="2" charset="2"/>
              <a:buChar char="§"/>
            </a:pPr>
            <a:endParaRPr lang="en-US" sz="800" b="1" dirty="0" smtClean="0"/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§"/>
            </a:pPr>
            <a:r>
              <a:rPr lang="en-US" sz="700" b="1" dirty="0" smtClean="0">
                <a:ea typeface="Calibri"/>
                <a:cs typeface="Arial" pitchFamily="34" charset="0"/>
              </a:rPr>
              <a:t>Large survey </a:t>
            </a:r>
            <a:r>
              <a:rPr lang="en-US" sz="700" dirty="0" smtClean="0">
                <a:ea typeface="Calibri"/>
                <a:cs typeface="Arial" pitchFamily="34" charset="0"/>
              </a:rPr>
              <a:t>(50 questions) to all faculty members from two Spanish universities (</a:t>
            </a:r>
            <a:r>
              <a:rPr lang="en-US" sz="700" dirty="0" err="1" smtClean="0">
                <a:ea typeface="Calibri"/>
                <a:cs typeface="Arial" pitchFamily="34" charset="0"/>
              </a:rPr>
              <a:t>Universitat</a:t>
            </a:r>
            <a:r>
              <a:rPr lang="en-US" sz="700" dirty="0" smtClean="0">
                <a:ea typeface="Calibri"/>
                <a:cs typeface="Arial" pitchFamily="34" charset="0"/>
              </a:rPr>
              <a:t> </a:t>
            </a:r>
            <a:r>
              <a:rPr lang="en-US" sz="700" dirty="0" err="1" smtClean="0">
                <a:ea typeface="Calibri"/>
                <a:cs typeface="Arial" pitchFamily="34" charset="0"/>
              </a:rPr>
              <a:t>Pompeu</a:t>
            </a:r>
            <a:r>
              <a:rPr lang="en-US" sz="700" dirty="0" smtClean="0">
                <a:ea typeface="Calibri"/>
                <a:cs typeface="Arial" pitchFamily="34" charset="0"/>
              </a:rPr>
              <a:t> </a:t>
            </a:r>
            <a:r>
              <a:rPr lang="en-US" sz="700" dirty="0" err="1" smtClean="0">
                <a:ea typeface="Calibri"/>
                <a:cs typeface="Arial" pitchFamily="34" charset="0"/>
              </a:rPr>
              <a:t>Fabra</a:t>
            </a:r>
            <a:r>
              <a:rPr lang="en-US" sz="700" dirty="0" smtClean="0">
                <a:ea typeface="Calibri"/>
                <a:cs typeface="Arial" pitchFamily="34" charset="0"/>
              </a:rPr>
              <a:t> and </a:t>
            </a:r>
            <a:r>
              <a:rPr lang="en-US" sz="700" dirty="0" err="1" smtClean="0">
                <a:ea typeface="Calibri"/>
                <a:cs typeface="Arial" pitchFamily="34" charset="0"/>
              </a:rPr>
              <a:t>Universitat</a:t>
            </a:r>
            <a:r>
              <a:rPr lang="en-US" sz="700" dirty="0" smtClean="0">
                <a:ea typeface="Calibri"/>
                <a:cs typeface="Arial" pitchFamily="34" charset="0"/>
              </a:rPr>
              <a:t> </a:t>
            </a:r>
            <a:r>
              <a:rPr lang="en-US" sz="700" dirty="0" err="1" smtClean="0">
                <a:ea typeface="Calibri"/>
                <a:cs typeface="Arial" pitchFamily="34" charset="0"/>
              </a:rPr>
              <a:t>Oberta</a:t>
            </a:r>
            <a:r>
              <a:rPr lang="en-US" sz="700" dirty="0" smtClean="0">
                <a:ea typeface="Calibri"/>
                <a:cs typeface="Arial" pitchFamily="34" charset="0"/>
              </a:rPr>
              <a:t> de </a:t>
            </a:r>
            <a:r>
              <a:rPr lang="en-US" sz="700" dirty="0" err="1" smtClean="0">
                <a:ea typeface="Calibri"/>
                <a:cs typeface="Arial" pitchFamily="34" charset="0"/>
              </a:rPr>
              <a:t>Catalunya</a:t>
            </a:r>
            <a:r>
              <a:rPr lang="en-US" sz="700" dirty="0" smtClean="0">
                <a:ea typeface="Calibri"/>
                <a:cs typeface="Arial" pitchFamily="34" charset="0"/>
              </a:rPr>
              <a:t>).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§"/>
            </a:pPr>
            <a:r>
              <a:rPr lang="en-US" sz="700" dirty="0" smtClean="0">
                <a:ea typeface="Calibri"/>
                <a:cs typeface="Arial" pitchFamily="34" charset="0"/>
              </a:rPr>
              <a:t>Universe = 3,639 people;  </a:t>
            </a:r>
            <a:r>
              <a:rPr lang="en-US" sz="700" b="1" dirty="0" smtClean="0">
                <a:ea typeface="Calibri"/>
                <a:cs typeface="Arial" pitchFamily="34" charset="0"/>
              </a:rPr>
              <a:t>913 valid responses</a:t>
            </a:r>
            <a:endParaRPr lang="en-US" sz="800" i="1" dirty="0" smtClean="0"/>
          </a:p>
          <a:p>
            <a:pPr marL="457200" lvl="2"/>
            <a:r>
              <a:rPr lang="en-US" sz="900" b="1" dirty="0" smtClean="0">
                <a:solidFill>
                  <a:srgbClr val="8289A6"/>
                </a:solidFill>
              </a:rPr>
              <a:t>Some results:</a:t>
            </a:r>
          </a:p>
          <a:p>
            <a:pPr marL="0" lvl="1"/>
            <a:endParaRPr lang="en-US" sz="900" b="1" dirty="0" smtClean="0">
              <a:solidFill>
                <a:srgbClr val="8289A6"/>
              </a:solidFill>
            </a:endParaRPr>
          </a:p>
          <a:p>
            <a:pPr marL="228600" lvl="1" indent="-228600">
              <a:buAutoNum type="alphaUcPeriod"/>
            </a:pPr>
            <a:r>
              <a:rPr lang="en-US" sz="800" b="1" dirty="0" smtClean="0"/>
              <a:t>Quality assessment and use</a:t>
            </a:r>
          </a:p>
          <a:p>
            <a:pPr marL="228600" lvl="1" indent="-228600"/>
            <a:endParaRPr lang="en-US" sz="900" b="1" dirty="0" smtClean="0"/>
          </a:p>
          <a:p>
            <a:pPr lvl="0">
              <a:buFont typeface="Wingdings" pitchFamily="2" charset="2"/>
              <a:buChar char="§"/>
            </a:pPr>
            <a:r>
              <a:rPr lang="en-GB" sz="700" dirty="0" smtClean="0"/>
              <a:t> Overall </a:t>
            </a:r>
            <a:r>
              <a:rPr lang="en-GB" sz="700" b="1" dirty="0" smtClean="0"/>
              <a:t>quality </a:t>
            </a:r>
            <a:r>
              <a:rPr lang="en-GB" sz="700" dirty="0" smtClean="0"/>
              <a:t>of Wikipedia articles is </a:t>
            </a:r>
            <a:r>
              <a:rPr lang="en-GB" sz="700" b="1" dirty="0" smtClean="0"/>
              <a:t>highly </a:t>
            </a:r>
            <a:r>
              <a:rPr lang="en-GB" sz="700" b="1" dirty="0" smtClean="0"/>
              <a:t>valued</a:t>
            </a:r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/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/>
            <a:endParaRPr lang="ca-ES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r>
              <a:rPr lang="en-GB" sz="700" dirty="0" smtClean="0"/>
              <a:t> Most </a:t>
            </a:r>
            <a:r>
              <a:rPr lang="en-GB" sz="700" dirty="0" smtClean="0"/>
              <a:t>faculty members are </a:t>
            </a:r>
            <a:r>
              <a:rPr lang="en-GB" sz="700" b="1" dirty="0" smtClean="0"/>
              <a:t>frequent users </a:t>
            </a:r>
            <a:r>
              <a:rPr lang="en-GB" sz="700" dirty="0" smtClean="0"/>
              <a:t>of Wikipedia (62.6% for personal matters and 55.3% for academic matters</a:t>
            </a:r>
            <a:r>
              <a:rPr lang="en-GB" sz="800" dirty="0" smtClean="0"/>
              <a:t>)</a:t>
            </a:r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/>
            <a:endParaRPr lang="en-GB" sz="800" dirty="0" smtClean="0"/>
          </a:p>
          <a:p>
            <a:pPr lvl="0">
              <a:buFont typeface="Wingdings" pitchFamily="2" charset="2"/>
              <a:buChar char="§"/>
            </a:pPr>
            <a:r>
              <a:rPr lang="en-GB" sz="800" dirty="0" smtClean="0"/>
              <a:t> </a:t>
            </a:r>
            <a:r>
              <a:rPr lang="en-GB" sz="700" dirty="0" smtClean="0"/>
              <a:t>A </a:t>
            </a:r>
            <a:r>
              <a:rPr lang="en-GB" sz="700" dirty="0" smtClean="0"/>
              <a:t>relatively high percentage of them (13.5%) are </a:t>
            </a:r>
            <a:r>
              <a:rPr lang="en-GB" sz="700" b="1" dirty="0" smtClean="0"/>
              <a:t>registered users </a:t>
            </a:r>
            <a:r>
              <a:rPr lang="en-GB" sz="700" dirty="0" smtClean="0"/>
              <a:t>(while </a:t>
            </a:r>
            <a:r>
              <a:rPr lang="en-GB" sz="700" dirty="0" smtClean="0"/>
              <a:t>only 0.4% of Catalan population are).</a:t>
            </a:r>
            <a:endParaRPr lang="ca-ES" sz="700" dirty="0" smtClean="0"/>
          </a:p>
          <a:p>
            <a:pPr lvl="0">
              <a:buFont typeface="Wingdings" pitchFamily="2" charset="2"/>
              <a:buChar char="§"/>
            </a:pPr>
            <a:r>
              <a:rPr lang="en-GB" sz="700" dirty="0" smtClean="0"/>
              <a:t> Many </a:t>
            </a:r>
            <a:r>
              <a:rPr lang="en-GB" sz="700" dirty="0" smtClean="0"/>
              <a:t>(46.8 %) even see it as a </a:t>
            </a:r>
            <a:r>
              <a:rPr lang="en-GB" sz="700" b="1" dirty="0" smtClean="0"/>
              <a:t>useful teaching recourse </a:t>
            </a:r>
            <a:r>
              <a:rPr lang="en-GB" sz="700" dirty="0" smtClean="0"/>
              <a:t>(while only 18.8% don’t</a:t>
            </a:r>
            <a:r>
              <a:rPr lang="en-GB" sz="700" dirty="0" smtClean="0"/>
              <a:t>).</a:t>
            </a:r>
          </a:p>
          <a:p>
            <a:pPr lvl="0">
              <a:buFont typeface="Wingdings" pitchFamily="2" charset="2"/>
              <a:buChar char="§"/>
            </a:pPr>
            <a:endParaRPr lang="ca-ES" sz="700" dirty="0" smtClean="0"/>
          </a:p>
          <a:p>
            <a:pPr lvl="0">
              <a:buFont typeface="Wingdings" pitchFamily="2" charset="2"/>
              <a:buChar char="Ø"/>
            </a:pPr>
            <a:r>
              <a:rPr lang="en-GB" sz="700" dirty="0" smtClean="0"/>
              <a:t> </a:t>
            </a:r>
            <a:r>
              <a:rPr lang="en-GB" sz="800" b="1" i="1" dirty="0" smtClean="0"/>
              <a:t>The </a:t>
            </a:r>
            <a:r>
              <a:rPr lang="en-GB" sz="800" b="1" i="1" dirty="0" smtClean="0"/>
              <a:t>common assumption that most faculty members perceive Wikipedia as an inaccurate and unreliable source of information is not supported by our survey</a:t>
            </a:r>
            <a:r>
              <a:rPr lang="en-GB" sz="800" b="1" i="1" dirty="0" smtClean="0"/>
              <a:t>.</a:t>
            </a:r>
            <a:endParaRPr lang="en-GB" sz="700" b="1" i="1" dirty="0" smtClean="0"/>
          </a:p>
          <a:p>
            <a:pPr lvl="0">
              <a:buFont typeface="Wingdings" pitchFamily="2" charset="2"/>
              <a:buChar char="§"/>
            </a:pPr>
            <a:endParaRPr lang="en-GB" sz="800" dirty="0" smtClean="0"/>
          </a:p>
          <a:p>
            <a:pPr lvl="0"/>
            <a:endParaRPr lang="ca-ES" sz="800" dirty="0" smtClean="0"/>
          </a:p>
          <a:p>
            <a:pPr marL="228600" lvl="1" indent="-228600"/>
            <a:endParaRPr lang="en-US" sz="900" b="1" dirty="0" smtClean="0"/>
          </a:p>
          <a:p>
            <a:pPr marL="228600" lvl="1" indent="-228600"/>
            <a:endParaRPr lang="en-US" sz="900" b="1" dirty="0" smtClean="0"/>
          </a:p>
          <a:p>
            <a:pPr marL="228600" lvl="1" indent="-228600"/>
            <a:endParaRPr lang="en-US" sz="900" b="1" dirty="0" smtClean="0"/>
          </a:p>
          <a:p>
            <a:pPr marL="0" lvl="1"/>
            <a:endParaRPr lang="ca-ES" sz="800" i="1" dirty="0" smtClean="0"/>
          </a:p>
          <a:p>
            <a:pPr marL="0" lvl="1"/>
            <a:r>
              <a:rPr lang="ca-ES" sz="800" i="1" dirty="0"/>
              <a:t/>
            </a:r>
            <a:br>
              <a:rPr lang="ca-ES" sz="800" i="1" dirty="0"/>
            </a:br>
            <a:endParaRPr lang="es-ES" sz="800" dirty="0"/>
          </a:p>
        </p:txBody>
      </p:sp>
      <p:sp>
        <p:nvSpPr>
          <p:cNvPr id="14394" name="Text Box 58"/>
          <p:cNvSpPr txBox="1">
            <a:spLocks noChangeArrowheads="1"/>
          </p:cNvSpPr>
          <p:nvPr/>
        </p:nvSpPr>
        <p:spPr bwMode="auto">
          <a:xfrm>
            <a:off x="3357563" y="5025008"/>
            <a:ext cx="3500437" cy="376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a-ES" sz="1200" b="1" dirty="0" smtClean="0">
                <a:solidFill>
                  <a:srgbClr val="8289A6"/>
                </a:solidFill>
              </a:rPr>
              <a:t>2. </a:t>
            </a:r>
            <a:r>
              <a:rPr lang="ca-ES" sz="1200" b="1" dirty="0" err="1" smtClean="0">
                <a:solidFill>
                  <a:srgbClr val="8289A6"/>
                </a:solidFill>
              </a:rPr>
              <a:t>Science</a:t>
            </a:r>
            <a:r>
              <a:rPr lang="ca-ES" sz="1200" b="1" dirty="0" smtClean="0">
                <a:solidFill>
                  <a:srgbClr val="8289A6"/>
                </a:solidFill>
              </a:rPr>
              <a:t> in </a:t>
            </a:r>
            <a:r>
              <a:rPr lang="ca-ES" sz="1200" b="1" dirty="0" err="1" smtClean="0">
                <a:solidFill>
                  <a:srgbClr val="8289A6"/>
                </a:solidFill>
              </a:rPr>
              <a:t>Wikipedia</a:t>
            </a:r>
            <a:endParaRPr lang="ca-ES" sz="1200" b="1" dirty="0" smtClean="0">
              <a:solidFill>
                <a:srgbClr val="8289A6"/>
              </a:solidFill>
            </a:endParaRPr>
          </a:p>
          <a:p>
            <a:pPr>
              <a:spcBef>
                <a:spcPct val="50000"/>
              </a:spcBef>
            </a:pPr>
            <a:endParaRPr lang="ca-ES" sz="300" b="1" dirty="0">
              <a:solidFill>
                <a:srgbClr val="8289A6"/>
              </a:solidFill>
            </a:endParaRPr>
          </a:p>
          <a:p>
            <a:endParaRPr lang="en-GB" sz="800" b="1" dirty="0" smtClean="0"/>
          </a:p>
          <a:p>
            <a:r>
              <a:rPr lang="en-GB" sz="800" b="1" dirty="0" smtClean="0"/>
              <a:t>Analysis </a:t>
            </a:r>
            <a:r>
              <a:rPr lang="en-GB" sz="800" b="1" dirty="0" smtClean="0"/>
              <a:t>of the scientific content of Wikipedia (ongoing research</a:t>
            </a:r>
            <a:r>
              <a:rPr lang="en-GB" sz="800" b="1" dirty="0" smtClean="0"/>
              <a:t>!)</a:t>
            </a:r>
          </a:p>
          <a:p>
            <a:endParaRPr lang="ca-ES" sz="700" dirty="0" smtClean="0"/>
          </a:p>
          <a:p>
            <a:pPr>
              <a:buFont typeface="Wingdings" pitchFamily="2" charset="2"/>
              <a:buChar char="Ø"/>
            </a:pPr>
            <a:r>
              <a:rPr lang="en-GB" sz="700" b="1" i="1" dirty="0" smtClean="0"/>
              <a:t> Recent </a:t>
            </a:r>
            <a:r>
              <a:rPr lang="en-GB" sz="700" b="1" i="1" dirty="0" smtClean="0"/>
              <a:t>studies show that Wikipedia has become the main channel for the public communication of science. Though scientists and R&amp;D institutions are not aware of this!</a:t>
            </a:r>
            <a:endParaRPr lang="ca-ES" sz="700" b="1" i="1" dirty="0" smtClean="0"/>
          </a:p>
          <a:p>
            <a:endParaRPr lang="en-GB" sz="700" dirty="0" smtClean="0"/>
          </a:p>
          <a:p>
            <a:r>
              <a:rPr lang="en-GB" sz="900" b="1" dirty="0" smtClean="0">
                <a:solidFill>
                  <a:srgbClr val="8289A6"/>
                </a:solidFill>
              </a:rPr>
              <a:t>Basic research question:</a:t>
            </a:r>
          </a:p>
          <a:p>
            <a:endParaRPr lang="ca-ES" sz="700" dirty="0" smtClean="0"/>
          </a:p>
          <a:p>
            <a:r>
              <a:rPr lang="en-GB" sz="700" b="1" i="1" dirty="0" smtClean="0"/>
              <a:t>Is the non-expert character of the average Wikipedia editor actually shaping the way science is depicted in the free </a:t>
            </a:r>
            <a:r>
              <a:rPr lang="en-GB" sz="700" b="1" i="1" dirty="0" err="1" smtClean="0"/>
              <a:t>encyclopedia</a:t>
            </a:r>
            <a:r>
              <a:rPr lang="en-GB" sz="700" b="1" i="1" dirty="0" smtClean="0"/>
              <a:t>?</a:t>
            </a:r>
          </a:p>
          <a:p>
            <a:endParaRPr lang="ca-ES" sz="700" b="1" i="1" dirty="0" smtClean="0"/>
          </a:p>
          <a:p>
            <a:r>
              <a:rPr lang="en-GB" sz="900" b="1" dirty="0" err="1" smtClean="0">
                <a:solidFill>
                  <a:srgbClr val="8289A6"/>
                </a:solidFill>
              </a:rPr>
              <a:t>Subquestions</a:t>
            </a:r>
            <a:r>
              <a:rPr lang="en-GB" sz="900" b="1" dirty="0" smtClean="0">
                <a:solidFill>
                  <a:srgbClr val="8289A6"/>
                </a:solidFill>
              </a:rPr>
              <a:t>:</a:t>
            </a:r>
          </a:p>
          <a:p>
            <a:endParaRPr lang="ca-ES" sz="900" b="1" dirty="0" smtClean="0">
              <a:solidFill>
                <a:srgbClr val="8289A6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700" dirty="0" smtClean="0"/>
              <a:t> Are </a:t>
            </a:r>
            <a:r>
              <a:rPr lang="en-GB" sz="700" dirty="0" smtClean="0"/>
              <a:t>Wikipedia articles on science and technology </a:t>
            </a:r>
            <a:r>
              <a:rPr lang="en-GB" sz="700" b="1" dirty="0" smtClean="0"/>
              <a:t>more sensible to social issues </a:t>
            </a:r>
            <a:r>
              <a:rPr lang="en-GB" sz="700" dirty="0" smtClean="0"/>
              <a:t>around science and technology? </a:t>
            </a:r>
            <a:endParaRPr lang="ca-ES" sz="700" dirty="0" smtClean="0"/>
          </a:p>
          <a:p>
            <a:pPr>
              <a:buFont typeface="Wingdings" pitchFamily="2" charset="2"/>
              <a:buChar char="§"/>
            </a:pPr>
            <a:r>
              <a:rPr lang="en-GB" sz="700" dirty="0" smtClean="0"/>
              <a:t> Do </a:t>
            </a:r>
            <a:r>
              <a:rPr lang="en-GB" sz="700" dirty="0" smtClean="0"/>
              <a:t>they reflect standard </a:t>
            </a:r>
            <a:r>
              <a:rPr lang="en-GB" sz="700" b="1" dirty="0" smtClean="0"/>
              <a:t>scientific consensus </a:t>
            </a:r>
            <a:r>
              <a:rPr lang="en-GB" sz="700" dirty="0" smtClean="0"/>
              <a:t>or give some room to minority </a:t>
            </a:r>
            <a:r>
              <a:rPr lang="en-GB" sz="700" dirty="0" smtClean="0"/>
              <a:t>positions </a:t>
            </a:r>
            <a:r>
              <a:rPr lang="en-GB" sz="700" dirty="0" smtClean="0"/>
              <a:t>in science? </a:t>
            </a:r>
            <a:endParaRPr lang="ca-ES" sz="700" dirty="0" smtClean="0"/>
          </a:p>
          <a:p>
            <a:pPr>
              <a:buFont typeface="Wingdings" pitchFamily="2" charset="2"/>
              <a:buChar char="§"/>
            </a:pPr>
            <a:r>
              <a:rPr lang="en-GB" sz="700" dirty="0" smtClean="0"/>
              <a:t> Are </a:t>
            </a:r>
            <a:r>
              <a:rPr lang="en-GB" sz="700" dirty="0" smtClean="0"/>
              <a:t>the </a:t>
            </a:r>
            <a:r>
              <a:rPr lang="en-GB" sz="700" b="1" dirty="0" smtClean="0"/>
              <a:t>more controversial </a:t>
            </a:r>
            <a:r>
              <a:rPr lang="en-GB" sz="700" dirty="0" smtClean="0"/>
              <a:t>issues in Wikipedia also those more controversial in society at large?</a:t>
            </a:r>
            <a:endParaRPr lang="ca-ES" sz="700" dirty="0" smtClean="0"/>
          </a:p>
          <a:p>
            <a:pPr>
              <a:buFont typeface="Wingdings" pitchFamily="2" charset="2"/>
              <a:buChar char="§"/>
            </a:pPr>
            <a:r>
              <a:rPr lang="en-GB" sz="700" dirty="0" smtClean="0"/>
              <a:t> What </a:t>
            </a:r>
            <a:r>
              <a:rPr lang="en-GB" sz="700" b="1" dirty="0" smtClean="0"/>
              <a:t>are controversies</a:t>
            </a:r>
            <a:r>
              <a:rPr lang="en-GB" sz="700" dirty="0" smtClean="0"/>
              <a:t> about?</a:t>
            </a:r>
            <a:endParaRPr lang="ca-ES" sz="700" dirty="0" smtClean="0"/>
          </a:p>
          <a:p>
            <a:pPr>
              <a:buFont typeface="Wingdings" pitchFamily="2" charset="2"/>
              <a:buChar char="§"/>
            </a:pPr>
            <a:r>
              <a:rPr lang="en-GB" sz="700" dirty="0" smtClean="0"/>
              <a:t> How </a:t>
            </a:r>
            <a:r>
              <a:rPr lang="en-GB" sz="700" dirty="0" smtClean="0"/>
              <a:t>is the </a:t>
            </a:r>
            <a:r>
              <a:rPr lang="en-GB" sz="700" b="1" dirty="0" smtClean="0"/>
              <a:t>expert/lay divide </a:t>
            </a:r>
            <a:r>
              <a:rPr lang="en-GB" sz="700" dirty="0" smtClean="0"/>
              <a:t>managed in Wikipedia</a:t>
            </a:r>
            <a:r>
              <a:rPr lang="en-GB" sz="700" dirty="0" smtClean="0"/>
              <a:t>?</a:t>
            </a:r>
          </a:p>
          <a:p>
            <a:endParaRPr lang="ca-ES" sz="700" dirty="0" smtClean="0"/>
          </a:p>
          <a:p>
            <a:r>
              <a:rPr lang="en-GB" sz="900" b="1" dirty="0" smtClean="0">
                <a:solidFill>
                  <a:srgbClr val="8289A6"/>
                </a:solidFill>
              </a:rPr>
              <a:t>Methods</a:t>
            </a:r>
            <a:r>
              <a:rPr lang="en-GB" sz="900" b="1" dirty="0" smtClean="0">
                <a:solidFill>
                  <a:srgbClr val="8289A6"/>
                </a:solidFill>
              </a:rPr>
              <a:t>:</a:t>
            </a:r>
          </a:p>
          <a:p>
            <a:endParaRPr lang="ca-ES" sz="900" b="1" dirty="0" smtClean="0">
              <a:solidFill>
                <a:srgbClr val="8289A6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GB" sz="700" dirty="0" smtClean="0"/>
              <a:t> Selecting </a:t>
            </a:r>
            <a:r>
              <a:rPr lang="en-GB" sz="700" dirty="0" smtClean="0"/>
              <a:t>the </a:t>
            </a:r>
            <a:r>
              <a:rPr lang="en-GB" sz="700" b="1" dirty="0" smtClean="0"/>
              <a:t>corpus of S&amp;T articles</a:t>
            </a:r>
            <a:r>
              <a:rPr lang="en-GB" sz="700" dirty="0" smtClean="0"/>
              <a:t>: algorithm finding clusters + 6-digit code of UNESCO nomenclature (60,108 articles in the Spanish Wikipedia.).</a:t>
            </a:r>
            <a:endParaRPr lang="ca-ES" sz="700" dirty="0" smtClean="0"/>
          </a:p>
          <a:p>
            <a:pPr>
              <a:buFont typeface="Wingdings" pitchFamily="2" charset="2"/>
              <a:buChar char="§"/>
            </a:pPr>
            <a:r>
              <a:rPr lang="en-GB" sz="700" dirty="0" smtClean="0"/>
              <a:t> </a:t>
            </a:r>
            <a:r>
              <a:rPr lang="en-GB" sz="700" b="1" dirty="0" smtClean="0"/>
              <a:t>Cognitive </a:t>
            </a:r>
            <a:r>
              <a:rPr lang="en-GB" sz="700" b="1" dirty="0" smtClean="0"/>
              <a:t>maps</a:t>
            </a:r>
            <a:endParaRPr lang="ca-ES" sz="700" b="1" dirty="0" smtClean="0"/>
          </a:p>
          <a:p>
            <a:pPr>
              <a:buFont typeface="Wingdings" pitchFamily="2" charset="2"/>
              <a:buChar char="§"/>
            </a:pPr>
            <a:r>
              <a:rPr lang="en-GB" sz="700" dirty="0" smtClean="0"/>
              <a:t> Qualitative </a:t>
            </a:r>
            <a:r>
              <a:rPr lang="en-GB" sz="700" dirty="0" smtClean="0"/>
              <a:t>analysis of </a:t>
            </a:r>
            <a:r>
              <a:rPr lang="en-GB" sz="700" b="1" dirty="0" smtClean="0"/>
              <a:t>talk pages</a:t>
            </a:r>
            <a:endParaRPr lang="ca-ES" sz="700" b="1" dirty="0" smtClean="0"/>
          </a:p>
          <a:p>
            <a:pPr>
              <a:buFont typeface="Wingdings" pitchFamily="2" charset="2"/>
              <a:buChar char="§"/>
            </a:pPr>
            <a:r>
              <a:rPr lang="en-GB" sz="700" dirty="0" smtClean="0"/>
              <a:t> Analysis </a:t>
            </a:r>
            <a:r>
              <a:rPr lang="en-GB" sz="700" dirty="0" smtClean="0"/>
              <a:t>of r</a:t>
            </a:r>
            <a:r>
              <a:rPr lang="en-GB" sz="700" b="1" dirty="0" smtClean="0"/>
              <a:t>eferences</a:t>
            </a:r>
            <a:endParaRPr lang="ca-ES" sz="700" b="1" dirty="0"/>
          </a:p>
        </p:txBody>
      </p:sp>
      <p:pic>
        <p:nvPicPr>
          <p:cNvPr id="18" name="17 Imagen" descr="C:\Users\eaibar\Desktop\índex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0968" y="9489504"/>
            <a:ext cx="1098183" cy="253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19 Imagen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6672" y="4520952"/>
            <a:ext cx="201622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20 Imagen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6672" y="6177136"/>
            <a:ext cx="21602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21 Imagen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7032" y="2216696"/>
            <a:ext cx="187220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</TotalTime>
  <Words>562</Words>
  <Application>Microsoft Office PowerPoint</Application>
  <PresentationFormat>A4 (210 x 297 mm)</PresentationFormat>
  <Paragraphs>113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UPC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alumne</dc:creator>
  <cp:lastModifiedBy>eaibar</cp:lastModifiedBy>
  <cp:revision>174</cp:revision>
  <cp:lastPrinted>2013-10-28T08:40:04Z</cp:lastPrinted>
  <dcterms:created xsi:type="dcterms:W3CDTF">2009-07-14T15:37:12Z</dcterms:created>
  <dcterms:modified xsi:type="dcterms:W3CDTF">2015-05-15T11:09:55Z</dcterms:modified>
</cp:coreProperties>
</file>