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  <p:sldMasterId id="2147484010" r:id="rId2"/>
  </p:sldMasterIdLst>
  <p:notesMasterIdLst>
    <p:notesMasterId r:id="rId20"/>
  </p:notesMasterIdLst>
  <p:sldIdLst>
    <p:sldId id="273" r:id="rId3"/>
    <p:sldId id="257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4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110" d="100"/>
          <a:sy n="110" d="100"/>
        </p:scale>
        <p:origin x="-4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C6B8E9-FBFF-4367-9926-2D91A65A14B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AC3612B-2159-4619-92D3-1C0B1752B833}">
      <dgm:prSet phldrT="[Texto]"/>
      <dgm:spPr/>
      <dgm:t>
        <a:bodyPr/>
        <a:lstStyle/>
        <a:p>
          <a:r>
            <a:rPr lang="es-ES"/>
            <a:t>Registro de incidencia en CAT</a:t>
          </a:r>
        </a:p>
      </dgm:t>
    </dgm:pt>
    <dgm:pt modelId="{894FA431-F143-41B5-BAED-5DEF1DC0391C}" type="parTrans" cxnId="{BAA27B7A-C2D5-4D53-8F59-EB0FD344B505}">
      <dgm:prSet/>
      <dgm:spPr/>
      <dgm:t>
        <a:bodyPr/>
        <a:lstStyle/>
        <a:p>
          <a:endParaRPr lang="es-ES"/>
        </a:p>
      </dgm:t>
    </dgm:pt>
    <dgm:pt modelId="{C85F5CF1-0DDE-4CE1-A2EB-A84E7CF2BFCC}" type="sibTrans" cxnId="{BAA27B7A-C2D5-4D53-8F59-EB0FD344B505}">
      <dgm:prSet/>
      <dgm:spPr/>
      <dgm:t>
        <a:bodyPr/>
        <a:lstStyle/>
        <a:p>
          <a:endParaRPr lang="es-ES"/>
        </a:p>
      </dgm:t>
    </dgm:pt>
    <dgm:pt modelId="{BA02CF7E-3D2F-48D4-90DF-9090C596F706}">
      <dgm:prSet phldrT="[Texto]"/>
      <dgm:spPr/>
      <dgm:t>
        <a:bodyPr/>
        <a:lstStyle/>
        <a:p>
          <a:r>
            <a:rPr lang="es-ES"/>
            <a:t>El CAT redirige al CT específico</a:t>
          </a:r>
        </a:p>
      </dgm:t>
    </dgm:pt>
    <dgm:pt modelId="{D19BD1C5-2204-4901-893F-D9924C965C47}" type="parTrans" cxnId="{256E96A4-86F0-4141-B349-410E92B90E01}">
      <dgm:prSet/>
      <dgm:spPr/>
      <dgm:t>
        <a:bodyPr/>
        <a:lstStyle/>
        <a:p>
          <a:endParaRPr lang="es-ES"/>
        </a:p>
      </dgm:t>
    </dgm:pt>
    <dgm:pt modelId="{B0533662-2BB4-4588-A3F0-CE495FB26CA4}" type="sibTrans" cxnId="{256E96A4-86F0-4141-B349-410E92B90E01}">
      <dgm:prSet/>
      <dgm:spPr/>
      <dgm:t>
        <a:bodyPr/>
        <a:lstStyle/>
        <a:p>
          <a:endParaRPr lang="es-ES"/>
        </a:p>
      </dgm:t>
    </dgm:pt>
    <dgm:pt modelId="{80AE1FF4-F524-4F1F-8FF1-EDFFE6309DF1}">
      <dgm:prSet phldrT="[Texto]"/>
      <dgm:spPr/>
      <dgm:t>
        <a:bodyPr/>
        <a:lstStyle/>
        <a:p>
          <a:r>
            <a:rPr lang="es-ES"/>
            <a:t>Encuesta de satisfacción</a:t>
          </a:r>
        </a:p>
      </dgm:t>
    </dgm:pt>
    <dgm:pt modelId="{F6B540B7-6530-4034-A667-E2DC7141C3C0}" type="parTrans" cxnId="{E28C8B84-DEA6-43AB-B983-637824A1082B}">
      <dgm:prSet/>
      <dgm:spPr/>
      <dgm:t>
        <a:bodyPr/>
        <a:lstStyle/>
        <a:p>
          <a:endParaRPr lang="es-ES"/>
        </a:p>
      </dgm:t>
    </dgm:pt>
    <dgm:pt modelId="{5905306D-E6EC-47D6-8638-DCB1F3F767B1}" type="sibTrans" cxnId="{E28C8B84-DEA6-43AB-B983-637824A1082B}">
      <dgm:prSet/>
      <dgm:spPr/>
      <dgm:t>
        <a:bodyPr/>
        <a:lstStyle/>
        <a:p>
          <a:endParaRPr lang="es-ES"/>
        </a:p>
      </dgm:t>
    </dgm:pt>
    <dgm:pt modelId="{57353410-F54D-4DF1-89B5-3A4AD10DECF2}">
      <dgm:prSet phldrT="[Texto]"/>
      <dgm:spPr/>
      <dgm:t>
        <a:bodyPr/>
        <a:lstStyle/>
        <a:p>
          <a:r>
            <a:rPr lang="es-ES" dirty="0"/>
            <a:t>El CT </a:t>
          </a:r>
          <a:r>
            <a:rPr lang="es-ES" dirty="0" err="1"/>
            <a:t>disgnostica</a:t>
          </a:r>
          <a:r>
            <a:rPr lang="es-ES" dirty="0"/>
            <a:t> y resuelve o </a:t>
          </a:r>
          <a:r>
            <a:rPr lang="es-ES" dirty="0" err="1"/>
            <a:t>reedirige</a:t>
          </a:r>
          <a:r>
            <a:rPr lang="es-ES" dirty="0"/>
            <a:t> a I+M</a:t>
          </a:r>
        </a:p>
      </dgm:t>
    </dgm:pt>
    <dgm:pt modelId="{7B878526-BD91-4109-96B4-680B26B233CD}" type="parTrans" cxnId="{9D862B74-75DD-48EF-8439-233444845F4A}">
      <dgm:prSet/>
      <dgm:spPr/>
      <dgm:t>
        <a:bodyPr/>
        <a:lstStyle/>
        <a:p>
          <a:endParaRPr lang="es-ES"/>
        </a:p>
      </dgm:t>
    </dgm:pt>
    <dgm:pt modelId="{1F072663-B087-4AAB-B6DD-38D6B0751A06}" type="sibTrans" cxnId="{9D862B74-75DD-48EF-8439-233444845F4A}">
      <dgm:prSet/>
      <dgm:spPr/>
      <dgm:t>
        <a:bodyPr/>
        <a:lstStyle/>
        <a:p>
          <a:endParaRPr lang="es-ES"/>
        </a:p>
      </dgm:t>
    </dgm:pt>
    <dgm:pt modelId="{EF669591-B208-4393-8874-32D43797E7AB}">
      <dgm:prSet phldrT="[Texto]"/>
      <dgm:spPr/>
      <dgm:t>
        <a:bodyPr/>
        <a:lstStyle/>
        <a:p>
          <a:r>
            <a:rPr lang="es-ES" dirty="0"/>
            <a:t>I+M resuelve avería</a:t>
          </a:r>
        </a:p>
      </dgm:t>
    </dgm:pt>
    <dgm:pt modelId="{3E8DF6EF-F2A4-4B4E-85D0-C89CE0261031}" type="parTrans" cxnId="{57135CA8-630A-495A-B3BF-49FBF864238D}">
      <dgm:prSet/>
      <dgm:spPr/>
      <dgm:t>
        <a:bodyPr/>
        <a:lstStyle/>
        <a:p>
          <a:endParaRPr lang="es-ES"/>
        </a:p>
      </dgm:t>
    </dgm:pt>
    <dgm:pt modelId="{93BD38BF-AF67-4523-B49B-3251A3439B94}" type="sibTrans" cxnId="{57135CA8-630A-495A-B3BF-49FBF864238D}">
      <dgm:prSet/>
      <dgm:spPr/>
      <dgm:t>
        <a:bodyPr/>
        <a:lstStyle/>
        <a:p>
          <a:endParaRPr lang="es-ES"/>
        </a:p>
      </dgm:t>
    </dgm:pt>
    <dgm:pt modelId="{7E46D81F-1B5B-4441-876E-EB8608D8442A}" type="pres">
      <dgm:prSet presAssocID="{C8C6B8E9-FBFF-4367-9926-2D91A65A14BE}" presName="CompostProcess" presStyleCnt="0">
        <dgm:presLayoutVars>
          <dgm:dir/>
          <dgm:resizeHandles val="exact"/>
        </dgm:presLayoutVars>
      </dgm:prSet>
      <dgm:spPr/>
    </dgm:pt>
    <dgm:pt modelId="{4E778719-98C2-4DC1-B2ED-B345CE356D6F}" type="pres">
      <dgm:prSet presAssocID="{C8C6B8E9-FBFF-4367-9926-2D91A65A14BE}" presName="arrow" presStyleLbl="bgShp" presStyleIdx="0" presStyleCnt="1"/>
      <dgm:spPr/>
    </dgm:pt>
    <dgm:pt modelId="{872B71AD-A5DF-4FCE-8AF3-8D743C6EE36C}" type="pres">
      <dgm:prSet presAssocID="{C8C6B8E9-FBFF-4367-9926-2D91A65A14BE}" presName="linearProcess" presStyleCnt="0"/>
      <dgm:spPr/>
    </dgm:pt>
    <dgm:pt modelId="{F871EA78-A92D-4BF2-8A1F-2E6B226D311B}" type="pres">
      <dgm:prSet presAssocID="{5AC3612B-2159-4619-92D3-1C0B1752B833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A53D42-B2ED-4876-9B58-69C347097CFE}" type="pres">
      <dgm:prSet presAssocID="{C85F5CF1-0DDE-4CE1-A2EB-A84E7CF2BFCC}" presName="sibTrans" presStyleCnt="0"/>
      <dgm:spPr/>
    </dgm:pt>
    <dgm:pt modelId="{250B6D56-479C-4388-8D96-2B78CC10E5CB}" type="pres">
      <dgm:prSet presAssocID="{BA02CF7E-3D2F-48D4-90DF-9090C596F706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EC0F77-3C56-467E-B92B-63E6B503A8D4}" type="pres">
      <dgm:prSet presAssocID="{B0533662-2BB4-4588-A3F0-CE495FB26CA4}" presName="sibTrans" presStyleCnt="0"/>
      <dgm:spPr/>
    </dgm:pt>
    <dgm:pt modelId="{F80815D1-83CB-4DFA-A333-C90D6E65FFAD}" type="pres">
      <dgm:prSet presAssocID="{57353410-F54D-4DF1-89B5-3A4AD10DECF2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A27705-C09C-4568-A3A4-B03BE156CC5D}" type="pres">
      <dgm:prSet presAssocID="{1F072663-B087-4AAB-B6DD-38D6B0751A06}" presName="sibTrans" presStyleCnt="0"/>
      <dgm:spPr/>
    </dgm:pt>
    <dgm:pt modelId="{C95765C2-1074-4C39-A7AA-3F0BFC058909}" type="pres">
      <dgm:prSet presAssocID="{EF669591-B208-4393-8874-32D43797E7AB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6D428E-668A-4D1E-BF44-DA240E896DBC}" type="pres">
      <dgm:prSet presAssocID="{93BD38BF-AF67-4523-B49B-3251A3439B94}" presName="sibTrans" presStyleCnt="0"/>
      <dgm:spPr/>
    </dgm:pt>
    <dgm:pt modelId="{56D8ACB5-C536-4FF0-B588-0E285D0257F3}" type="pres">
      <dgm:prSet presAssocID="{80AE1FF4-F524-4F1F-8FF1-EDFFE6309DF1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DC563CB-E595-4AAF-AB1F-4C3B5A56127E}" type="presOf" srcId="{EF669591-B208-4393-8874-32D43797E7AB}" destId="{C95765C2-1074-4C39-A7AA-3F0BFC058909}" srcOrd="0" destOrd="0" presId="urn:microsoft.com/office/officeart/2005/8/layout/hProcess9"/>
    <dgm:cxn modelId="{256E96A4-86F0-4141-B349-410E92B90E01}" srcId="{C8C6B8E9-FBFF-4367-9926-2D91A65A14BE}" destId="{BA02CF7E-3D2F-48D4-90DF-9090C596F706}" srcOrd="1" destOrd="0" parTransId="{D19BD1C5-2204-4901-893F-D9924C965C47}" sibTransId="{B0533662-2BB4-4588-A3F0-CE495FB26CA4}"/>
    <dgm:cxn modelId="{57135CA8-630A-495A-B3BF-49FBF864238D}" srcId="{C8C6B8E9-FBFF-4367-9926-2D91A65A14BE}" destId="{EF669591-B208-4393-8874-32D43797E7AB}" srcOrd="3" destOrd="0" parTransId="{3E8DF6EF-F2A4-4B4E-85D0-C89CE0261031}" sibTransId="{93BD38BF-AF67-4523-B49B-3251A3439B94}"/>
    <dgm:cxn modelId="{B95EF1DF-8A61-4FAF-A149-23D3CF7F0569}" type="presOf" srcId="{57353410-F54D-4DF1-89B5-3A4AD10DECF2}" destId="{F80815D1-83CB-4DFA-A333-C90D6E65FFAD}" srcOrd="0" destOrd="0" presId="urn:microsoft.com/office/officeart/2005/8/layout/hProcess9"/>
    <dgm:cxn modelId="{E28C8B84-DEA6-43AB-B983-637824A1082B}" srcId="{C8C6B8E9-FBFF-4367-9926-2D91A65A14BE}" destId="{80AE1FF4-F524-4F1F-8FF1-EDFFE6309DF1}" srcOrd="4" destOrd="0" parTransId="{F6B540B7-6530-4034-A667-E2DC7141C3C0}" sibTransId="{5905306D-E6EC-47D6-8638-DCB1F3F767B1}"/>
    <dgm:cxn modelId="{BAA27B7A-C2D5-4D53-8F59-EB0FD344B505}" srcId="{C8C6B8E9-FBFF-4367-9926-2D91A65A14BE}" destId="{5AC3612B-2159-4619-92D3-1C0B1752B833}" srcOrd="0" destOrd="0" parTransId="{894FA431-F143-41B5-BAED-5DEF1DC0391C}" sibTransId="{C85F5CF1-0DDE-4CE1-A2EB-A84E7CF2BFCC}"/>
    <dgm:cxn modelId="{497E31A5-232E-48DA-A24B-199DDB7B80D7}" type="presOf" srcId="{BA02CF7E-3D2F-48D4-90DF-9090C596F706}" destId="{250B6D56-479C-4388-8D96-2B78CC10E5CB}" srcOrd="0" destOrd="0" presId="urn:microsoft.com/office/officeart/2005/8/layout/hProcess9"/>
    <dgm:cxn modelId="{8376EE0A-AA35-455C-8934-D9F6237B5C4F}" type="presOf" srcId="{C8C6B8E9-FBFF-4367-9926-2D91A65A14BE}" destId="{7E46D81F-1B5B-4441-876E-EB8608D8442A}" srcOrd="0" destOrd="0" presId="urn:microsoft.com/office/officeart/2005/8/layout/hProcess9"/>
    <dgm:cxn modelId="{640AA0AE-2B02-47DE-A58F-B06CBBF4E626}" type="presOf" srcId="{5AC3612B-2159-4619-92D3-1C0B1752B833}" destId="{F871EA78-A92D-4BF2-8A1F-2E6B226D311B}" srcOrd="0" destOrd="0" presId="urn:microsoft.com/office/officeart/2005/8/layout/hProcess9"/>
    <dgm:cxn modelId="{81D63ED3-6590-4EA0-B8EE-4A03759738BD}" type="presOf" srcId="{80AE1FF4-F524-4F1F-8FF1-EDFFE6309DF1}" destId="{56D8ACB5-C536-4FF0-B588-0E285D0257F3}" srcOrd="0" destOrd="0" presId="urn:microsoft.com/office/officeart/2005/8/layout/hProcess9"/>
    <dgm:cxn modelId="{9D862B74-75DD-48EF-8439-233444845F4A}" srcId="{C8C6B8E9-FBFF-4367-9926-2D91A65A14BE}" destId="{57353410-F54D-4DF1-89B5-3A4AD10DECF2}" srcOrd="2" destOrd="0" parTransId="{7B878526-BD91-4109-96B4-680B26B233CD}" sibTransId="{1F072663-B087-4AAB-B6DD-38D6B0751A06}"/>
    <dgm:cxn modelId="{DC28D580-CA3A-4CDF-B042-13871F68AE08}" type="presParOf" srcId="{7E46D81F-1B5B-4441-876E-EB8608D8442A}" destId="{4E778719-98C2-4DC1-B2ED-B345CE356D6F}" srcOrd="0" destOrd="0" presId="urn:microsoft.com/office/officeart/2005/8/layout/hProcess9"/>
    <dgm:cxn modelId="{66D0E822-F2CC-44B7-B83C-7017BE9F2ACF}" type="presParOf" srcId="{7E46D81F-1B5B-4441-876E-EB8608D8442A}" destId="{872B71AD-A5DF-4FCE-8AF3-8D743C6EE36C}" srcOrd="1" destOrd="0" presId="urn:microsoft.com/office/officeart/2005/8/layout/hProcess9"/>
    <dgm:cxn modelId="{BAEE1DA6-8C7E-498B-8531-4B1A9AB250C7}" type="presParOf" srcId="{872B71AD-A5DF-4FCE-8AF3-8D743C6EE36C}" destId="{F871EA78-A92D-4BF2-8A1F-2E6B226D311B}" srcOrd="0" destOrd="0" presId="urn:microsoft.com/office/officeart/2005/8/layout/hProcess9"/>
    <dgm:cxn modelId="{90CD833F-CBB9-44B5-AEC4-6A6FB935299B}" type="presParOf" srcId="{872B71AD-A5DF-4FCE-8AF3-8D743C6EE36C}" destId="{18A53D42-B2ED-4876-9B58-69C347097CFE}" srcOrd="1" destOrd="0" presId="urn:microsoft.com/office/officeart/2005/8/layout/hProcess9"/>
    <dgm:cxn modelId="{6AC7AD12-CE82-42BD-B8EA-149509A0F049}" type="presParOf" srcId="{872B71AD-A5DF-4FCE-8AF3-8D743C6EE36C}" destId="{250B6D56-479C-4388-8D96-2B78CC10E5CB}" srcOrd="2" destOrd="0" presId="urn:microsoft.com/office/officeart/2005/8/layout/hProcess9"/>
    <dgm:cxn modelId="{2DD70B03-C6D4-4BDD-B5A6-2EB9477A5738}" type="presParOf" srcId="{872B71AD-A5DF-4FCE-8AF3-8D743C6EE36C}" destId="{5DEC0F77-3C56-467E-B92B-63E6B503A8D4}" srcOrd="3" destOrd="0" presId="urn:microsoft.com/office/officeart/2005/8/layout/hProcess9"/>
    <dgm:cxn modelId="{7E873000-E4D0-45D8-B0A6-65C52D9A7B5F}" type="presParOf" srcId="{872B71AD-A5DF-4FCE-8AF3-8D743C6EE36C}" destId="{F80815D1-83CB-4DFA-A333-C90D6E65FFAD}" srcOrd="4" destOrd="0" presId="urn:microsoft.com/office/officeart/2005/8/layout/hProcess9"/>
    <dgm:cxn modelId="{E369D1B0-3B3A-4A04-B79C-E9ECBF324C29}" type="presParOf" srcId="{872B71AD-A5DF-4FCE-8AF3-8D743C6EE36C}" destId="{FBA27705-C09C-4568-A3A4-B03BE156CC5D}" srcOrd="5" destOrd="0" presId="urn:microsoft.com/office/officeart/2005/8/layout/hProcess9"/>
    <dgm:cxn modelId="{2748F5FD-FBD9-4378-ABFD-E29AF74C8F2F}" type="presParOf" srcId="{872B71AD-A5DF-4FCE-8AF3-8D743C6EE36C}" destId="{C95765C2-1074-4C39-A7AA-3F0BFC058909}" srcOrd="6" destOrd="0" presId="urn:microsoft.com/office/officeart/2005/8/layout/hProcess9"/>
    <dgm:cxn modelId="{249CE3C9-A8D3-4F73-AA9F-C63DA2999735}" type="presParOf" srcId="{872B71AD-A5DF-4FCE-8AF3-8D743C6EE36C}" destId="{6A6D428E-668A-4D1E-BF44-DA240E896DBC}" srcOrd="7" destOrd="0" presId="urn:microsoft.com/office/officeart/2005/8/layout/hProcess9"/>
    <dgm:cxn modelId="{D02B4B3E-EF29-4367-8AF2-56D1BC0E78DE}" type="presParOf" srcId="{872B71AD-A5DF-4FCE-8AF3-8D743C6EE36C}" destId="{56D8ACB5-C536-4FF0-B588-0E285D0257F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C6B8E9-FBFF-4367-9926-2D91A65A14B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AC3612B-2159-4619-92D3-1C0B1752B833}">
      <dgm:prSet phldrT="[Texto]"/>
      <dgm:spPr/>
      <dgm:t>
        <a:bodyPr/>
        <a:lstStyle/>
        <a:p>
          <a:r>
            <a:rPr lang="es-ES" dirty="0"/>
            <a:t>Registro de solicitud del cliente</a:t>
          </a:r>
        </a:p>
      </dgm:t>
    </dgm:pt>
    <dgm:pt modelId="{894FA431-F143-41B5-BAED-5DEF1DC0391C}" type="parTrans" cxnId="{BAA27B7A-C2D5-4D53-8F59-EB0FD344B505}">
      <dgm:prSet/>
      <dgm:spPr/>
      <dgm:t>
        <a:bodyPr/>
        <a:lstStyle/>
        <a:p>
          <a:endParaRPr lang="es-ES"/>
        </a:p>
      </dgm:t>
    </dgm:pt>
    <dgm:pt modelId="{C85F5CF1-0DDE-4CE1-A2EB-A84E7CF2BFCC}" type="sibTrans" cxnId="{BAA27B7A-C2D5-4D53-8F59-EB0FD344B505}">
      <dgm:prSet/>
      <dgm:spPr/>
      <dgm:t>
        <a:bodyPr/>
        <a:lstStyle/>
        <a:p>
          <a:endParaRPr lang="es-ES"/>
        </a:p>
      </dgm:t>
    </dgm:pt>
    <dgm:pt modelId="{BA02CF7E-3D2F-48D4-90DF-9090C596F706}">
      <dgm:prSet phldrT="[Texto]"/>
      <dgm:spPr/>
      <dgm:t>
        <a:bodyPr/>
        <a:lstStyle/>
        <a:p>
          <a:r>
            <a:rPr lang="es-ES" dirty="0"/>
            <a:t>El área de Asignación asigna recursos</a:t>
          </a:r>
        </a:p>
      </dgm:t>
    </dgm:pt>
    <dgm:pt modelId="{D19BD1C5-2204-4901-893F-D9924C965C47}" type="parTrans" cxnId="{256E96A4-86F0-4141-B349-410E92B90E01}">
      <dgm:prSet/>
      <dgm:spPr/>
      <dgm:t>
        <a:bodyPr/>
        <a:lstStyle/>
        <a:p>
          <a:endParaRPr lang="es-ES"/>
        </a:p>
      </dgm:t>
    </dgm:pt>
    <dgm:pt modelId="{B0533662-2BB4-4588-A3F0-CE495FB26CA4}" type="sibTrans" cxnId="{256E96A4-86F0-4141-B349-410E92B90E01}">
      <dgm:prSet/>
      <dgm:spPr/>
      <dgm:t>
        <a:bodyPr/>
        <a:lstStyle/>
        <a:p>
          <a:endParaRPr lang="es-ES"/>
        </a:p>
      </dgm:t>
    </dgm:pt>
    <dgm:pt modelId="{80AE1FF4-F524-4F1F-8FF1-EDFFE6309DF1}">
      <dgm:prSet phldrT="[Texto]"/>
      <dgm:spPr/>
      <dgm:t>
        <a:bodyPr/>
        <a:lstStyle/>
        <a:p>
          <a:r>
            <a:rPr lang="es-ES"/>
            <a:t>Encuesta de satisfacción</a:t>
          </a:r>
        </a:p>
      </dgm:t>
    </dgm:pt>
    <dgm:pt modelId="{F6B540B7-6530-4034-A667-E2DC7141C3C0}" type="parTrans" cxnId="{E28C8B84-DEA6-43AB-B983-637824A1082B}">
      <dgm:prSet/>
      <dgm:spPr/>
      <dgm:t>
        <a:bodyPr/>
        <a:lstStyle/>
        <a:p>
          <a:endParaRPr lang="es-ES"/>
        </a:p>
      </dgm:t>
    </dgm:pt>
    <dgm:pt modelId="{5905306D-E6EC-47D6-8638-DCB1F3F767B1}" type="sibTrans" cxnId="{E28C8B84-DEA6-43AB-B983-637824A1082B}">
      <dgm:prSet/>
      <dgm:spPr/>
      <dgm:t>
        <a:bodyPr/>
        <a:lstStyle/>
        <a:p>
          <a:endParaRPr lang="es-ES"/>
        </a:p>
      </dgm:t>
    </dgm:pt>
    <dgm:pt modelId="{539A0B2D-E7C2-43C1-83A9-2902C6AFAE09}">
      <dgm:prSet phldrT="[Texto]"/>
      <dgm:spPr/>
      <dgm:t>
        <a:bodyPr/>
        <a:lstStyle/>
        <a:p>
          <a:r>
            <a:rPr lang="es-ES"/>
            <a:t>Se genera OS y se reencamina a I+M</a:t>
          </a:r>
        </a:p>
      </dgm:t>
    </dgm:pt>
    <dgm:pt modelId="{078D3F86-8F87-45BC-AC17-6D28DCBBFC23}" type="parTrans" cxnId="{3587B3AA-4BC4-47F4-8804-9182D4566CB0}">
      <dgm:prSet/>
      <dgm:spPr/>
      <dgm:t>
        <a:bodyPr/>
        <a:lstStyle/>
        <a:p>
          <a:endParaRPr lang="es-ES"/>
        </a:p>
      </dgm:t>
    </dgm:pt>
    <dgm:pt modelId="{10D6AB8A-0892-4D5D-87AF-6DA5B8FAE276}" type="sibTrans" cxnId="{3587B3AA-4BC4-47F4-8804-9182D4566CB0}">
      <dgm:prSet/>
      <dgm:spPr/>
      <dgm:t>
        <a:bodyPr/>
        <a:lstStyle/>
        <a:p>
          <a:endParaRPr lang="es-ES"/>
        </a:p>
      </dgm:t>
    </dgm:pt>
    <dgm:pt modelId="{DDA6EBA1-8381-47EA-8092-E537644BB57C}">
      <dgm:prSet phldrT="[Texto]"/>
      <dgm:spPr/>
      <dgm:t>
        <a:bodyPr/>
        <a:lstStyle/>
        <a:p>
          <a:r>
            <a:rPr lang="es-ES" dirty="0"/>
            <a:t>Se realiza la instalación y se efectúa la PM</a:t>
          </a:r>
        </a:p>
      </dgm:t>
    </dgm:pt>
    <dgm:pt modelId="{FB81AE40-0E89-4B5F-B8CE-FF66DEB9BA34}" type="parTrans" cxnId="{DE4201ED-2C9B-4F57-86EE-2DB5423DDA9C}">
      <dgm:prSet/>
      <dgm:spPr/>
      <dgm:t>
        <a:bodyPr/>
        <a:lstStyle/>
        <a:p>
          <a:endParaRPr lang="es-ES"/>
        </a:p>
      </dgm:t>
    </dgm:pt>
    <dgm:pt modelId="{B6B8F026-3E34-4E24-ABE1-BACD3910FD20}" type="sibTrans" cxnId="{DE4201ED-2C9B-4F57-86EE-2DB5423DDA9C}">
      <dgm:prSet/>
      <dgm:spPr/>
      <dgm:t>
        <a:bodyPr/>
        <a:lstStyle/>
        <a:p>
          <a:endParaRPr lang="es-ES"/>
        </a:p>
      </dgm:t>
    </dgm:pt>
    <dgm:pt modelId="{7E46D81F-1B5B-4441-876E-EB8608D8442A}" type="pres">
      <dgm:prSet presAssocID="{C8C6B8E9-FBFF-4367-9926-2D91A65A14BE}" presName="CompostProcess" presStyleCnt="0">
        <dgm:presLayoutVars>
          <dgm:dir/>
          <dgm:resizeHandles val="exact"/>
        </dgm:presLayoutVars>
      </dgm:prSet>
      <dgm:spPr/>
    </dgm:pt>
    <dgm:pt modelId="{4E778719-98C2-4DC1-B2ED-B345CE356D6F}" type="pres">
      <dgm:prSet presAssocID="{C8C6B8E9-FBFF-4367-9926-2D91A65A14BE}" presName="arrow" presStyleLbl="bgShp" presStyleIdx="0" presStyleCnt="1"/>
      <dgm:spPr/>
    </dgm:pt>
    <dgm:pt modelId="{872B71AD-A5DF-4FCE-8AF3-8D743C6EE36C}" type="pres">
      <dgm:prSet presAssocID="{C8C6B8E9-FBFF-4367-9926-2D91A65A14BE}" presName="linearProcess" presStyleCnt="0"/>
      <dgm:spPr/>
    </dgm:pt>
    <dgm:pt modelId="{F871EA78-A92D-4BF2-8A1F-2E6B226D311B}" type="pres">
      <dgm:prSet presAssocID="{5AC3612B-2159-4619-92D3-1C0B1752B833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A53D42-B2ED-4876-9B58-69C347097CFE}" type="pres">
      <dgm:prSet presAssocID="{C85F5CF1-0DDE-4CE1-A2EB-A84E7CF2BFCC}" presName="sibTrans" presStyleCnt="0"/>
      <dgm:spPr/>
    </dgm:pt>
    <dgm:pt modelId="{250B6D56-479C-4388-8D96-2B78CC10E5CB}" type="pres">
      <dgm:prSet presAssocID="{BA02CF7E-3D2F-48D4-90DF-9090C596F706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EC0F77-3C56-467E-B92B-63E6B503A8D4}" type="pres">
      <dgm:prSet presAssocID="{B0533662-2BB4-4588-A3F0-CE495FB26CA4}" presName="sibTrans" presStyleCnt="0"/>
      <dgm:spPr/>
    </dgm:pt>
    <dgm:pt modelId="{724519AC-B48A-4582-9D0C-9C016752D71D}" type="pres">
      <dgm:prSet presAssocID="{539A0B2D-E7C2-43C1-83A9-2902C6AFAE09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04777B-8877-4807-A4DA-101616ABFE6F}" type="pres">
      <dgm:prSet presAssocID="{10D6AB8A-0892-4D5D-87AF-6DA5B8FAE276}" presName="sibTrans" presStyleCnt="0"/>
      <dgm:spPr/>
    </dgm:pt>
    <dgm:pt modelId="{9E448C04-CBD3-496B-AEED-BC7BBC07B8E6}" type="pres">
      <dgm:prSet presAssocID="{DDA6EBA1-8381-47EA-8092-E537644BB57C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BACDF1-531E-4F91-B8AE-108F53FD5387}" type="pres">
      <dgm:prSet presAssocID="{B6B8F026-3E34-4E24-ABE1-BACD3910FD20}" presName="sibTrans" presStyleCnt="0"/>
      <dgm:spPr/>
    </dgm:pt>
    <dgm:pt modelId="{56D8ACB5-C536-4FF0-B588-0E285D0257F3}" type="pres">
      <dgm:prSet presAssocID="{80AE1FF4-F524-4F1F-8FF1-EDFFE6309DF1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587B3AA-4BC4-47F4-8804-9182D4566CB0}" srcId="{C8C6B8E9-FBFF-4367-9926-2D91A65A14BE}" destId="{539A0B2D-E7C2-43C1-83A9-2902C6AFAE09}" srcOrd="2" destOrd="0" parTransId="{078D3F86-8F87-45BC-AC17-6D28DCBBFC23}" sibTransId="{10D6AB8A-0892-4D5D-87AF-6DA5B8FAE276}"/>
    <dgm:cxn modelId="{757384A5-A82E-4D0F-B6E9-1D73E454B7A7}" type="presOf" srcId="{C8C6B8E9-FBFF-4367-9926-2D91A65A14BE}" destId="{7E46D81F-1B5B-4441-876E-EB8608D8442A}" srcOrd="0" destOrd="0" presId="urn:microsoft.com/office/officeart/2005/8/layout/hProcess9"/>
    <dgm:cxn modelId="{45D2BAD3-6D67-4D25-99B1-4D924EF4A3CE}" type="presOf" srcId="{80AE1FF4-F524-4F1F-8FF1-EDFFE6309DF1}" destId="{56D8ACB5-C536-4FF0-B588-0E285D0257F3}" srcOrd="0" destOrd="0" presId="urn:microsoft.com/office/officeart/2005/8/layout/hProcess9"/>
    <dgm:cxn modelId="{F58C7A9C-EA68-40C3-9443-9A0E718FE18C}" type="presOf" srcId="{539A0B2D-E7C2-43C1-83A9-2902C6AFAE09}" destId="{724519AC-B48A-4582-9D0C-9C016752D71D}" srcOrd="0" destOrd="0" presId="urn:microsoft.com/office/officeart/2005/8/layout/hProcess9"/>
    <dgm:cxn modelId="{E28C8B84-DEA6-43AB-B983-637824A1082B}" srcId="{C8C6B8E9-FBFF-4367-9926-2D91A65A14BE}" destId="{80AE1FF4-F524-4F1F-8FF1-EDFFE6309DF1}" srcOrd="4" destOrd="0" parTransId="{F6B540B7-6530-4034-A667-E2DC7141C3C0}" sibTransId="{5905306D-E6EC-47D6-8638-DCB1F3F767B1}"/>
    <dgm:cxn modelId="{2D8C5FBC-FF51-4D17-944C-6A5234AF0F95}" type="presOf" srcId="{BA02CF7E-3D2F-48D4-90DF-9090C596F706}" destId="{250B6D56-479C-4388-8D96-2B78CC10E5CB}" srcOrd="0" destOrd="0" presId="urn:microsoft.com/office/officeart/2005/8/layout/hProcess9"/>
    <dgm:cxn modelId="{23598B1F-FFC7-4C3D-B5F1-6E99BB3D4F70}" type="presOf" srcId="{DDA6EBA1-8381-47EA-8092-E537644BB57C}" destId="{9E448C04-CBD3-496B-AEED-BC7BBC07B8E6}" srcOrd="0" destOrd="0" presId="urn:microsoft.com/office/officeart/2005/8/layout/hProcess9"/>
    <dgm:cxn modelId="{DE4201ED-2C9B-4F57-86EE-2DB5423DDA9C}" srcId="{C8C6B8E9-FBFF-4367-9926-2D91A65A14BE}" destId="{DDA6EBA1-8381-47EA-8092-E537644BB57C}" srcOrd="3" destOrd="0" parTransId="{FB81AE40-0E89-4B5F-B8CE-FF66DEB9BA34}" sibTransId="{B6B8F026-3E34-4E24-ABE1-BACD3910FD20}"/>
    <dgm:cxn modelId="{BAA27B7A-C2D5-4D53-8F59-EB0FD344B505}" srcId="{C8C6B8E9-FBFF-4367-9926-2D91A65A14BE}" destId="{5AC3612B-2159-4619-92D3-1C0B1752B833}" srcOrd="0" destOrd="0" parTransId="{894FA431-F143-41B5-BAED-5DEF1DC0391C}" sibTransId="{C85F5CF1-0DDE-4CE1-A2EB-A84E7CF2BFCC}"/>
    <dgm:cxn modelId="{256E96A4-86F0-4141-B349-410E92B90E01}" srcId="{C8C6B8E9-FBFF-4367-9926-2D91A65A14BE}" destId="{BA02CF7E-3D2F-48D4-90DF-9090C596F706}" srcOrd="1" destOrd="0" parTransId="{D19BD1C5-2204-4901-893F-D9924C965C47}" sibTransId="{B0533662-2BB4-4588-A3F0-CE495FB26CA4}"/>
    <dgm:cxn modelId="{7A2CB68E-934E-4B96-920C-BED903936DCB}" type="presOf" srcId="{5AC3612B-2159-4619-92D3-1C0B1752B833}" destId="{F871EA78-A92D-4BF2-8A1F-2E6B226D311B}" srcOrd="0" destOrd="0" presId="urn:microsoft.com/office/officeart/2005/8/layout/hProcess9"/>
    <dgm:cxn modelId="{8AFB1CC7-7337-45B5-BAE2-FF4FDA9CDC4A}" type="presParOf" srcId="{7E46D81F-1B5B-4441-876E-EB8608D8442A}" destId="{4E778719-98C2-4DC1-B2ED-B345CE356D6F}" srcOrd="0" destOrd="0" presId="urn:microsoft.com/office/officeart/2005/8/layout/hProcess9"/>
    <dgm:cxn modelId="{CC1AE14C-3C99-478C-93BB-6FD7CEEAA57B}" type="presParOf" srcId="{7E46D81F-1B5B-4441-876E-EB8608D8442A}" destId="{872B71AD-A5DF-4FCE-8AF3-8D743C6EE36C}" srcOrd="1" destOrd="0" presId="urn:microsoft.com/office/officeart/2005/8/layout/hProcess9"/>
    <dgm:cxn modelId="{70DD3037-E766-414A-BB35-A8959828B7A8}" type="presParOf" srcId="{872B71AD-A5DF-4FCE-8AF3-8D743C6EE36C}" destId="{F871EA78-A92D-4BF2-8A1F-2E6B226D311B}" srcOrd="0" destOrd="0" presId="urn:microsoft.com/office/officeart/2005/8/layout/hProcess9"/>
    <dgm:cxn modelId="{8B39C5A8-D280-448C-8313-8977797A2C7D}" type="presParOf" srcId="{872B71AD-A5DF-4FCE-8AF3-8D743C6EE36C}" destId="{18A53D42-B2ED-4876-9B58-69C347097CFE}" srcOrd="1" destOrd="0" presId="urn:microsoft.com/office/officeart/2005/8/layout/hProcess9"/>
    <dgm:cxn modelId="{EBCE46FD-CA5B-411A-B68D-7804275BD0B3}" type="presParOf" srcId="{872B71AD-A5DF-4FCE-8AF3-8D743C6EE36C}" destId="{250B6D56-479C-4388-8D96-2B78CC10E5CB}" srcOrd="2" destOrd="0" presId="urn:microsoft.com/office/officeart/2005/8/layout/hProcess9"/>
    <dgm:cxn modelId="{AA7E474D-62E4-4166-AF84-3419513486E5}" type="presParOf" srcId="{872B71AD-A5DF-4FCE-8AF3-8D743C6EE36C}" destId="{5DEC0F77-3C56-467E-B92B-63E6B503A8D4}" srcOrd="3" destOrd="0" presId="urn:microsoft.com/office/officeart/2005/8/layout/hProcess9"/>
    <dgm:cxn modelId="{0F169830-BFD2-450D-BD6E-037D43110398}" type="presParOf" srcId="{872B71AD-A5DF-4FCE-8AF3-8D743C6EE36C}" destId="{724519AC-B48A-4582-9D0C-9C016752D71D}" srcOrd="4" destOrd="0" presId="urn:microsoft.com/office/officeart/2005/8/layout/hProcess9"/>
    <dgm:cxn modelId="{E82FDFED-FD91-4BD9-9E8B-F4C3C8EA4268}" type="presParOf" srcId="{872B71AD-A5DF-4FCE-8AF3-8D743C6EE36C}" destId="{CB04777B-8877-4807-A4DA-101616ABFE6F}" srcOrd="5" destOrd="0" presId="urn:microsoft.com/office/officeart/2005/8/layout/hProcess9"/>
    <dgm:cxn modelId="{4424ABAF-E60D-41B8-B95E-89A4B3D4543D}" type="presParOf" srcId="{872B71AD-A5DF-4FCE-8AF3-8D743C6EE36C}" destId="{9E448C04-CBD3-496B-AEED-BC7BBC07B8E6}" srcOrd="6" destOrd="0" presId="urn:microsoft.com/office/officeart/2005/8/layout/hProcess9"/>
    <dgm:cxn modelId="{E057A73A-0605-4167-B834-7FAED9AA43F6}" type="presParOf" srcId="{872B71AD-A5DF-4FCE-8AF3-8D743C6EE36C}" destId="{8CBACDF1-531E-4F91-B8AE-108F53FD5387}" srcOrd="7" destOrd="0" presId="urn:microsoft.com/office/officeart/2005/8/layout/hProcess9"/>
    <dgm:cxn modelId="{FB3FD414-CAB8-4597-8BA4-EDD15F5D1441}" type="presParOf" srcId="{872B71AD-A5DF-4FCE-8AF3-8D743C6EE36C}" destId="{56D8ACB5-C536-4FF0-B588-0E285D0257F3}" srcOrd="8" destOrd="0" presId="urn:microsoft.com/office/officeart/2005/8/layout/hProcess9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78719-98C2-4DC1-B2ED-B345CE356D6F}">
      <dsp:nvSpPr>
        <dsp:cNvPr id="0" name=""/>
        <dsp:cNvSpPr/>
      </dsp:nvSpPr>
      <dsp:spPr>
        <a:xfrm>
          <a:off x="297032" y="0"/>
          <a:ext cx="3366374" cy="208823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1EA78-A92D-4BF2-8A1F-2E6B226D311B}">
      <dsp:nvSpPr>
        <dsp:cNvPr id="0" name=""/>
        <dsp:cNvSpPr/>
      </dsp:nvSpPr>
      <dsp:spPr>
        <a:xfrm>
          <a:off x="1740" y="626469"/>
          <a:ext cx="760953" cy="835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/>
            <a:t>Registro de incidencia en CAT</a:t>
          </a:r>
        </a:p>
      </dsp:txBody>
      <dsp:txXfrm>
        <a:off x="38887" y="663616"/>
        <a:ext cx="686659" cy="760998"/>
      </dsp:txXfrm>
    </dsp:sp>
    <dsp:sp modelId="{250B6D56-479C-4388-8D96-2B78CC10E5CB}">
      <dsp:nvSpPr>
        <dsp:cNvPr id="0" name=""/>
        <dsp:cNvSpPr/>
      </dsp:nvSpPr>
      <dsp:spPr>
        <a:xfrm>
          <a:off x="800741" y="626469"/>
          <a:ext cx="760953" cy="835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/>
            <a:t>El CAT redirige al CT específico</a:t>
          </a:r>
        </a:p>
      </dsp:txBody>
      <dsp:txXfrm>
        <a:off x="837888" y="663616"/>
        <a:ext cx="686659" cy="760998"/>
      </dsp:txXfrm>
    </dsp:sp>
    <dsp:sp modelId="{F80815D1-83CB-4DFA-A333-C90D6E65FFAD}">
      <dsp:nvSpPr>
        <dsp:cNvPr id="0" name=""/>
        <dsp:cNvSpPr/>
      </dsp:nvSpPr>
      <dsp:spPr>
        <a:xfrm>
          <a:off x="1599743" y="626469"/>
          <a:ext cx="760953" cy="835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/>
            <a:t>El CT </a:t>
          </a:r>
          <a:r>
            <a:rPr lang="es-ES" sz="900" kern="1200" dirty="0" err="1"/>
            <a:t>disgnostica</a:t>
          </a:r>
          <a:r>
            <a:rPr lang="es-ES" sz="900" kern="1200" dirty="0"/>
            <a:t> y resuelve o </a:t>
          </a:r>
          <a:r>
            <a:rPr lang="es-ES" sz="900" kern="1200" dirty="0" err="1"/>
            <a:t>reedirige</a:t>
          </a:r>
          <a:r>
            <a:rPr lang="es-ES" sz="900" kern="1200" dirty="0"/>
            <a:t> a I+M</a:t>
          </a:r>
        </a:p>
      </dsp:txBody>
      <dsp:txXfrm>
        <a:off x="1636890" y="663616"/>
        <a:ext cx="686659" cy="760998"/>
      </dsp:txXfrm>
    </dsp:sp>
    <dsp:sp modelId="{C95765C2-1074-4C39-A7AA-3F0BFC058909}">
      <dsp:nvSpPr>
        <dsp:cNvPr id="0" name=""/>
        <dsp:cNvSpPr/>
      </dsp:nvSpPr>
      <dsp:spPr>
        <a:xfrm>
          <a:off x="2398744" y="626469"/>
          <a:ext cx="760953" cy="835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/>
            <a:t>I+M resuelve avería</a:t>
          </a:r>
        </a:p>
      </dsp:txBody>
      <dsp:txXfrm>
        <a:off x="2435891" y="663616"/>
        <a:ext cx="686659" cy="760998"/>
      </dsp:txXfrm>
    </dsp:sp>
    <dsp:sp modelId="{56D8ACB5-C536-4FF0-B588-0E285D0257F3}">
      <dsp:nvSpPr>
        <dsp:cNvPr id="0" name=""/>
        <dsp:cNvSpPr/>
      </dsp:nvSpPr>
      <dsp:spPr>
        <a:xfrm>
          <a:off x="3197745" y="626469"/>
          <a:ext cx="760953" cy="835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/>
            <a:t>Encuesta de satisfacción</a:t>
          </a:r>
        </a:p>
      </dsp:txBody>
      <dsp:txXfrm>
        <a:off x="3234892" y="663616"/>
        <a:ext cx="686659" cy="760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78719-98C2-4DC1-B2ED-B345CE356D6F}">
      <dsp:nvSpPr>
        <dsp:cNvPr id="0" name=""/>
        <dsp:cNvSpPr/>
      </dsp:nvSpPr>
      <dsp:spPr>
        <a:xfrm>
          <a:off x="258862" y="0"/>
          <a:ext cx="2933773" cy="208823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1EA78-A92D-4BF2-8A1F-2E6B226D311B}">
      <dsp:nvSpPr>
        <dsp:cNvPr id="0" name=""/>
        <dsp:cNvSpPr/>
      </dsp:nvSpPr>
      <dsp:spPr>
        <a:xfrm>
          <a:off x="1516" y="626469"/>
          <a:ext cx="663166" cy="835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/>
            <a:t>Registro de solicitud del cliente</a:t>
          </a:r>
        </a:p>
      </dsp:txBody>
      <dsp:txXfrm>
        <a:off x="33889" y="658842"/>
        <a:ext cx="598420" cy="770546"/>
      </dsp:txXfrm>
    </dsp:sp>
    <dsp:sp modelId="{250B6D56-479C-4388-8D96-2B78CC10E5CB}">
      <dsp:nvSpPr>
        <dsp:cNvPr id="0" name=""/>
        <dsp:cNvSpPr/>
      </dsp:nvSpPr>
      <dsp:spPr>
        <a:xfrm>
          <a:off x="697841" y="626469"/>
          <a:ext cx="663166" cy="835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/>
            <a:t>El área de Asignación asigna recursos</a:t>
          </a:r>
        </a:p>
      </dsp:txBody>
      <dsp:txXfrm>
        <a:off x="730214" y="658842"/>
        <a:ext cx="598420" cy="770546"/>
      </dsp:txXfrm>
    </dsp:sp>
    <dsp:sp modelId="{724519AC-B48A-4582-9D0C-9C016752D71D}">
      <dsp:nvSpPr>
        <dsp:cNvPr id="0" name=""/>
        <dsp:cNvSpPr/>
      </dsp:nvSpPr>
      <dsp:spPr>
        <a:xfrm>
          <a:off x="1394165" y="626469"/>
          <a:ext cx="663166" cy="835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/>
            <a:t>Se genera OS y se reencamina a I+M</a:t>
          </a:r>
        </a:p>
      </dsp:txBody>
      <dsp:txXfrm>
        <a:off x="1426538" y="658842"/>
        <a:ext cx="598420" cy="770546"/>
      </dsp:txXfrm>
    </dsp:sp>
    <dsp:sp modelId="{9E448C04-CBD3-496B-AEED-BC7BBC07B8E6}">
      <dsp:nvSpPr>
        <dsp:cNvPr id="0" name=""/>
        <dsp:cNvSpPr/>
      </dsp:nvSpPr>
      <dsp:spPr>
        <a:xfrm>
          <a:off x="2090490" y="626469"/>
          <a:ext cx="663166" cy="835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/>
            <a:t>Se realiza la instalación y se efectúa la PM</a:t>
          </a:r>
        </a:p>
      </dsp:txBody>
      <dsp:txXfrm>
        <a:off x="2122863" y="658842"/>
        <a:ext cx="598420" cy="770546"/>
      </dsp:txXfrm>
    </dsp:sp>
    <dsp:sp modelId="{56D8ACB5-C536-4FF0-B588-0E285D0257F3}">
      <dsp:nvSpPr>
        <dsp:cNvPr id="0" name=""/>
        <dsp:cNvSpPr/>
      </dsp:nvSpPr>
      <dsp:spPr>
        <a:xfrm>
          <a:off x="2786814" y="626469"/>
          <a:ext cx="663166" cy="835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/>
            <a:t>Encuesta de satisfacción</a:t>
          </a:r>
        </a:p>
      </dsp:txBody>
      <dsp:txXfrm>
        <a:off x="2819187" y="658842"/>
        <a:ext cx="598420" cy="770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9C987-A494-4266-9B9F-2EA9A670E269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70782-2349-4828-81EF-23F85CB69B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2581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B57D-2B38-421A-A81B-4C3CF3DDA4AC}" type="datetime1">
              <a:rPr lang="es-ES" smtClean="0"/>
              <a:t>01/07/2015</a:t>
            </a:fld>
            <a:endParaRPr lang="es-E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9D28-AA22-4677-9338-C90659EBF99E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898212" y="6371053"/>
            <a:ext cx="5328592" cy="384567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400" i="1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7410-DE78-4AA7-8F02-78D78D5D8D8C}" type="datetime1">
              <a:rPr lang="es-ES" smtClean="0"/>
              <a:t>01/07/2015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8212" y="6371053"/>
            <a:ext cx="5328592" cy="38456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9D28-AA22-4677-9338-C90659EBF99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DEA-B8D0-4512-8513-FE5068DE7334}" type="datetime1">
              <a:rPr lang="es-ES" smtClean="0"/>
              <a:t>01/07/2015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8212" y="6371053"/>
            <a:ext cx="5328592" cy="38456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9D28-AA22-4677-9338-C90659EBF99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70A0-AB5D-4AA5-AABA-63E38A3283C4}" type="datetime1">
              <a:rPr lang="es-ES" smtClean="0"/>
              <a:t>01/07/2015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898212" y="6371053"/>
            <a:ext cx="5328592" cy="38456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9D28-AA22-4677-9338-C90659EBF9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158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0337-308F-4705-9C70-1118247896BA}" type="datetime1">
              <a:rPr lang="es-ES" smtClean="0"/>
              <a:t>01/07/2015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898212" y="6371053"/>
            <a:ext cx="5328592" cy="384567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9D28-AA22-4677-9338-C90659EBF99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8661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B57D-2B38-421A-A81B-4C3CF3DDA4AC}" type="datetime1">
              <a:rPr lang="es-ES" smtClean="0"/>
              <a:t>01/07/2015</a:t>
            </a:fld>
            <a:endParaRPr lang="es-E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216191" y="129380"/>
            <a:ext cx="762000" cy="365125"/>
          </a:xfrm>
          <a:prstGeom prst="rect">
            <a:avLst/>
          </a:prstGeom>
        </p:spPr>
        <p:txBody>
          <a:bodyPr/>
          <a:lstStyle/>
          <a:p>
            <a:fld id="{94729D28-AA22-4677-9338-C90659EBF99E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898212" y="6371053"/>
            <a:ext cx="5328592" cy="384567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400" i="1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4402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AAF4-9629-4958-9A9F-26E1DCC8D193}" type="datetime1">
              <a:rPr lang="es-ES" smtClean="0"/>
              <a:t>01/07/2015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8212" y="6371053"/>
            <a:ext cx="5328592" cy="38456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6191" y="129380"/>
            <a:ext cx="762000" cy="365125"/>
          </a:xfrm>
          <a:prstGeom prst="rect">
            <a:avLst/>
          </a:prstGeom>
        </p:spPr>
        <p:txBody>
          <a:bodyPr/>
          <a:lstStyle/>
          <a:p>
            <a:fld id="{94729D28-AA22-4677-9338-C90659EBF9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9578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7BA9-4670-484E-8C27-875ECA6877B6}" type="datetime1">
              <a:rPr lang="es-ES" smtClean="0"/>
              <a:t>01/07/2015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8212" y="6371053"/>
            <a:ext cx="5328592" cy="38456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6191" y="129380"/>
            <a:ext cx="762000" cy="365125"/>
          </a:xfrm>
          <a:prstGeom prst="rect">
            <a:avLst/>
          </a:prstGeom>
        </p:spPr>
        <p:txBody>
          <a:bodyPr/>
          <a:lstStyle/>
          <a:p>
            <a:fld id="{94729D28-AA22-4677-9338-C90659EBF9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7505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84C2-82D7-41D0-9C64-210C1F47D4E4}" type="datetime1">
              <a:rPr lang="es-ES" smtClean="0"/>
              <a:t>01/07/2015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98212" y="6371053"/>
            <a:ext cx="5328592" cy="38456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191" y="129380"/>
            <a:ext cx="762000" cy="365125"/>
          </a:xfrm>
          <a:prstGeom prst="rect">
            <a:avLst/>
          </a:prstGeom>
        </p:spPr>
        <p:txBody>
          <a:bodyPr/>
          <a:lstStyle/>
          <a:p>
            <a:fld id="{94729D28-AA22-4677-9338-C90659EBF9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023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174A-8B58-4B4B-9A24-8C6480A67D6B}" type="datetime1">
              <a:rPr lang="es-ES" smtClean="0"/>
              <a:t>01/07/2015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898212" y="6371053"/>
            <a:ext cx="5328592" cy="38456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16191" y="129380"/>
            <a:ext cx="762000" cy="365125"/>
          </a:xfrm>
          <a:prstGeom prst="rect">
            <a:avLst/>
          </a:prstGeom>
        </p:spPr>
        <p:txBody>
          <a:bodyPr/>
          <a:lstStyle/>
          <a:p>
            <a:fld id="{94729D28-AA22-4677-9338-C90659EBF9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2292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EBA-4164-496E-8B30-1098562E8070}" type="datetime1">
              <a:rPr lang="es-ES" smtClean="0"/>
              <a:t>01/07/2015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98212" y="6371053"/>
            <a:ext cx="5328592" cy="38456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16191" y="129380"/>
            <a:ext cx="762000" cy="365125"/>
          </a:xfrm>
          <a:prstGeom prst="rect">
            <a:avLst/>
          </a:prstGeom>
        </p:spPr>
        <p:txBody>
          <a:bodyPr/>
          <a:lstStyle/>
          <a:p>
            <a:fld id="{94729D28-AA22-4677-9338-C90659EBF9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839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AAF4-9629-4958-9A9F-26E1DCC8D193}" type="datetime1">
              <a:rPr lang="es-ES" smtClean="0"/>
              <a:t>01/07/2015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8212" y="6371053"/>
            <a:ext cx="5328592" cy="38456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9D28-AA22-4677-9338-C90659EBF99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1C4A-355B-4355-8EF4-CBCE7AF0B96D}" type="datetime1">
              <a:rPr lang="es-ES" smtClean="0"/>
              <a:t>01/07/2015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898212" y="6371053"/>
            <a:ext cx="5328592" cy="38456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16191" y="129380"/>
            <a:ext cx="762000" cy="365125"/>
          </a:xfrm>
          <a:prstGeom prst="rect">
            <a:avLst/>
          </a:prstGeom>
        </p:spPr>
        <p:txBody>
          <a:bodyPr/>
          <a:lstStyle/>
          <a:p>
            <a:fld id="{94729D28-AA22-4677-9338-C90659EBF9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1956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1560" y="6309320"/>
            <a:ext cx="1512168" cy="384567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191" y="129380"/>
            <a:ext cx="762000" cy="365125"/>
          </a:xfrm>
          <a:prstGeom prst="rect">
            <a:avLst/>
          </a:prstGeom>
        </p:spPr>
        <p:txBody>
          <a:bodyPr/>
          <a:lstStyle/>
          <a:p>
            <a:fld id="{94729D28-AA22-4677-9338-C90659EBF9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0025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A708-3DCB-4C0B-84AF-8371CF5B3289}" type="datetime1">
              <a:rPr lang="es-ES" smtClean="0"/>
              <a:t>01/07/2015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98212" y="6371053"/>
            <a:ext cx="5328592" cy="38456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94729D28-AA22-4677-9338-C90659EBF99E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233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7410-DE78-4AA7-8F02-78D78D5D8D8C}" type="datetime1">
              <a:rPr lang="es-ES" smtClean="0"/>
              <a:t>01/07/2015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8212" y="6371053"/>
            <a:ext cx="5328592" cy="38456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6191" y="129380"/>
            <a:ext cx="762000" cy="365125"/>
          </a:xfrm>
          <a:prstGeom prst="rect">
            <a:avLst/>
          </a:prstGeom>
        </p:spPr>
        <p:txBody>
          <a:bodyPr/>
          <a:lstStyle/>
          <a:p>
            <a:fld id="{94729D28-AA22-4677-9338-C90659EBF9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7613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DEA-B8D0-4512-8513-FE5068DE7334}" type="datetime1">
              <a:rPr lang="es-ES" smtClean="0"/>
              <a:t>01/07/2015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8212" y="6371053"/>
            <a:ext cx="5328592" cy="38456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6191" y="129380"/>
            <a:ext cx="762000" cy="365125"/>
          </a:xfrm>
          <a:prstGeom prst="rect">
            <a:avLst/>
          </a:prstGeom>
        </p:spPr>
        <p:txBody>
          <a:bodyPr/>
          <a:lstStyle/>
          <a:p>
            <a:fld id="{94729D28-AA22-4677-9338-C90659EBF9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2585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70A0-AB5D-4AA5-AABA-63E38A3283C4}" type="datetime1">
              <a:rPr lang="es-ES" smtClean="0"/>
              <a:t>01/07/2015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898212" y="6371053"/>
            <a:ext cx="5328592" cy="38456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6191" y="129380"/>
            <a:ext cx="762000" cy="365125"/>
          </a:xfrm>
          <a:prstGeom prst="rect">
            <a:avLst/>
          </a:prstGeom>
        </p:spPr>
        <p:txBody>
          <a:bodyPr/>
          <a:lstStyle/>
          <a:p>
            <a:fld id="{94729D28-AA22-4677-9338-C90659EBF9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732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0337-308F-4705-9C70-1118247896BA}" type="datetime1">
              <a:rPr lang="es-ES" smtClean="0"/>
              <a:t>01/07/2015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898212" y="6371053"/>
            <a:ext cx="5328592" cy="384567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6191" y="129380"/>
            <a:ext cx="762000" cy="365125"/>
          </a:xfrm>
          <a:prstGeom prst="rect">
            <a:avLst/>
          </a:prstGeom>
        </p:spPr>
        <p:txBody>
          <a:bodyPr/>
          <a:lstStyle/>
          <a:p>
            <a:fld id="{94729D28-AA22-4677-9338-C90659EBF99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8548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7BA9-4670-484E-8C27-875ECA6877B6}" type="datetime1">
              <a:rPr lang="es-ES" smtClean="0"/>
              <a:t>01/07/2015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8212" y="6371053"/>
            <a:ext cx="5328592" cy="38456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9D28-AA22-4677-9338-C90659EBF99E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84C2-82D7-41D0-9C64-210C1F47D4E4}" type="datetime1">
              <a:rPr lang="es-ES" smtClean="0"/>
              <a:t>01/07/2015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98212" y="6371053"/>
            <a:ext cx="5328592" cy="38456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9D28-AA22-4677-9338-C90659EBF99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174A-8B58-4B4B-9A24-8C6480A67D6B}" type="datetime1">
              <a:rPr lang="es-ES" smtClean="0"/>
              <a:t>01/07/2015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898212" y="6371053"/>
            <a:ext cx="5328592" cy="38456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9D28-AA22-4677-9338-C90659EBF99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EBA-4164-496E-8B30-1098562E8070}" type="datetime1">
              <a:rPr lang="es-ES" smtClean="0"/>
              <a:t>01/07/2015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98212" y="6371053"/>
            <a:ext cx="5328592" cy="38456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9D28-AA22-4677-9338-C90659EBF99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1C4A-355B-4355-8EF4-CBCE7AF0B96D}" type="datetime1">
              <a:rPr lang="es-ES" smtClean="0"/>
              <a:t>01/07/2015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898212" y="6371053"/>
            <a:ext cx="5328592" cy="38456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9D28-AA22-4677-9338-C90659EBF99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1560" y="6309320"/>
            <a:ext cx="1512168" cy="384567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9D28-AA22-4677-9338-C90659EBF99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A708-3DCB-4C0B-84AF-8371CF5B3289}" type="datetime1">
              <a:rPr lang="es-ES" smtClean="0"/>
              <a:t>01/07/2015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98212" y="6371053"/>
            <a:ext cx="5328592" cy="38456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4729D28-AA22-4677-9338-C90659EBF99E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 smtClean="0"/>
              <a:t>Segundo nivel</a:t>
            </a:r>
          </a:p>
          <a:p>
            <a:pPr lvl="2" eaLnBrk="1" latinLnBrk="0" hangingPunct="1"/>
            <a:r>
              <a:rPr kumimoji="0" lang="es-ES" dirty="0" smtClean="0"/>
              <a:t>Tercer nivel</a:t>
            </a:r>
          </a:p>
          <a:p>
            <a:pPr lvl="3" eaLnBrk="1" latinLnBrk="0" hangingPunct="1"/>
            <a:r>
              <a:rPr kumimoji="0" lang="es-ES" dirty="0" smtClean="0"/>
              <a:t>Cuarto nivel</a:t>
            </a:r>
          </a:p>
          <a:p>
            <a:pPr lvl="4" eaLnBrk="1" latinLnBrk="0" hangingPunct="1"/>
            <a:r>
              <a:rPr kumimoji="0" lang="es-ES" dirty="0" smtClean="0"/>
              <a:t>Quinto nivel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67544" y="6300757"/>
            <a:ext cx="1162472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4D7406-1782-43E7-BCE6-A7484DD495E0}" type="datetime1">
              <a:rPr lang="es-ES" smtClean="0"/>
              <a:t>01/07/2015</a:t>
            </a:fld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216191" y="12938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 b="1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729D28-AA22-4677-9338-C90659EBF99E}" type="slidenum">
              <a:rPr lang="es-ES" smtClean="0"/>
              <a:pPr/>
              <a:t>‹Nº›</a:t>
            </a:fld>
            <a:endParaRPr lang="es-E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07" y="147638"/>
            <a:ext cx="2112337" cy="69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 userDrawn="1"/>
        </p:nvSpPr>
        <p:spPr>
          <a:xfrm>
            <a:off x="7739540" y="6229107"/>
            <a:ext cx="1237839" cy="6120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66"/>
                </a:solidFill>
                <a:effectLst/>
              </a:rPr>
              <a:t>TFM</a:t>
            </a:r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66"/>
              </a:solidFill>
              <a:effectLst/>
            </a:endParaRPr>
          </a:p>
        </p:txBody>
      </p:sp>
      <p:sp>
        <p:nvSpPr>
          <p:cNvPr id="4" name="3 CuadroTexto"/>
          <p:cNvSpPr txBox="1"/>
          <p:nvPr userDrawn="1"/>
        </p:nvSpPr>
        <p:spPr>
          <a:xfrm>
            <a:off x="1790200" y="6313397"/>
            <a:ext cx="5544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 clientes insatisfechos con la instalación y postventa de los servicios de una compañía de telecomunicaciones</a:t>
            </a:r>
            <a:endParaRPr lang="es-E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5 Conector recto"/>
          <p:cNvCxnSpPr/>
          <p:nvPr userDrawn="1"/>
        </p:nvCxnSpPr>
        <p:spPr>
          <a:xfrm>
            <a:off x="301063" y="6273497"/>
            <a:ext cx="864096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 smtClean="0"/>
              <a:t>Segundo nivel</a:t>
            </a:r>
          </a:p>
          <a:p>
            <a:pPr lvl="2" eaLnBrk="1" latinLnBrk="0" hangingPunct="1"/>
            <a:r>
              <a:rPr kumimoji="0" lang="es-ES" dirty="0" smtClean="0"/>
              <a:t>Tercer nivel</a:t>
            </a:r>
          </a:p>
          <a:p>
            <a:pPr lvl="3" eaLnBrk="1" latinLnBrk="0" hangingPunct="1"/>
            <a:r>
              <a:rPr kumimoji="0" lang="es-ES" dirty="0" smtClean="0"/>
              <a:t>Cuarto nivel</a:t>
            </a:r>
          </a:p>
          <a:p>
            <a:pPr lvl="4" eaLnBrk="1" latinLnBrk="0" hangingPunct="1"/>
            <a:r>
              <a:rPr kumimoji="0" lang="es-ES" dirty="0" smtClean="0"/>
              <a:t>Quinto nivel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67544" y="6300757"/>
            <a:ext cx="1162472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4D7406-1782-43E7-BCE6-A7484DD495E0}" type="datetime1">
              <a:rPr lang="es-ES" smtClean="0"/>
              <a:t>01/07/2015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07" y="147638"/>
            <a:ext cx="2112337" cy="69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 userDrawn="1"/>
        </p:nvSpPr>
        <p:spPr>
          <a:xfrm>
            <a:off x="7739540" y="6229107"/>
            <a:ext cx="1237839" cy="6120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66"/>
                </a:solidFill>
                <a:effectLst/>
              </a:rPr>
              <a:t>TFM</a:t>
            </a:r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6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755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B57D-2B38-421A-A81B-4C3CF3DDA4AC}" type="datetime1">
              <a:rPr lang="es-ES" smtClean="0"/>
              <a:t>01/07/2015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9D28-AA22-4677-9338-C90659EBF99E}" type="slidenum">
              <a:rPr lang="es-ES" smtClean="0"/>
              <a:t>1</a:t>
            </a:fld>
            <a:endParaRPr lang="es-ES"/>
          </a:p>
        </p:txBody>
      </p:sp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851648" cy="748680"/>
          </a:xfrm>
        </p:spPr>
        <p:txBody>
          <a:bodyPr>
            <a:normAutofit/>
          </a:bodyPr>
          <a:lstStyle/>
          <a:p>
            <a:r>
              <a:rPr lang="es-ES" sz="3000" dirty="0" smtClean="0"/>
              <a:t>TFM: DIRECCIÓN Y GESTIÓN DE LAS TIC</a:t>
            </a:r>
            <a:endParaRPr lang="es-ES" sz="3000" dirty="0"/>
          </a:p>
        </p:txBody>
      </p:sp>
      <p:sp>
        <p:nvSpPr>
          <p:cNvPr id="7" name="2 Subtítulo"/>
          <p:cNvSpPr>
            <a:spLocks noGrp="1"/>
          </p:cNvSpPr>
          <p:nvPr>
            <p:ph type="subTitle" idx="1"/>
          </p:nvPr>
        </p:nvSpPr>
        <p:spPr>
          <a:xfrm>
            <a:off x="683568" y="2276872"/>
            <a:ext cx="7782688" cy="1752600"/>
          </a:xfrm>
        </p:spPr>
        <p:txBody>
          <a:bodyPr>
            <a:noAutofit/>
          </a:bodyPr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 CLIENTES INSATISFECHOS CON LA INSTALACIÓN Y POSTVENTA DE LOS SERVICIOS DE UNA COMPAÑÍA DE TELECOMUNICACIONES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95536" y="4407590"/>
            <a:ext cx="5230086" cy="2046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Juan Pedro Sanz Coca</a:t>
            </a:r>
          </a:p>
          <a:p>
            <a:r>
              <a:rPr lang="es-ES" sz="1600" dirty="0" smtClean="0"/>
              <a:t>Master Universitario de Ingeniería de Telecomunicación</a:t>
            </a:r>
          </a:p>
          <a:p>
            <a:endParaRPr lang="es-ES_tradnl" b="1" dirty="0" smtClean="0"/>
          </a:p>
          <a:p>
            <a:r>
              <a:rPr lang="es-ES_tradnl" b="1" dirty="0" smtClean="0"/>
              <a:t>José </a:t>
            </a:r>
            <a:r>
              <a:rPr lang="es-ES_tradnl" b="1" dirty="0"/>
              <a:t>Ramón Rodríguez Bermúdez</a:t>
            </a:r>
            <a:endParaRPr lang="es-ES" dirty="0"/>
          </a:p>
          <a:p>
            <a:r>
              <a:rPr lang="es-ES_tradnl" sz="1600" dirty="0" smtClean="0"/>
              <a:t>Profesor</a:t>
            </a:r>
            <a:r>
              <a:rPr lang="es-ES_tradnl" dirty="0"/>
              <a:t> </a:t>
            </a:r>
            <a:endParaRPr lang="es-ES" dirty="0"/>
          </a:p>
          <a:p>
            <a:pPr>
              <a:spcBef>
                <a:spcPts val="600"/>
              </a:spcBef>
            </a:pPr>
            <a:r>
              <a:rPr lang="es-ES_tradnl" b="1" dirty="0"/>
              <a:t>Josep Curto Díaz</a:t>
            </a:r>
            <a:endParaRPr lang="es-ES" dirty="0"/>
          </a:p>
          <a:p>
            <a:r>
              <a:rPr lang="es-ES_tradnl" sz="1600" dirty="0" smtClean="0"/>
              <a:t>Consultor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656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7784" y="116632"/>
            <a:ext cx="5256584" cy="710952"/>
          </a:xfrm>
          <a:solidFill>
            <a:schemeClr val="bg1">
              <a:lumMod val="85000"/>
              <a:alpha val="63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2400" dirty="0" smtClean="0"/>
              <a:t>IMPLEMENTACIÓN </a:t>
            </a:r>
            <a:r>
              <a:rPr lang="es-ES" sz="2400" dirty="0"/>
              <a:t>DEL </a:t>
            </a:r>
            <a:r>
              <a:rPr lang="es-ES" sz="2400" i="1" dirty="0"/>
              <a:t>DATA </a:t>
            </a:r>
            <a:r>
              <a:rPr lang="es-ES" sz="2400" i="1" dirty="0" smtClean="0"/>
              <a:t>WAREHOUSE</a:t>
            </a:r>
            <a:endParaRPr lang="es-ES" sz="24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EBA-4164-496E-8B30-1098562E8070}" type="datetime1">
              <a:rPr lang="es-ES" smtClean="0"/>
              <a:t>01/07/2015</a:t>
            </a:fld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9D28-AA22-4677-9338-C90659EBF99E}" type="slidenum">
              <a:rPr lang="es-ES" smtClean="0"/>
              <a:t>10</a:t>
            </a:fld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9" y="1141380"/>
            <a:ext cx="3857310" cy="250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964" y="3737876"/>
            <a:ext cx="3911529" cy="228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511967" y="1073942"/>
            <a:ext cx="53315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/>
              <a:t>El piloto del TFM diseña y desarrolla </a:t>
            </a:r>
            <a:r>
              <a:rPr lang="es-ES" sz="1600" dirty="0"/>
              <a:t>(</a:t>
            </a:r>
            <a:r>
              <a:rPr lang="es-ES" sz="1600" i="1" dirty="0"/>
              <a:t>open </a:t>
            </a:r>
            <a:r>
              <a:rPr lang="es-ES" sz="1600" i="1" dirty="0" err="1"/>
              <a:t>source</a:t>
            </a:r>
            <a:r>
              <a:rPr lang="es-ES" sz="1600" dirty="0"/>
              <a:t>) </a:t>
            </a:r>
            <a:r>
              <a:rPr lang="es-ES" sz="1600" dirty="0" smtClean="0"/>
              <a:t>una plataforma analítica, </a:t>
            </a:r>
            <a:r>
              <a:rPr lang="es-ES" sz="1600" u="sng" dirty="0" smtClean="0"/>
              <a:t>denominada GCI</a:t>
            </a:r>
            <a:r>
              <a:rPr lang="es-ES" sz="1600" dirty="0" smtClean="0"/>
              <a:t>, que permite la gestión de información, análisis avanzado y seguimiento de KPI de interés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076935" y="2227027"/>
            <a:ext cx="3766558" cy="954107"/>
          </a:xfrm>
          <a:prstGeom prst="rect">
            <a:avLst/>
          </a:prstGeom>
          <a:ln w="9525">
            <a:gradFill>
              <a:gsLst>
                <a:gs pos="15000">
                  <a:srgbClr val="BDD7E1"/>
                </a:gs>
                <a:gs pos="0">
                  <a:schemeClr val="accent1">
                    <a:tint val="66000"/>
                    <a:satMod val="160000"/>
                  </a:schemeClr>
                </a:gs>
                <a:gs pos="2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 algn="just"/>
            <a:r>
              <a:rPr lang="es-ES" sz="1400" dirty="0"/>
              <a:t>Dentro del proceso de mejora continua, GCI se ubica en la carga de datos y fase de análisis necesarios para definir los Planes de Acción</a:t>
            </a:r>
          </a:p>
        </p:txBody>
      </p:sp>
      <p:sp>
        <p:nvSpPr>
          <p:cNvPr id="10" name="9 Cheurón"/>
          <p:cNvSpPr/>
          <p:nvPr/>
        </p:nvSpPr>
        <p:spPr>
          <a:xfrm rot="9646109">
            <a:off x="4466197" y="2751411"/>
            <a:ext cx="369494" cy="484632"/>
          </a:xfrm>
          <a:prstGeom prst="chevron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07539" y="3861048"/>
            <a:ext cx="428048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/>
              <a:t>El primer paso es el </a:t>
            </a:r>
            <a:r>
              <a:rPr lang="es-ES" sz="1600" u="sng" dirty="0" smtClean="0"/>
              <a:t>diseño y construcción del </a:t>
            </a:r>
            <a:r>
              <a:rPr lang="es-ES" sz="1600" i="1" u="sng" dirty="0" smtClean="0"/>
              <a:t>data warehouse</a:t>
            </a:r>
            <a:r>
              <a:rPr lang="es-ES" sz="1600" i="1" dirty="0" smtClean="0"/>
              <a:t> </a:t>
            </a:r>
            <a:r>
              <a:rPr lang="es-ES" sz="1600" dirty="0" smtClean="0"/>
              <a:t>en MySQL, con las tablas y relaciones necesarias:</a:t>
            </a:r>
          </a:p>
          <a:p>
            <a:pPr algn="just"/>
            <a:endParaRPr lang="es-ES" sz="1600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1400" u="sng" dirty="0" smtClean="0"/>
              <a:t>Tabla de hecho</a:t>
            </a:r>
            <a:r>
              <a:rPr lang="es-ES" sz="1400" dirty="0" smtClean="0"/>
              <a:t>: encuestas mensuales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1400" u="sng" dirty="0" smtClean="0"/>
              <a:t>Tablas de dimensiones</a:t>
            </a:r>
            <a:r>
              <a:rPr lang="es-ES" sz="1400" dirty="0" smtClean="0"/>
              <a:t>: codificaciones, actividad, provincia, servicio, segmento, fechas, causas y responsables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1400" u="sng" dirty="0"/>
              <a:t>Métricas:</a:t>
            </a:r>
            <a:r>
              <a:rPr lang="es-ES" sz="1400" dirty="0" smtClean="0"/>
              <a:t> </a:t>
            </a:r>
            <a:r>
              <a:rPr lang="es-ES" sz="1400" dirty="0" err="1"/>
              <a:t>p</a:t>
            </a:r>
            <a:r>
              <a:rPr lang="es-ES" sz="1400" dirty="0" err="1" smtClean="0"/>
              <a:t>eso_enc</a:t>
            </a:r>
            <a:r>
              <a:rPr lang="es-ES" sz="1400" dirty="0" smtClean="0"/>
              <a:t>, </a:t>
            </a:r>
            <a:r>
              <a:rPr lang="es-ES" sz="1400" dirty="0" err="1" smtClean="0"/>
              <a:t>peso_ctq</a:t>
            </a:r>
            <a:r>
              <a:rPr lang="es-ES" sz="1400" dirty="0" smtClean="0"/>
              <a:t>, CSI, nº encuestas, % I+/neutros/fans</a:t>
            </a:r>
          </a:p>
        </p:txBody>
      </p:sp>
    </p:spTree>
    <p:extLst>
      <p:ext uri="{BB962C8B-B14F-4D97-AF65-F5344CB8AC3E}">
        <p14:creationId xmlns:p14="http://schemas.microsoft.com/office/powerpoint/2010/main" val="3373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7784" y="260648"/>
            <a:ext cx="5256584" cy="422920"/>
          </a:xfrm>
          <a:solidFill>
            <a:schemeClr val="bg1">
              <a:lumMod val="85000"/>
              <a:alpha val="63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2400" dirty="0" smtClean="0"/>
              <a:t>PROCESO </a:t>
            </a:r>
            <a:r>
              <a:rPr lang="es-ES" sz="2400" dirty="0"/>
              <a:t>DE CARGA DE </a:t>
            </a:r>
            <a:r>
              <a:rPr lang="es-ES" sz="2400" dirty="0" smtClean="0"/>
              <a:t>DATOS</a:t>
            </a:r>
            <a:endParaRPr lang="es-ES" sz="24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EBA-4164-496E-8B30-1098562E8070}" type="datetime1">
              <a:rPr lang="es-ES" smtClean="0"/>
              <a:t>01/07/2015</a:t>
            </a:fld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9D28-AA22-4677-9338-C90659EBF99E}" type="slidenum">
              <a:rPr lang="es-ES" smtClean="0"/>
              <a:t>11</a:t>
            </a:fld>
            <a:endParaRPr lang="es-E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9" t="8223" r="7781" b="60532"/>
          <a:stretch/>
        </p:blipFill>
        <p:spPr bwMode="auto">
          <a:xfrm>
            <a:off x="1979562" y="4176557"/>
            <a:ext cx="6541092" cy="1180021"/>
          </a:xfrm>
          <a:prstGeom prst="rect">
            <a:avLst/>
          </a:prstGeom>
          <a:noFill/>
          <a:ln w="9525">
            <a:solidFill>
              <a:schemeClr val="tx1">
                <a:alpha val="44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9" t="38634" r="17407"/>
          <a:stretch/>
        </p:blipFill>
        <p:spPr bwMode="auto">
          <a:xfrm>
            <a:off x="6584976" y="1745152"/>
            <a:ext cx="1935678" cy="1004862"/>
          </a:xfrm>
          <a:prstGeom prst="rect">
            <a:avLst/>
          </a:prstGeom>
          <a:noFill/>
          <a:ln w="9525">
            <a:solidFill>
              <a:schemeClr val="tx1">
                <a:alpha val="44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1" t="16206" r="21145"/>
          <a:stretch/>
        </p:blipFill>
        <p:spPr bwMode="auto">
          <a:xfrm>
            <a:off x="4859882" y="2877392"/>
            <a:ext cx="3660772" cy="1195235"/>
          </a:xfrm>
          <a:prstGeom prst="rect">
            <a:avLst/>
          </a:prstGeom>
          <a:noFill/>
          <a:ln w="9525">
            <a:solidFill>
              <a:schemeClr val="tx1">
                <a:alpha val="44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21620" y="896565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El siguiente paso es el diseño y construcción de un </a:t>
            </a:r>
            <a:r>
              <a:rPr lang="es-ES" u="sng" dirty="0" smtClean="0"/>
              <a:t>proceso ETL de carga e integración de datos</a:t>
            </a:r>
            <a:r>
              <a:rPr lang="es-ES" dirty="0" smtClean="0"/>
              <a:t> mediante la herramienta PDI-</a:t>
            </a:r>
            <a:r>
              <a:rPr lang="es-ES" dirty="0" err="1" smtClean="0"/>
              <a:t>Kettle</a:t>
            </a:r>
            <a:r>
              <a:rPr lang="es-ES" dirty="0" smtClean="0"/>
              <a:t> </a:t>
            </a:r>
            <a:r>
              <a:rPr lang="es-ES" dirty="0"/>
              <a:t>de Pentaho</a:t>
            </a:r>
            <a:endParaRPr lang="es-ES" u="sng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337681" y="1542896"/>
            <a:ext cx="36582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El proceso global se compone de transformaciones agrupadas en trabajos parciales:</a:t>
            </a:r>
          </a:p>
          <a:p>
            <a:endParaRPr lang="es-ES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s-ES" dirty="0" smtClean="0"/>
              <a:t>Carga de dimensiones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dirty="0" smtClean="0"/>
              <a:t>Carga de codificaciones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dirty="0" smtClean="0"/>
              <a:t>Carga de encuestas</a:t>
            </a:r>
          </a:p>
        </p:txBody>
      </p:sp>
      <p:sp>
        <p:nvSpPr>
          <p:cNvPr id="10" name="9 Flecha doblada"/>
          <p:cNvSpPr/>
          <p:nvPr/>
        </p:nvSpPr>
        <p:spPr>
          <a:xfrm rot="16200000" flipH="1">
            <a:off x="5727616" y="2084366"/>
            <a:ext cx="618250" cy="82802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13 Flecha doblada"/>
          <p:cNvSpPr/>
          <p:nvPr/>
        </p:nvSpPr>
        <p:spPr>
          <a:xfrm rot="16200000" flipH="1">
            <a:off x="3966871" y="3331433"/>
            <a:ext cx="654297" cy="82809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895696" y="1881474"/>
            <a:ext cx="179457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Transformación</a:t>
            </a:r>
            <a:endParaRPr lang="es-ES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342086" y="3105412"/>
            <a:ext cx="179457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Job parcial</a:t>
            </a:r>
            <a:endParaRPr lang="es-ES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835546" y="3856205"/>
            <a:ext cx="179457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Job GCI</a:t>
            </a:r>
            <a:endParaRPr lang="es-ES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08715" y="5517232"/>
            <a:ext cx="7906727" cy="646331"/>
          </a:xfrm>
          <a:prstGeom prst="rect">
            <a:avLst/>
          </a:prstGeom>
          <a:ln w="9525">
            <a:gradFill>
              <a:gsLst>
                <a:gs pos="15000">
                  <a:srgbClr val="BDD7E1"/>
                </a:gs>
                <a:gs pos="0">
                  <a:schemeClr val="accent1">
                    <a:tint val="66000"/>
                    <a:satMod val="160000"/>
                  </a:schemeClr>
                </a:gs>
                <a:gs pos="2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 algn="ctr"/>
            <a:r>
              <a:rPr lang="es-ES" u="sng" dirty="0"/>
              <a:t>Completando con ETL la fases de carga de datos en MySQL, estamos en disposición de acometer las fases de diseño de análisis</a:t>
            </a:r>
          </a:p>
        </p:txBody>
      </p:sp>
    </p:spTree>
    <p:extLst>
      <p:ext uri="{BB962C8B-B14F-4D97-AF65-F5344CB8AC3E}">
        <p14:creationId xmlns:p14="http://schemas.microsoft.com/office/powerpoint/2010/main" val="182233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4" grpId="0" animBg="1"/>
      <p:bldP spid="11" grpId="0"/>
      <p:bldP spid="17" grpId="0"/>
      <p:bldP spid="18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7784" y="260648"/>
            <a:ext cx="5256584" cy="422920"/>
          </a:xfrm>
          <a:solidFill>
            <a:schemeClr val="bg1">
              <a:lumMod val="85000"/>
              <a:alpha val="63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2400" dirty="0" smtClean="0"/>
              <a:t>ELEMENTOS </a:t>
            </a:r>
            <a:r>
              <a:rPr lang="es-ES" sz="2400" dirty="0"/>
              <a:t>DE </a:t>
            </a:r>
            <a:r>
              <a:rPr lang="es-ES" sz="2400" dirty="0" smtClean="0"/>
              <a:t>ANÁLISIS</a:t>
            </a:r>
            <a:endParaRPr lang="es-ES" sz="24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EBA-4164-496E-8B30-1098562E8070}" type="datetime1">
              <a:rPr lang="es-ES" smtClean="0"/>
              <a:t>01/07/2015</a:t>
            </a:fld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9D28-AA22-4677-9338-C90659EBF99E}" type="slidenum">
              <a:rPr lang="es-ES" smtClean="0"/>
              <a:t>12</a:t>
            </a:fld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49858"/>
            <a:ext cx="4896544" cy="287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51520" y="980728"/>
            <a:ext cx="516946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Los elementos de análisis de GCI se clasificarán </a:t>
            </a:r>
            <a:r>
              <a:rPr lang="es-ES" dirty="0"/>
              <a:t>en función de las métricas más </a:t>
            </a:r>
            <a:r>
              <a:rPr lang="es-ES" dirty="0" smtClean="0"/>
              <a:t>relevantes.</a:t>
            </a:r>
          </a:p>
          <a:p>
            <a:pPr algn="just"/>
            <a:r>
              <a:rPr lang="es-ES" dirty="0"/>
              <a:t>Los informes y gráficos serán multidimensionales e interactivos, optando por </a:t>
            </a:r>
            <a:r>
              <a:rPr lang="es-ES" u="sng" dirty="0"/>
              <a:t>implementar elementos OLAP</a:t>
            </a:r>
            <a:r>
              <a:rPr lang="es-ES" dirty="0"/>
              <a:t> mediante Pentaho Schema Worbench (PSW</a:t>
            </a:r>
            <a:r>
              <a:rPr lang="es-ES" dirty="0" smtClean="0"/>
              <a:t>).</a:t>
            </a:r>
          </a:p>
          <a:p>
            <a:pPr algn="just"/>
            <a:r>
              <a:rPr lang="es-ES" dirty="0" smtClean="0"/>
              <a:t>Se crean 6 cubos de análisis: M1; M2, M3-4; M5; M6 y M7</a:t>
            </a:r>
            <a:endParaRPr lang="es-ES" dirty="0"/>
          </a:p>
          <a:p>
            <a:pPr algn="just"/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4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6074310"/>
                  </p:ext>
                </p:extLst>
              </p:nvPr>
            </p:nvGraphicFramePr>
            <p:xfrm>
              <a:off x="5580112" y="980728"/>
              <a:ext cx="3168352" cy="31349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36782"/>
                    <a:gridCol w="720080"/>
                    <a:gridCol w="1811490"/>
                  </a:tblGrid>
                  <a:tr h="1905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200" dirty="0" smtClean="0"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Cubo</a:t>
                          </a:r>
                          <a:endParaRPr lang="es-ES" sz="12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100" dirty="0" smtClean="0">
                              <a:effectLst/>
                            </a:rPr>
                            <a:t>Métrica</a:t>
                          </a:r>
                          <a:endParaRPr lang="es-ES" sz="12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Acción</a:t>
                          </a:r>
                          <a:endParaRPr lang="es-ES" sz="12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</a:tr>
                  <a:tr h="33228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200" dirty="0" smtClean="0"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M1</a:t>
                          </a:r>
                          <a:endParaRPr lang="es-ES" sz="12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100" dirty="0">
                              <a:effectLst/>
                            </a:rPr>
                            <a:t>Nº</a:t>
                          </a:r>
                          <a:endParaRPr lang="es-ES" sz="12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1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100">
                                        <a:effectLst/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ES" sz="1100">
                                        <a:effectLst/>
                                        <a:latin typeface="Cambria Math"/>
                                      </a:rPr>
                                      <m:t>𝑒𝑛𝑐</m:t>
                                    </m:r>
                                  </m:sub>
                                </m:sSub>
                                <m:r>
                                  <a:rPr lang="es-ES" sz="11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s-ES" sz="1100">
                                    <a:effectLst/>
                                    <a:latin typeface="Cambria Math"/>
                                  </a:rPr>
                                  <m:t>𝑐𝑜𝑢𝑛𝑡</m:t>
                                </m:r>
                                <m:r>
                                  <a:rPr lang="es-ES" sz="11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s-ES" sz="1100">
                                    <a:effectLst/>
                                    <a:latin typeface="Cambria Math"/>
                                  </a:rPr>
                                  <m:t>𝑖𝑑</m:t>
                                </m:r>
                                <m:r>
                                  <a:rPr lang="es-ES" sz="1100">
                                    <a:effectLst/>
                                    <a:latin typeface="Cambria Math"/>
                                  </a:rPr>
                                  <m:t>_</m:t>
                                </m:r>
                                <m:r>
                                  <a:rPr lang="es-ES" sz="1100">
                                    <a:effectLst/>
                                    <a:latin typeface="Cambria Math"/>
                                  </a:rPr>
                                  <m:t>𝑛𝑢𝑚</m:t>
                                </m:r>
                                <m:r>
                                  <a:rPr lang="es-ES" sz="1100">
                                    <a:effectLst/>
                                    <a:latin typeface="Cambria Math"/>
                                  </a:rPr>
                                  <m:t>_</m:t>
                                </m:r>
                                <m:r>
                                  <a:rPr lang="es-ES" sz="1100">
                                    <a:effectLst/>
                                    <a:latin typeface="Cambria Math"/>
                                  </a:rPr>
                                  <m:t>𝑐𝑜𝑑</m:t>
                                </m:r>
                                <m:r>
                                  <a:rPr lang="es-ES" sz="11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sz="12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200" dirty="0" smtClean="0"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M2</a:t>
                          </a:r>
                          <a:endParaRPr lang="es-ES" sz="12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100" dirty="0">
                              <a:effectLst/>
                            </a:rPr>
                            <a:t>I+</a:t>
                          </a:r>
                          <a:endParaRPr lang="es-ES" sz="12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ES" sz="11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ES" sz="11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nary>
                                          <m:naryPr>
                                            <m:chr m:val="∑"/>
                                            <m:limLoc m:val="undOvr"/>
                                            <m:subHide m:val="on"/>
                                            <m:supHide m:val="on"/>
                                            <m:ctrlPr>
                                              <a:rPr lang="es-ES" sz="11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/>
                                          <m:sup/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ES" sz="1100">
                                                <a:effectLst/>
                                                <a:latin typeface="Cambria Math"/>
                                              </a:rPr>
                                              <m:t>Insatisfechos</m:t>
                                            </m:r>
                                          </m:e>
                                        </m:nary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s-ES" sz="11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ES" sz="1100">
                                                <a:effectLst/>
                                                <a:latin typeface="Cambria Math"/>
                                              </a:rPr>
                                              <m:t>n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ES" sz="1100">
                                                <a:effectLst/>
                                                <a:latin typeface="Cambria Math"/>
                                              </a:rPr>
                                              <m:t>enc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  <m:r>
                                  <a:rPr lang="es-ES" sz="1100">
                                    <a:effectLst/>
                                    <a:latin typeface="Cambria Math"/>
                                  </a:rPr>
                                  <m:t>∙100</m:t>
                                </m:r>
                              </m:oMath>
                            </m:oMathPara>
                          </a14:m>
                          <a:endParaRPr lang="es-ES" sz="12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200" dirty="0" smtClean="0"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M3-4</a:t>
                          </a:r>
                          <a:endParaRPr lang="es-ES" sz="12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100" dirty="0">
                              <a:effectLst/>
                            </a:rPr>
                            <a:t>Neutros</a:t>
                          </a:r>
                          <a:endParaRPr lang="es-ES" sz="12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ES" sz="11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ES" sz="11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nary>
                                          <m:naryPr>
                                            <m:chr m:val="∑"/>
                                            <m:limLoc m:val="undOvr"/>
                                            <m:subHide m:val="on"/>
                                            <m:supHide m:val="on"/>
                                            <m:ctrlPr>
                                              <a:rPr lang="es-ES" sz="11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/>
                                          <m:sup/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ES" sz="1100">
                                                <a:effectLst/>
                                                <a:latin typeface="Cambria Math"/>
                                              </a:rPr>
                                              <m:t>Neutros</m:t>
                                            </m:r>
                                          </m:e>
                                        </m:nary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s-ES" sz="11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ES" sz="1100">
                                                <a:effectLst/>
                                                <a:latin typeface="Cambria Math"/>
                                              </a:rPr>
                                              <m:t>n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ES" sz="1100">
                                                <a:effectLst/>
                                                <a:latin typeface="Cambria Math"/>
                                              </a:rPr>
                                              <m:t>enc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  <m:r>
                                  <a:rPr lang="es-ES" sz="1100">
                                    <a:effectLst/>
                                    <a:latin typeface="Cambria Math"/>
                                  </a:rPr>
                                  <m:t>∙100</m:t>
                                </m:r>
                              </m:oMath>
                            </m:oMathPara>
                          </a14:m>
                          <a:endParaRPr lang="es-ES" sz="12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200" dirty="0" smtClean="0"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M3-4</a:t>
                          </a:r>
                          <a:endParaRPr lang="es-ES" sz="12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100" dirty="0">
                              <a:effectLst/>
                            </a:rPr>
                            <a:t>Fans</a:t>
                          </a:r>
                          <a:endParaRPr lang="es-ES" sz="12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ES" sz="11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ES" sz="11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nary>
                                          <m:naryPr>
                                            <m:chr m:val="∑"/>
                                            <m:limLoc m:val="undOvr"/>
                                            <m:subHide m:val="on"/>
                                            <m:supHide m:val="on"/>
                                            <m:ctrlPr>
                                              <a:rPr lang="es-ES" sz="11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/>
                                          <m:sup/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ES" sz="1100">
                                                <a:effectLst/>
                                                <a:latin typeface="Cambria Math"/>
                                              </a:rPr>
                                              <m:t>Fans</m:t>
                                            </m:r>
                                          </m:e>
                                        </m:nary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s-ES" sz="11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ES" sz="1100">
                                                <a:effectLst/>
                                                <a:latin typeface="Cambria Math"/>
                                              </a:rPr>
                                              <m:t>n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ES" sz="1100">
                                                <a:effectLst/>
                                                <a:latin typeface="Cambria Math"/>
                                              </a:rPr>
                                              <m:t>enc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  <m:r>
                                  <a:rPr lang="es-ES" sz="1100">
                                    <a:effectLst/>
                                    <a:latin typeface="Cambria Math"/>
                                  </a:rPr>
                                  <m:t>∙100</m:t>
                                </m:r>
                              </m:oMath>
                            </m:oMathPara>
                          </a14:m>
                          <a:endParaRPr lang="es-ES" sz="12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</a:tr>
                  <a:tr h="50405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200" dirty="0" smtClean="0"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M5</a:t>
                          </a:r>
                          <a:endParaRPr lang="es-ES" sz="12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100" dirty="0">
                              <a:effectLst/>
                            </a:rPr>
                            <a:t>CSI</a:t>
                          </a:r>
                          <a:endParaRPr lang="es-ES" sz="12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S" sz="11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limLoc m:val="undOvr"/>
                                        <m:subHide m:val="on"/>
                                        <m:supHide m:val="on"/>
                                        <m:ctrlPr>
                                          <a:rPr lang="es-ES" sz="11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100">
                                            <a:effectLst/>
                                            <a:latin typeface="Cambria Math"/>
                                          </a:rPr>
                                          <m:t>Nota</m:t>
                                        </m:r>
                                      </m:e>
                                    </m:nary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ES" sz="11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100">
                                            <a:effectLst/>
                                            <a:latin typeface="Cambria Math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s-ES" sz="1100">
                                            <a:effectLst/>
                                            <a:latin typeface="Cambria Math"/>
                                          </a:rPr>
                                          <m:t>enc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s-ES" sz="12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</a:tr>
                  <a:tr h="29512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200" dirty="0" smtClean="0"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M6</a:t>
                          </a:r>
                          <a:endParaRPr lang="es-ES" sz="12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100" dirty="0" err="1">
                              <a:effectLst/>
                            </a:rPr>
                            <a:t>Peso_enc</a:t>
                          </a:r>
                          <a:endParaRPr lang="es-ES" sz="12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s-ES" sz="1100" i="1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1100">
                                        <a:effectLst/>
                                        <a:latin typeface="Cambria Math"/>
                                      </a:rPr>
                                      <m:t>Peso</m:t>
                                    </m:r>
                                    <m:r>
                                      <a:rPr lang="es-ES" sz="1100">
                                        <a:effectLst/>
                                        <a:latin typeface="Cambria Math"/>
                                      </a:rPr>
                                      <m:t>_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1100">
                                        <a:effectLst/>
                                        <a:latin typeface="Cambria Math"/>
                                      </a:rPr>
                                      <m:t>enc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s-ES" sz="12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</a:tr>
                  <a:tr h="2492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200" dirty="0" smtClean="0"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M7</a:t>
                          </a:r>
                          <a:endParaRPr lang="es-ES" sz="12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100" dirty="0" err="1">
                              <a:effectLst/>
                            </a:rPr>
                            <a:t>Peso_ctq</a:t>
                          </a:r>
                          <a:endParaRPr lang="es-ES" sz="12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s-ES" sz="1100" i="1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1100">
                                        <a:effectLst/>
                                        <a:latin typeface="Cambria Math"/>
                                      </a:rPr>
                                      <m:t>Peso</m:t>
                                    </m:r>
                                    <m:r>
                                      <a:rPr lang="es-ES" sz="1100">
                                        <a:effectLst/>
                                        <a:latin typeface="Cambria Math"/>
                                      </a:rPr>
                                      <m:t>_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1100">
                                        <a:effectLst/>
                                        <a:latin typeface="Cambria Math"/>
                                      </a:rPr>
                                      <m:t>ctq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s-ES" sz="12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4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6074310"/>
                  </p:ext>
                </p:extLst>
              </p:nvPr>
            </p:nvGraphicFramePr>
            <p:xfrm>
              <a:off x="5580112" y="980728"/>
              <a:ext cx="3168352" cy="31349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36782"/>
                    <a:gridCol w="720080"/>
                    <a:gridCol w="1811490"/>
                  </a:tblGrid>
                  <a:tr h="1905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200" dirty="0" smtClean="0"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Cubo</a:t>
                          </a:r>
                          <a:endParaRPr lang="es-ES" sz="12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100" dirty="0" smtClean="0">
                              <a:effectLst/>
                            </a:rPr>
                            <a:t>Métrica</a:t>
                          </a:r>
                          <a:endParaRPr lang="es-ES" sz="12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Acción</a:t>
                          </a:r>
                          <a:endParaRPr lang="es-ES" sz="12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</a:tr>
                  <a:tr h="33228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200" dirty="0" smtClean="0"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M1</a:t>
                          </a:r>
                          <a:endParaRPr lang="es-ES" sz="12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100" dirty="0">
                              <a:effectLst/>
                            </a:rPr>
                            <a:t>Nº</a:t>
                          </a:r>
                          <a:endParaRPr lang="es-ES" sz="12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44450" marR="44450" marT="0" marB="0" anchor="ctr">
                        <a:blipFill rotWithShape="1">
                          <a:blip r:embed="rId3"/>
                          <a:stretch>
                            <a:fillRect l="-75084" t="-70909" r="-337" b="-1032727"/>
                          </a:stretch>
                        </a:blipFill>
                      </a:tcPr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200" dirty="0" smtClean="0"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M2</a:t>
                          </a:r>
                          <a:endParaRPr lang="es-ES" sz="12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100" dirty="0">
                              <a:effectLst/>
                            </a:rPr>
                            <a:t>I+</a:t>
                          </a:r>
                          <a:endParaRPr lang="es-ES" sz="12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44450" marR="44450" marT="0" marB="0" anchor="ctr">
                        <a:blipFill rotWithShape="1">
                          <a:blip r:embed="rId3"/>
                          <a:stretch>
                            <a:fillRect l="-75084" t="-132394" r="-337" b="-700000"/>
                          </a:stretch>
                        </a:blipFill>
                      </a:tcPr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200" dirty="0" smtClean="0"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M3-4</a:t>
                          </a:r>
                          <a:endParaRPr lang="es-ES" sz="12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100" dirty="0">
                              <a:effectLst/>
                            </a:rPr>
                            <a:t>Neutros</a:t>
                          </a:r>
                          <a:endParaRPr lang="es-ES" sz="12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44450" marR="44450" marT="0" marB="0" anchor="ctr">
                        <a:blipFill rotWithShape="1">
                          <a:blip r:embed="rId3"/>
                          <a:stretch>
                            <a:fillRect l="-75084" t="-235714" r="-337" b="-610000"/>
                          </a:stretch>
                        </a:blipFill>
                      </a:tcPr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200" dirty="0" smtClean="0"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M3-4</a:t>
                          </a:r>
                          <a:endParaRPr lang="es-ES" sz="12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100" dirty="0">
                              <a:effectLst/>
                            </a:rPr>
                            <a:t>Fans</a:t>
                          </a:r>
                          <a:endParaRPr lang="es-ES" sz="12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44450" marR="44450" marT="0" marB="0" anchor="ctr">
                        <a:blipFill rotWithShape="1">
                          <a:blip r:embed="rId3"/>
                          <a:stretch>
                            <a:fillRect l="-75084" t="-330986" r="-337" b="-501408"/>
                          </a:stretch>
                        </a:blipFill>
                      </a:tcPr>
                    </a:tc>
                  </a:tr>
                  <a:tr h="50405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200" dirty="0" smtClean="0"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M5</a:t>
                          </a:r>
                          <a:endParaRPr lang="es-ES" sz="12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100" dirty="0">
                              <a:effectLst/>
                            </a:rPr>
                            <a:t>CSI</a:t>
                          </a:r>
                          <a:endParaRPr lang="es-ES" sz="12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44450" marR="44450" marT="0" marB="0" anchor="ctr">
                        <a:blipFill rotWithShape="1">
                          <a:blip r:embed="rId3"/>
                          <a:stretch>
                            <a:fillRect l="-75084" t="-368675" r="-337" b="-328916"/>
                          </a:stretch>
                        </a:blipFill>
                      </a:tcPr>
                    </a:tc>
                  </a:tr>
                  <a:tr h="40595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200" dirty="0" smtClean="0"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M6</a:t>
                          </a:r>
                          <a:endParaRPr lang="es-ES" sz="12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100" dirty="0" err="1">
                              <a:effectLst/>
                            </a:rPr>
                            <a:t>Peso_enc</a:t>
                          </a:r>
                          <a:endParaRPr lang="es-ES" sz="12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44450" marR="44450" marT="0" marB="0" anchor="ctr">
                        <a:blipFill rotWithShape="1">
                          <a:blip r:embed="rId3"/>
                          <a:stretch>
                            <a:fillRect l="-75084" t="-589394" r="-337" b="-313636"/>
                          </a:stretch>
                        </a:blipFill>
                      </a:tcPr>
                    </a:tc>
                  </a:tr>
                  <a:tr h="40595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200" dirty="0" smtClean="0"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M7</a:t>
                          </a:r>
                          <a:endParaRPr lang="es-ES" sz="12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100" dirty="0" err="1">
                              <a:effectLst/>
                            </a:rPr>
                            <a:t>Peso_ctq</a:t>
                          </a:r>
                          <a:endParaRPr lang="es-ES" sz="12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44450" marR="44450" marT="0" marB="0" anchor="ctr">
                        <a:blipFill rotWithShape="1">
                          <a:blip r:embed="rId3"/>
                          <a:stretch>
                            <a:fillRect l="-75084" t="-679104" r="-337" b="-20895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8 Rectángulo"/>
          <p:cNvSpPr/>
          <p:nvPr/>
        </p:nvSpPr>
        <p:spPr>
          <a:xfrm>
            <a:off x="4124919" y="4473861"/>
            <a:ext cx="47664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Para </a:t>
            </a:r>
            <a:r>
              <a:rPr lang="es-ES" dirty="0"/>
              <a:t>obtener la mayor efectividad en el análisis, se </a:t>
            </a:r>
            <a:r>
              <a:rPr lang="es-ES" u="sng" dirty="0" smtClean="0"/>
              <a:t>articula </a:t>
            </a:r>
            <a:r>
              <a:rPr lang="es-ES" u="sng" dirty="0"/>
              <a:t>un proceso </a:t>
            </a:r>
            <a:r>
              <a:rPr lang="es-ES" u="sng" dirty="0" smtClean="0"/>
              <a:t>analítico </a:t>
            </a:r>
            <a:r>
              <a:rPr lang="es-ES" dirty="0" smtClean="0"/>
              <a:t>que profundiza </a:t>
            </a:r>
            <a:r>
              <a:rPr lang="es-ES" dirty="0"/>
              <a:t>en los datos de satisfacción </a:t>
            </a:r>
            <a:r>
              <a:rPr lang="es-ES" dirty="0" smtClean="0"/>
              <a:t>y obtiene un Informe </a:t>
            </a:r>
            <a:r>
              <a:rPr lang="es-ES" dirty="0"/>
              <a:t>E</a:t>
            </a:r>
            <a:r>
              <a:rPr lang="es-ES" dirty="0" smtClean="0"/>
              <a:t>jecutivo de situación y propuestas de mejora, como apoyo al Plan de Acción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404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7784" y="260648"/>
            <a:ext cx="5256584" cy="422920"/>
          </a:xfrm>
          <a:solidFill>
            <a:schemeClr val="bg1">
              <a:lumMod val="85000"/>
              <a:alpha val="63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2400" dirty="0" smtClean="0"/>
              <a:t>PROCESO ANALÍTICO</a:t>
            </a:r>
            <a:endParaRPr lang="es-ES" sz="24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EBA-4164-496E-8B30-1098562E8070}" type="datetime1">
              <a:rPr lang="es-ES" smtClean="0"/>
              <a:t>01/07/2015</a:t>
            </a:fld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9D28-AA22-4677-9338-C90659EBF99E}" type="slidenum">
              <a:rPr lang="es-ES" smtClean="0"/>
              <a:t>13</a:t>
            </a:fld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3914033" cy="229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9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42" y="3654591"/>
            <a:ext cx="2174390" cy="930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42" y="4992036"/>
            <a:ext cx="2880320" cy="1207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796" y="3654590"/>
            <a:ext cx="1728191" cy="930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51" y="3409986"/>
            <a:ext cx="2952328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14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465" y="867180"/>
            <a:ext cx="4577373" cy="2425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15 Imagen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254" y="4846039"/>
            <a:ext cx="3480079" cy="1353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16 Imagen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132" y="5121853"/>
            <a:ext cx="1271449" cy="9479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Estrella de 5 puntas"/>
          <p:cNvSpPr/>
          <p:nvPr/>
        </p:nvSpPr>
        <p:spPr>
          <a:xfrm>
            <a:off x="311873" y="2098322"/>
            <a:ext cx="216024" cy="288032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strella de 5 puntas"/>
          <p:cNvSpPr/>
          <p:nvPr/>
        </p:nvSpPr>
        <p:spPr>
          <a:xfrm>
            <a:off x="899592" y="1556792"/>
            <a:ext cx="216024" cy="288032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Estrella de 5 puntas"/>
          <p:cNvSpPr/>
          <p:nvPr/>
        </p:nvSpPr>
        <p:spPr>
          <a:xfrm>
            <a:off x="1582790" y="1196752"/>
            <a:ext cx="216024" cy="288032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Estrella de 5 puntas"/>
          <p:cNvSpPr/>
          <p:nvPr/>
        </p:nvSpPr>
        <p:spPr>
          <a:xfrm>
            <a:off x="2317020" y="908720"/>
            <a:ext cx="216024" cy="288032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Estrella de 5 puntas"/>
          <p:cNvSpPr/>
          <p:nvPr/>
        </p:nvSpPr>
        <p:spPr>
          <a:xfrm>
            <a:off x="3013784" y="723164"/>
            <a:ext cx="216024" cy="288032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573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7784" y="260648"/>
            <a:ext cx="5256584" cy="422920"/>
          </a:xfrm>
          <a:solidFill>
            <a:schemeClr val="bg1">
              <a:lumMod val="85000"/>
              <a:alpha val="63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2400" dirty="0" smtClean="0"/>
              <a:t>DISEÑO </a:t>
            </a:r>
            <a:r>
              <a:rPr lang="es-ES" sz="2400" dirty="0"/>
              <a:t>DE CUADRO DE </a:t>
            </a:r>
            <a:r>
              <a:rPr lang="es-ES" sz="2400" dirty="0" smtClean="0"/>
              <a:t>MANDO</a:t>
            </a:r>
            <a:endParaRPr lang="es-ES" sz="24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EBA-4164-496E-8B30-1098562E8070}" type="datetime1">
              <a:rPr lang="es-ES" smtClean="0"/>
              <a:t>01/07/2015</a:t>
            </a:fld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9D28-AA22-4677-9338-C90659EBF99E}" type="slidenum">
              <a:rPr lang="es-ES" smtClean="0"/>
              <a:t>14</a:t>
            </a:fld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92" y="3260186"/>
            <a:ext cx="2467989" cy="2530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6126" y="1079476"/>
            <a:ext cx="86363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El último paso del piloto es el diseño e implementación de un </a:t>
            </a:r>
            <a:r>
              <a:rPr lang="es-ES" dirty="0"/>
              <a:t>cuadro de mando (CdM) para facilitar y simplificar </a:t>
            </a:r>
            <a:r>
              <a:rPr lang="es-ES" dirty="0" smtClean="0"/>
              <a:t>la </a:t>
            </a:r>
            <a:r>
              <a:rPr lang="es-ES" u="sng" dirty="0" smtClean="0"/>
              <a:t>monitorización y </a:t>
            </a:r>
            <a:r>
              <a:rPr lang="es-ES" u="sng" dirty="0"/>
              <a:t>evolución de los </a:t>
            </a:r>
            <a:r>
              <a:rPr lang="es-ES" u="sng" dirty="0" err="1" smtClean="0"/>
              <a:t>KPIs</a:t>
            </a:r>
            <a:r>
              <a:rPr lang="es-ES" u="sng" dirty="0" smtClean="0"/>
              <a:t> </a:t>
            </a:r>
            <a:r>
              <a:rPr lang="es-ES" dirty="0"/>
              <a:t>relacionados con la plataforma </a:t>
            </a:r>
            <a:r>
              <a:rPr lang="es-ES" dirty="0" smtClean="0"/>
              <a:t>GCI.</a:t>
            </a:r>
          </a:p>
          <a:p>
            <a:pPr algn="just"/>
            <a:r>
              <a:rPr lang="es-ES" dirty="0" smtClean="0"/>
              <a:t>Se seleccionan los </a:t>
            </a:r>
            <a:r>
              <a:rPr lang="es-ES" dirty="0" err="1" smtClean="0"/>
              <a:t>KPIs</a:t>
            </a:r>
            <a:r>
              <a:rPr lang="es-ES" dirty="0" smtClean="0"/>
              <a:t> relacionados con las métricas de </a:t>
            </a:r>
            <a:r>
              <a:rPr lang="es-ES" dirty="0" err="1" smtClean="0"/>
              <a:t>Nº_enc</a:t>
            </a:r>
            <a:r>
              <a:rPr lang="es-ES" dirty="0" smtClean="0"/>
              <a:t> (M1), % I+ (M2) y CSI (M5) y la herramienta de desarrollo es </a:t>
            </a:r>
            <a:r>
              <a:rPr lang="es-ES" dirty="0" err="1"/>
              <a:t>Comunity</a:t>
            </a:r>
            <a:r>
              <a:rPr lang="es-ES" dirty="0"/>
              <a:t> </a:t>
            </a:r>
            <a:r>
              <a:rPr lang="es-ES" dirty="0" err="1"/>
              <a:t>Dasboard</a:t>
            </a:r>
            <a:r>
              <a:rPr lang="es-ES" dirty="0"/>
              <a:t> Editor (CDE), </a:t>
            </a:r>
            <a:r>
              <a:rPr lang="es-ES" dirty="0" smtClean="0"/>
              <a:t>incluido en </a:t>
            </a:r>
            <a:r>
              <a:rPr lang="es-ES" dirty="0"/>
              <a:t>Pentaho BI Server </a:t>
            </a:r>
            <a:r>
              <a:rPr lang="es-ES" dirty="0" smtClean="0"/>
              <a:t>CE.</a:t>
            </a:r>
          </a:p>
          <a:p>
            <a:endParaRPr lang="es-ES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642801" y="2947870"/>
            <a:ext cx="179457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Boceto de CdM</a:t>
            </a:r>
            <a:endParaRPr lang="es-ES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3003590" y="4237505"/>
            <a:ext cx="848329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16" y="3035283"/>
            <a:ext cx="4758754" cy="298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57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7784" y="260648"/>
            <a:ext cx="5256584" cy="422920"/>
          </a:xfrm>
          <a:solidFill>
            <a:schemeClr val="bg1">
              <a:lumMod val="85000"/>
              <a:alpha val="63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2400" dirty="0" smtClean="0"/>
              <a:t>CONCLUSIONES</a:t>
            </a:r>
            <a:endParaRPr lang="es-ES" sz="24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EBA-4164-496E-8B30-1098562E8070}" type="datetime1">
              <a:rPr lang="es-ES" smtClean="0"/>
              <a:t>01/07/2015</a:t>
            </a:fld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9D28-AA22-4677-9338-C90659EBF99E}" type="slidenum">
              <a:rPr lang="es-ES" smtClean="0"/>
              <a:t>15</a:t>
            </a:fld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79398" y="2674614"/>
            <a:ext cx="8496944" cy="3839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300"/>
              </a:spcBef>
              <a:buFont typeface="Arial" pitchFamily="34" charset="0"/>
              <a:buChar char="•"/>
            </a:pPr>
            <a:r>
              <a:rPr lang="es-ES" sz="1600" dirty="0" smtClean="0"/>
              <a:t>Se </a:t>
            </a:r>
            <a:r>
              <a:rPr lang="es-ES" sz="1600" dirty="0"/>
              <a:t>implementa un procedimiento analítico con resultados concretos sobre las causas de insatisfacción de los </a:t>
            </a:r>
            <a:r>
              <a:rPr lang="es-ES" sz="1600" dirty="0" smtClean="0"/>
              <a:t>clientes de una compañía de telecomunicaciones.</a:t>
            </a:r>
          </a:p>
          <a:p>
            <a:pPr marL="285750" lvl="0" indent="-285750" algn="just">
              <a:spcBef>
                <a:spcPts val="300"/>
              </a:spcBef>
              <a:buFont typeface="Arial" pitchFamily="34" charset="0"/>
              <a:buChar char="•"/>
            </a:pPr>
            <a:r>
              <a:rPr lang="es-ES" sz="1600" dirty="0" smtClean="0"/>
              <a:t>Se adquieren los conocimientos básicos en el uso de las herramientas relacionadas con BI y una visión general de las posibilidades de desarrollo.</a:t>
            </a:r>
            <a:endParaRPr lang="es-ES" dirty="0" smtClean="0"/>
          </a:p>
          <a:p>
            <a:pPr marL="285750" lvl="0" indent="-285750" algn="just">
              <a:spcBef>
                <a:spcPts val="300"/>
              </a:spcBef>
              <a:buFont typeface="Arial" pitchFamily="34" charset="0"/>
              <a:buChar char="•"/>
            </a:pPr>
            <a:r>
              <a:rPr lang="es-ES" sz="1600" dirty="0" smtClean="0"/>
              <a:t>Facilidad </a:t>
            </a:r>
            <a:r>
              <a:rPr lang="es-ES" sz="1600" dirty="0"/>
              <a:t>en la consecución de los objetivos aplicando una correcta planificación</a:t>
            </a:r>
            <a:r>
              <a:rPr lang="es-ES" sz="1600" dirty="0" smtClean="0"/>
              <a:t>.</a:t>
            </a:r>
          </a:p>
          <a:p>
            <a:pPr marL="285750" lvl="0" indent="-285750" algn="just">
              <a:spcBef>
                <a:spcPts val="300"/>
              </a:spcBef>
              <a:buFont typeface="Arial" pitchFamily="34" charset="0"/>
              <a:buChar char="•"/>
            </a:pPr>
            <a:r>
              <a:rPr lang="es-ES" sz="1600" dirty="0" smtClean="0"/>
              <a:t>Necesidad de planificar el tiempo necesario para configurar el entorno de trabajo y formación mínima en el manejo de las herramientas.</a:t>
            </a:r>
          </a:p>
          <a:p>
            <a:pPr marL="285750" lvl="0" indent="-285750" algn="just">
              <a:spcBef>
                <a:spcPts val="300"/>
              </a:spcBef>
              <a:buFont typeface="Arial" pitchFamily="34" charset="0"/>
              <a:buChar char="•"/>
            </a:pPr>
            <a:r>
              <a:rPr lang="es-ES" sz="1600" dirty="0" smtClean="0"/>
              <a:t>Importante disponer de conocimientos previos en estadística y en la gestión de bases de datos relacionales.</a:t>
            </a:r>
            <a:endParaRPr lang="es-ES" sz="1600" dirty="0"/>
          </a:p>
          <a:p>
            <a:pPr marL="285750" lvl="0" indent="-285750" algn="just">
              <a:spcBef>
                <a:spcPts val="300"/>
              </a:spcBef>
              <a:buFont typeface="Arial" pitchFamily="34" charset="0"/>
              <a:buChar char="•"/>
            </a:pPr>
            <a:r>
              <a:rPr lang="es-ES" sz="1600" dirty="0" smtClean="0"/>
              <a:t>Se amplían los </a:t>
            </a:r>
            <a:r>
              <a:rPr lang="es-ES" sz="1600" dirty="0"/>
              <a:t>conocimientos en el campo de BI con posibilidades de aplicación en otros </a:t>
            </a:r>
            <a:r>
              <a:rPr lang="es-ES" sz="1600" dirty="0" smtClean="0"/>
              <a:t>proyectos.</a:t>
            </a:r>
            <a:endParaRPr lang="es-ES" sz="1600" dirty="0"/>
          </a:p>
          <a:p>
            <a:pPr marL="285750" lvl="0" indent="-285750" algn="just">
              <a:spcBef>
                <a:spcPts val="300"/>
              </a:spcBef>
              <a:buFont typeface="Arial" pitchFamily="34" charset="0"/>
              <a:buChar char="•"/>
            </a:pPr>
            <a:r>
              <a:rPr lang="es-ES" sz="1600" dirty="0" smtClean="0"/>
              <a:t>Enorme </a:t>
            </a:r>
            <a:r>
              <a:rPr lang="es-ES" sz="1600" dirty="0"/>
              <a:t>potencial de la suite Pentaho CA </a:t>
            </a:r>
            <a:r>
              <a:rPr lang="es-ES" sz="1600" dirty="0" smtClean="0"/>
              <a:t>y permanente mejora de las aplicaciones</a:t>
            </a:r>
          </a:p>
          <a:p>
            <a:pPr marL="285750" lvl="0" indent="-285750" algn="just">
              <a:spcBef>
                <a:spcPts val="300"/>
              </a:spcBef>
              <a:buFont typeface="Arial" pitchFamily="34" charset="0"/>
              <a:buChar char="•"/>
            </a:pPr>
            <a:r>
              <a:rPr lang="es-ES" sz="1600" dirty="0" smtClean="0"/>
              <a:t>Constatar </a:t>
            </a:r>
            <a:r>
              <a:rPr lang="es-ES" sz="1600" dirty="0"/>
              <a:t>el </a:t>
            </a:r>
            <a:r>
              <a:rPr lang="es-ES" sz="1600" dirty="0" smtClean="0"/>
              <a:t>alto interés </a:t>
            </a:r>
            <a:r>
              <a:rPr lang="es-ES" sz="1600" dirty="0"/>
              <a:t>de la comunidad por la divulgación de conocimiento.</a:t>
            </a:r>
          </a:p>
          <a:p>
            <a:pPr lvl="0" algn="just"/>
            <a:endParaRPr lang="es-ES" dirty="0" smtClean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924305"/>
            <a:ext cx="2310904" cy="1733178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379398" y="924305"/>
            <a:ext cx="635284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sz="1600" dirty="0" smtClean="0"/>
              <a:t>Se </a:t>
            </a:r>
            <a:r>
              <a:rPr lang="es-ES" sz="1600" dirty="0"/>
              <a:t>obtienen los productos previstos en el Plan de </a:t>
            </a:r>
            <a:r>
              <a:rPr lang="es-ES" sz="1600" dirty="0" smtClean="0"/>
              <a:t>Trabajo:</a:t>
            </a:r>
            <a:endParaRPr lang="es-ES" sz="1600" dirty="0"/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es-ES" sz="1400" dirty="0"/>
              <a:t>Una BD en </a:t>
            </a:r>
            <a:r>
              <a:rPr lang="es-ES" sz="1400" dirty="0" smtClean="0"/>
              <a:t>MySQL </a:t>
            </a:r>
            <a:r>
              <a:rPr lang="es-ES" sz="1400" dirty="0"/>
              <a:t>con la información de análisis cargada. 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es-ES" sz="1400" dirty="0"/>
              <a:t>Sistema ETL, compuesto por ficheros de transformaciones y trabajos.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es-ES" sz="1400" dirty="0"/>
              <a:t>Conjunto de elementos de análisis multidimensional, mediante seis cubos OLAP Mondrian.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es-ES" sz="1400" dirty="0"/>
              <a:t>Un cuadro de mando con acceso web desde el Server de Pentaho.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es-ES" sz="1400" dirty="0" err="1"/>
              <a:t>Roadmap</a:t>
            </a:r>
            <a:r>
              <a:rPr lang="es-ES" sz="1400" dirty="0"/>
              <a:t> futuro.</a:t>
            </a:r>
          </a:p>
        </p:txBody>
      </p:sp>
    </p:spTree>
    <p:extLst>
      <p:ext uri="{BB962C8B-B14F-4D97-AF65-F5344CB8AC3E}">
        <p14:creationId xmlns:p14="http://schemas.microsoft.com/office/powerpoint/2010/main" val="59534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7784" y="260648"/>
            <a:ext cx="5256584" cy="422920"/>
          </a:xfrm>
          <a:solidFill>
            <a:schemeClr val="bg1">
              <a:lumMod val="85000"/>
              <a:alpha val="63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2400" i="1" dirty="0" smtClean="0"/>
              <a:t>ROADMAP</a:t>
            </a:r>
            <a:r>
              <a:rPr lang="es-ES" sz="2400" dirty="0" smtClean="0"/>
              <a:t> FUTURO</a:t>
            </a:r>
            <a:endParaRPr lang="es-ES" sz="24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EBA-4164-496E-8B30-1098562E8070}" type="datetime1">
              <a:rPr lang="es-ES" smtClean="0"/>
              <a:t>01/07/2015</a:t>
            </a:fld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9D28-AA22-4677-9338-C90659EBF99E}" type="slidenum">
              <a:rPr lang="es-ES" smtClean="0"/>
              <a:t>16</a:t>
            </a:fld>
            <a:endParaRPr lang="es-E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908720"/>
            <a:ext cx="5468937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98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FIN DEL TFM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B57D-2B38-421A-A81B-4C3CF3DDA4AC}" type="datetime1">
              <a:rPr lang="es-ES" smtClean="0"/>
              <a:t>01/07/2015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9D28-AA22-4677-9338-C90659EBF99E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4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188640"/>
            <a:ext cx="5256584" cy="566936"/>
          </a:xfrm>
          <a:solidFill>
            <a:schemeClr val="bg1">
              <a:lumMod val="85000"/>
              <a:alpha val="63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4000" dirty="0" smtClean="0"/>
              <a:t>RESUMEN DEL TFM</a:t>
            </a:r>
            <a:endParaRPr lang="es-ES" sz="40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EBA-4164-496E-8B30-1098562E8070}" type="datetime1">
              <a:rPr lang="es-ES" smtClean="0"/>
              <a:t>01/07/2015</a:t>
            </a:fld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9D28-AA22-4677-9338-C90659EBF99E}" type="slidenum">
              <a:rPr lang="es-ES" smtClean="0"/>
              <a:t>2</a:t>
            </a:fld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249943" y="1052736"/>
            <a:ext cx="352997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/>
              <a:t>El trabajo final de master (TFM) se engloba en el área de </a:t>
            </a:r>
            <a:r>
              <a:rPr lang="es-ES" sz="1400" i="1" dirty="0"/>
              <a:t>Customer Analytics</a:t>
            </a:r>
            <a:r>
              <a:rPr lang="es-ES" sz="1400" dirty="0"/>
              <a:t> y trata sobre </a:t>
            </a:r>
            <a:r>
              <a:rPr lang="es-ES" sz="1400" dirty="0" smtClean="0"/>
              <a:t>el análisis </a:t>
            </a:r>
            <a:r>
              <a:rPr lang="es-ES" sz="1400" dirty="0"/>
              <a:t>de los clientes insatisfechos con la actividad de mantenimiento y provisión de los servicios </a:t>
            </a:r>
            <a:r>
              <a:rPr lang="es-ES" sz="1400" dirty="0" smtClean="0"/>
              <a:t>de una compañía de telecomunicaciones </a:t>
            </a:r>
            <a:r>
              <a:rPr lang="es-ES" sz="1400" dirty="0"/>
              <a:t>en el ámbito de Cataluña</a:t>
            </a:r>
            <a:r>
              <a:rPr lang="es-ES" sz="1400" dirty="0" smtClean="0"/>
              <a:t>.</a:t>
            </a:r>
          </a:p>
          <a:p>
            <a:pPr algn="just"/>
            <a:endParaRPr lang="es-ES" sz="1400" dirty="0"/>
          </a:p>
          <a:p>
            <a:pPr algn="just"/>
            <a:r>
              <a:rPr lang="es-ES" sz="1400" dirty="0" smtClean="0"/>
              <a:t>Se partirá de información preliminar consistente en las encuestas de satisfacción, complementadas con información del </a:t>
            </a:r>
            <a:r>
              <a:rPr lang="es-ES" sz="1400" dirty="0"/>
              <a:t>área </a:t>
            </a:r>
            <a:r>
              <a:rPr lang="es-ES" sz="1400" dirty="0" smtClean="0"/>
              <a:t>responsable y las causas críticas de insatisfacción de los clientes.</a:t>
            </a:r>
            <a:endParaRPr lang="es-ES" sz="1400" dirty="0"/>
          </a:p>
          <a:p>
            <a:endParaRPr lang="es-ES_tradnl" sz="1200" i="1" dirty="0" smtClean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69362"/>
              </p:ext>
            </p:extLst>
          </p:nvPr>
        </p:nvGraphicFramePr>
        <p:xfrm>
          <a:off x="3899580" y="908720"/>
          <a:ext cx="4847307" cy="31806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2248"/>
                <a:gridCol w="2615059"/>
              </a:tblGrid>
              <a:tr h="87918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 dirty="0">
                          <a:effectLst/>
                        </a:rPr>
                        <a:t>Título del trabajo: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 dirty="0">
                          <a:effectLst/>
                        </a:rPr>
                        <a:t>Análisis de clientes insatisfechos con la instalación y postventa de los servicios de una compañía de telecomunicaciones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 dirty="0">
                          <a:effectLst/>
                        </a:rPr>
                        <a:t>Nombre del autor: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 dirty="0">
                          <a:effectLst/>
                        </a:rPr>
                        <a:t>Juan Pedro Sanz Coca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 dirty="0">
                          <a:effectLst/>
                        </a:rPr>
                        <a:t>Nombre del profesor: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 dirty="0">
                          <a:effectLst/>
                        </a:rPr>
                        <a:t>José Ramón Rodríguez Bermúdez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 dirty="0">
                          <a:effectLst/>
                        </a:rPr>
                        <a:t>Nombre del consultor: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Josep Curto Díaz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 dirty="0">
                          <a:effectLst/>
                        </a:rPr>
                        <a:t>Fecha de entrega (mm/</a:t>
                      </a:r>
                      <a:r>
                        <a:rPr lang="es-ES" sz="1200" dirty="0" err="1">
                          <a:effectLst/>
                        </a:rPr>
                        <a:t>aaaa</a:t>
                      </a:r>
                      <a:r>
                        <a:rPr lang="es-ES" sz="1200" dirty="0">
                          <a:effectLst/>
                        </a:rPr>
                        <a:t>):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 dirty="0">
                          <a:effectLst/>
                        </a:rPr>
                        <a:t>06/2015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05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 dirty="0">
                          <a:effectLst/>
                        </a:rPr>
                        <a:t>Área del Trabajo Final: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 dirty="0">
                          <a:effectLst/>
                        </a:rPr>
                        <a:t>Dirección y gestión de las TIC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881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 dirty="0">
                          <a:effectLst/>
                        </a:rPr>
                        <a:t>Titulación: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 dirty="0">
                          <a:effectLst/>
                        </a:rPr>
                        <a:t>Master Universitario de Ingeniería de Telecomunicación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249943" y="4238311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/>
              <a:t>Se diseñará y construirá una plataforma </a:t>
            </a:r>
            <a:r>
              <a:rPr lang="es-ES" sz="1400" dirty="0" smtClean="0"/>
              <a:t>piloto de </a:t>
            </a:r>
            <a:r>
              <a:rPr lang="es-ES" sz="1400" dirty="0"/>
              <a:t>soporte para el análisis mediante programas </a:t>
            </a:r>
            <a:r>
              <a:rPr lang="es-ES" sz="1400" i="1" dirty="0"/>
              <a:t>open </a:t>
            </a:r>
            <a:r>
              <a:rPr lang="es-ES" sz="1400" i="1" dirty="0" err="1"/>
              <a:t>source</a:t>
            </a:r>
            <a:r>
              <a:rPr lang="es-ES" sz="1400" dirty="0"/>
              <a:t> obteniendo los siguientes productos</a:t>
            </a:r>
            <a:r>
              <a:rPr lang="es-ES" sz="1400" dirty="0" smtClean="0"/>
              <a:t>:</a:t>
            </a:r>
          </a:p>
          <a:p>
            <a:pPr algn="just"/>
            <a:endParaRPr lang="es-ES" sz="1400" dirty="0"/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ES" sz="1400" dirty="0"/>
              <a:t>Un data </a:t>
            </a:r>
            <a:r>
              <a:rPr lang="es-ES_tradnl" sz="1400" dirty="0" err="1"/>
              <a:t>warehouse</a:t>
            </a:r>
            <a:r>
              <a:rPr lang="es-ES_tradnl" sz="1400" dirty="0"/>
              <a:t> modelado con Workbench e implementado en MySQL.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ES_tradnl" sz="1400" dirty="0"/>
              <a:t>Un proceso ETL de carga </a:t>
            </a:r>
            <a:r>
              <a:rPr lang="es-ES_tradnl" sz="1400" dirty="0" smtClean="0"/>
              <a:t>e integración de </a:t>
            </a:r>
            <a:r>
              <a:rPr lang="es-ES_tradnl" sz="1400" dirty="0"/>
              <a:t>datos </a:t>
            </a:r>
            <a:r>
              <a:rPr lang="es-ES_tradnl" sz="1400" dirty="0" smtClean="0"/>
              <a:t>desarrollado </a:t>
            </a:r>
            <a:r>
              <a:rPr lang="es-ES_tradnl" sz="1400" dirty="0"/>
              <a:t>con PDI-Pentaho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ES_tradnl" sz="1400" dirty="0"/>
              <a:t>Elementos de análisis mediante cubos OLAP </a:t>
            </a:r>
            <a:r>
              <a:rPr lang="es-ES_tradnl" sz="1400" dirty="0" smtClean="0"/>
              <a:t>y </a:t>
            </a:r>
            <a:r>
              <a:rPr lang="es-ES_tradnl" sz="1400" dirty="0"/>
              <a:t>gráficos más significativos.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ES_tradnl" sz="1400" dirty="0"/>
              <a:t>Un cuadro de mando para el seguimiento de los indicadores.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ES_tradnl" sz="1400" i="1" dirty="0" err="1"/>
              <a:t>Roadmap</a:t>
            </a:r>
            <a:r>
              <a:rPr lang="es-ES_tradnl" sz="1400" dirty="0"/>
              <a:t> futuro y recomendaciones para avanzar en análisis predictivo</a:t>
            </a:r>
          </a:p>
          <a:p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6894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188640"/>
            <a:ext cx="5256584" cy="566936"/>
          </a:xfrm>
          <a:solidFill>
            <a:schemeClr val="bg1">
              <a:lumMod val="85000"/>
              <a:alpha val="63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3600" dirty="0" smtClean="0"/>
              <a:t>ÍNDICE</a:t>
            </a:r>
            <a:endParaRPr lang="es-ES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EBA-4164-496E-8B30-1098562E8070}" type="datetime1">
              <a:rPr lang="es-ES" smtClean="0"/>
              <a:t>01/07/2015</a:t>
            </a:fld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9D28-AA22-4677-9338-C90659EBF99E}" type="slidenum">
              <a:rPr lang="es-ES" smtClean="0"/>
              <a:t>3</a:t>
            </a:fld>
            <a:endParaRPr lang="es-ES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899592" y="1340768"/>
            <a:ext cx="6984776" cy="438912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ES" sz="2000" dirty="0" smtClean="0"/>
              <a:t>JUSTIFICACIÓN DEL TFM</a:t>
            </a:r>
          </a:p>
          <a:p>
            <a:pPr>
              <a:lnSpc>
                <a:spcPct val="110000"/>
              </a:lnSpc>
            </a:pPr>
            <a:r>
              <a:rPr lang="es-ES" sz="2000" dirty="0" smtClean="0"/>
              <a:t>DESCRIPCIÓN DE LAS ACTIVIDADES</a:t>
            </a:r>
          </a:p>
          <a:p>
            <a:pPr>
              <a:lnSpc>
                <a:spcPct val="110000"/>
              </a:lnSpc>
            </a:pPr>
            <a:r>
              <a:rPr lang="es-ES" sz="2000" dirty="0" smtClean="0"/>
              <a:t>SERVICIOS Y SEGMENTOS</a:t>
            </a:r>
          </a:p>
          <a:p>
            <a:pPr>
              <a:lnSpc>
                <a:spcPct val="110000"/>
              </a:lnSpc>
            </a:pPr>
            <a:r>
              <a:rPr lang="es-ES" sz="2000" dirty="0" smtClean="0"/>
              <a:t>ASPECTOS QUE INCIDEN EN LA SATISFACCIÓN</a:t>
            </a:r>
          </a:p>
          <a:p>
            <a:pPr>
              <a:lnSpc>
                <a:spcPct val="110000"/>
              </a:lnSpc>
            </a:pPr>
            <a:r>
              <a:rPr lang="es-ES" sz="2000" dirty="0" smtClean="0"/>
              <a:t>ESTADÍSTICO DE LAS ENCUESTAS</a:t>
            </a:r>
          </a:p>
          <a:p>
            <a:pPr>
              <a:lnSpc>
                <a:spcPct val="110000"/>
              </a:lnSpc>
            </a:pPr>
            <a:r>
              <a:rPr lang="es-ES" sz="2000" dirty="0" smtClean="0"/>
              <a:t>CODIFICACIÓN DE ENCUESTAS</a:t>
            </a:r>
          </a:p>
          <a:p>
            <a:pPr>
              <a:lnSpc>
                <a:spcPct val="110000"/>
              </a:lnSpc>
            </a:pPr>
            <a:r>
              <a:rPr lang="es-ES" sz="2000" dirty="0" smtClean="0"/>
              <a:t>IMPLEMENTACIÓN DEL </a:t>
            </a:r>
            <a:r>
              <a:rPr lang="es-ES" sz="2000" i="1" dirty="0" smtClean="0"/>
              <a:t>DATA WAREHOUSE</a:t>
            </a:r>
          </a:p>
          <a:p>
            <a:pPr>
              <a:lnSpc>
                <a:spcPct val="110000"/>
              </a:lnSpc>
            </a:pPr>
            <a:r>
              <a:rPr lang="es-ES" sz="2000" dirty="0" smtClean="0"/>
              <a:t>PROCESO DE CARGA DE DATOS</a:t>
            </a:r>
          </a:p>
          <a:p>
            <a:pPr>
              <a:lnSpc>
                <a:spcPct val="110000"/>
              </a:lnSpc>
            </a:pPr>
            <a:r>
              <a:rPr lang="es-ES" sz="2000" dirty="0" smtClean="0"/>
              <a:t>ELEMENTOS DE ANÁLISIS</a:t>
            </a:r>
          </a:p>
          <a:p>
            <a:pPr>
              <a:lnSpc>
                <a:spcPct val="110000"/>
              </a:lnSpc>
            </a:pPr>
            <a:r>
              <a:rPr lang="es-ES" sz="2000" dirty="0" smtClean="0"/>
              <a:t>PROCESO ANALÍTICO</a:t>
            </a:r>
          </a:p>
          <a:p>
            <a:pPr>
              <a:lnSpc>
                <a:spcPct val="110000"/>
              </a:lnSpc>
            </a:pPr>
            <a:r>
              <a:rPr lang="es-ES" sz="2000" dirty="0" smtClean="0"/>
              <a:t>DISEÑO DE CUADRO DE MANDO</a:t>
            </a:r>
          </a:p>
          <a:p>
            <a:pPr>
              <a:lnSpc>
                <a:spcPct val="110000"/>
              </a:lnSpc>
            </a:pPr>
            <a:r>
              <a:rPr lang="es-ES" sz="2000" dirty="0" smtClean="0"/>
              <a:t>CONCLUSIONES</a:t>
            </a:r>
          </a:p>
          <a:p>
            <a:pPr>
              <a:lnSpc>
                <a:spcPct val="110000"/>
              </a:lnSpc>
            </a:pPr>
            <a:r>
              <a:rPr lang="es-ES" sz="2000" i="1" dirty="0" smtClean="0"/>
              <a:t>ROADMAP</a:t>
            </a:r>
            <a:r>
              <a:rPr lang="es-ES" sz="2000" dirty="0" smtClean="0"/>
              <a:t> FUTURO</a:t>
            </a:r>
          </a:p>
          <a:p>
            <a:endParaRPr lang="es-ES" sz="1800" dirty="0" smtClean="0"/>
          </a:p>
          <a:p>
            <a:endParaRPr lang="es-ES" sz="1800" dirty="0" smtClean="0"/>
          </a:p>
          <a:p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75932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260648"/>
            <a:ext cx="5256584" cy="494928"/>
          </a:xfrm>
          <a:solidFill>
            <a:schemeClr val="bg1">
              <a:lumMod val="85000"/>
              <a:alpha val="63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</a:pPr>
            <a:r>
              <a:rPr lang="es-ES" sz="2800" dirty="0"/>
              <a:t>JUSTIFICACIÓN DEL TFM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EBA-4164-496E-8B30-1098562E8070}" type="datetime1">
              <a:rPr lang="es-ES" smtClean="0"/>
              <a:t>01/07/2015</a:t>
            </a:fld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9D28-AA22-4677-9338-C90659EBF99E}" type="slidenum">
              <a:rPr lang="es-ES" smtClean="0"/>
              <a:t>4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68" y="3242882"/>
            <a:ext cx="3674312" cy="287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13" y="1241743"/>
            <a:ext cx="3503091" cy="161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995647" y="1142958"/>
            <a:ext cx="48968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/>
              <a:t>Se produce una </a:t>
            </a:r>
            <a:r>
              <a:rPr lang="es-ES" sz="1400" b="1" dirty="0" smtClean="0"/>
              <a:t>convergencia operativa </a:t>
            </a:r>
            <a:r>
              <a:rPr lang="es-ES" sz="1400" dirty="0" smtClean="0"/>
              <a:t>del sector </a:t>
            </a:r>
            <a:r>
              <a:rPr lang="es-ES" sz="1400" dirty="0"/>
              <a:t>T</a:t>
            </a:r>
            <a:r>
              <a:rPr lang="es-ES" sz="1400" dirty="0" smtClean="0"/>
              <a:t>elco y como factor diferenciador, se incide en profundizar en el </a:t>
            </a:r>
            <a:r>
              <a:rPr lang="es-ES" sz="1400" b="1" dirty="0" smtClean="0"/>
              <a:t>análisis de clientes muy insatisfechos</a:t>
            </a:r>
            <a:r>
              <a:rPr lang="es-ES" sz="1400" dirty="0" smtClean="0"/>
              <a:t> por: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1400" dirty="0" smtClean="0"/>
              <a:t>Ser fuente de oportunidad de mejora de los procesos.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1400" dirty="0" smtClean="0"/>
              <a:t>Reducción directa del </a:t>
            </a:r>
            <a:r>
              <a:rPr lang="es-ES" sz="1400" dirty="0" err="1" smtClean="0"/>
              <a:t>churn</a:t>
            </a:r>
            <a:r>
              <a:rPr lang="es-ES" sz="1400" dirty="0" smtClean="0"/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1400" dirty="0" smtClean="0"/>
              <a:t>Mejora de marca comercial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1400" dirty="0" smtClean="0"/>
              <a:t>Menor número de reclamaciones e incremento de la eficiencia operativa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341572" y="3242882"/>
            <a:ext cx="48968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/>
              <a:t>Un forma de incidir en la gestión de los clientes insatisfechos, es implantado un </a:t>
            </a:r>
            <a:r>
              <a:rPr lang="es-ES" sz="1600" b="1" dirty="0" smtClean="0"/>
              <a:t>modelo de mejora continua</a:t>
            </a:r>
            <a:r>
              <a:rPr lang="es-ES" sz="1600" dirty="0" smtClean="0"/>
              <a:t>, que sea: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ES" sz="1400" dirty="0" smtClean="0"/>
              <a:t>Sistemático e integrado en la estrategia corporativa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ES" sz="1400" dirty="0" smtClean="0"/>
              <a:t>Que incorpore un modelo analítico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ES" sz="1400" dirty="0" smtClean="0"/>
              <a:t>Que incluya elementos de seguimiento y control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41572" y="484219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dirty="0" smtClean="0"/>
              <a:t>En este contexto, se </a:t>
            </a:r>
            <a:r>
              <a:rPr lang="es-ES" dirty="0"/>
              <a:t>desarrollará el TFM como piloto para la gestión analítica de los clientes insatisfechos en una compañía de telecomunicaciones</a:t>
            </a:r>
          </a:p>
        </p:txBody>
      </p:sp>
    </p:spTree>
    <p:extLst>
      <p:ext uri="{BB962C8B-B14F-4D97-AF65-F5344CB8AC3E}">
        <p14:creationId xmlns:p14="http://schemas.microsoft.com/office/powerpoint/2010/main" val="113724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7784" y="260648"/>
            <a:ext cx="5472608" cy="443112"/>
          </a:xfrm>
          <a:solidFill>
            <a:schemeClr val="bg1">
              <a:lumMod val="85000"/>
              <a:alpha val="63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2400" dirty="0"/>
              <a:t>DESCRIPCIÓN DE LAS ACTIVIDADES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EBA-4164-496E-8B30-1098562E8070}" type="datetime1">
              <a:rPr lang="es-ES" smtClean="0"/>
              <a:t>01/07/2015</a:t>
            </a:fld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9D28-AA22-4677-9338-C90659EBF99E}" type="slidenum">
              <a:rPr lang="es-ES" smtClean="0"/>
              <a:t>5</a:t>
            </a:fld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06434"/>
            <a:ext cx="3456384" cy="133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007355389"/>
              </p:ext>
            </p:extLst>
          </p:nvPr>
        </p:nvGraphicFramePr>
        <p:xfrm>
          <a:off x="4860032" y="4084477"/>
          <a:ext cx="396044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631125761"/>
              </p:ext>
            </p:extLst>
          </p:nvPr>
        </p:nvGraphicFramePr>
        <p:xfrm>
          <a:off x="539552" y="2441112"/>
          <a:ext cx="3451498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7 Rectángulo"/>
          <p:cNvSpPr/>
          <p:nvPr/>
        </p:nvSpPr>
        <p:spPr>
          <a:xfrm>
            <a:off x="251520" y="1172650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/>
              <a:t>El piloto analítico se centrará en las dos actividades con impacto en cliente final que se desarrollan sobre la red fija de una compañía de telecomunicaciones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251521" y="4583651"/>
            <a:ext cx="43204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sz="1600" dirty="0" smtClean="0"/>
              <a:t>Postventa de atención de incidencias o “</a:t>
            </a:r>
            <a:r>
              <a:rPr lang="es-ES" sz="1600" b="1" dirty="0" smtClean="0"/>
              <a:t>Mantenimiento</a:t>
            </a:r>
            <a:r>
              <a:rPr lang="es-ES" sz="1600" dirty="0" smtClean="0"/>
              <a:t>”</a:t>
            </a:r>
          </a:p>
          <a:p>
            <a:pPr marL="742950" lvl="1" indent="-285750" algn="just">
              <a:buFont typeface="Courier New" pitchFamily="49" charset="0"/>
              <a:buChar char="o"/>
            </a:pPr>
            <a:r>
              <a:rPr lang="es-ES" sz="1600" dirty="0" smtClean="0"/>
              <a:t>Alto volumen de actividad</a:t>
            </a:r>
          </a:p>
          <a:p>
            <a:pPr marL="742950" lvl="1" indent="-285750" algn="just">
              <a:buFont typeface="Courier New" pitchFamily="49" charset="0"/>
              <a:buChar char="o"/>
            </a:pPr>
            <a:r>
              <a:rPr lang="es-ES" sz="1600" dirty="0" smtClean="0"/>
              <a:t>Condicionado por factores externos como climatología, cortes de cables...</a:t>
            </a:r>
          </a:p>
          <a:p>
            <a:pPr algn="just"/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4766684" y="2765568"/>
            <a:ext cx="381642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sz="1600" dirty="0" smtClean="0"/>
              <a:t>Instalación de nuevos servicios o “</a:t>
            </a:r>
            <a:r>
              <a:rPr lang="es-ES" sz="1600" b="1" dirty="0" smtClean="0"/>
              <a:t>Provisión</a:t>
            </a:r>
            <a:r>
              <a:rPr lang="es-ES" sz="1600" dirty="0" smtClean="0"/>
              <a:t>”</a:t>
            </a:r>
          </a:p>
          <a:p>
            <a:pPr marL="742950" lvl="1" indent="-285750" algn="just">
              <a:buFont typeface="Courier New" pitchFamily="49" charset="0"/>
              <a:buChar char="o"/>
            </a:pPr>
            <a:r>
              <a:rPr lang="es-ES" sz="1600" dirty="0" smtClean="0"/>
              <a:t>Especialización de recursos.</a:t>
            </a:r>
          </a:p>
          <a:p>
            <a:pPr marL="742950" lvl="1" indent="-285750" algn="just">
              <a:buFont typeface="Courier New" pitchFamily="49" charset="0"/>
              <a:buChar char="o"/>
            </a:pPr>
            <a:r>
              <a:rPr lang="es-ES" sz="1600" dirty="0" smtClean="0"/>
              <a:t>Condicionado volumen por campañas de marketing</a:t>
            </a: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097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9" grpId="0">
        <p:bldAsOne/>
      </p:bldGraphic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260648"/>
            <a:ext cx="5688632" cy="494928"/>
          </a:xfrm>
          <a:solidFill>
            <a:schemeClr val="bg1">
              <a:lumMod val="85000"/>
              <a:alpha val="63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2800" dirty="0" smtClean="0"/>
              <a:t>SERVICIOS Y SEGMENTOS</a:t>
            </a:r>
            <a:endParaRPr lang="es-ES" sz="28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EBA-4164-496E-8B30-1098562E8070}" type="datetime1">
              <a:rPr lang="es-ES" smtClean="0"/>
              <a:t>01/07/2015</a:t>
            </a:fld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9D28-AA22-4677-9338-C90659EBF99E}" type="slidenum">
              <a:rPr lang="es-ES" smtClean="0"/>
              <a:t>6</a:t>
            </a:fld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09084" y="1052849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/>
              <a:t>Los productos y servicios de </a:t>
            </a:r>
            <a:r>
              <a:rPr lang="es-ES" sz="1600" dirty="0" smtClean="0"/>
              <a:t>telecomunicaciones se </a:t>
            </a:r>
            <a:r>
              <a:rPr lang="es-ES" sz="1600" dirty="0"/>
              <a:t>pueden agrupar en </a:t>
            </a:r>
            <a:r>
              <a:rPr lang="es-ES" sz="1600" dirty="0" smtClean="0"/>
              <a:t>dos </a:t>
            </a:r>
            <a:r>
              <a:rPr lang="es-ES" sz="1600" dirty="0"/>
              <a:t>mercados diferenciados:</a:t>
            </a:r>
          </a:p>
          <a:p>
            <a:pPr marL="342900" indent="-342900" algn="just">
              <a:buAutoNum type="arabicPeriod"/>
            </a:pPr>
            <a:r>
              <a:rPr lang="es-ES" sz="1600" dirty="0" smtClean="0"/>
              <a:t>Servicios de </a:t>
            </a:r>
            <a:r>
              <a:rPr lang="es-ES" sz="1600" b="1" dirty="0" smtClean="0"/>
              <a:t>mercado empresarial</a:t>
            </a:r>
            <a:r>
              <a:rPr lang="es-ES" sz="1600" dirty="0" smtClean="0"/>
              <a:t>, formado por las pymes, las </a:t>
            </a:r>
            <a:r>
              <a:rPr lang="es-ES" sz="1600" dirty="0"/>
              <a:t>grandes </a:t>
            </a:r>
            <a:r>
              <a:rPr lang="es-ES" sz="1600" dirty="0" smtClean="0"/>
              <a:t>empresas </a:t>
            </a:r>
            <a:r>
              <a:rPr lang="es-ES" sz="1600" dirty="0"/>
              <a:t>y multinacionales de los distintos </a:t>
            </a:r>
            <a:r>
              <a:rPr lang="es-ES" sz="1600" dirty="0" smtClean="0"/>
              <a:t>sectores.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" sz="1600" dirty="0"/>
              <a:t>Servicios orientados al </a:t>
            </a:r>
            <a:r>
              <a:rPr lang="es-ES" sz="1600" b="1" dirty="0"/>
              <a:t>mercado </a:t>
            </a:r>
            <a:r>
              <a:rPr lang="es-ES" sz="1600" b="1" dirty="0" smtClean="0"/>
              <a:t>residencial</a:t>
            </a:r>
            <a:r>
              <a:rPr lang="es-ES" sz="1600" dirty="0" smtClean="0"/>
              <a:t>, que está compuesto por los clientes </a:t>
            </a:r>
            <a:r>
              <a:rPr lang="es-ES" sz="1600" dirty="0"/>
              <a:t>residenciales  y los trabajadores </a:t>
            </a:r>
            <a:r>
              <a:rPr lang="es-ES" sz="1600" dirty="0" smtClean="0"/>
              <a:t>autónomos. </a:t>
            </a:r>
            <a:endParaRPr lang="es-ES" sz="16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053804"/>
              </p:ext>
            </p:extLst>
          </p:nvPr>
        </p:nvGraphicFramePr>
        <p:xfrm>
          <a:off x="611560" y="2780928"/>
          <a:ext cx="338437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SEGMENTO</a:t>
                      </a:r>
                      <a:r>
                        <a:rPr lang="es-ES" sz="1600" baseline="0" dirty="0" smtClean="0"/>
                        <a:t> EMPRESAS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IBERCOM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IBERCOM IP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Metrolan Ethernet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RDSI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VPN IP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Circuitos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Centralitas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ADSL_RPV</a:t>
                      </a:r>
                      <a:endParaRPr lang="es-E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829290"/>
              </p:ext>
            </p:extLst>
          </p:nvPr>
        </p:nvGraphicFramePr>
        <p:xfrm>
          <a:off x="4788024" y="2780928"/>
          <a:ext cx="3264024" cy="218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4024"/>
              </a:tblGrid>
              <a:tr h="213374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SEGMENTO</a:t>
                      </a:r>
                      <a:r>
                        <a:rPr lang="es-ES" sz="1600" baseline="0" dirty="0" smtClean="0"/>
                        <a:t> RESIDENCIAL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Servicio Telefónico Básico</a:t>
                      </a:r>
                      <a:r>
                        <a:rPr lang="es-ES" sz="1600" baseline="0" dirty="0" smtClean="0"/>
                        <a:t> (STB)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ADSL Línea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ADSL Tv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FTTH Línea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FTTH Tv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58561" y="116632"/>
            <a:ext cx="5256584" cy="755576"/>
          </a:xfrm>
          <a:solidFill>
            <a:schemeClr val="bg1">
              <a:lumMod val="85000"/>
              <a:alpha val="63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2400" dirty="0" smtClean="0"/>
              <a:t>ASPECTOS </a:t>
            </a:r>
            <a:r>
              <a:rPr lang="es-ES" sz="2400" dirty="0"/>
              <a:t>QUE INCIDEN EN LA </a:t>
            </a:r>
            <a:r>
              <a:rPr lang="es-ES" sz="2400" dirty="0" smtClean="0"/>
              <a:t>SATISFACCIÓN</a:t>
            </a:r>
            <a:endParaRPr lang="es-ES" sz="24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EBA-4164-496E-8B30-1098562E8070}" type="datetime1">
              <a:rPr lang="es-ES" smtClean="0"/>
              <a:t>01/07/2015</a:t>
            </a:fld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9D28-AA22-4677-9338-C90659EBF99E}" type="slidenum">
              <a:rPr lang="es-ES" smtClean="0"/>
              <a:t>7</a:t>
            </a:fld>
            <a:endParaRPr lang="es-ES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68880"/>
              </p:ext>
            </p:extLst>
          </p:nvPr>
        </p:nvGraphicFramePr>
        <p:xfrm>
          <a:off x="4572000" y="1096755"/>
          <a:ext cx="4284476" cy="2638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6204"/>
                <a:gridCol w="2448272"/>
              </a:tblGrid>
              <a:tr h="16436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a-ES" sz="1200" dirty="0">
                          <a:effectLst/>
                        </a:rPr>
                        <a:t>VARIABLE (CTQ</a:t>
                      </a:r>
                      <a:r>
                        <a:rPr lang="ca-ES" sz="1200" dirty="0" smtClean="0">
                          <a:effectLst/>
                        </a:rPr>
                        <a:t>)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a-ES" sz="1200" dirty="0" smtClean="0">
                          <a:effectLst/>
                        </a:rPr>
                        <a:t>CAUSA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Duración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Excesiva duración</a:t>
                      </a:r>
                      <a:endParaRPr lang="es-E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95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Incumplimiento de fecha concertada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Actuación en Domicilio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Capacitación técnica</a:t>
                      </a:r>
                      <a:endParaRPr lang="es-E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Actitud del técnico</a:t>
                      </a:r>
                      <a:endParaRPr lang="es-E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Facturación de trabajos</a:t>
                      </a:r>
                      <a:endParaRPr lang="es-E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Servicio / Prestaciones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Mal funcionamiento posterior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Red de Cliente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 conforme con Producto/Servicio</a:t>
                      </a:r>
                      <a:endParaRPr lang="es-E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Contactos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Información y seguimiento</a:t>
                      </a:r>
                      <a:endParaRPr lang="es-E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Acción comercial</a:t>
                      </a:r>
                      <a:endParaRPr lang="es-E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Registro incidencias</a:t>
                      </a:r>
                      <a:endParaRPr lang="es-E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Proceso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Entrega de producto</a:t>
                      </a:r>
                      <a:endParaRPr lang="es-E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No conforme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255482" y="1268760"/>
            <a:ext cx="3744416" cy="1077218"/>
          </a:xfrm>
          <a:prstGeom prst="rect">
            <a:avLst/>
          </a:prstGeom>
          <a:ln w="9525">
            <a:gradFill>
              <a:gsLst>
                <a:gs pos="15000">
                  <a:srgbClr val="BDD7E1"/>
                </a:gs>
                <a:gs pos="0">
                  <a:schemeClr val="accent1">
                    <a:tint val="66000"/>
                    <a:satMod val="160000"/>
                  </a:schemeClr>
                </a:gs>
                <a:gs pos="2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/>
              <a:t>Desde el punto de vista del cliente, las causas comunes de insatisfacción con la actividad de </a:t>
            </a:r>
            <a:r>
              <a:rPr lang="es-ES" sz="1600" dirty="0" err="1" smtClean="0"/>
              <a:t>Mto</a:t>
            </a:r>
            <a:r>
              <a:rPr lang="es-ES" sz="1600" dirty="0" smtClean="0"/>
              <a:t> y </a:t>
            </a:r>
            <a:r>
              <a:rPr lang="es-ES" sz="1600" dirty="0" err="1" smtClean="0"/>
              <a:t>Prov</a:t>
            </a:r>
            <a:r>
              <a:rPr lang="es-ES" sz="1600" dirty="0" smtClean="0"/>
              <a:t>, se pueden clasificar según tabla de CTQ.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876355"/>
              </p:ext>
            </p:extLst>
          </p:nvPr>
        </p:nvGraphicFramePr>
        <p:xfrm>
          <a:off x="352128" y="3768632"/>
          <a:ext cx="4176464" cy="2240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5383"/>
                <a:gridCol w="3221081"/>
              </a:tblGrid>
              <a:tr h="190500"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a-ES" sz="1200" dirty="0">
                          <a:effectLst/>
                        </a:rPr>
                        <a:t>ÁREA RESPONSABLE (CTQ)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I+M</a:t>
                      </a:r>
                      <a:endParaRPr lang="es-E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Servicios </a:t>
                      </a:r>
                      <a:r>
                        <a:rPr lang="es-ES" sz="1100" dirty="0" smtClean="0">
                          <a:effectLst/>
                        </a:rPr>
                        <a:t>técnicos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Logística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Empresa de logística</a:t>
                      </a:r>
                      <a:endParaRPr lang="es-E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MTO P.EXT</a:t>
                      </a:r>
                      <a:endParaRPr lang="es-E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Mantenimiento </a:t>
                      </a:r>
                      <a:r>
                        <a:rPr lang="es-ES" sz="1100" dirty="0">
                          <a:effectLst/>
                        </a:rPr>
                        <a:t>de la red </a:t>
                      </a:r>
                      <a:r>
                        <a:rPr lang="es-ES" sz="1100" dirty="0" smtClean="0">
                          <a:effectLst/>
                        </a:rPr>
                        <a:t>exterior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MTO O+M</a:t>
                      </a:r>
                      <a:endParaRPr lang="es-E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Mantenimiento</a:t>
                      </a:r>
                      <a:r>
                        <a:rPr lang="es-ES" sz="1100" baseline="0" dirty="0" smtClean="0">
                          <a:effectLst/>
                        </a:rPr>
                        <a:t> de </a:t>
                      </a:r>
                      <a:r>
                        <a:rPr lang="es-ES" sz="1100" dirty="0" smtClean="0">
                          <a:effectLst/>
                        </a:rPr>
                        <a:t>equipamiento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ING PE</a:t>
                      </a:r>
                      <a:endParaRPr lang="es-E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Ingeniería de diseño de red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1123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ING PI</a:t>
                      </a:r>
                      <a:endParaRPr lang="es-E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Ingeniería </a:t>
                      </a:r>
                      <a:r>
                        <a:rPr lang="es-ES" sz="1100" dirty="0">
                          <a:effectLst/>
                        </a:rPr>
                        <a:t>de </a:t>
                      </a:r>
                      <a:r>
                        <a:rPr lang="es-ES" sz="1100" dirty="0" smtClean="0">
                          <a:effectLst/>
                        </a:rPr>
                        <a:t>equipamiento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Comercial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Área de </a:t>
                      </a:r>
                      <a:r>
                        <a:rPr lang="es-ES" sz="1100" dirty="0" smtClean="0">
                          <a:effectLst/>
                        </a:rPr>
                        <a:t>ventas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CT</a:t>
                      </a:r>
                      <a:endParaRPr lang="es-E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Centro técnico de </a:t>
                      </a:r>
                      <a:r>
                        <a:rPr lang="es-ES" sz="1100" dirty="0" smtClean="0">
                          <a:effectLst/>
                        </a:rPr>
                        <a:t>averías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CAT 1ª línea</a:t>
                      </a:r>
                      <a:endParaRPr lang="es-E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Centro de atención </a:t>
                      </a:r>
                      <a:r>
                        <a:rPr lang="es-ES" sz="1100" dirty="0" smtClean="0">
                          <a:effectLst/>
                        </a:rPr>
                        <a:t>técnica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CGP</a:t>
                      </a:r>
                      <a:endParaRPr lang="es-E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Gestión </a:t>
                      </a:r>
                      <a:r>
                        <a:rPr lang="es-ES" sz="1100" dirty="0">
                          <a:effectLst/>
                        </a:rPr>
                        <a:t>de servicios de empresas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1188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Asignación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Asignación </a:t>
                      </a:r>
                      <a:r>
                        <a:rPr lang="es-ES" sz="1100" dirty="0">
                          <a:effectLst/>
                        </a:rPr>
                        <a:t>de recursos de </a:t>
                      </a:r>
                      <a:r>
                        <a:rPr lang="es-ES" sz="1100" dirty="0" smtClean="0">
                          <a:effectLst/>
                        </a:rPr>
                        <a:t>red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4860032" y="4077072"/>
            <a:ext cx="38884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/>
              <a:t>La </a:t>
            </a:r>
            <a:r>
              <a:rPr lang="es-ES" sz="2000" dirty="0"/>
              <a:t>información de </a:t>
            </a:r>
            <a:r>
              <a:rPr lang="es-ES" sz="2000" u="sng" dirty="0"/>
              <a:t>CTQ</a:t>
            </a:r>
            <a:r>
              <a:rPr lang="es-ES" sz="2000" dirty="0"/>
              <a:t> de cliente y asignación de </a:t>
            </a:r>
            <a:r>
              <a:rPr lang="es-ES" sz="2000" u="sng" dirty="0" smtClean="0"/>
              <a:t>Áreas </a:t>
            </a:r>
            <a:r>
              <a:rPr lang="es-ES" sz="2000" u="sng" dirty="0"/>
              <a:t/>
            </a:r>
            <a:br>
              <a:rPr lang="es-ES" sz="2000" u="sng" dirty="0"/>
            </a:br>
            <a:r>
              <a:rPr lang="es-ES" sz="2000" u="sng" dirty="0" smtClean="0"/>
              <a:t>Responsables</a:t>
            </a:r>
            <a:r>
              <a:rPr lang="es-ES" sz="2000" dirty="0" smtClean="0"/>
              <a:t> conforman la </a:t>
            </a:r>
            <a:r>
              <a:rPr lang="es-ES" sz="2000" dirty="0"/>
              <a:t>información básica de </a:t>
            </a:r>
            <a:r>
              <a:rPr lang="es-ES" sz="2000" u="sng" dirty="0"/>
              <a:t>análisis </a:t>
            </a:r>
            <a:r>
              <a:rPr lang="es-ES" sz="2000" u="sng" dirty="0" smtClean="0"/>
              <a:t>de </a:t>
            </a:r>
            <a:r>
              <a:rPr lang="es-ES" sz="2000" u="sng" dirty="0"/>
              <a:t>los clientes </a:t>
            </a:r>
            <a:r>
              <a:rPr lang="es-ES" sz="2000" u="sng" dirty="0" smtClean="0"/>
              <a:t>insatisfechos</a:t>
            </a:r>
            <a:endParaRPr lang="es-ES" sz="2000" dirty="0"/>
          </a:p>
        </p:txBody>
      </p:sp>
      <p:sp>
        <p:nvSpPr>
          <p:cNvPr id="9" name="8 Rectángulo"/>
          <p:cNvSpPr/>
          <p:nvPr/>
        </p:nvSpPr>
        <p:spPr>
          <a:xfrm>
            <a:off x="282615" y="2708920"/>
            <a:ext cx="3744416" cy="584775"/>
          </a:xfrm>
          <a:prstGeom prst="rect">
            <a:avLst/>
          </a:prstGeom>
          <a:ln w="9525">
            <a:gradFill>
              <a:gsLst>
                <a:gs pos="15000">
                  <a:srgbClr val="BDD7E1"/>
                </a:gs>
                <a:gs pos="0">
                  <a:schemeClr val="accent1">
                    <a:tint val="66000"/>
                    <a:satMod val="160000"/>
                  </a:schemeClr>
                </a:gs>
                <a:gs pos="2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 algn="just"/>
            <a:r>
              <a:rPr lang="es-ES" sz="1600" dirty="0"/>
              <a:t>Para cada una de estas CTQ, se les puede asociar un área responsable:</a:t>
            </a:r>
          </a:p>
        </p:txBody>
      </p:sp>
      <p:sp>
        <p:nvSpPr>
          <p:cNvPr id="11" name="10 Cheurón"/>
          <p:cNvSpPr/>
          <p:nvPr/>
        </p:nvSpPr>
        <p:spPr>
          <a:xfrm>
            <a:off x="4058490" y="1565053"/>
            <a:ext cx="369494" cy="484632"/>
          </a:xfrm>
          <a:prstGeom prst="chevron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12 Cheurón"/>
          <p:cNvSpPr/>
          <p:nvPr/>
        </p:nvSpPr>
        <p:spPr>
          <a:xfrm rot="5400000">
            <a:off x="1942943" y="3299423"/>
            <a:ext cx="369494" cy="484632"/>
          </a:xfrm>
          <a:prstGeom prst="chevron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58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260648"/>
            <a:ext cx="5472608" cy="467544"/>
          </a:xfrm>
          <a:solidFill>
            <a:schemeClr val="bg1">
              <a:lumMod val="85000"/>
              <a:alpha val="63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2400" dirty="0" smtClean="0"/>
              <a:t>ESTADÍSTICO </a:t>
            </a:r>
            <a:r>
              <a:rPr lang="es-ES" sz="2400" dirty="0"/>
              <a:t>DE LAS </a:t>
            </a:r>
            <a:r>
              <a:rPr lang="es-ES" sz="2400" dirty="0" smtClean="0"/>
              <a:t>ENCUESTAS</a:t>
            </a:r>
            <a:endParaRPr lang="es-ES" sz="24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EBA-4164-496E-8B30-1098562E8070}" type="datetime1">
              <a:rPr lang="es-ES" smtClean="0"/>
              <a:t>01/07/2015</a:t>
            </a:fld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9D28-AA22-4677-9338-C90659EBF99E}" type="slidenum">
              <a:rPr lang="es-ES" smtClean="0"/>
              <a:t>8</a:t>
            </a:fld>
            <a:endParaRPr lang="es-E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48" y="3564172"/>
            <a:ext cx="3502007" cy="243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77118"/>
            <a:ext cx="4313322" cy="329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Rectángulo"/>
              <p:cNvSpPr/>
              <p:nvPr/>
            </p:nvSpPr>
            <p:spPr>
              <a:xfrm>
                <a:off x="4815007" y="1077118"/>
                <a:ext cx="4032448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ES" sz="2000" dirty="0" smtClean="0"/>
                  <a:t>Histograma de encuestas de satisfacción mensuales con agrupación de clientes por notas CSI:</a:t>
                </a:r>
              </a:p>
              <a:p>
                <a:pPr marL="342900" indent="-342900" algn="just">
                  <a:buFont typeface="Wingdings" pitchFamily="2" charset="2"/>
                  <a:buChar char="Ø"/>
                </a:pPr>
                <a:r>
                  <a:rPr lang="es-ES" sz="2000" dirty="0" smtClean="0"/>
                  <a:t>Insatisfechos (I+): &lt;5</a:t>
                </a:r>
              </a:p>
              <a:p>
                <a:pPr marL="342900" indent="-342900" algn="just">
                  <a:buFont typeface="Wingdings" pitchFamily="2" charset="2"/>
                  <a:buChar char="Ø"/>
                </a:pPr>
                <a:r>
                  <a:rPr lang="es-ES" sz="2000" dirty="0" smtClean="0"/>
                  <a:t>Neutros: 5</a:t>
                </a:r>
                <a14:m>
                  <m:oMath xmlns:m="http://schemas.openxmlformats.org/officeDocument/2006/math">
                    <m:r>
                      <a:rPr lang="es-ES" sz="2000" i="1" smtClean="0"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s-ES" sz="2000" dirty="0" smtClean="0"/>
                  <a:t>7,5</a:t>
                </a:r>
              </a:p>
              <a:p>
                <a:pPr marL="342900" indent="-342900" algn="just">
                  <a:buFont typeface="Wingdings" pitchFamily="2" charset="2"/>
                  <a:buChar char="Ø"/>
                </a:pPr>
                <a:r>
                  <a:rPr lang="es-ES" sz="2000" dirty="0" smtClean="0"/>
                  <a:t>Fans: &gt;7,5</a:t>
                </a:r>
                <a:endParaRPr lang="es-ES" sz="2000" dirty="0"/>
              </a:p>
            </p:txBody>
          </p:sp>
        </mc:Choice>
        <mc:Fallback xmlns="">
          <p:sp>
            <p:nvSpPr>
              <p:cNvPr id="9" name="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007" y="1077118"/>
                <a:ext cx="4032448" cy="2246769"/>
              </a:xfrm>
              <a:prstGeom prst="rect">
                <a:avLst/>
              </a:prstGeom>
              <a:blipFill rotWithShape="1">
                <a:blip r:embed="rId4"/>
                <a:stretch>
                  <a:fillRect l="-1664" t="-1087" r="-1513" b="-434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9 Rectángulo"/>
          <p:cNvSpPr/>
          <p:nvPr/>
        </p:nvSpPr>
        <p:spPr>
          <a:xfrm>
            <a:off x="323528" y="4821613"/>
            <a:ext cx="48965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/>
              <a:t>El número de encuestas de I+, desglosado por servicios, es muy variable y requiere análisis más profundo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37034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7784" y="260648"/>
            <a:ext cx="5256584" cy="494928"/>
          </a:xfrm>
          <a:solidFill>
            <a:schemeClr val="bg1">
              <a:lumMod val="85000"/>
              <a:alpha val="63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2400" dirty="0"/>
              <a:t>CODIFICACIÓN DE </a:t>
            </a:r>
            <a:r>
              <a:rPr lang="es-ES" sz="2400" dirty="0" smtClean="0"/>
              <a:t>ENCUESTAS</a:t>
            </a:r>
            <a:endParaRPr lang="es-ES" sz="24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EBA-4164-496E-8B30-1098562E8070}" type="datetime1">
              <a:rPr lang="es-ES" smtClean="0"/>
              <a:t>01/07/2015</a:t>
            </a:fld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9D28-AA22-4677-9338-C90659EBF99E}" type="slidenum">
              <a:rPr lang="es-ES" smtClean="0"/>
              <a:t>9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03291" y="2132856"/>
            <a:ext cx="362063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A cada encuesta de I+ se le aplica un proceso secuencial:</a:t>
            </a:r>
          </a:p>
          <a:p>
            <a:pPr algn="just"/>
            <a:endParaRPr lang="es-ES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s-ES" sz="1400" dirty="0" smtClean="0"/>
              <a:t>Ponderación con un peso inversamente proporcional a la nota de satisfacción.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1400" dirty="0" smtClean="0"/>
              <a:t>Asignación de las causas de insatisfacción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1400" dirty="0" smtClean="0"/>
              <a:t>Asignación del área responsable de la insatisfacción</a:t>
            </a:r>
            <a:endParaRPr lang="es-ES" sz="1400" dirty="0"/>
          </a:p>
        </p:txBody>
      </p:sp>
      <p:sp>
        <p:nvSpPr>
          <p:cNvPr id="5" name="4 Rectángulo"/>
          <p:cNvSpPr/>
          <p:nvPr/>
        </p:nvSpPr>
        <p:spPr>
          <a:xfrm>
            <a:off x="303291" y="980728"/>
            <a:ext cx="85171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Para </a:t>
            </a:r>
            <a:r>
              <a:rPr lang="es-ES" dirty="0" smtClean="0"/>
              <a:t>el </a:t>
            </a:r>
            <a:r>
              <a:rPr lang="es-ES" dirty="0"/>
              <a:t>análisis de clientes I</a:t>
            </a:r>
            <a:r>
              <a:rPr lang="es-ES" dirty="0" smtClean="0"/>
              <a:t>+, </a:t>
            </a:r>
            <a:r>
              <a:rPr lang="es-ES" dirty="0"/>
              <a:t>se tratarán el conjunto de encuestas con una puntuación en satisfacción menor de 5, como muestras representativas de los clientes insatisfechos del mes en curso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03291" y="5169971"/>
            <a:ext cx="85171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u="sng" dirty="0"/>
              <a:t>Esta </a:t>
            </a:r>
            <a:r>
              <a:rPr lang="es-ES" u="sng" dirty="0" smtClean="0"/>
              <a:t>información, </a:t>
            </a:r>
            <a:r>
              <a:rPr lang="es-ES" u="sng" dirty="0"/>
              <a:t>junto con </a:t>
            </a:r>
            <a:r>
              <a:rPr lang="es-ES" u="sng" dirty="0" smtClean="0"/>
              <a:t>las dimensiones de fecha de la encuesta, </a:t>
            </a:r>
            <a:r>
              <a:rPr lang="es-ES" u="sng" dirty="0"/>
              <a:t>servicio afectado, provincia y segmento de cliente, </a:t>
            </a:r>
            <a:r>
              <a:rPr lang="es-ES" u="sng" dirty="0" smtClean="0"/>
              <a:t>comprenden la </a:t>
            </a:r>
            <a:r>
              <a:rPr lang="es-ES" u="sng" dirty="0"/>
              <a:t>información básica de análisis de los I</a:t>
            </a:r>
            <a:r>
              <a:rPr lang="es-ES" u="sng" dirty="0" smtClean="0"/>
              <a:t>+</a:t>
            </a:r>
            <a:endParaRPr lang="es-ES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38907"/>
            <a:ext cx="4752528" cy="283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92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uj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1097</TotalTime>
  <Words>1634</Words>
  <Application>Microsoft Office PowerPoint</Application>
  <PresentationFormat>Presentación en pantalla (4:3)</PresentationFormat>
  <Paragraphs>270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Flujo</vt:lpstr>
      <vt:lpstr>1_Flujo</vt:lpstr>
      <vt:lpstr>TFM: DIRECCIÓN Y GESTIÓN DE LAS TIC</vt:lpstr>
      <vt:lpstr>RESUMEN DEL TFM</vt:lpstr>
      <vt:lpstr>ÍNDICE</vt:lpstr>
      <vt:lpstr>JUSTIFICACIÓN DEL TFM</vt:lpstr>
      <vt:lpstr>DESCRIPCIÓN DE LAS ACTIVIDADES</vt:lpstr>
      <vt:lpstr>SERVICIOS Y SEGMENTOS</vt:lpstr>
      <vt:lpstr>ASPECTOS QUE INCIDEN EN LA SATISFACCIÓN</vt:lpstr>
      <vt:lpstr>ESTADÍSTICO DE LAS ENCUESTAS</vt:lpstr>
      <vt:lpstr>CODIFICACIÓN DE ENCUESTAS</vt:lpstr>
      <vt:lpstr>IMPLEMENTACIÓN DEL DATA WAREHOUSE</vt:lpstr>
      <vt:lpstr>PROCESO DE CARGA DE DATOS</vt:lpstr>
      <vt:lpstr>ELEMENTOS DE ANÁLISIS</vt:lpstr>
      <vt:lpstr>PROCESO ANALÍTICO</vt:lpstr>
      <vt:lpstr>DISEÑO DE CUADRO DE MANDO</vt:lpstr>
      <vt:lpstr>CONCLUSIONES</vt:lpstr>
      <vt:lpstr>ROADMAP FUTURO</vt:lpstr>
      <vt:lpstr>Presentación de PowerPoint</vt:lpstr>
    </vt:vector>
  </TitlesOfParts>
  <Company>Telefónica España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Telefonica</dc:creator>
  <cp:lastModifiedBy>Telefonica</cp:lastModifiedBy>
  <cp:revision>78</cp:revision>
  <dcterms:created xsi:type="dcterms:W3CDTF">2015-05-05T13:04:01Z</dcterms:created>
  <dcterms:modified xsi:type="dcterms:W3CDTF">2015-07-01T07:48:39Z</dcterms:modified>
</cp:coreProperties>
</file>