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61" r:id="rId2"/>
    <p:sldId id="263" r:id="rId3"/>
    <p:sldId id="274" r:id="rId4"/>
    <p:sldId id="275" r:id="rId5"/>
    <p:sldId id="276" r:id="rId6"/>
    <p:sldId id="277" r:id="rId7"/>
    <p:sldId id="278" r:id="rId8"/>
    <p:sldId id="279" r:id="rId9"/>
    <p:sldId id="281" r:id="rId10"/>
    <p:sldId id="280" r:id="rId11"/>
    <p:sldId id="282" r:id="rId12"/>
    <p:sldId id="283" r:id="rId13"/>
    <p:sldId id="284" r:id="rId14"/>
    <p:sldId id="285" r:id="rId15"/>
    <p:sldId id="286" r:id="rId16"/>
    <p:sldId id="287" r:id="rId17"/>
    <p:sldId id="288" r:id="rId18"/>
  </p:sldIdLst>
  <p:sldSz cx="9144000" cy="6858000" type="screen4x3"/>
  <p:notesSz cx="7099300" cy="10234613"/>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568" userDrawn="1">
          <p15:clr>
            <a:srgbClr val="A4A3A4"/>
          </p15:clr>
        </p15:guide>
        <p15:guide id="2" pos="102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86"/>
    <a:srgbClr val="005086"/>
    <a:srgbClr val="FD6721"/>
    <a:srgbClr val="00539E"/>
    <a:srgbClr val="66CCFF"/>
    <a:srgbClr val="0064A8"/>
    <a:srgbClr val="FF9933"/>
    <a:srgbClr val="003E79"/>
    <a:srgbClr val="006FB7"/>
    <a:srgbClr val="003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86289" autoAdjust="0"/>
  </p:normalViewPr>
  <p:slideViewPr>
    <p:cSldViewPr snapToGrid="0">
      <p:cViewPr>
        <p:scale>
          <a:sx n="60" d="100"/>
          <a:sy n="60" d="100"/>
        </p:scale>
        <p:origin x="-1572" y="-72"/>
      </p:cViewPr>
      <p:guideLst>
        <p:guide orient="horz" pos="2268"/>
        <p:guide pos="3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p:scale>
          <a:sx n="120" d="100"/>
          <a:sy n="120" d="100"/>
        </p:scale>
        <p:origin x="-1290" y="21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hdr" sz="quarter"/>
          </p:nvPr>
        </p:nvSpPr>
        <p:spPr bwMode="auto">
          <a:xfrm>
            <a:off x="0" y="0"/>
            <a:ext cx="3076363" cy="511563"/>
          </a:xfrm>
          <a:prstGeom prst="rect">
            <a:avLst/>
          </a:prstGeom>
          <a:noFill/>
          <a:ln w="9525">
            <a:noFill/>
            <a:miter lim="800000"/>
            <a:headEnd/>
            <a:tailEnd/>
          </a:ln>
          <a:effectLst/>
        </p:spPr>
        <p:txBody>
          <a:bodyPr vert="horz" wrap="square" lIns="95793" tIns="47896" rIns="95793" bIns="47896" numCol="1" anchor="t" anchorCtr="0" compatLnSpc="1">
            <a:prstTxWarp prst="textNoShape">
              <a:avLst/>
            </a:prstTxWarp>
          </a:bodyPr>
          <a:lstStyle>
            <a:lvl1pPr>
              <a:defRPr sz="1300"/>
            </a:lvl1pPr>
          </a:lstStyle>
          <a:p>
            <a:pPr>
              <a:defRPr/>
            </a:pPr>
            <a:endParaRPr lang="es-ES" dirty="0"/>
          </a:p>
        </p:txBody>
      </p:sp>
      <p:sp>
        <p:nvSpPr>
          <p:cNvPr id="38915" name="Rectangle 1027"/>
          <p:cNvSpPr>
            <a:spLocks noGrp="1" noChangeArrowheads="1"/>
          </p:cNvSpPr>
          <p:nvPr>
            <p:ph type="dt" sz="quarter" idx="1"/>
          </p:nvPr>
        </p:nvSpPr>
        <p:spPr bwMode="auto">
          <a:xfrm>
            <a:off x="4022937" y="0"/>
            <a:ext cx="3076363" cy="511563"/>
          </a:xfrm>
          <a:prstGeom prst="rect">
            <a:avLst/>
          </a:prstGeom>
          <a:noFill/>
          <a:ln w="9525">
            <a:noFill/>
            <a:miter lim="800000"/>
            <a:headEnd/>
            <a:tailEnd/>
          </a:ln>
          <a:effectLst/>
        </p:spPr>
        <p:txBody>
          <a:bodyPr vert="horz" wrap="square" lIns="95793" tIns="47896" rIns="95793" bIns="47896" numCol="1" anchor="t" anchorCtr="0" compatLnSpc="1">
            <a:prstTxWarp prst="textNoShape">
              <a:avLst/>
            </a:prstTxWarp>
          </a:bodyPr>
          <a:lstStyle>
            <a:lvl1pPr algn="r">
              <a:defRPr sz="1300"/>
            </a:lvl1pPr>
          </a:lstStyle>
          <a:p>
            <a:pPr>
              <a:defRPr/>
            </a:pPr>
            <a:endParaRPr lang="es-ES" dirty="0"/>
          </a:p>
        </p:txBody>
      </p:sp>
      <p:sp>
        <p:nvSpPr>
          <p:cNvPr id="38916" name="Rectangle 1028"/>
          <p:cNvSpPr>
            <a:spLocks noGrp="1" noChangeArrowheads="1"/>
          </p:cNvSpPr>
          <p:nvPr>
            <p:ph type="ftr" sz="quarter" idx="2"/>
          </p:nvPr>
        </p:nvSpPr>
        <p:spPr bwMode="auto">
          <a:xfrm>
            <a:off x="0" y="9723051"/>
            <a:ext cx="3076363" cy="511562"/>
          </a:xfrm>
          <a:prstGeom prst="rect">
            <a:avLst/>
          </a:prstGeom>
          <a:noFill/>
          <a:ln w="9525">
            <a:noFill/>
            <a:miter lim="800000"/>
            <a:headEnd/>
            <a:tailEnd/>
          </a:ln>
          <a:effectLst/>
        </p:spPr>
        <p:txBody>
          <a:bodyPr vert="horz" wrap="square" lIns="95793" tIns="47896" rIns="95793" bIns="47896" numCol="1" anchor="b" anchorCtr="0" compatLnSpc="1">
            <a:prstTxWarp prst="textNoShape">
              <a:avLst/>
            </a:prstTxWarp>
          </a:bodyPr>
          <a:lstStyle>
            <a:lvl1pPr>
              <a:defRPr sz="1300"/>
            </a:lvl1pPr>
          </a:lstStyle>
          <a:p>
            <a:pPr>
              <a:defRPr/>
            </a:pPr>
            <a:endParaRPr lang="es-ES" dirty="0"/>
          </a:p>
        </p:txBody>
      </p:sp>
      <p:sp>
        <p:nvSpPr>
          <p:cNvPr id="38917" name="Rectangle 1029"/>
          <p:cNvSpPr>
            <a:spLocks noGrp="1" noChangeArrowheads="1"/>
          </p:cNvSpPr>
          <p:nvPr>
            <p:ph type="sldNum" sz="quarter" idx="3"/>
          </p:nvPr>
        </p:nvSpPr>
        <p:spPr bwMode="auto">
          <a:xfrm>
            <a:off x="4022937" y="9723051"/>
            <a:ext cx="3076363" cy="511562"/>
          </a:xfrm>
          <a:prstGeom prst="rect">
            <a:avLst/>
          </a:prstGeom>
          <a:noFill/>
          <a:ln w="9525">
            <a:noFill/>
            <a:miter lim="800000"/>
            <a:headEnd/>
            <a:tailEnd/>
          </a:ln>
          <a:effectLst/>
        </p:spPr>
        <p:txBody>
          <a:bodyPr vert="horz" wrap="square" lIns="95793" tIns="47896" rIns="95793" bIns="47896" numCol="1" anchor="b" anchorCtr="0" compatLnSpc="1">
            <a:prstTxWarp prst="textNoShape">
              <a:avLst/>
            </a:prstTxWarp>
          </a:bodyPr>
          <a:lstStyle>
            <a:lvl1pPr algn="r">
              <a:defRPr sz="1300"/>
            </a:lvl1pPr>
          </a:lstStyle>
          <a:p>
            <a:pPr>
              <a:defRPr/>
            </a:pPr>
            <a:fld id="{C250E09D-25FE-4A41-BE38-4BDE6B1F894D}" type="slidenum">
              <a:rPr lang="es-ES"/>
              <a:pPr>
                <a:defRPr/>
              </a:pPr>
              <a:t>‹Nº›</a:t>
            </a:fld>
            <a:endParaRPr lang="es-ES" dirty="0"/>
          </a:p>
        </p:txBody>
      </p:sp>
    </p:spTree>
    <p:extLst>
      <p:ext uri="{BB962C8B-B14F-4D97-AF65-F5344CB8AC3E}">
        <p14:creationId xmlns:p14="http://schemas.microsoft.com/office/powerpoint/2010/main" val="445402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76363" cy="511563"/>
          </a:xfrm>
          <a:prstGeom prst="rect">
            <a:avLst/>
          </a:prstGeom>
          <a:noFill/>
          <a:ln w="9525">
            <a:noFill/>
            <a:miter lim="800000"/>
            <a:headEnd/>
            <a:tailEnd/>
          </a:ln>
          <a:effectLst/>
        </p:spPr>
        <p:txBody>
          <a:bodyPr vert="horz" wrap="square" lIns="95793" tIns="47896" rIns="95793" bIns="47896" numCol="1" anchor="t" anchorCtr="0" compatLnSpc="1">
            <a:prstTxWarp prst="textNoShape">
              <a:avLst/>
            </a:prstTxWarp>
          </a:bodyPr>
          <a:lstStyle>
            <a:lvl1pPr>
              <a:defRPr sz="1300"/>
            </a:lvl1pPr>
          </a:lstStyle>
          <a:p>
            <a:pPr>
              <a:defRPr/>
            </a:pPr>
            <a:endParaRPr lang="es-ES" dirty="0"/>
          </a:p>
        </p:txBody>
      </p:sp>
      <p:sp>
        <p:nvSpPr>
          <p:cNvPr id="9219" name="Rectangle 3"/>
          <p:cNvSpPr>
            <a:spLocks noGrp="1" noChangeArrowheads="1"/>
          </p:cNvSpPr>
          <p:nvPr>
            <p:ph type="dt" idx="1"/>
          </p:nvPr>
        </p:nvSpPr>
        <p:spPr bwMode="auto">
          <a:xfrm>
            <a:off x="4021294" y="0"/>
            <a:ext cx="3076363" cy="511563"/>
          </a:xfrm>
          <a:prstGeom prst="rect">
            <a:avLst/>
          </a:prstGeom>
          <a:noFill/>
          <a:ln w="9525">
            <a:noFill/>
            <a:miter lim="800000"/>
            <a:headEnd/>
            <a:tailEnd/>
          </a:ln>
          <a:effectLst/>
        </p:spPr>
        <p:txBody>
          <a:bodyPr vert="horz" wrap="square" lIns="95793" tIns="47896" rIns="95793" bIns="47896" numCol="1" anchor="t" anchorCtr="0" compatLnSpc="1">
            <a:prstTxWarp prst="textNoShape">
              <a:avLst/>
            </a:prstTxWarp>
          </a:bodyPr>
          <a:lstStyle>
            <a:lvl1pPr algn="r">
              <a:defRPr sz="1300"/>
            </a:lvl1pPr>
          </a:lstStyle>
          <a:p>
            <a:pPr>
              <a:defRPr/>
            </a:pPr>
            <a:endParaRPr lang="es-ES" dirty="0"/>
          </a:p>
        </p:txBody>
      </p:sp>
      <p:sp>
        <p:nvSpPr>
          <p:cNvPr id="9220" name="Rectangle 4"/>
          <p:cNvSpPr>
            <a:spLocks noGrp="1" noRot="1" noChangeAspect="1" noChangeArrowheads="1" noTextEdit="1"/>
          </p:cNvSpPr>
          <p:nvPr>
            <p:ph type="sldImg" idx="2"/>
          </p:nvPr>
        </p:nvSpPr>
        <p:spPr bwMode="auto">
          <a:xfrm>
            <a:off x="993775" y="768350"/>
            <a:ext cx="5113338" cy="3836988"/>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709930" y="4860687"/>
            <a:ext cx="5679440" cy="4605744"/>
          </a:xfrm>
          <a:prstGeom prst="rect">
            <a:avLst/>
          </a:prstGeom>
          <a:noFill/>
          <a:ln w="9525">
            <a:noFill/>
            <a:miter lim="800000"/>
            <a:headEnd/>
            <a:tailEnd/>
          </a:ln>
          <a:effectLst/>
        </p:spPr>
        <p:txBody>
          <a:bodyPr vert="horz" wrap="square" lIns="95793" tIns="47896" rIns="95793" bIns="47896"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9222" name="Rectangle 6"/>
          <p:cNvSpPr>
            <a:spLocks noGrp="1" noChangeArrowheads="1"/>
          </p:cNvSpPr>
          <p:nvPr>
            <p:ph type="ftr" sz="quarter" idx="4"/>
          </p:nvPr>
        </p:nvSpPr>
        <p:spPr bwMode="auto">
          <a:xfrm>
            <a:off x="0" y="9721373"/>
            <a:ext cx="3076363" cy="511563"/>
          </a:xfrm>
          <a:prstGeom prst="rect">
            <a:avLst/>
          </a:prstGeom>
          <a:noFill/>
          <a:ln w="9525">
            <a:noFill/>
            <a:miter lim="800000"/>
            <a:headEnd/>
            <a:tailEnd/>
          </a:ln>
          <a:effectLst/>
        </p:spPr>
        <p:txBody>
          <a:bodyPr vert="horz" wrap="square" lIns="95793" tIns="47896" rIns="95793" bIns="47896" numCol="1" anchor="b" anchorCtr="0" compatLnSpc="1">
            <a:prstTxWarp prst="textNoShape">
              <a:avLst/>
            </a:prstTxWarp>
          </a:bodyPr>
          <a:lstStyle>
            <a:lvl1pPr>
              <a:defRPr sz="1300"/>
            </a:lvl1pPr>
          </a:lstStyle>
          <a:p>
            <a:pPr>
              <a:defRPr/>
            </a:pPr>
            <a:endParaRPr lang="es-ES" dirty="0"/>
          </a:p>
        </p:txBody>
      </p:sp>
      <p:sp>
        <p:nvSpPr>
          <p:cNvPr id="9223" name="Rectangle 7"/>
          <p:cNvSpPr>
            <a:spLocks noGrp="1" noChangeArrowheads="1"/>
          </p:cNvSpPr>
          <p:nvPr>
            <p:ph type="sldNum" sz="quarter" idx="5"/>
          </p:nvPr>
        </p:nvSpPr>
        <p:spPr bwMode="auto">
          <a:xfrm>
            <a:off x="4021294" y="9721373"/>
            <a:ext cx="3076363" cy="511563"/>
          </a:xfrm>
          <a:prstGeom prst="rect">
            <a:avLst/>
          </a:prstGeom>
          <a:noFill/>
          <a:ln w="9525">
            <a:noFill/>
            <a:miter lim="800000"/>
            <a:headEnd/>
            <a:tailEnd/>
          </a:ln>
          <a:effectLst/>
        </p:spPr>
        <p:txBody>
          <a:bodyPr vert="horz" wrap="square" lIns="95793" tIns="47896" rIns="95793" bIns="47896" numCol="1" anchor="b" anchorCtr="0" compatLnSpc="1">
            <a:prstTxWarp prst="textNoShape">
              <a:avLst/>
            </a:prstTxWarp>
          </a:bodyPr>
          <a:lstStyle>
            <a:lvl1pPr algn="r">
              <a:defRPr sz="1300"/>
            </a:lvl1pPr>
          </a:lstStyle>
          <a:p>
            <a:pPr>
              <a:defRPr/>
            </a:pPr>
            <a:fld id="{FA82BA2E-FA2C-4102-9ED3-5FC04D53777F}" type="slidenum">
              <a:rPr lang="es-ES"/>
              <a:pPr>
                <a:defRPr/>
              </a:pPr>
              <a:t>‹Nº›</a:t>
            </a:fld>
            <a:endParaRPr lang="es-ES" dirty="0"/>
          </a:p>
        </p:txBody>
      </p:sp>
    </p:spTree>
    <p:extLst>
      <p:ext uri="{BB962C8B-B14F-4D97-AF65-F5344CB8AC3E}">
        <p14:creationId xmlns:p14="http://schemas.microsoft.com/office/powerpoint/2010/main" val="13092424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justinmind.com/"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justinmind.com/usernote/tests/11422722/18153094/18153221/index.htm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A828589B-F0FA-410B-850E-1ACED07D9CCB}" type="slidenum">
              <a:rPr lang="es-ES" smtClean="0"/>
              <a:pPr/>
              <a:t>1</a:t>
            </a:fld>
            <a:endParaRPr lang="es-ES" dirty="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s-ES" dirty="0" smtClean="0"/>
          </a:p>
        </p:txBody>
      </p:sp>
    </p:spTree>
    <p:extLst>
      <p:ext uri="{BB962C8B-B14F-4D97-AF65-F5344CB8AC3E}">
        <p14:creationId xmlns:p14="http://schemas.microsoft.com/office/powerpoint/2010/main" val="1603705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spcBef>
                <a:spcPts val="0"/>
              </a:spcBef>
            </a:pPr>
            <a:r>
              <a:rPr lang="ca-ES" sz="1000" kern="1200" dirty="0" smtClean="0">
                <a:solidFill>
                  <a:schemeClr val="tx1"/>
                </a:solidFill>
                <a:effectLst/>
              </a:rPr>
              <a:t>Un cop aprovades les solucions plantejades, es va procedir a </a:t>
            </a:r>
            <a:r>
              <a:rPr lang="ca-ES" sz="1000" b="1" kern="1200" dirty="0" smtClean="0">
                <a:solidFill>
                  <a:schemeClr val="tx1"/>
                </a:solidFill>
                <a:effectLst/>
              </a:rPr>
              <a:t>realitzar el redisseny </a:t>
            </a:r>
            <a:r>
              <a:rPr lang="ca-ES" sz="1000" kern="1200" dirty="0" smtClean="0">
                <a:solidFill>
                  <a:schemeClr val="tx1"/>
                </a:solidFill>
                <a:effectLst/>
              </a:rPr>
              <a:t>de la totalitat del web de la borsa de treball, tant de la pàgina del web corporatiu que dóna accés als formularis, com dels propis formularis per a la introducció de dades dins del sistema de la borsa de treball, amb la finalitat que una i altres poguessin donar una adient resposta a les propostes que s’havien plantejat.</a:t>
            </a:r>
            <a:endParaRPr lang="es-ES" sz="1000" kern="1200" dirty="0" smtClean="0">
              <a:solidFill>
                <a:schemeClr val="tx1"/>
              </a:solidFill>
              <a:effectLst/>
            </a:endParaRPr>
          </a:p>
          <a:p>
            <a:pPr algn="just">
              <a:spcBef>
                <a:spcPts val="0"/>
              </a:spcBef>
            </a:pPr>
            <a:r>
              <a:rPr lang="ca-ES" sz="1000" kern="1200" dirty="0" smtClean="0">
                <a:solidFill>
                  <a:schemeClr val="tx1"/>
                </a:solidFill>
                <a:effectLst/>
              </a:rPr>
              <a:t> </a:t>
            </a:r>
            <a:endParaRPr lang="es-ES" sz="1000" kern="1200" dirty="0" smtClean="0">
              <a:solidFill>
                <a:schemeClr val="tx1"/>
              </a:solidFill>
              <a:effectLst/>
            </a:endParaRPr>
          </a:p>
          <a:p>
            <a:pPr algn="just">
              <a:spcBef>
                <a:spcPts val="0"/>
              </a:spcBef>
            </a:pPr>
            <a:r>
              <a:rPr lang="ca-ES" sz="1000" kern="1200" dirty="0" smtClean="0">
                <a:solidFill>
                  <a:schemeClr val="tx1"/>
                </a:solidFill>
                <a:effectLst/>
              </a:rPr>
              <a:t>Amb aquesta finalitat, doncs, es varen recollir en un mateix document </a:t>
            </a:r>
            <a:r>
              <a:rPr lang="ca-ES" sz="1000" b="1" kern="1200" dirty="0" smtClean="0">
                <a:solidFill>
                  <a:schemeClr val="tx1"/>
                </a:solidFill>
                <a:effectLst/>
              </a:rPr>
              <a:t>els</a:t>
            </a:r>
            <a:r>
              <a:rPr lang="ca-ES" sz="1000" kern="1200" dirty="0" smtClean="0">
                <a:solidFill>
                  <a:schemeClr val="tx1"/>
                </a:solidFill>
                <a:effectLst/>
              </a:rPr>
              <a:t> </a:t>
            </a:r>
            <a:r>
              <a:rPr lang="ca-ES" sz="1000" b="1" i="1" kern="1200" dirty="0" smtClean="0">
                <a:solidFill>
                  <a:schemeClr val="tx1"/>
                </a:solidFill>
                <a:effectLst/>
              </a:rPr>
              <a:t>sketches</a:t>
            </a:r>
            <a:r>
              <a:rPr lang="ca-ES" sz="1000" kern="1200" dirty="0" smtClean="0">
                <a:solidFill>
                  <a:schemeClr val="tx1"/>
                </a:solidFill>
                <a:effectLst/>
              </a:rPr>
              <a:t> de la pàgina web i dels formularis, així com </a:t>
            </a:r>
            <a:r>
              <a:rPr lang="ca-ES" sz="1000" b="1" kern="1200" dirty="0" smtClean="0">
                <a:solidFill>
                  <a:schemeClr val="tx1"/>
                </a:solidFill>
                <a:effectLst/>
              </a:rPr>
              <a:t>les corresponents explicacions</a:t>
            </a:r>
            <a:r>
              <a:rPr lang="ca-ES" sz="1000" kern="1200" dirty="0" smtClean="0">
                <a:solidFill>
                  <a:schemeClr val="tx1"/>
                </a:solidFill>
                <a:effectLst/>
              </a:rPr>
              <a:t> necessàries i relacionades amb aquests, les quals inclouen: </a:t>
            </a:r>
          </a:p>
          <a:p>
            <a:pPr algn="just">
              <a:spcBef>
                <a:spcPts val="0"/>
              </a:spcBef>
            </a:pPr>
            <a:endParaRPr lang="ca-ES" sz="500" kern="1200" dirty="0" smtClean="0">
              <a:solidFill>
                <a:schemeClr val="tx1"/>
              </a:solidFill>
              <a:effectLst/>
            </a:endParaRPr>
          </a:p>
          <a:p>
            <a:pPr marL="171450" indent="-171450" algn="just">
              <a:spcBef>
                <a:spcPts val="0"/>
              </a:spcBef>
              <a:buFont typeface="Arial" pitchFamily="34" charset="0"/>
              <a:buChar char="─"/>
            </a:pPr>
            <a:r>
              <a:rPr lang="ca-ES" sz="1000" kern="1200" dirty="0" smtClean="0">
                <a:solidFill>
                  <a:schemeClr val="tx1"/>
                </a:solidFill>
                <a:effectLst/>
              </a:rPr>
              <a:t>els requisits/problemes que són d’incidència en la pàgina web d’accés i en cada formulari; </a:t>
            </a:r>
          </a:p>
          <a:p>
            <a:pPr marL="171450" indent="-171450" algn="just">
              <a:spcBef>
                <a:spcPts val="0"/>
              </a:spcBef>
              <a:buFont typeface="Arial" pitchFamily="34" charset="0"/>
              <a:buChar char="─"/>
            </a:pPr>
            <a:r>
              <a:rPr lang="ca-ES" sz="1000" kern="1200" dirty="0" smtClean="0">
                <a:solidFill>
                  <a:schemeClr val="tx1"/>
                </a:solidFill>
                <a:effectLst/>
              </a:rPr>
              <a:t>les modificacions relacionades que cal de realitzar en una i altres per tal de poder aplicar la solució proposada; </a:t>
            </a:r>
          </a:p>
          <a:p>
            <a:pPr marL="171450" indent="-171450" algn="just">
              <a:spcBef>
                <a:spcPts val="0"/>
              </a:spcBef>
              <a:buFont typeface="Arial" pitchFamily="34" charset="0"/>
              <a:buChar char="─"/>
            </a:pPr>
            <a:r>
              <a:rPr lang="ca-ES" sz="1000" kern="1200" dirty="0" smtClean="0">
                <a:solidFill>
                  <a:schemeClr val="tx1"/>
                </a:solidFill>
                <a:effectLst/>
              </a:rPr>
              <a:t>els aspectes de funcionament que es veuen afectats per les mencionades modificacions i que cal de canviar i/o aquells funcionaments que cal incorporar de nou; </a:t>
            </a:r>
          </a:p>
          <a:p>
            <a:pPr marL="171450" indent="-171450" algn="just">
              <a:spcBef>
                <a:spcPts val="0"/>
              </a:spcBef>
              <a:buFont typeface="Arial" pitchFamily="34" charset="0"/>
              <a:buChar char="─"/>
            </a:pPr>
            <a:r>
              <a:rPr lang="ca-ES" sz="1000" kern="1200" dirty="0" smtClean="0">
                <a:solidFill>
                  <a:schemeClr val="tx1"/>
                </a:solidFill>
                <a:effectLst/>
              </a:rPr>
              <a:t>els enllaços a incloure a la pàgina web d’accés i als formularis i </a:t>
            </a:r>
          </a:p>
          <a:p>
            <a:pPr marL="171450" indent="-171450" algn="just">
              <a:spcBef>
                <a:spcPts val="0"/>
              </a:spcBef>
              <a:buFont typeface="Arial" pitchFamily="34" charset="0"/>
              <a:buChar char="─"/>
            </a:pPr>
            <a:r>
              <a:rPr lang="ca-ES" sz="1000" kern="1200" dirty="0" smtClean="0">
                <a:solidFill>
                  <a:schemeClr val="tx1"/>
                </a:solidFill>
                <a:effectLst/>
              </a:rPr>
              <a:t>finalment i si s’escau, els possibles exemples orientatius d’e-mails, avisos, o documents a incorporar. </a:t>
            </a:r>
          </a:p>
          <a:p>
            <a:pPr algn="just">
              <a:spcBef>
                <a:spcPts val="0"/>
              </a:spcBef>
            </a:pPr>
            <a:endParaRPr lang="ca-ES" sz="1000" dirty="0"/>
          </a:p>
          <a:p>
            <a:pPr algn="just">
              <a:spcBef>
                <a:spcPts val="0"/>
              </a:spcBef>
            </a:pPr>
            <a:r>
              <a:rPr lang="ca-ES" sz="1000" dirty="0"/>
              <a:t>Tots els </a:t>
            </a:r>
            <a:r>
              <a:rPr lang="ca-ES" sz="1000" i="1" dirty="0"/>
              <a:t>sketches</a:t>
            </a:r>
            <a:r>
              <a:rPr lang="ca-ES" sz="1000" dirty="0"/>
              <a:t> de la borsa, juntament amb les corresponents explicacions, es troben recollits al document de treball (3) - </a:t>
            </a:r>
            <a:r>
              <a:rPr lang="ca-ES" sz="1000" i="1" dirty="0"/>
              <a:t>Sketches i explicacions formularis web</a:t>
            </a:r>
            <a:r>
              <a:rPr lang="ca-ES" sz="1000" dirty="0"/>
              <a:t>, que es presenta, igualment, com a lliurable d’aquest projecte.</a:t>
            </a:r>
            <a:endParaRPr lang="es-ES" sz="1000" dirty="0"/>
          </a:p>
          <a:p>
            <a:pPr algn="just">
              <a:spcBef>
                <a:spcPts val="0"/>
              </a:spcBef>
            </a:pPr>
            <a:endParaRPr lang="es-ES" sz="1000" kern="1200" dirty="0" smtClean="0">
              <a:solidFill>
                <a:schemeClr val="tx1"/>
              </a:solidFill>
              <a:effectLst/>
            </a:endParaRPr>
          </a:p>
          <a:p>
            <a:pPr algn="just">
              <a:spcBef>
                <a:spcPts val="0"/>
              </a:spcBef>
            </a:pPr>
            <a:endParaRPr lang="ca-ES" sz="1000" dirty="0"/>
          </a:p>
        </p:txBody>
      </p:sp>
      <p:sp>
        <p:nvSpPr>
          <p:cNvPr id="4" name="3 Marcador de número de diapositiva"/>
          <p:cNvSpPr>
            <a:spLocks noGrp="1"/>
          </p:cNvSpPr>
          <p:nvPr>
            <p:ph type="sldNum" sz="quarter" idx="10"/>
          </p:nvPr>
        </p:nvSpPr>
        <p:spPr/>
        <p:txBody>
          <a:bodyPr/>
          <a:lstStyle/>
          <a:p>
            <a:pPr>
              <a:defRPr/>
            </a:pPr>
            <a:fld id="{FA82BA2E-FA2C-4102-9ED3-5FC04D53777F}" type="slidenum">
              <a:rPr lang="es-ES" smtClean="0"/>
              <a:pPr>
                <a:defRPr/>
              </a:pPr>
              <a:t>10</a:t>
            </a:fld>
            <a:endParaRPr lang="es-ES" dirty="0"/>
          </a:p>
        </p:txBody>
      </p:sp>
    </p:spTree>
    <p:extLst>
      <p:ext uri="{BB962C8B-B14F-4D97-AF65-F5344CB8AC3E}">
        <p14:creationId xmlns:p14="http://schemas.microsoft.com/office/powerpoint/2010/main" val="2053786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just" defTabSz="914400" rtl="0" eaLnBrk="0" fontAlgn="base" latinLnBrk="0" hangingPunct="0">
              <a:lnSpc>
                <a:spcPct val="100000"/>
              </a:lnSpc>
              <a:spcBef>
                <a:spcPts val="0"/>
              </a:spcBef>
              <a:spcAft>
                <a:spcPct val="0"/>
              </a:spcAft>
              <a:buClrTx/>
              <a:buSzTx/>
              <a:buFontTx/>
              <a:buNone/>
              <a:tabLst/>
              <a:defRPr/>
            </a:pPr>
            <a:r>
              <a:rPr lang="ca-ES" sz="1000" kern="1200" dirty="0" smtClean="0">
                <a:solidFill>
                  <a:schemeClr val="tx1"/>
                </a:solidFill>
                <a:effectLst/>
              </a:rPr>
              <a:t>Conseqüentment i amb l’objectiu de garantir l’adequació del sistema de gestió intern de la borsa de treball, respecte de les modificacions efectuades en el web de l’esmentada borsa, també es varen dur a terme </a:t>
            </a:r>
            <a:r>
              <a:rPr lang="ca-ES" sz="1000" b="1" kern="1200" dirty="0" smtClean="0">
                <a:solidFill>
                  <a:schemeClr val="tx1"/>
                </a:solidFill>
                <a:effectLst/>
              </a:rPr>
              <a:t>els necessaris </a:t>
            </a:r>
            <a:r>
              <a:rPr lang="ca-ES" sz="1000" b="1" i="1" kern="1200" dirty="0" smtClean="0">
                <a:solidFill>
                  <a:schemeClr val="tx1"/>
                </a:solidFill>
                <a:effectLst/>
              </a:rPr>
              <a:t>sketches</a:t>
            </a:r>
            <a:r>
              <a:rPr lang="ca-ES" sz="1000" b="1" kern="1200" dirty="0" smtClean="0">
                <a:solidFill>
                  <a:schemeClr val="tx1"/>
                </a:solidFill>
                <a:effectLst/>
              </a:rPr>
              <a:t> i explicacions </a:t>
            </a:r>
            <a:r>
              <a:rPr lang="ca-ES" sz="1000" kern="1200" dirty="0" smtClean="0">
                <a:solidFill>
                  <a:schemeClr val="tx1"/>
                </a:solidFill>
                <a:effectLst/>
              </a:rPr>
              <a:t>quant a les parts, d’aquest sistema de gestió intern, que es varen veure afectades pels redissenys realitzats.</a:t>
            </a:r>
            <a:endParaRPr lang="es-ES" sz="1000" kern="1200" dirty="0" smtClean="0">
              <a:solidFill>
                <a:schemeClr val="tx1"/>
              </a:solidFill>
              <a:effectLst/>
            </a:endParaRPr>
          </a:p>
          <a:p>
            <a:pPr algn="just">
              <a:spcBef>
                <a:spcPts val="0"/>
              </a:spcBef>
            </a:pPr>
            <a:endParaRPr lang="ca-ES" sz="1000" dirty="0" smtClean="0"/>
          </a:p>
          <a:p>
            <a:pPr algn="just">
              <a:spcBef>
                <a:spcPts val="0"/>
              </a:spcBef>
            </a:pPr>
            <a:r>
              <a:rPr lang="ca-ES" sz="1000" dirty="0"/>
              <a:t>La totalitat dels </a:t>
            </a:r>
            <a:r>
              <a:rPr lang="ca-ES" sz="1000" i="1" dirty="0"/>
              <a:t>sketches</a:t>
            </a:r>
            <a:r>
              <a:rPr lang="ca-ES" sz="1000" dirty="0"/>
              <a:t> del sistema de gestió intern, juntament amb les corresponents explicacions, es plantegen al document de treball (4) - </a:t>
            </a:r>
            <a:r>
              <a:rPr lang="ca-ES" sz="1000" i="1" dirty="0"/>
              <a:t>Sketches i explicacions sistema de gestió intern</a:t>
            </a:r>
            <a:r>
              <a:rPr lang="ca-ES" sz="1000" dirty="0"/>
              <a:t>, que també és un dels lliurables d’aquest treball final de màster</a:t>
            </a:r>
            <a:r>
              <a:rPr lang="ca-ES" sz="1000" dirty="0" smtClean="0"/>
              <a:t>.</a:t>
            </a:r>
            <a:endParaRPr lang="es-ES" sz="1000" dirty="0"/>
          </a:p>
        </p:txBody>
      </p:sp>
      <p:sp>
        <p:nvSpPr>
          <p:cNvPr id="4" name="3 Marcador de número de diapositiva"/>
          <p:cNvSpPr>
            <a:spLocks noGrp="1"/>
          </p:cNvSpPr>
          <p:nvPr>
            <p:ph type="sldNum" sz="quarter" idx="10"/>
          </p:nvPr>
        </p:nvSpPr>
        <p:spPr/>
        <p:txBody>
          <a:bodyPr/>
          <a:lstStyle/>
          <a:p>
            <a:pPr>
              <a:defRPr/>
            </a:pPr>
            <a:fld id="{FA82BA2E-FA2C-4102-9ED3-5FC04D53777F}" type="slidenum">
              <a:rPr lang="es-ES" smtClean="0"/>
              <a:pPr>
                <a:defRPr/>
              </a:pPr>
              <a:t>11</a:t>
            </a:fld>
            <a:endParaRPr lang="es-ES" dirty="0"/>
          </a:p>
        </p:txBody>
      </p:sp>
    </p:spTree>
    <p:extLst>
      <p:ext uri="{BB962C8B-B14F-4D97-AF65-F5344CB8AC3E}">
        <p14:creationId xmlns:p14="http://schemas.microsoft.com/office/powerpoint/2010/main" val="2053786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709930" y="4860686"/>
            <a:ext cx="5679440" cy="5128703"/>
          </a:xfrm>
        </p:spPr>
        <p:txBody>
          <a:bodyPr/>
          <a:lstStyle/>
          <a:p>
            <a:pPr algn="just">
              <a:spcBef>
                <a:spcPts val="0"/>
              </a:spcBef>
            </a:pPr>
            <a:r>
              <a:rPr lang="ca-ES" sz="1000" kern="1200" dirty="0" smtClean="0">
                <a:solidFill>
                  <a:schemeClr val="tx1"/>
                </a:solidFill>
                <a:effectLst/>
              </a:rPr>
              <a:t>Després de les corresponents aprovacions dels redissenys plantejats i abans de procedir a la realització prevista del prototip tipus </a:t>
            </a:r>
            <a:r>
              <a:rPr lang="ca-ES" sz="1000" i="1" kern="1200" dirty="0" smtClean="0">
                <a:solidFill>
                  <a:schemeClr val="tx1"/>
                </a:solidFill>
                <a:effectLst/>
              </a:rPr>
              <a:t>mock-up</a:t>
            </a:r>
            <a:r>
              <a:rPr lang="ca-ES" sz="1000" kern="1200" dirty="0" smtClean="0">
                <a:solidFill>
                  <a:schemeClr val="tx1"/>
                </a:solidFill>
                <a:effectLst/>
              </a:rPr>
              <a:t>, es va realitzar una reunió</a:t>
            </a:r>
            <a:r>
              <a:rPr lang="ca-ES" sz="1000" kern="1200" baseline="0" dirty="0" smtClean="0">
                <a:solidFill>
                  <a:schemeClr val="tx1"/>
                </a:solidFill>
                <a:effectLst/>
              </a:rPr>
              <a:t> </a:t>
            </a:r>
            <a:r>
              <a:rPr lang="ca-ES" sz="1000" kern="1200" dirty="0" smtClean="0">
                <a:solidFill>
                  <a:schemeClr val="tx1"/>
                </a:solidFill>
                <a:effectLst/>
              </a:rPr>
              <a:t>amb els </a:t>
            </a:r>
            <a:r>
              <a:rPr lang="ca-ES" sz="1000" i="1" kern="1200" dirty="0" smtClean="0">
                <a:solidFill>
                  <a:schemeClr val="tx1"/>
                </a:solidFill>
                <a:effectLst/>
              </a:rPr>
              <a:t>stakeholders</a:t>
            </a:r>
            <a:r>
              <a:rPr lang="ca-ES" sz="1000" kern="1200" dirty="0" smtClean="0">
                <a:solidFill>
                  <a:schemeClr val="tx1"/>
                </a:solidFill>
                <a:effectLst/>
              </a:rPr>
              <a:t> implicats, amb l’objectiu que aquesta pogués actuar com una petita </a:t>
            </a:r>
            <a:r>
              <a:rPr lang="ca-ES" sz="1000" b="1" kern="1200" dirty="0" smtClean="0">
                <a:solidFill>
                  <a:schemeClr val="tx1"/>
                </a:solidFill>
                <a:effectLst/>
              </a:rPr>
              <a:t>pressa de requisits </a:t>
            </a:r>
            <a:r>
              <a:rPr lang="ca-ES" sz="1000" kern="1200" dirty="0" smtClean="0">
                <a:solidFill>
                  <a:schemeClr val="tx1"/>
                </a:solidFill>
                <a:effectLst/>
              </a:rPr>
              <a:t>en relació amb el prototip. Dins del marc d’aquesta reunió, es varen poder recopilar les </a:t>
            </a:r>
            <a:r>
              <a:rPr lang="ca-ES" sz="1000" b="1" kern="1200" dirty="0" smtClean="0">
                <a:solidFill>
                  <a:schemeClr val="tx1"/>
                </a:solidFill>
                <a:effectLst/>
              </a:rPr>
              <a:t>expectatives</a:t>
            </a:r>
            <a:r>
              <a:rPr lang="ca-ES" sz="1000" kern="1200" dirty="0" smtClean="0">
                <a:solidFill>
                  <a:schemeClr val="tx1"/>
                </a:solidFill>
                <a:effectLst/>
              </a:rPr>
              <a:t> que la Direcció corporativa tenia, </a:t>
            </a:r>
            <a:r>
              <a:rPr lang="ca-ES" sz="1000" i="1" kern="1200" dirty="0" smtClean="0">
                <a:solidFill>
                  <a:schemeClr val="tx1"/>
                </a:solidFill>
                <a:effectLst/>
              </a:rPr>
              <a:t>a priori</a:t>
            </a:r>
            <a:r>
              <a:rPr lang="ca-ES" sz="1000" kern="1200" dirty="0" smtClean="0">
                <a:solidFill>
                  <a:schemeClr val="tx1"/>
                </a:solidFill>
                <a:effectLst/>
              </a:rPr>
              <a:t>, pel que fa a la línia gràfica, la navegació i les formes d’interacció general del prototip que ens ocupa. D’aquesta forma i en concret, es varen poder detectar les expectatives i requisits següents:</a:t>
            </a:r>
          </a:p>
          <a:p>
            <a:pPr algn="just">
              <a:spcBef>
                <a:spcPts val="0"/>
              </a:spcBef>
            </a:pPr>
            <a:r>
              <a:rPr lang="ca-ES" sz="500" kern="1200" dirty="0" smtClean="0">
                <a:solidFill>
                  <a:schemeClr val="tx1"/>
                </a:solidFill>
                <a:effectLst/>
              </a:rPr>
              <a:t> </a:t>
            </a:r>
          </a:p>
          <a:p>
            <a:pPr marL="171450" indent="-171450" algn="just">
              <a:spcBef>
                <a:spcPts val="0"/>
              </a:spcBef>
              <a:buFont typeface="Arial" pitchFamily="34" charset="0"/>
              <a:buChar char="•"/>
            </a:pPr>
            <a:r>
              <a:rPr lang="ca-ES" sz="1000" kern="1200" dirty="0" smtClean="0">
                <a:solidFill>
                  <a:schemeClr val="tx1"/>
                </a:solidFill>
                <a:effectLst/>
              </a:rPr>
              <a:t>La Direcció va requerir, tant la </a:t>
            </a:r>
            <a:r>
              <a:rPr lang="ca-ES" sz="1000" b="1" kern="1200" dirty="0" smtClean="0">
                <a:solidFill>
                  <a:schemeClr val="tx1"/>
                </a:solidFill>
                <a:effectLst/>
              </a:rPr>
              <a:t>senzillesa general, com la no-modificació ni modernització excessiva</a:t>
            </a:r>
            <a:r>
              <a:rPr lang="ca-ES" sz="1000" kern="1200" dirty="0" smtClean="0">
                <a:solidFill>
                  <a:schemeClr val="tx1"/>
                </a:solidFill>
                <a:effectLst/>
              </a:rPr>
              <a:t> de l’estructura/tipologia dels formularis d’entrada de dades, amb la finalitat de no complicar en excés la tasca dels programadors interns. D’aquesta forma i per tal de contemplar aquests requisits, es va optar per aplicar una línia gràfica que apostés per la simplicitat i l’espai blanc, a la vegada que es va mantenir idèntica la tipologia bàsica dels formularis, així com es varen conservar els trets fonamentals dels seus elements compositius.</a:t>
            </a:r>
          </a:p>
          <a:p>
            <a:pPr marL="171450" indent="-171450" algn="just">
              <a:spcBef>
                <a:spcPts val="0"/>
              </a:spcBef>
              <a:buFont typeface="Arial" pitchFamily="34" charset="0"/>
              <a:buChar char="•"/>
            </a:pPr>
            <a:endParaRPr lang="ca-ES" sz="500" kern="1200" dirty="0" smtClean="0">
              <a:solidFill>
                <a:schemeClr val="tx1"/>
              </a:solidFill>
              <a:effectLst/>
            </a:endParaRPr>
          </a:p>
          <a:p>
            <a:pPr marL="171450" indent="-171450" algn="just">
              <a:spcBef>
                <a:spcPts val="0"/>
              </a:spcBef>
              <a:buFont typeface="Arial" pitchFamily="34" charset="0"/>
              <a:buChar char="•"/>
            </a:pPr>
            <a:r>
              <a:rPr lang="ca-ES" sz="1000" kern="1200" dirty="0" smtClean="0">
                <a:solidFill>
                  <a:schemeClr val="tx1"/>
                </a:solidFill>
                <a:effectLst/>
              </a:rPr>
              <a:t>Altre requisit sol·licitat per la Direcció va consistir en </a:t>
            </a:r>
            <a:r>
              <a:rPr lang="ca-ES" sz="1000" b="1" kern="1200" dirty="0" smtClean="0">
                <a:solidFill>
                  <a:schemeClr val="tx1"/>
                </a:solidFill>
                <a:effectLst/>
              </a:rPr>
              <a:t>l’ampliació de l’arbre de navegació </a:t>
            </a:r>
            <a:r>
              <a:rPr lang="ca-ES" sz="1000" kern="1200" dirty="0" smtClean="0">
                <a:solidFill>
                  <a:schemeClr val="tx1"/>
                </a:solidFill>
                <a:effectLst/>
              </a:rPr>
              <a:t>i en la incorporació de </a:t>
            </a:r>
            <a:r>
              <a:rPr lang="ca-ES" sz="1000" b="1" kern="1200" dirty="0" smtClean="0">
                <a:solidFill>
                  <a:schemeClr val="tx1"/>
                </a:solidFill>
                <a:effectLst/>
              </a:rPr>
              <a:t>més retorns a la pàgina web </a:t>
            </a:r>
            <a:r>
              <a:rPr lang="ca-ES" sz="1000" kern="1200" dirty="0" smtClean="0">
                <a:solidFill>
                  <a:schemeClr val="tx1"/>
                </a:solidFill>
                <a:effectLst/>
              </a:rPr>
              <a:t>que dóna accés a la borsa de treball. Així doncs, es va incorporar, en el prototip, la possibilitat de retornar a la pàgina web d'accés a la borsa de treball (inici) des de tots els formularis d'introducció de dades (formulari 1, 2 i 3), així com en el moment en què es completa el formulari 0b) i s'envien les dades, i també quan es tanca la pantalla de consulta de la puntuació. </a:t>
            </a:r>
          </a:p>
          <a:p>
            <a:pPr marL="171450" indent="-171450" algn="just">
              <a:spcBef>
                <a:spcPts val="0"/>
              </a:spcBef>
              <a:buFont typeface="Arial" pitchFamily="34" charset="0"/>
              <a:buChar char="•"/>
            </a:pPr>
            <a:endParaRPr lang="ca-ES" sz="500" kern="1200" dirty="0" smtClean="0">
              <a:solidFill>
                <a:schemeClr val="tx1"/>
              </a:solidFill>
              <a:effectLst/>
            </a:endParaRPr>
          </a:p>
          <a:p>
            <a:pPr marL="171450" indent="-171450" algn="just">
              <a:spcBef>
                <a:spcPts val="0"/>
              </a:spcBef>
              <a:buFont typeface="Arial" pitchFamily="34" charset="0"/>
              <a:buChar char="•"/>
            </a:pPr>
            <a:r>
              <a:rPr lang="ca-ES" sz="1000" kern="1200" dirty="0" smtClean="0">
                <a:solidFill>
                  <a:schemeClr val="tx1"/>
                </a:solidFill>
                <a:effectLst/>
              </a:rPr>
              <a:t>La Direcció va demanar </a:t>
            </a:r>
            <a:r>
              <a:rPr lang="ca-ES" sz="1000" b="1" kern="1200" dirty="0" smtClean="0">
                <a:solidFill>
                  <a:schemeClr val="tx1"/>
                </a:solidFill>
                <a:effectLst/>
              </a:rPr>
              <a:t>l’actualització de l’antic </a:t>
            </a:r>
            <a:r>
              <a:rPr lang="ca-ES" sz="1000" b="1" i="1" kern="1200" dirty="0" smtClean="0">
                <a:solidFill>
                  <a:schemeClr val="tx1"/>
                </a:solidFill>
                <a:effectLst/>
              </a:rPr>
              <a:t>banner </a:t>
            </a:r>
            <a:r>
              <a:rPr lang="ca-ES" sz="1000" b="1" kern="1200" dirty="0" smtClean="0">
                <a:solidFill>
                  <a:schemeClr val="tx1"/>
                </a:solidFill>
                <a:effectLst/>
              </a:rPr>
              <a:t>de la borsa</a:t>
            </a:r>
            <a:r>
              <a:rPr lang="ca-ES" sz="1000" kern="1200" dirty="0" smtClean="0">
                <a:solidFill>
                  <a:schemeClr val="tx1"/>
                </a:solidFill>
                <a:effectLst/>
              </a:rPr>
              <a:t>. D’acord, doncs, amb aquesta sol·licitud, es varen realitzar i presentar quatre </a:t>
            </a:r>
            <a:r>
              <a:rPr lang="ca-ES" sz="1000" i="1" kern="1200" dirty="0" smtClean="0">
                <a:solidFill>
                  <a:schemeClr val="tx1"/>
                </a:solidFill>
                <a:effectLst/>
              </a:rPr>
              <a:t>banners</a:t>
            </a:r>
            <a:r>
              <a:rPr lang="ca-ES" sz="1000" kern="1200" dirty="0" smtClean="0">
                <a:solidFill>
                  <a:schemeClr val="tx1"/>
                </a:solidFill>
                <a:effectLst/>
              </a:rPr>
              <a:t> per a la pàgina d'inici del web de la borsa de treball, de manera </a:t>
            </a:r>
            <a:r>
              <a:rPr lang="ca-ES" sz="1000" dirty="0" smtClean="0"/>
              <a:t>que </a:t>
            </a:r>
            <a:r>
              <a:rPr lang="ca-ES" sz="1000" kern="1200" dirty="0" smtClean="0">
                <a:solidFill>
                  <a:schemeClr val="tx1"/>
                </a:solidFill>
                <a:effectLst/>
              </a:rPr>
              <a:t>va poder ser escollir el </a:t>
            </a:r>
            <a:r>
              <a:rPr lang="ca-ES" sz="1000" i="1" kern="1200" dirty="0" smtClean="0">
                <a:solidFill>
                  <a:schemeClr val="tx1"/>
                </a:solidFill>
                <a:effectLst/>
              </a:rPr>
              <a:t>banner</a:t>
            </a:r>
            <a:r>
              <a:rPr lang="ca-ES" sz="1000" kern="1200" dirty="0" smtClean="0">
                <a:solidFill>
                  <a:schemeClr val="tx1"/>
                </a:solidFill>
                <a:effectLst/>
              </a:rPr>
              <a:t> final i aquest va poder ser incorporat a la pàgina web inicial del prototip sense excessives demores. </a:t>
            </a:r>
            <a:r>
              <a:rPr lang="ca-ES" sz="1000" dirty="0"/>
              <a:t>A més i tot partint del banner seleccionat, es va realitzar també una versió més reduïda per tal de poder ser utilitzada com a logotip, tot compartint espai amb el menú superior de navegació</a:t>
            </a:r>
            <a:endParaRPr lang="ca-ES" sz="1000" kern="1200" dirty="0" smtClean="0">
              <a:solidFill>
                <a:schemeClr val="tx1"/>
              </a:solidFill>
              <a:effectLst/>
            </a:endParaRPr>
          </a:p>
          <a:p>
            <a:pPr algn="just">
              <a:spcBef>
                <a:spcPts val="0"/>
              </a:spcBef>
            </a:pPr>
            <a:endParaRPr lang="ca-ES" sz="500" dirty="0"/>
          </a:p>
          <a:p>
            <a:pPr algn="just">
              <a:spcBef>
                <a:spcPts val="0"/>
              </a:spcBef>
            </a:pPr>
            <a:r>
              <a:rPr lang="ca-ES" sz="1000" dirty="0"/>
              <a:t>La definició de la línia gràfica del prototip (banners, logotips i la seva ubicació; paleta de colors; paleta tipogràfica, amb grandària i estils de fonts; botons i altres elements gràfics), així com les formes d’interacció i navegació aplicades s’han recopilat en el document de treball (5) - </a:t>
            </a:r>
            <a:r>
              <a:rPr lang="ca-ES" sz="1000" i="1" dirty="0"/>
              <a:t>Prototip. Estructura i disseny aplicats.</a:t>
            </a:r>
            <a:endParaRPr lang="es-ES" sz="1000" dirty="0"/>
          </a:p>
          <a:p>
            <a:pPr marL="171450" indent="-171450" algn="just">
              <a:spcBef>
                <a:spcPts val="0"/>
              </a:spcBef>
              <a:buFont typeface="Arial" pitchFamily="34" charset="0"/>
              <a:buChar char="•"/>
            </a:pPr>
            <a:endParaRPr lang="ca-ES" sz="1000" dirty="0"/>
          </a:p>
          <a:p>
            <a:pPr marL="171450" indent="-171450" algn="just">
              <a:spcBef>
                <a:spcPts val="0"/>
              </a:spcBef>
              <a:buFont typeface="Arial" pitchFamily="34" charset="0"/>
              <a:buChar char="•"/>
            </a:pPr>
            <a:endParaRPr lang="es-ES" sz="1000" kern="1200" dirty="0" smtClean="0">
              <a:solidFill>
                <a:schemeClr val="tx1"/>
              </a:solidFill>
              <a:effectLst/>
            </a:endParaRPr>
          </a:p>
          <a:p>
            <a:pPr marL="171450" indent="-171450" algn="just">
              <a:spcBef>
                <a:spcPts val="0"/>
              </a:spcBef>
              <a:buFont typeface="Arial" pitchFamily="34" charset="0"/>
              <a:buChar char="•"/>
            </a:pPr>
            <a:endParaRPr lang="es-ES" sz="1000" kern="1200" dirty="0" smtClean="0">
              <a:solidFill>
                <a:schemeClr val="tx1"/>
              </a:solidFill>
              <a:effectLst/>
            </a:endParaRPr>
          </a:p>
          <a:p>
            <a:pPr marL="171450" indent="-171450" algn="just">
              <a:spcBef>
                <a:spcPts val="0"/>
              </a:spcBef>
              <a:buFont typeface="Arial" pitchFamily="34" charset="0"/>
              <a:buChar char="•"/>
            </a:pPr>
            <a:endParaRPr lang="es-ES" sz="1000" kern="1200" dirty="0" smtClean="0">
              <a:solidFill>
                <a:schemeClr val="tx1"/>
              </a:solidFill>
              <a:effectLst/>
            </a:endParaRPr>
          </a:p>
          <a:p>
            <a:pPr algn="just">
              <a:spcBef>
                <a:spcPts val="0"/>
              </a:spcBef>
            </a:pPr>
            <a:endParaRPr lang="es-ES" sz="1000" kern="1200" dirty="0" smtClean="0">
              <a:solidFill>
                <a:schemeClr val="tx1"/>
              </a:solidFill>
              <a:effectLst/>
            </a:endParaRPr>
          </a:p>
          <a:p>
            <a:pPr algn="just">
              <a:spcBef>
                <a:spcPts val="0"/>
              </a:spcBef>
            </a:pPr>
            <a:endParaRPr lang="ca-ES" sz="1000" dirty="0"/>
          </a:p>
        </p:txBody>
      </p:sp>
      <p:sp>
        <p:nvSpPr>
          <p:cNvPr id="4" name="3 Marcador de número de diapositiva"/>
          <p:cNvSpPr>
            <a:spLocks noGrp="1"/>
          </p:cNvSpPr>
          <p:nvPr>
            <p:ph type="sldNum" sz="quarter" idx="10"/>
          </p:nvPr>
        </p:nvSpPr>
        <p:spPr/>
        <p:txBody>
          <a:bodyPr/>
          <a:lstStyle/>
          <a:p>
            <a:pPr>
              <a:defRPr/>
            </a:pPr>
            <a:fld id="{FA82BA2E-FA2C-4102-9ED3-5FC04D53777F}" type="slidenum">
              <a:rPr lang="es-ES" smtClean="0"/>
              <a:pPr>
                <a:defRPr/>
              </a:pPr>
              <a:t>12</a:t>
            </a:fld>
            <a:endParaRPr lang="es-ES" dirty="0"/>
          </a:p>
        </p:txBody>
      </p:sp>
    </p:spTree>
    <p:extLst>
      <p:ext uri="{BB962C8B-B14F-4D97-AF65-F5344CB8AC3E}">
        <p14:creationId xmlns:p14="http://schemas.microsoft.com/office/powerpoint/2010/main" val="2053786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709930" y="4860686"/>
            <a:ext cx="5679440" cy="4960207"/>
          </a:xfrm>
        </p:spPr>
        <p:txBody>
          <a:bodyPr/>
          <a:lstStyle/>
          <a:p>
            <a:pPr algn="just">
              <a:spcBef>
                <a:spcPts val="0"/>
              </a:spcBef>
            </a:pPr>
            <a:r>
              <a:rPr lang="ca-ES" sz="1000" kern="1200" dirty="0" smtClean="0">
                <a:solidFill>
                  <a:schemeClr val="tx1"/>
                </a:solidFill>
                <a:effectLst/>
              </a:rPr>
              <a:t>D’acord doncs, amb els requisits recopilats, es va efectuar el prototip </a:t>
            </a:r>
            <a:r>
              <a:rPr lang="ca-ES" sz="1000" i="1" kern="1200" dirty="0" smtClean="0">
                <a:solidFill>
                  <a:schemeClr val="tx1"/>
                </a:solidFill>
                <a:effectLst/>
              </a:rPr>
              <a:t>thidalgo_borsa.vp</a:t>
            </a:r>
            <a:r>
              <a:rPr lang="ca-ES" sz="1000" kern="1200" dirty="0" smtClean="0">
                <a:solidFill>
                  <a:schemeClr val="tx1"/>
                </a:solidFill>
                <a:effectLst/>
              </a:rPr>
              <a:t> que va ser oportunament aprovat per la Direcció de la institució propietària de la borsa de treball. </a:t>
            </a:r>
          </a:p>
          <a:p>
            <a:pPr marL="0" indent="0" algn="just">
              <a:spcBef>
                <a:spcPts val="0"/>
              </a:spcBef>
              <a:buFont typeface="Arial" pitchFamily="34" charset="0"/>
              <a:buNone/>
            </a:pPr>
            <a:endParaRPr lang="es-ES" sz="1000" kern="1200" dirty="0" smtClean="0">
              <a:solidFill>
                <a:schemeClr val="tx1"/>
              </a:solidFill>
              <a:effectLst/>
            </a:endParaRPr>
          </a:p>
          <a:p>
            <a:pPr algn="just">
              <a:spcBef>
                <a:spcPts val="0"/>
              </a:spcBef>
            </a:pPr>
            <a:r>
              <a:rPr lang="ca-ES" sz="1000" kern="1200" dirty="0" smtClean="0">
                <a:solidFill>
                  <a:schemeClr val="tx1"/>
                </a:solidFill>
                <a:effectLst/>
              </a:rPr>
              <a:t>A aquest prototip es pot accedir de les dues maneres següents:</a:t>
            </a:r>
          </a:p>
          <a:p>
            <a:pPr algn="just">
              <a:spcBef>
                <a:spcPts val="0"/>
              </a:spcBef>
            </a:pPr>
            <a:endParaRPr lang="es-ES" sz="500" kern="1200" dirty="0" smtClean="0">
              <a:solidFill>
                <a:schemeClr val="tx1"/>
              </a:solidFill>
              <a:effectLst/>
            </a:endParaRPr>
          </a:p>
          <a:p>
            <a:pPr algn="just">
              <a:spcBef>
                <a:spcPts val="0"/>
              </a:spcBef>
            </a:pPr>
            <a:r>
              <a:rPr lang="ca-ES" sz="1000" kern="1200" dirty="0" smtClean="0">
                <a:solidFill>
                  <a:schemeClr val="tx1"/>
                </a:solidFill>
                <a:effectLst/>
              </a:rPr>
              <a:t> - Consultant el prototip: thidalgo_borsa.vp (</a:t>
            </a:r>
            <a:r>
              <a:rPr lang="ca-ES" sz="1000" i="1" kern="1200" dirty="0" smtClean="0">
                <a:solidFill>
                  <a:schemeClr val="tx1"/>
                </a:solidFill>
                <a:effectLst/>
              </a:rPr>
              <a:t>Justinmind Prototyper File</a:t>
            </a:r>
            <a:r>
              <a:rPr lang="ca-ES" sz="1000" kern="1200" dirty="0" smtClean="0">
                <a:solidFill>
                  <a:schemeClr val="tx1"/>
                </a:solidFill>
                <a:effectLst/>
              </a:rPr>
              <a:t>) </a:t>
            </a:r>
            <a:endParaRPr lang="es-ES" sz="1000" kern="1200" dirty="0" smtClean="0">
              <a:solidFill>
                <a:schemeClr val="tx1"/>
              </a:solidFill>
              <a:effectLst/>
            </a:endParaRPr>
          </a:p>
          <a:p>
            <a:pPr marL="85725" algn="just">
              <a:spcBef>
                <a:spcPts val="0"/>
              </a:spcBef>
              <a:tabLst>
                <a:tab pos="85725" algn="l"/>
              </a:tabLst>
            </a:pPr>
            <a:r>
              <a:rPr lang="ca-ES" sz="1000" kern="1200" dirty="0" smtClean="0">
                <a:solidFill>
                  <a:schemeClr val="tx1"/>
                </a:solidFill>
                <a:effectLst/>
              </a:rPr>
              <a:t>Arxiu generat amb el programa de prototipatge </a:t>
            </a:r>
            <a:r>
              <a:rPr lang="ca-ES" sz="1000" i="1" kern="1200" dirty="0" smtClean="0">
                <a:solidFill>
                  <a:schemeClr val="tx1"/>
                </a:solidFill>
                <a:effectLst/>
              </a:rPr>
              <a:t>Justinmind</a:t>
            </a:r>
            <a:r>
              <a:rPr lang="ca-ES" sz="1000" kern="1200" dirty="0" smtClean="0">
                <a:solidFill>
                  <a:schemeClr val="tx1"/>
                </a:solidFill>
                <a:effectLst/>
              </a:rPr>
              <a:t>. Per a la seva obertura requereix de la descàrrega del propi programa, si bé aquest es pot descarregar sense problemes i de manera gratuïta a </a:t>
            </a:r>
            <a:r>
              <a:rPr lang="ca-ES" sz="1000" u="sng" kern="1200" dirty="0" smtClean="0">
                <a:solidFill>
                  <a:schemeClr val="tx1"/>
                </a:solidFill>
                <a:effectLst/>
                <a:hlinkClick r:id="rId3"/>
              </a:rPr>
              <a:t>http://www.justinmind.com</a:t>
            </a:r>
            <a:r>
              <a:rPr lang="ca-ES" sz="1000" kern="1200" dirty="0" smtClean="0">
                <a:solidFill>
                  <a:schemeClr val="tx1"/>
                </a:solidFill>
                <a:effectLst/>
              </a:rPr>
              <a:t>.</a:t>
            </a:r>
            <a:endParaRPr lang="es-ES" sz="1000" kern="1200" dirty="0" smtClean="0">
              <a:solidFill>
                <a:schemeClr val="tx1"/>
              </a:solidFill>
              <a:effectLst/>
            </a:endParaRPr>
          </a:p>
          <a:p>
            <a:pPr algn="just">
              <a:spcBef>
                <a:spcPts val="0"/>
              </a:spcBef>
            </a:pPr>
            <a:endParaRPr lang="es-ES" sz="500" kern="1200" dirty="0" smtClean="0">
              <a:solidFill>
                <a:schemeClr val="tx1"/>
              </a:solidFill>
              <a:effectLst/>
            </a:endParaRPr>
          </a:p>
          <a:p>
            <a:pPr algn="just">
              <a:spcBef>
                <a:spcPts val="0"/>
              </a:spcBef>
            </a:pPr>
            <a:r>
              <a:rPr lang="ca-ES" sz="1000" kern="1200" dirty="0" smtClean="0">
                <a:solidFill>
                  <a:schemeClr val="tx1"/>
                </a:solidFill>
                <a:effectLst/>
              </a:rPr>
              <a:t>- Obrint l’enllaç al prototip allotjat al servidor </a:t>
            </a:r>
            <a:r>
              <a:rPr lang="ca-ES" sz="1000" i="1" kern="1200" dirty="0" smtClean="0">
                <a:solidFill>
                  <a:schemeClr val="tx1"/>
                </a:solidFill>
                <a:effectLst/>
              </a:rPr>
              <a:t>Usernote</a:t>
            </a:r>
            <a:r>
              <a:rPr lang="ca-ES" sz="1000" kern="1200" dirty="0" smtClean="0">
                <a:solidFill>
                  <a:schemeClr val="tx1"/>
                </a:solidFill>
                <a:effectLst/>
              </a:rPr>
              <a:t>: </a:t>
            </a:r>
            <a:endParaRPr lang="es-ES" sz="1000" kern="1200" dirty="0" smtClean="0">
              <a:solidFill>
                <a:schemeClr val="tx1"/>
              </a:solidFill>
              <a:effectLst/>
            </a:endParaRPr>
          </a:p>
          <a:p>
            <a:pPr marL="85725" algn="just">
              <a:spcBef>
                <a:spcPts val="0"/>
              </a:spcBef>
            </a:pPr>
            <a:r>
              <a:rPr lang="ca-ES" sz="1000" u="sng" kern="1200" dirty="0" smtClean="0">
                <a:solidFill>
                  <a:schemeClr val="tx1"/>
                </a:solidFill>
                <a:effectLst/>
                <a:hlinkClick r:id="rId4"/>
              </a:rPr>
              <a:t>https://www.justinmind.com/usernote/tests/11422722/18153094/18153221/index.html</a:t>
            </a:r>
            <a:endParaRPr lang="es-ES" sz="1000" kern="1200" dirty="0" smtClean="0">
              <a:solidFill>
                <a:schemeClr val="tx1"/>
              </a:solidFill>
              <a:effectLst/>
            </a:endParaRPr>
          </a:p>
          <a:p>
            <a:pPr marL="171450" indent="-171450" algn="just">
              <a:spcBef>
                <a:spcPts val="0"/>
              </a:spcBef>
              <a:buFont typeface="Arial" pitchFamily="34" charset="0"/>
              <a:buChar char="•"/>
            </a:pPr>
            <a:endParaRPr lang="es-ES" sz="1000" kern="1200" dirty="0" smtClean="0">
              <a:solidFill>
                <a:schemeClr val="tx1"/>
              </a:solidFill>
              <a:effectLst/>
            </a:endParaRPr>
          </a:p>
          <a:p>
            <a:pPr algn="just">
              <a:spcBef>
                <a:spcPts val="0"/>
              </a:spcBef>
            </a:pPr>
            <a:endParaRPr lang="es-ES" sz="1000" kern="1200" dirty="0" smtClean="0">
              <a:solidFill>
                <a:schemeClr val="tx1"/>
              </a:solidFill>
              <a:effectLst/>
            </a:endParaRPr>
          </a:p>
          <a:p>
            <a:pPr algn="just">
              <a:spcBef>
                <a:spcPts val="0"/>
              </a:spcBef>
            </a:pPr>
            <a:endParaRPr lang="ca-ES" sz="1000" dirty="0"/>
          </a:p>
        </p:txBody>
      </p:sp>
      <p:sp>
        <p:nvSpPr>
          <p:cNvPr id="4" name="3 Marcador de número de diapositiva"/>
          <p:cNvSpPr>
            <a:spLocks noGrp="1"/>
          </p:cNvSpPr>
          <p:nvPr>
            <p:ph type="sldNum" sz="quarter" idx="10"/>
          </p:nvPr>
        </p:nvSpPr>
        <p:spPr/>
        <p:txBody>
          <a:bodyPr/>
          <a:lstStyle/>
          <a:p>
            <a:pPr>
              <a:defRPr/>
            </a:pPr>
            <a:fld id="{FA82BA2E-FA2C-4102-9ED3-5FC04D53777F}" type="slidenum">
              <a:rPr lang="es-ES" smtClean="0"/>
              <a:pPr>
                <a:defRPr/>
              </a:pPr>
              <a:t>13</a:t>
            </a:fld>
            <a:endParaRPr lang="es-ES" dirty="0"/>
          </a:p>
        </p:txBody>
      </p:sp>
    </p:spTree>
    <p:extLst>
      <p:ext uri="{BB962C8B-B14F-4D97-AF65-F5344CB8AC3E}">
        <p14:creationId xmlns:p14="http://schemas.microsoft.com/office/powerpoint/2010/main" val="2053786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709930" y="4860686"/>
            <a:ext cx="5679440" cy="4960207"/>
          </a:xfrm>
        </p:spPr>
        <p:txBody>
          <a:bodyPr/>
          <a:lstStyle/>
          <a:p>
            <a:pPr algn="just">
              <a:spcBef>
                <a:spcPts val="0"/>
              </a:spcBef>
            </a:pPr>
            <a:r>
              <a:rPr lang="ca-ES" sz="1000" kern="1200" dirty="0" smtClean="0">
                <a:solidFill>
                  <a:schemeClr val="tx1"/>
                </a:solidFill>
                <a:effectLst/>
              </a:rPr>
              <a:t>En aquest prototip també </a:t>
            </a:r>
            <a:r>
              <a:rPr lang="ca-ES" sz="1000" b="1" kern="1200" dirty="0" smtClean="0">
                <a:solidFill>
                  <a:schemeClr val="tx1"/>
                </a:solidFill>
                <a:effectLst/>
              </a:rPr>
              <a:t>s</a:t>
            </a:r>
            <a:r>
              <a:rPr lang="ca-ES" sz="1000" b="1" dirty="0" smtClean="0"/>
              <a:t>’han </a:t>
            </a:r>
            <a:r>
              <a:rPr lang="ca-ES" sz="1000" b="1" dirty="0"/>
              <a:t>incorporat </a:t>
            </a:r>
            <a:r>
              <a:rPr lang="ca-ES" sz="1000" b="1" dirty="0" smtClean="0"/>
              <a:t>totes </a:t>
            </a:r>
            <a:r>
              <a:rPr lang="ca-ES" sz="1000" b="1" dirty="0"/>
              <a:t>aquelles </a:t>
            </a:r>
            <a:r>
              <a:rPr lang="ca-ES" sz="1000" b="1" dirty="0" smtClean="0"/>
              <a:t>modificacions suggerides pel tutor </a:t>
            </a:r>
            <a:r>
              <a:rPr lang="ca-ES" sz="1000" dirty="0" smtClean="0"/>
              <a:t>d’aquest TFM, </a:t>
            </a:r>
            <a:r>
              <a:rPr lang="ca-ES" sz="1000" dirty="0"/>
              <a:t>en relació amb les quals la Direcció corporativa (Direcció de RRHH, Direcció de Comunicació i Direcció de Sistemes) de la institució no ha efectuat cap manifestació concreta, ni tampoc suposen un canvi substancial del contingut dels documents ja aprovats per la mateixa Direcció.</a:t>
            </a:r>
            <a:endParaRPr lang="es-ES" sz="1000" dirty="0"/>
          </a:p>
          <a:p>
            <a:pPr algn="just">
              <a:spcBef>
                <a:spcPts val="0"/>
              </a:spcBef>
            </a:pPr>
            <a:r>
              <a:rPr lang="ca-ES" sz="1000" dirty="0"/>
              <a:t> </a:t>
            </a:r>
            <a:endParaRPr lang="es-ES" sz="1000" dirty="0"/>
          </a:p>
          <a:p>
            <a:pPr algn="just">
              <a:spcBef>
                <a:spcPts val="0"/>
              </a:spcBef>
            </a:pPr>
            <a:r>
              <a:rPr lang="ca-ES" sz="1000" dirty="0"/>
              <a:t>Així doncs, s’han aplicat les recomanacions següents:</a:t>
            </a:r>
            <a:endParaRPr lang="es-ES" sz="1000" dirty="0"/>
          </a:p>
          <a:p>
            <a:pPr algn="just">
              <a:spcBef>
                <a:spcPts val="0"/>
              </a:spcBef>
            </a:pPr>
            <a:r>
              <a:rPr lang="ca-ES" sz="500" dirty="0"/>
              <a:t> </a:t>
            </a:r>
            <a:endParaRPr lang="es-ES" sz="500" dirty="0"/>
          </a:p>
          <a:p>
            <a:pPr marL="171450" lvl="0" indent="-171450" algn="just">
              <a:spcBef>
                <a:spcPts val="0"/>
              </a:spcBef>
              <a:buFont typeface="Arial" pitchFamily="34" charset="0"/>
              <a:buChar char="•"/>
            </a:pPr>
            <a:r>
              <a:rPr lang="ca-ES" sz="1000" dirty="0"/>
              <a:t>S’ha variat el menú superior de navegació, tot substituint-se la denominació “Formulari 1”, “Formulari 2” i “Formulari 3”, per una nomenclatura més descriptiva, en concret: ”1. Dades personals”, “2. Dades professionals”, i “3.Dades acadèmiques”.</a:t>
            </a:r>
            <a:endParaRPr lang="es-ES" sz="500" dirty="0"/>
          </a:p>
          <a:p>
            <a:pPr algn="just">
              <a:spcBef>
                <a:spcPts val="0"/>
              </a:spcBef>
            </a:pPr>
            <a:r>
              <a:rPr lang="ca-ES" sz="500" dirty="0"/>
              <a:t> </a:t>
            </a:r>
            <a:endParaRPr lang="es-ES" sz="500" dirty="0"/>
          </a:p>
          <a:p>
            <a:pPr marL="171450" lvl="0" indent="-171450" algn="just">
              <a:spcBef>
                <a:spcPts val="0"/>
              </a:spcBef>
              <a:buFont typeface="Arial" pitchFamily="34" charset="0"/>
              <a:buChar char="•"/>
            </a:pPr>
            <a:r>
              <a:rPr lang="ca-ES" sz="1000" dirty="0"/>
              <a:t>S’ha dividit el botó “Desar i continuar” en dos botons, un per desar i altre per continuar, i s’han situat ambdós botons de manera duplicada, al principi i al final de cada formulari.</a:t>
            </a:r>
            <a:endParaRPr lang="es-ES" sz="1000" dirty="0"/>
          </a:p>
          <a:p>
            <a:pPr algn="just">
              <a:spcBef>
                <a:spcPts val="0"/>
              </a:spcBef>
            </a:pPr>
            <a:r>
              <a:rPr lang="ca-ES" sz="500" dirty="0"/>
              <a:t> </a:t>
            </a:r>
            <a:endParaRPr lang="es-ES" sz="500" dirty="0"/>
          </a:p>
          <a:p>
            <a:pPr marL="171450" lvl="0" indent="-171450" algn="just">
              <a:spcBef>
                <a:spcPts val="0"/>
              </a:spcBef>
              <a:buFont typeface="Arial" pitchFamily="34" charset="0"/>
              <a:buChar char="•"/>
            </a:pPr>
            <a:r>
              <a:rPr lang="ca-ES" sz="1000" dirty="0"/>
              <a:t>S’han desbloquejat les dades bàsiques de l’usuari per tal de poder donar la idea, en el prototip, que aquestes es poden modificar, tal com, en efecte, es podrà fer als formularis reals.</a:t>
            </a:r>
            <a:endParaRPr lang="es-ES" sz="1000" dirty="0"/>
          </a:p>
          <a:p>
            <a:pPr algn="just">
              <a:spcBef>
                <a:spcPts val="0"/>
              </a:spcBef>
            </a:pPr>
            <a:r>
              <a:rPr lang="ca-ES" sz="500" dirty="0"/>
              <a:t> </a:t>
            </a:r>
            <a:endParaRPr lang="es-ES" sz="500" dirty="0"/>
          </a:p>
          <a:p>
            <a:pPr marL="171450" lvl="0" indent="-171450" algn="just">
              <a:spcBef>
                <a:spcPts val="0"/>
              </a:spcBef>
              <a:buFont typeface="Arial" pitchFamily="34" charset="0"/>
              <a:buChar char="•"/>
            </a:pPr>
            <a:r>
              <a:rPr lang="ca-ES" sz="1000" dirty="0"/>
              <a:t>S’ha modificat el color de fons del botó “Recordar contrasenya” (ara de color gris), per tal que no tingui exactament el mateix aspecte del que podria ser el botó d’accés (de color blau).</a:t>
            </a:r>
            <a:endParaRPr lang="es-ES" sz="1000" dirty="0"/>
          </a:p>
          <a:p>
            <a:pPr lvl="0" algn="just">
              <a:spcBef>
                <a:spcPts val="0"/>
              </a:spcBef>
            </a:pPr>
            <a:endParaRPr lang="ca-ES" sz="1000" dirty="0" smtClean="0"/>
          </a:p>
          <a:p>
            <a:pPr lvl="0" algn="just">
              <a:spcBef>
                <a:spcPts val="0"/>
              </a:spcBef>
            </a:pPr>
            <a:r>
              <a:rPr lang="ca-ES" sz="1000" dirty="0" smtClean="0"/>
              <a:t>No obstant</a:t>
            </a:r>
            <a:r>
              <a:rPr lang="ca-ES" sz="1000" dirty="0"/>
              <a:t> ha semblat raonable d’actuar de manera </a:t>
            </a:r>
            <a:r>
              <a:rPr lang="ca-ES" sz="1000" dirty="0" smtClean="0"/>
              <a:t>diferent quant </a:t>
            </a:r>
            <a:r>
              <a:rPr lang="ca-ES" sz="1000" dirty="0"/>
              <a:t>a aquelles transformacions recomanades que podrien contravenir els requisits previs de la Direcció i/o podrien suposar canvis més radicals </a:t>
            </a:r>
            <a:r>
              <a:rPr lang="ca-ES" sz="1000" dirty="0" smtClean="0"/>
              <a:t>en relació amb els </a:t>
            </a:r>
            <a:r>
              <a:rPr lang="ca-ES" sz="1000" dirty="0"/>
              <a:t>continguts dels documents (i/o del propi prototip</a:t>
            </a:r>
            <a:r>
              <a:rPr lang="ca-ES" sz="1000" dirty="0" smtClean="0"/>
              <a:t>) </a:t>
            </a:r>
            <a:r>
              <a:rPr lang="ca-ES" sz="1000" dirty="0"/>
              <a:t>que ja havien obtingut el </a:t>
            </a:r>
            <a:r>
              <a:rPr lang="ca-ES" sz="1000" dirty="0" smtClean="0"/>
              <a:t>seu vistiplau. Així doncs, aquestes transformacions </a:t>
            </a:r>
            <a:r>
              <a:rPr lang="ca-ES" sz="1000" b="1" dirty="0" smtClean="0"/>
              <a:t>s’han incorporat al projecte com a</a:t>
            </a:r>
            <a:r>
              <a:rPr lang="ca-ES" sz="1000" dirty="0" smtClean="0"/>
              <a:t> </a:t>
            </a:r>
            <a:r>
              <a:rPr lang="ca-ES" sz="1000" b="1" dirty="0" smtClean="0"/>
              <a:t>línies de futur</a:t>
            </a:r>
            <a:r>
              <a:rPr lang="ca-ES" sz="1000" dirty="0" smtClean="0"/>
              <a:t>, ja </a:t>
            </a:r>
            <a:r>
              <a:rPr lang="ca-ES" sz="1000" dirty="0"/>
              <a:t>que no s’ha pogut reunir </a:t>
            </a:r>
            <a:r>
              <a:rPr lang="ca-ES" sz="1000" dirty="0" smtClean="0"/>
              <a:t>al grup </a:t>
            </a:r>
            <a:r>
              <a:rPr lang="ca-ES" sz="1000" dirty="0"/>
              <a:t>d’interessats per tal de </a:t>
            </a:r>
            <a:r>
              <a:rPr lang="ca-ES" sz="1000" dirty="0" smtClean="0"/>
              <a:t>plantejar les noves actuacions que haurien estat necessàries.</a:t>
            </a:r>
          </a:p>
          <a:p>
            <a:pPr algn="just">
              <a:spcBef>
                <a:spcPts val="0"/>
              </a:spcBef>
            </a:pPr>
            <a:endParaRPr lang="es-ES" sz="1000" kern="1200" dirty="0" smtClean="0">
              <a:solidFill>
                <a:schemeClr val="tx1"/>
              </a:solidFill>
              <a:effectLst/>
            </a:endParaRPr>
          </a:p>
          <a:p>
            <a:pPr algn="just">
              <a:spcBef>
                <a:spcPts val="0"/>
              </a:spcBef>
            </a:pPr>
            <a:endParaRPr lang="es-ES" sz="1000" kern="1200" dirty="0" smtClean="0">
              <a:solidFill>
                <a:schemeClr val="tx1"/>
              </a:solidFill>
              <a:effectLst/>
            </a:endParaRPr>
          </a:p>
          <a:p>
            <a:pPr algn="just">
              <a:spcBef>
                <a:spcPts val="0"/>
              </a:spcBef>
            </a:pPr>
            <a:endParaRPr lang="ca-ES" sz="1000" dirty="0"/>
          </a:p>
        </p:txBody>
      </p:sp>
      <p:sp>
        <p:nvSpPr>
          <p:cNvPr id="4" name="3 Marcador de número de diapositiva"/>
          <p:cNvSpPr>
            <a:spLocks noGrp="1"/>
          </p:cNvSpPr>
          <p:nvPr>
            <p:ph type="sldNum" sz="quarter" idx="10"/>
          </p:nvPr>
        </p:nvSpPr>
        <p:spPr/>
        <p:txBody>
          <a:bodyPr/>
          <a:lstStyle/>
          <a:p>
            <a:pPr>
              <a:defRPr/>
            </a:pPr>
            <a:fld id="{FA82BA2E-FA2C-4102-9ED3-5FC04D53777F}" type="slidenum">
              <a:rPr lang="es-ES" smtClean="0"/>
              <a:pPr>
                <a:defRPr/>
              </a:pPr>
              <a:t>14</a:t>
            </a:fld>
            <a:endParaRPr lang="es-ES" dirty="0"/>
          </a:p>
        </p:txBody>
      </p:sp>
    </p:spTree>
    <p:extLst>
      <p:ext uri="{BB962C8B-B14F-4D97-AF65-F5344CB8AC3E}">
        <p14:creationId xmlns:p14="http://schemas.microsoft.com/office/powerpoint/2010/main" val="2053786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709930" y="4860687"/>
            <a:ext cx="5679440" cy="4973426"/>
          </a:xfrm>
        </p:spPr>
        <p:txBody>
          <a:bodyPr/>
          <a:lstStyle/>
          <a:p>
            <a:pPr algn="just">
              <a:spcBef>
                <a:spcPts val="0"/>
              </a:spcBef>
            </a:pPr>
            <a:r>
              <a:rPr lang="ca-ES" sz="1000" b="1" dirty="0" smtClean="0"/>
              <a:t>Lliçons apreses</a:t>
            </a:r>
          </a:p>
          <a:p>
            <a:pPr algn="just">
              <a:spcBef>
                <a:spcPts val="0"/>
              </a:spcBef>
            </a:pPr>
            <a:endParaRPr lang="es-ES" sz="500" b="1" dirty="0"/>
          </a:p>
          <a:p>
            <a:pPr marL="171450" lvl="0" indent="-171450" algn="just">
              <a:spcBef>
                <a:spcPts val="0"/>
              </a:spcBef>
              <a:buFont typeface="Arial" pitchFamily="34" charset="0"/>
              <a:buChar char="•"/>
            </a:pPr>
            <a:r>
              <a:rPr lang="ca-ES" sz="1000" dirty="0" smtClean="0"/>
              <a:t>És aconsellable d’assumir que</a:t>
            </a:r>
            <a:r>
              <a:rPr lang="ca-ES" sz="1000" dirty="0"/>
              <a:t>, tard o d’hora, sorgiran inconvenients i de disposar de tant reforç temporal per a contingències com sigui possible, de manera que aquest reforç pugui suposar prou marge de maniobra per tal de resoldre els problemes que es puguin generar i, encara més, si els terminis de lliurament establerts són molt ajustats, com </a:t>
            </a:r>
            <a:r>
              <a:rPr lang="ca-ES" sz="1000" dirty="0" smtClean="0"/>
              <a:t>és el nostre cas.</a:t>
            </a:r>
            <a:endParaRPr lang="es-ES" sz="1000" dirty="0"/>
          </a:p>
          <a:p>
            <a:pPr marL="171450" lvl="0" indent="-171450" algn="just">
              <a:spcBef>
                <a:spcPts val="0"/>
              </a:spcBef>
              <a:buFont typeface="Arial" pitchFamily="34" charset="0"/>
              <a:buChar char="•"/>
            </a:pPr>
            <a:r>
              <a:rPr lang="ca-ES" sz="1000" dirty="0" smtClean="0"/>
              <a:t>També </a:t>
            </a:r>
            <a:r>
              <a:rPr lang="ca-ES" sz="1000" dirty="0"/>
              <a:t>resulta </a:t>
            </a:r>
            <a:r>
              <a:rPr lang="ca-ES" sz="1000" dirty="0" smtClean="0"/>
              <a:t>convenient </a:t>
            </a:r>
            <a:r>
              <a:rPr lang="ca-ES" sz="1000" dirty="0"/>
              <a:t>de delimitar, de forma prèvia i acurada, les expectatives que els grups d’interès implicats puguin </a:t>
            </a:r>
            <a:r>
              <a:rPr lang="ca-ES" sz="1000" dirty="0" smtClean="0"/>
              <a:t>tenir </a:t>
            </a:r>
            <a:r>
              <a:rPr lang="ca-ES" sz="1000" i="1" dirty="0" smtClean="0"/>
              <a:t>a </a:t>
            </a:r>
            <a:r>
              <a:rPr lang="ca-ES" sz="1000" i="1" dirty="0"/>
              <a:t>priori</a:t>
            </a:r>
            <a:r>
              <a:rPr lang="ca-ES" sz="1000" dirty="0"/>
              <a:t> respecte del producte a lliurar, així com de conèixer, </a:t>
            </a:r>
            <a:r>
              <a:rPr lang="ca-ES" sz="1000" dirty="0" smtClean="0"/>
              <a:t>detalladament, </a:t>
            </a:r>
            <a:r>
              <a:rPr lang="ca-ES" sz="1000" dirty="0"/>
              <a:t>quins seran els criteris fonamentals d’acceptació d’aquest producte. </a:t>
            </a:r>
            <a:endParaRPr lang="es-ES" sz="1000" dirty="0"/>
          </a:p>
          <a:p>
            <a:pPr marL="171450" lvl="0" indent="-171450" algn="just">
              <a:spcBef>
                <a:spcPts val="0"/>
              </a:spcBef>
              <a:buFont typeface="Arial" pitchFamily="34" charset="0"/>
              <a:buChar char="•"/>
            </a:pPr>
            <a:endParaRPr lang="es-ES" sz="500" dirty="0"/>
          </a:p>
          <a:p>
            <a:pPr algn="just">
              <a:spcBef>
                <a:spcPts val="0"/>
              </a:spcBef>
            </a:pPr>
            <a:r>
              <a:rPr lang="ca-ES" sz="1000" b="1" dirty="0" smtClean="0"/>
              <a:t>Objectius </a:t>
            </a:r>
            <a:r>
              <a:rPr lang="ca-ES" sz="1000" b="1" dirty="0"/>
              <a:t>assolits</a:t>
            </a:r>
            <a:endParaRPr lang="es-ES" sz="1000" b="1" dirty="0"/>
          </a:p>
          <a:p>
            <a:pPr algn="just">
              <a:spcBef>
                <a:spcPts val="0"/>
              </a:spcBef>
            </a:pPr>
            <a:r>
              <a:rPr lang="ca-ES" sz="1000" dirty="0" smtClean="0"/>
              <a:t>S’han </a:t>
            </a:r>
            <a:r>
              <a:rPr lang="ca-ES" sz="1000" dirty="0"/>
              <a:t>assolit els objectius que es varen reflectir en aquesta memòria, de manera que s’han efectuat les revisions, anàlisis i propostes necessàries per tal de fer possible el redisseny i actualització dels formularis web d'introducció de dades i del sistema de gestió intern de la borsa de treball que ens ocupa, així com s’han realitzat els </a:t>
            </a:r>
            <a:r>
              <a:rPr lang="ca-ES" sz="1000" i="1" dirty="0"/>
              <a:t>sketches</a:t>
            </a:r>
            <a:r>
              <a:rPr lang="ca-ES" sz="1000" dirty="0"/>
              <a:t> i </a:t>
            </a:r>
            <a:r>
              <a:rPr lang="ca-ES" sz="1000" i="1" dirty="0"/>
              <a:t>mock-ups</a:t>
            </a:r>
            <a:r>
              <a:rPr lang="ca-ES" sz="1000" dirty="0"/>
              <a:t> corresponents al mencionat redisseny. </a:t>
            </a:r>
            <a:endParaRPr lang="es-ES" sz="1000" dirty="0"/>
          </a:p>
          <a:p>
            <a:pPr algn="just">
              <a:spcBef>
                <a:spcPts val="0"/>
              </a:spcBef>
            </a:pPr>
            <a:endParaRPr lang="es-ES" sz="500" dirty="0"/>
          </a:p>
          <a:p>
            <a:pPr algn="just">
              <a:spcBef>
                <a:spcPts val="0"/>
              </a:spcBef>
            </a:pPr>
            <a:r>
              <a:rPr lang="ca-ES" sz="900" dirty="0"/>
              <a:t>A més i amb aquesta proposta de redisseny, es creu també haver aconseguit de:</a:t>
            </a:r>
            <a:endParaRPr lang="es-ES" sz="900" dirty="0"/>
          </a:p>
          <a:p>
            <a:pPr marL="171450" lvl="0" indent="-171450" algn="just">
              <a:spcBef>
                <a:spcPts val="0"/>
              </a:spcBef>
              <a:buFont typeface="Arial" pitchFamily="34" charset="0"/>
              <a:buChar char="•"/>
            </a:pPr>
            <a:r>
              <a:rPr lang="ca-ES" sz="900" dirty="0"/>
              <a:t>Convertir la borsa existent en una eina més pràctica, àgil i </a:t>
            </a:r>
            <a:r>
              <a:rPr lang="ca-ES" sz="900" dirty="0" smtClean="0"/>
              <a:t>útil.</a:t>
            </a:r>
            <a:endParaRPr lang="es-ES" sz="900" dirty="0"/>
          </a:p>
          <a:p>
            <a:pPr marL="171450" lvl="0" indent="-171450" algn="just">
              <a:spcBef>
                <a:spcPts val="0"/>
              </a:spcBef>
              <a:buFont typeface="Arial" pitchFamily="34" charset="0"/>
              <a:buChar char="•"/>
            </a:pPr>
            <a:r>
              <a:rPr lang="ca-ES" sz="900" dirty="0"/>
              <a:t>Ajustar millor aquesta borsa a les noves conjuntures i requeriments </a:t>
            </a:r>
            <a:r>
              <a:rPr lang="ca-ES" sz="900" dirty="0" smtClean="0"/>
              <a:t>de la institució i de l’entorn</a:t>
            </a:r>
            <a:r>
              <a:rPr lang="ca-ES" sz="900" dirty="0"/>
              <a:t>. </a:t>
            </a:r>
            <a:endParaRPr lang="es-ES" sz="900" dirty="0"/>
          </a:p>
          <a:p>
            <a:pPr marL="171450" lvl="0" indent="-171450" algn="just">
              <a:spcBef>
                <a:spcPts val="0"/>
              </a:spcBef>
              <a:buFont typeface="Arial" pitchFamily="34" charset="0"/>
              <a:buChar char="•"/>
            </a:pPr>
            <a:r>
              <a:rPr lang="ca-ES" sz="900" dirty="0"/>
              <a:t>Millorar la usabilitat de l'anterior borsa de treball, tant per als usuaris externs, com per al personal </a:t>
            </a:r>
            <a:r>
              <a:rPr lang="ca-ES" sz="900" dirty="0" smtClean="0"/>
              <a:t>intern. </a:t>
            </a:r>
            <a:endParaRPr lang="es-ES" sz="900" dirty="0"/>
          </a:p>
          <a:p>
            <a:pPr marL="171450" lvl="0" indent="-171450" algn="just">
              <a:spcBef>
                <a:spcPts val="0"/>
              </a:spcBef>
              <a:buFont typeface="Arial" pitchFamily="34" charset="0"/>
              <a:buChar char="•"/>
            </a:pPr>
            <a:r>
              <a:rPr lang="ca-ES" sz="900" dirty="0"/>
              <a:t>Adequar els formularis d'introducció de dades a la nova imatge corporativa de la institució.</a:t>
            </a:r>
            <a:endParaRPr lang="es-ES" sz="900" dirty="0"/>
          </a:p>
          <a:p>
            <a:pPr marL="171450" lvl="0" indent="-171450" algn="just">
              <a:spcBef>
                <a:spcPts val="0"/>
              </a:spcBef>
              <a:buFont typeface="Arial" pitchFamily="34" charset="0"/>
              <a:buChar char="•"/>
            </a:pPr>
            <a:r>
              <a:rPr lang="ca-ES" sz="900" dirty="0" smtClean="0"/>
              <a:t>I aplicar </a:t>
            </a:r>
            <a:r>
              <a:rPr lang="ca-ES" sz="900" dirty="0"/>
              <a:t>els coneixements adquirits en aquest Màster. </a:t>
            </a:r>
            <a:endParaRPr lang="es-ES" sz="900" dirty="0"/>
          </a:p>
          <a:p>
            <a:pPr lvl="0" algn="just">
              <a:spcBef>
                <a:spcPts val="0"/>
              </a:spcBef>
            </a:pPr>
            <a:endParaRPr lang="es-ES" sz="500" dirty="0" smtClean="0"/>
          </a:p>
          <a:p>
            <a:pPr lvl="0" algn="just">
              <a:spcBef>
                <a:spcPts val="0"/>
              </a:spcBef>
            </a:pPr>
            <a:r>
              <a:rPr lang="ca-ES" sz="1000" b="1" noProof="0" dirty="0" smtClean="0"/>
              <a:t>Metodologia i planificació</a:t>
            </a:r>
          </a:p>
          <a:p>
            <a:pPr lvl="0" algn="just">
              <a:spcBef>
                <a:spcPts val="0"/>
              </a:spcBef>
            </a:pPr>
            <a:r>
              <a:rPr lang="ca-ES" sz="1000" dirty="0" smtClean="0"/>
              <a:t>Quant a </a:t>
            </a:r>
            <a:r>
              <a:rPr lang="ca-ES" sz="1000" dirty="0"/>
              <a:t>a la metodologia aplicada, podríem concloure </a:t>
            </a:r>
            <a:r>
              <a:rPr lang="ca-ES" sz="1000" dirty="0" smtClean="0"/>
              <a:t>que aquesta </a:t>
            </a:r>
            <a:r>
              <a:rPr lang="ca-ES" sz="1000" dirty="0"/>
              <a:t>ha estat </a:t>
            </a:r>
            <a:r>
              <a:rPr lang="ca-ES" sz="1000" dirty="0" smtClean="0"/>
              <a:t>adequada, si bé </a:t>
            </a:r>
            <a:r>
              <a:rPr lang="ca-ES" sz="1000" dirty="0"/>
              <a:t>es va haver d’incorporar, a les accions inicialment previstes dins del marc d’aquesta metodologia i abans d’efectuar els </a:t>
            </a:r>
            <a:r>
              <a:rPr lang="ca-ES" sz="1000" i="1" dirty="0"/>
              <a:t>mock-ups</a:t>
            </a:r>
            <a:r>
              <a:rPr lang="ca-ES" sz="1000" dirty="0"/>
              <a:t>, una reunió amb la Direcció corporativa tipus pressa de </a:t>
            </a:r>
            <a:r>
              <a:rPr lang="ca-ES" sz="1000" dirty="0" smtClean="0"/>
              <a:t>requisits.</a:t>
            </a:r>
            <a:endParaRPr lang="es-ES" sz="1000" b="1" dirty="0"/>
          </a:p>
          <a:p>
            <a:pPr algn="just">
              <a:spcBef>
                <a:spcPts val="0"/>
              </a:spcBef>
            </a:pPr>
            <a:endParaRPr lang="ca-ES" sz="1000" dirty="0" smtClean="0"/>
          </a:p>
          <a:p>
            <a:pPr algn="just">
              <a:spcBef>
                <a:spcPts val="0"/>
              </a:spcBef>
            </a:pPr>
            <a:r>
              <a:rPr lang="ca-ES" sz="1000" dirty="0" smtClean="0"/>
              <a:t>Pel </a:t>
            </a:r>
            <a:r>
              <a:rPr lang="ca-ES" sz="1000" dirty="0"/>
              <a:t>que fa a la planificació s’ha seguit la planificació prevista al llarg del projecte sense excessius entrebancs, si bé cal destacar que, dins del marc de la fase 3 d’aquest TFM, es va haver de procedir a una re-planificació, com a conseqüència de les dificultats sorgides al llarg del desenvolupament del producte (iteració 2).</a:t>
            </a:r>
          </a:p>
          <a:p>
            <a:pPr lvl="0" algn="just">
              <a:spcBef>
                <a:spcPts val="0"/>
              </a:spcBef>
            </a:pPr>
            <a:endParaRPr lang="es-ES" sz="1000" b="1" dirty="0"/>
          </a:p>
        </p:txBody>
      </p:sp>
      <p:sp>
        <p:nvSpPr>
          <p:cNvPr id="4" name="3 Marcador de número de diapositiva"/>
          <p:cNvSpPr>
            <a:spLocks noGrp="1"/>
          </p:cNvSpPr>
          <p:nvPr>
            <p:ph type="sldNum" sz="quarter" idx="10"/>
          </p:nvPr>
        </p:nvSpPr>
        <p:spPr/>
        <p:txBody>
          <a:bodyPr/>
          <a:lstStyle/>
          <a:p>
            <a:pPr>
              <a:defRPr/>
            </a:pPr>
            <a:fld id="{FA82BA2E-FA2C-4102-9ED3-5FC04D53777F}" type="slidenum">
              <a:rPr lang="es-ES" smtClean="0"/>
              <a:pPr>
                <a:defRPr/>
              </a:pPr>
              <a:t>15</a:t>
            </a:fld>
            <a:endParaRPr lang="es-ES" dirty="0"/>
          </a:p>
        </p:txBody>
      </p:sp>
    </p:spTree>
    <p:extLst>
      <p:ext uri="{BB962C8B-B14F-4D97-AF65-F5344CB8AC3E}">
        <p14:creationId xmlns:p14="http://schemas.microsoft.com/office/powerpoint/2010/main" val="2053786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709930" y="4860687"/>
            <a:ext cx="5679440" cy="4750038"/>
          </a:xfrm>
        </p:spPr>
        <p:txBody>
          <a:bodyPr/>
          <a:lstStyle/>
          <a:p>
            <a:pPr algn="just">
              <a:spcBef>
                <a:spcPts val="0"/>
              </a:spcBef>
            </a:pPr>
            <a:r>
              <a:rPr lang="ca-ES" sz="1000" dirty="0"/>
              <a:t>C</a:t>
            </a:r>
            <a:r>
              <a:rPr lang="ca-ES" sz="1000" kern="1200" dirty="0" smtClean="0">
                <a:solidFill>
                  <a:schemeClr val="tx1"/>
                </a:solidFill>
                <a:effectLst/>
              </a:rPr>
              <a:t>om a línies de futur i quant al nou web de la borsa de treball, restarien per abordar les següents qüestions cabdals:</a:t>
            </a:r>
            <a:endParaRPr lang="es-ES" sz="1000" kern="1200" dirty="0" smtClean="0">
              <a:solidFill>
                <a:schemeClr val="tx1"/>
              </a:solidFill>
              <a:effectLst/>
            </a:endParaRPr>
          </a:p>
          <a:p>
            <a:pPr algn="just">
              <a:spcBef>
                <a:spcPts val="0"/>
              </a:spcBef>
            </a:pPr>
            <a:r>
              <a:rPr lang="ca-ES" sz="500" kern="1200" dirty="0" smtClean="0">
                <a:solidFill>
                  <a:schemeClr val="tx1"/>
                </a:solidFill>
                <a:effectLst/>
              </a:rPr>
              <a:t> </a:t>
            </a:r>
            <a:endParaRPr lang="es-ES" sz="500" kern="1200" dirty="0" smtClean="0">
              <a:solidFill>
                <a:schemeClr val="tx1"/>
              </a:solidFill>
              <a:effectLst/>
            </a:endParaRPr>
          </a:p>
          <a:p>
            <a:pPr marL="171450" lvl="0" indent="-171450" algn="just">
              <a:spcBef>
                <a:spcPts val="0"/>
              </a:spcBef>
              <a:buFont typeface="Arial" pitchFamily="34" charset="0"/>
              <a:buChar char="•"/>
            </a:pPr>
            <a:r>
              <a:rPr lang="ca-ES" sz="1000" kern="1200" dirty="0" smtClean="0">
                <a:solidFill>
                  <a:schemeClr val="tx1"/>
                </a:solidFill>
                <a:effectLst/>
              </a:rPr>
              <a:t>Reconsiderar, com a mínim, </a:t>
            </a:r>
            <a:r>
              <a:rPr lang="ca-ES" sz="1000" b="1" kern="1200" dirty="0" smtClean="0">
                <a:solidFill>
                  <a:schemeClr val="tx1"/>
                </a:solidFill>
                <a:effectLst/>
              </a:rPr>
              <a:t>l'adopció d'un disseny adaptatiu </a:t>
            </a:r>
            <a:r>
              <a:rPr lang="ca-ES" sz="1000" kern="1200" dirty="0" smtClean="0">
                <a:solidFill>
                  <a:schemeClr val="tx1"/>
                </a:solidFill>
                <a:effectLst/>
              </a:rPr>
              <a:t>en relació amb els formularis de registre i d'introducció de dades personals i quant a la pantalla de consulta de la puntuació, ja que semblen ser més fàcilment adaptables al RWD, a la vegada que són més aptes per a ser emplenats i/o visualitzats des de diferents dispositius mòbils.</a:t>
            </a:r>
            <a:endParaRPr lang="es-ES" sz="1000" kern="1200" dirty="0" smtClean="0">
              <a:solidFill>
                <a:schemeClr val="tx1"/>
              </a:solidFill>
              <a:effectLst/>
            </a:endParaRPr>
          </a:p>
          <a:p>
            <a:pPr algn="just">
              <a:spcBef>
                <a:spcPts val="0"/>
              </a:spcBef>
            </a:pPr>
            <a:r>
              <a:rPr lang="ca-ES" sz="1000" kern="1200" dirty="0" smtClean="0">
                <a:solidFill>
                  <a:schemeClr val="tx1"/>
                </a:solidFill>
                <a:effectLst/>
              </a:rPr>
              <a:t> </a:t>
            </a:r>
            <a:endParaRPr lang="es-ES" sz="1000" kern="1200" dirty="0" smtClean="0">
              <a:solidFill>
                <a:schemeClr val="tx1"/>
              </a:solidFill>
              <a:effectLst/>
            </a:endParaRPr>
          </a:p>
          <a:p>
            <a:pPr lvl="0" algn="just">
              <a:spcBef>
                <a:spcPts val="0"/>
              </a:spcBef>
            </a:pPr>
            <a:r>
              <a:rPr lang="ca-ES" sz="1000" kern="1200" dirty="0" smtClean="0">
                <a:solidFill>
                  <a:schemeClr val="tx1"/>
                </a:solidFill>
                <a:effectLst/>
              </a:rPr>
              <a:t>Tractar d’assolir </a:t>
            </a:r>
            <a:r>
              <a:rPr lang="ca-ES" sz="1000" b="1" kern="1200" dirty="0" smtClean="0">
                <a:solidFill>
                  <a:schemeClr val="tx1"/>
                </a:solidFill>
                <a:effectLst/>
              </a:rPr>
              <a:t>encara una millor usabilitat</a:t>
            </a:r>
            <a:r>
              <a:rPr lang="ca-ES" sz="1000" kern="1200" dirty="0" smtClean="0">
                <a:solidFill>
                  <a:schemeClr val="tx1"/>
                </a:solidFill>
                <a:effectLst/>
              </a:rPr>
              <a:t>, tot aplicant la totalitat de les recomanacions finals del tutor d’aquest TFM, en concret:</a:t>
            </a:r>
            <a:endParaRPr lang="es-ES" sz="1000" kern="1200" dirty="0" smtClean="0">
              <a:solidFill>
                <a:schemeClr val="tx1"/>
              </a:solidFill>
              <a:effectLst/>
            </a:endParaRPr>
          </a:p>
          <a:p>
            <a:pPr algn="just">
              <a:spcBef>
                <a:spcPts val="0"/>
              </a:spcBef>
            </a:pPr>
            <a:r>
              <a:rPr lang="ca-ES" sz="500" kern="1200" dirty="0" smtClean="0">
                <a:solidFill>
                  <a:schemeClr val="tx1"/>
                </a:solidFill>
                <a:effectLst/>
              </a:rPr>
              <a:t> </a:t>
            </a:r>
            <a:endParaRPr lang="es-ES" sz="500" kern="1200" dirty="0" smtClean="0">
              <a:solidFill>
                <a:schemeClr val="tx1"/>
              </a:solidFill>
              <a:effectLst/>
            </a:endParaRPr>
          </a:p>
          <a:p>
            <a:pPr marL="171450" indent="-171450" algn="just">
              <a:spcBef>
                <a:spcPts val="0"/>
              </a:spcBef>
              <a:buFont typeface="Arial" pitchFamily="34" charset="0"/>
              <a:buChar char="•"/>
            </a:pPr>
            <a:r>
              <a:rPr lang="ca-ES" sz="1000" kern="1200" dirty="0" smtClean="0">
                <a:solidFill>
                  <a:schemeClr val="tx1"/>
                </a:solidFill>
                <a:effectLst/>
              </a:rPr>
              <a:t>Efectuar, tal com s’ha descrit en el capítol anterior, un </a:t>
            </a:r>
            <a:r>
              <a:rPr lang="ca-ES" sz="1000" b="1" kern="1200" dirty="0" smtClean="0">
                <a:solidFill>
                  <a:schemeClr val="tx1"/>
                </a:solidFill>
                <a:effectLst/>
              </a:rPr>
              <a:t>testeig del prototip quant al funcionament del formulari de registre F0a)</a:t>
            </a:r>
            <a:r>
              <a:rPr lang="ca-ES" sz="1000" kern="1200" dirty="0" smtClean="0">
                <a:solidFill>
                  <a:schemeClr val="tx1"/>
                </a:solidFill>
                <a:effectLst/>
              </a:rPr>
              <a:t>, d’una banda, amb la finalitat de comprovar com interactuen diferents usuaris davant del sistema de selecció d’accions proposat als </a:t>
            </a:r>
            <a:r>
              <a:rPr lang="ca-ES" sz="1000" i="1" kern="1200" dirty="0" smtClean="0">
                <a:solidFill>
                  <a:schemeClr val="tx1"/>
                </a:solidFill>
                <a:effectLst/>
              </a:rPr>
              <a:t>mock-ups</a:t>
            </a:r>
            <a:r>
              <a:rPr lang="ca-ES" sz="1000" kern="1200" dirty="0" smtClean="0">
                <a:solidFill>
                  <a:schemeClr val="tx1"/>
                </a:solidFill>
                <a:effectLst/>
              </a:rPr>
              <a:t> i, d’altra banda, amb l’objectiu de poder proposar a la Direcció, en el cas que sorgeixen problemes en aquest sentit i amb el convenient recolzament de les dades empíriques, l’adopció d’un nou sistema basat en altra opció de selecció, com podria ser incloure les diferents accions a seleccionar en un desplegable.</a:t>
            </a:r>
            <a:endParaRPr lang="es-ES" sz="1000" kern="1200" dirty="0" smtClean="0">
              <a:solidFill>
                <a:schemeClr val="tx1"/>
              </a:solidFill>
              <a:effectLst/>
            </a:endParaRPr>
          </a:p>
          <a:p>
            <a:pPr algn="just">
              <a:spcBef>
                <a:spcPts val="0"/>
              </a:spcBef>
            </a:pPr>
            <a:r>
              <a:rPr lang="ca-ES" sz="500" kern="1200" dirty="0" smtClean="0">
                <a:solidFill>
                  <a:schemeClr val="tx1"/>
                </a:solidFill>
                <a:effectLst/>
              </a:rPr>
              <a:t> </a:t>
            </a:r>
            <a:endParaRPr lang="es-ES" sz="500" kern="1200" dirty="0" smtClean="0">
              <a:solidFill>
                <a:schemeClr val="tx1"/>
              </a:solidFill>
              <a:effectLst/>
            </a:endParaRPr>
          </a:p>
          <a:p>
            <a:pPr marL="180975" algn="just">
              <a:spcBef>
                <a:spcPts val="0"/>
              </a:spcBef>
            </a:pPr>
            <a:r>
              <a:rPr lang="ca-ES" sz="1000" kern="1200" dirty="0" smtClean="0">
                <a:solidFill>
                  <a:schemeClr val="tx1"/>
                </a:solidFill>
                <a:effectLst/>
              </a:rPr>
              <a:t>Aquest testeig pel que fa al formulari de registre, pot permetre, a més, d’aprofitar l’ocasió per tal que l’àrea de Suport Informàtic, com a professionals interns encarregats d’aquestes qüestions, realitzi, abans que es traslladi l’encàrrec a programació, els corresponents testeigs de la totalitat del prototip davant un nombre raonable d’usuaris.</a:t>
            </a:r>
            <a:endParaRPr lang="es-ES" sz="1000" kern="1200" dirty="0" smtClean="0">
              <a:solidFill>
                <a:schemeClr val="tx1"/>
              </a:solidFill>
              <a:effectLst/>
            </a:endParaRPr>
          </a:p>
          <a:p>
            <a:pPr algn="just">
              <a:spcBef>
                <a:spcPts val="0"/>
              </a:spcBef>
            </a:pPr>
            <a:r>
              <a:rPr lang="ca-ES" sz="1000" kern="1200" dirty="0" smtClean="0">
                <a:solidFill>
                  <a:schemeClr val="tx1"/>
                </a:solidFill>
                <a:effectLst/>
              </a:rPr>
              <a:t> </a:t>
            </a:r>
            <a:endParaRPr lang="es-ES" sz="1000" kern="1200" dirty="0" smtClean="0">
              <a:solidFill>
                <a:schemeClr val="tx1"/>
              </a:solidFill>
              <a:effectLst/>
            </a:endParaRPr>
          </a:p>
          <a:p>
            <a:pPr marL="171450" lvl="0" indent="-171450" algn="just">
              <a:spcBef>
                <a:spcPts val="0"/>
              </a:spcBef>
              <a:buFont typeface="Arial" pitchFamily="34" charset="0"/>
              <a:buChar char="•"/>
            </a:pPr>
            <a:r>
              <a:rPr lang="ca-ES" sz="1000" kern="1200" dirty="0" smtClean="0">
                <a:solidFill>
                  <a:schemeClr val="tx1"/>
                </a:solidFill>
                <a:effectLst/>
              </a:rPr>
              <a:t>Dur a terme una presentació convincent i ben documentada davant la totalitat de la Direcció, pel que fa a la possibilitat de </a:t>
            </a:r>
            <a:r>
              <a:rPr lang="ca-ES" sz="1000" b="1" kern="1200" dirty="0" smtClean="0">
                <a:solidFill>
                  <a:schemeClr val="tx1"/>
                </a:solidFill>
                <a:effectLst/>
              </a:rPr>
              <a:t>modificar l’arbre de navegació</a:t>
            </a:r>
            <a:r>
              <a:rPr lang="ca-ES" sz="1000" kern="1200" dirty="0" smtClean="0">
                <a:solidFill>
                  <a:schemeClr val="tx1"/>
                </a:solidFill>
                <a:effectLst/>
              </a:rPr>
              <a:t> ja aprovat, amb la finalitat de </a:t>
            </a:r>
            <a:r>
              <a:rPr lang="ca-ES" sz="1000" b="1" kern="1200" dirty="0" smtClean="0">
                <a:solidFill>
                  <a:schemeClr val="tx1"/>
                </a:solidFill>
                <a:effectLst/>
              </a:rPr>
              <a:t>no haver de retornar al formulari de registre F0a)</a:t>
            </a:r>
            <a:r>
              <a:rPr lang="ca-ES" sz="1000" kern="1200" dirty="0" smtClean="0">
                <a:solidFill>
                  <a:schemeClr val="tx1"/>
                </a:solidFill>
                <a:effectLst/>
              </a:rPr>
              <a:t>, en el moment de seleccionar les successives accions que es desitja d’efectuar. Cal considerar, no obstant, que el mencionat desenvolupament, suposa una modificació notable de la borsa fins ara existent, ja que aquesta sempre ha comptat amb aquesta pàgina intermitja.</a:t>
            </a:r>
            <a:endParaRPr lang="es-ES" sz="1000" kern="1200" dirty="0" smtClean="0">
              <a:solidFill>
                <a:schemeClr val="tx1"/>
              </a:solidFill>
              <a:effectLst/>
            </a:endParaRPr>
          </a:p>
          <a:p>
            <a:pPr algn="just">
              <a:spcBef>
                <a:spcPts val="0"/>
              </a:spcBef>
            </a:pPr>
            <a:endParaRPr lang="ca-ES" sz="1000" dirty="0" smtClean="0"/>
          </a:p>
          <a:p>
            <a:pPr lvl="0" algn="just">
              <a:spcBef>
                <a:spcPts val="0"/>
              </a:spcBef>
            </a:pPr>
            <a:endParaRPr lang="es-ES" sz="1000" b="1" dirty="0"/>
          </a:p>
        </p:txBody>
      </p:sp>
      <p:sp>
        <p:nvSpPr>
          <p:cNvPr id="4" name="3 Marcador de número de diapositiva"/>
          <p:cNvSpPr>
            <a:spLocks noGrp="1"/>
          </p:cNvSpPr>
          <p:nvPr>
            <p:ph type="sldNum" sz="quarter" idx="10"/>
          </p:nvPr>
        </p:nvSpPr>
        <p:spPr/>
        <p:txBody>
          <a:bodyPr/>
          <a:lstStyle/>
          <a:p>
            <a:pPr>
              <a:defRPr/>
            </a:pPr>
            <a:fld id="{FA82BA2E-FA2C-4102-9ED3-5FC04D53777F}" type="slidenum">
              <a:rPr lang="es-ES" smtClean="0"/>
              <a:pPr>
                <a:defRPr/>
              </a:pPr>
              <a:t>16</a:t>
            </a:fld>
            <a:endParaRPr lang="es-ES" dirty="0"/>
          </a:p>
        </p:txBody>
      </p:sp>
    </p:spTree>
    <p:extLst>
      <p:ext uri="{BB962C8B-B14F-4D97-AF65-F5344CB8AC3E}">
        <p14:creationId xmlns:p14="http://schemas.microsoft.com/office/powerpoint/2010/main" val="2053786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709930" y="4860687"/>
            <a:ext cx="5679440" cy="4973426"/>
          </a:xfrm>
        </p:spPr>
        <p:txBody>
          <a:bodyPr/>
          <a:lstStyle/>
          <a:p>
            <a:pPr lvl="0" algn="just"/>
            <a:endParaRPr lang="es-ES" sz="1000" b="1" dirty="0"/>
          </a:p>
        </p:txBody>
      </p:sp>
      <p:sp>
        <p:nvSpPr>
          <p:cNvPr id="4" name="3 Marcador de número de diapositiva"/>
          <p:cNvSpPr>
            <a:spLocks noGrp="1"/>
          </p:cNvSpPr>
          <p:nvPr>
            <p:ph type="sldNum" sz="quarter" idx="10"/>
          </p:nvPr>
        </p:nvSpPr>
        <p:spPr/>
        <p:txBody>
          <a:bodyPr/>
          <a:lstStyle/>
          <a:p>
            <a:pPr>
              <a:defRPr/>
            </a:pPr>
            <a:fld id="{FA82BA2E-FA2C-4102-9ED3-5FC04D53777F}" type="slidenum">
              <a:rPr lang="es-ES" smtClean="0"/>
              <a:pPr>
                <a:defRPr/>
              </a:pPr>
              <a:t>17</a:t>
            </a:fld>
            <a:endParaRPr lang="es-ES" dirty="0"/>
          </a:p>
        </p:txBody>
      </p:sp>
    </p:spTree>
    <p:extLst>
      <p:ext uri="{BB962C8B-B14F-4D97-AF65-F5344CB8AC3E}">
        <p14:creationId xmlns:p14="http://schemas.microsoft.com/office/powerpoint/2010/main" val="2053786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dirty="0"/>
          </a:p>
        </p:txBody>
      </p:sp>
      <p:sp>
        <p:nvSpPr>
          <p:cNvPr id="4" name="3 Marcador de número de diapositiva"/>
          <p:cNvSpPr>
            <a:spLocks noGrp="1"/>
          </p:cNvSpPr>
          <p:nvPr>
            <p:ph type="sldNum" sz="quarter" idx="10"/>
          </p:nvPr>
        </p:nvSpPr>
        <p:spPr/>
        <p:txBody>
          <a:bodyPr/>
          <a:lstStyle/>
          <a:p>
            <a:pPr>
              <a:defRPr/>
            </a:pPr>
            <a:fld id="{FA82BA2E-FA2C-4102-9ED3-5FC04D53777F}" type="slidenum">
              <a:rPr lang="es-ES" smtClean="0"/>
              <a:pPr>
                <a:defRPr/>
              </a:pPr>
              <a:t>2</a:t>
            </a:fld>
            <a:endParaRPr lang="es-ES" dirty="0"/>
          </a:p>
        </p:txBody>
      </p:sp>
    </p:spTree>
    <p:extLst>
      <p:ext uri="{BB962C8B-B14F-4D97-AF65-F5344CB8AC3E}">
        <p14:creationId xmlns:p14="http://schemas.microsoft.com/office/powerpoint/2010/main" val="4086957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marR="0" indent="-171450" algn="just" defTabSz="914400" rtl="0" eaLnBrk="0" fontAlgn="base" latinLnBrk="0" hangingPunct="0">
              <a:lnSpc>
                <a:spcPct val="100000"/>
              </a:lnSpc>
              <a:spcBef>
                <a:spcPts val="0"/>
              </a:spcBef>
              <a:spcAft>
                <a:spcPct val="0"/>
              </a:spcAft>
              <a:buClrTx/>
              <a:buSzTx/>
              <a:buFont typeface="Arial" pitchFamily="34" charset="0"/>
              <a:buChar char="•"/>
              <a:tabLst/>
              <a:defRPr/>
            </a:pPr>
            <a:r>
              <a:rPr lang="ca-ES" sz="1000" dirty="0" smtClean="0">
                <a:solidFill>
                  <a:schemeClr val="tx1"/>
                </a:solidFill>
                <a:latin typeface="Arial" pitchFamily="34" charset="0"/>
                <a:cs typeface="Arial" pitchFamily="34" charset="0"/>
              </a:rPr>
              <a:t>Va sorgir la </a:t>
            </a:r>
            <a:r>
              <a:rPr lang="ca-ES" sz="1000" b="1" dirty="0" smtClean="0">
                <a:solidFill>
                  <a:schemeClr val="tx1"/>
                </a:solidFill>
                <a:latin typeface="Arial" pitchFamily="34" charset="0"/>
                <a:cs typeface="Arial" pitchFamily="34" charset="0"/>
              </a:rPr>
              <a:t>necessitat</a:t>
            </a:r>
            <a:r>
              <a:rPr lang="ca-ES" sz="1000" dirty="0" smtClean="0">
                <a:solidFill>
                  <a:schemeClr val="tx1"/>
                </a:solidFill>
                <a:latin typeface="Arial" pitchFamily="34" charset="0"/>
                <a:cs typeface="Arial" pitchFamily="34" charset="0"/>
              </a:rPr>
              <a:t> d'adequar una determinada borsa de treball informatitzada als nous requeriments i circumstàncies que s'han generat, no només dins de la institució propietària d'aquesta borsa, sinó també al seu entorn canviant.</a:t>
            </a:r>
          </a:p>
          <a:p>
            <a:pPr marL="0" marR="0" indent="0" algn="just" defTabSz="914400" rtl="0" eaLnBrk="0" fontAlgn="base" latinLnBrk="0" hangingPunct="0">
              <a:lnSpc>
                <a:spcPct val="100000"/>
              </a:lnSpc>
              <a:spcBef>
                <a:spcPts val="0"/>
              </a:spcBef>
              <a:spcAft>
                <a:spcPct val="0"/>
              </a:spcAft>
              <a:buClrTx/>
              <a:buSzTx/>
              <a:buFontTx/>
              <a:buNone/>
              <a:tabLst/>
              <a:defRPr/>
            </a:pPr>
            <a:endParaRPr lang="ca-ES" sz="1000" dirty="0" smtClean="0">
              <a:solidFill>
                <a:schemeClr val="tx1"/>
              </a:solidFill>
              <a:latin typeface="Arial" pitchFamily="34" charset="0"/>
              <a:cs typeface="Arial" pitchFamily="34" charset="0"/>
            </a:endParaRPr>
          </a:p>
          <a:p>
            <a:pPr marL="171450" marR="0" indent="-171450" algn="just" defTabSz="914400" rtl="0" eaLnBrk="0" fontAlgn="base" latinLnBrk="0" hangingPunct="0">
              <a:lnSpc>
                <a:spcPct val="100000"/>
              </a:lnSpc>
              <a:spcBef>
                <a:spcPts val="0"/>
              </a:spcBef>
              <a:spcAft>
                <a:spcPct val="0"/>
              </a:spcAft>
              <a:buClrTx/>
              <a:buSzTx/>
              <a:buFont typeface="Arial" pitchFamily="34" charset="0"/>
              <a:buChar char="•"/>
              <a:tabLst/>
              <a:defRPr/>
            </a:pPr>
            <a:r>
              <a:rPr lang="ca-ES" sz="1000" dirty="0" smtClean="0">
                <a:solidFill>
                  <a:schemeClr val="tx1"/>
                </a:solidFill>
                <a:latin typeface="Arial" pitchFamily="34" charset="0"/>
                <a:cs typeface="Arial" pitchFamily="34" charset="0"/>
              </a:rPr>
              <a:t>Es tractava d’una </a:t>
            </a:r>
            <a:r>
              <a:rPr lang="ca-ES" sz="1000" b="1" dirty="0" smtClean="0">
                <a:solidFill>
                  <a:schemeClr val="tx1"/>
                </a:solidFill>
                <a:latin typeface="Arial" pitchFamily="34" charset="0"/>
                <a:cs typeface="Arial" pitchFamily="34" charset="0"/>
              </a:rPr>
              <a:t>oportunitat</a:t>
            </a:r>
            <a:r>
              <a:rPr lang="ca-ES" sz="1000" dirty="0" smtClean="0">
                <a:solidFill>
                  <a:schemeClr val="tx1"/>
                </a:solidFill>
                <a:latin typeface="Arial" pitchFamily="34" charset="0"/>
                <a:cs typeface="Arial" pitchFamily="34" charset="0"/>
              </a:rPr>
              <a:t> per tal de dotar la institució de referència d'una nova borsa de treball prou funcional i renovada, per tal que aquesta pogués resultar un recurs realment útil per al reclutament i la selecció de personal, tot actuant, a la vegada, com un instrument prou adient i actualitzat per a la seva òptima utilització dins del transformat context laboral d'avui dia.</a:t>
            </a:r>
          </a:p>
          <a:p>
            <a:pPr marL="0" marR="0" indent="0" algn="just" defTabSz="914400" rtl="0" eaLnBrk="0" fontAlgn="base" latinLnBrk="0" hangingPunct="0">
              <a:lnSpc>
                <a:spcPct val="100000"/>
              </a:lnSpc>
              <a:spcBef>
                <a:spcPts val="0"/>
              </a:spcBef>
              <a:spcAft>
                <a:spcPct val="0"/>
              </a:spcAft>
              <a:buClrTx/>
              <a:buSzTx/>
              <a:buFontTx/>
              <a:buNone/>
              <a:tabLst/>
              <a:defRPr/>
            </a:pPr>
            <a:endParaRPr lang="ca-ES" sz="1000" dirty="0" smtClean="0">
              <a:solidFill>
                <a:schemeClr val="tx1"/>
              </a:solidFill>
              <a:latin typeface="Arial" pitchFamily="34" charset="0"/>
              <a:cs typeface="Arial" pitchFamily="34" charset="0"/>
            </a:endParaRPr>
          </a:p>
          <a:p>
            <a:pPr marL="171450" marR="0" indent="-171450" algn="just" defTabSz="914400" rtl="0" eaLnBrk="0" fontAlgn="base" latinLnBrk="0" hangingPunct="0">
              <a:lnSpc>
                <a:spcPct val="100000"/>
              </a:lnSpc>
              <a:spcBef>
                <a:spcPts val="0"/>
              </a:spcBef>
              <a:spcAft>
                <a:spcPct val="0"/>
              </a:spcAft>
              <a:buClrTx/>
              <a:buSzTx/>
              <a:buFont typeface="Arial" pitchFamily="34" charset="0"/>
              <a:buChar char="•"/>
              <a:tabLst/>
              <a:defRPr/>
            </a:pPr>
            <a:r>
              <a:rPr lang="ca-ES" sz="1000" dirty="0" smtClean="0">
                <a:solidFill>
                  <a:schemeClr val="tx1"/>
                </a:solidFill>
                <a:latin typeface="Arial" pitchFamily="34" charset="0"/>
                <a:cs typeface="Arial" pitchFamily="34" charset="0"/>
              </a:rPr>
              <a:t>Com a </a:t>
            </a:r>
            <a:r>
              <a:rPr lang="ca-ES" sz="1000" b="1" dirty="0" smtClean="0">
                <a:solidFill>
                  <a:schemeClr val="tx1"/>
                </a:solidFill>
                <a:latin typeface="Arial" pitchFamily="34" charset="0"/>
                <a:cs typeface="Arial" pitchFamily="34" charset="0"/>
              </a:rPr>
              <a:t>motivació</a:t>
            </a:r>
            <a:r>
              <a:rPr lang="ca-ES" sz="1000" dirty="0" smtClean="0">
                <a:solidFill>
                  <a:schemeClr val="tx1"/>
                </a:solidFill>
                <a:latin typeface="Arial" pitchFamily="34" charset="0"/>
                <a:cs typeface="Arial" pitchFamily="34" charset="0"/>
              </a:rPr>
              <a:t> personal, caldria destacar que el disseny de la borsa ja existent va ser un projecte propi, de manera que la realització d'aquest TFM ha suposat la possibilitat, tant d'aplicar els coneixements adquirits en el Màster actual, com de redissenyar i actualitzar una antiga proposta particular. </a:t>
            </a:r>
            <a:endParaRPr lang="es-ES" sz="1000" dirty="0" smtClean="0">
              <a:solidFill>
                <a:schemeClr val="tx1"/>
              </a:solidFill>
              <a:latin typeface="Arial" pitchFamily="34" charset="0"/>
              <a:cs typeface="Arial" pitchFamily="34" charset="0"/>
            </a:endParaRPr>
          </a:p>
          <a:p>
            <a:pPr marL="0" marR="0" indent="0" algn="just" defTabSz="914400" rtl="0" eaLnBrk="0" fontAlgn="base" latinLnBrk="0" hangingPunct="0">
              <a:lnSpc>
                <a:spcPct val="100000"/>
              </a:lnSpc>
              <a:spcBef>
                <a:spcPct val="30000"/>
              </a:spcBef>
              <a:spcAft>
                <a:spcPct val="0"/>
              </a:spcAft>
              <a:buClrTx/>
              <a:buSzTx/>
              <a:buFontTx/>
              <a:buNone/>
              <a:tabLst/>
              <a:defRPr/>
            </a:pPr>
            <a:endParaRPr lang="ca-ES" sz="1000" spc="-50" dirty="0" smtClean="0">
              <a:solidFill>
                <a:schemeClr val="bg1">
                  <a:lumMod val="50000"/>
                </a:schemeClr>
              </a:solidFill>
            </a:endParaRPr>
          </a:p>
          <a:p>
            <a:pPr algn="just"/>
            <a:endParaRPr lang="ca-ES" sz="1000" dirty="0" smtClean="0"/>
          </a:p>
          <a:p>
            <a:pPr algn="just"/>
            <a:endParaRPr lang="ca-ES" sz="1000" dirty="0"/>
          </a:p>
        </p:txBody>
      </p:sp>
      <p:sp>
        <p:nvSpPr>
          <p:cNvPr id="4" name="3 Marcador de número de diapositiva"/>
          <p:cNvSpPr>
            <a:spLocks noGrp="1"/>
          </p:cNvSpPr>
          <p:nvPr>
            <p:ph type="sldNum" sz="quarter" idx="10"/>
          </p:nvPr>
        </p:nvSpPr>
        <p:spPr/>
        <p:txBody>
          <a:bodyPr/>
          <a:lstStyle/>
          <a:p>
            <a:pPr>
              <a:defRPr/>
            </a:pPr>
            <a:fld id="{FA82BA2E-FA2C-4102-9ED3-5FC04D53777F}" type="slidenum">
              <a:rPr lang="es-ES" smtClean="0"/>
              <a:pPr>
                <a:defRPr/>
              </a:pPr>
              <a:t>3</a:t>
            </a:fld>
            <a:endParaRPr lang="es-ES" dirty="0"/>
          </a:p>
        </p:txBody>
      </p:sp>
    </p:spTree>
    <p:extLst>
      <p:ext uri="{BB962C8B-B14F-4D97-AF65-F5344CB8AC3E}">
        <p14:creationId xmlns:p14="http://schemas.microsoft.com/office/powerpoint/2010/main" val="796702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709930" y="4860686"/>
            <a:ext cx="5679440" cy="4989895"/>
          </a:xfrm>
        </p:spPr>
        <p:txBody>
          <a:bodyPr/>
          <a:lstStyle/>
          <a:p>
            <a:pPr>
              <a:spcBef>
                <a:spcPts val="0"/>
              </a:spcBef>
            </a:pPr>
            <a:r>
              <a:rPr lang="ca-ES" sz="1000" b="1" dirty="0" smtClean="0"/>
              <a:t>Objectiu general</a:t>
            </a:r>
          </a:p>
          <a:p>
            <a:pPr marL="0" marR="0" lvl="0" indent="0" algn="just" defTabSz="914400" rtl="0" eaLnBrk="0" fontAlgn="base" latinLnBrk="0" hangingPunct="0">
              <a:lnSpc>
                <a:spcPct val="100000"/>
              </a:lnSpc>
              <a:spcBef>
                <a:spcPts val="0"/>
              </a:spcBef>
              <a:spcAft>
                <a:spcPct val="0"/>
              </a:spcAft>
              <a:buClrTx/>
              <a:buSzTx/>
              <a:buFontTx/>
              <a:buNone/>
              <a:tabLst/>
              <a:defRPr/>
            </a:pPr>
            <a:endParaRPr lang="ca-ES" sz="1000" dirty="0" smtClean="0"/>
          </a:p>
          <a:p>
            <a:pPr marL="0" marR="0" lvl="0" indent="0" algn="just" defTabSz="914400" rtl="0" eaLnBrk="0" fontAlgn="base" latinLnBrk="0" hangingPunct="0">
              <a:lnSpc>
                <a:spcPct val="100000"/>
              </a:lnSpc>
              <a:spcBef>
                <a:spcPts val="0"/>
              </a:spcBef>
              <a:spcAft>
                <a:spcPct val="0"/>
              </a:spcAft>
              <a:buClrTx/>
              <a:buSzTx/>
              <a:buFontTx/>
              <a:buNone/>
              <a:tabLst/>
              <a:defRPr/>
            </a:pPr>
            <a:r>
              <a:rPr lang="ca-ES" sz="1000" dirty="0" smtClean="0"/>
              <a:t>Efectuar les </a:t>
            </a:r>
            <a:r>
              <a:rPr lang="ca-ES" sz="1000" b="1" dirty="0" smtClean="0"/>
              <a:t>revisions, anàlisis i propostes</a:t>
            </a:r>
            <a:r>
              <a:rPr lang="ca-ES" sz="1000" dirty="0" smtClean="0"/>
              <a:t> necessàries per tal de fer possible el </a:t>
            </a:r>
            <a:r>
              <a:rPr lang="ca-ES" sz="1000" b="1" dirty="0" smtClean="0"/>
              <a:t>redisseny i actualització</a:t>
            </a:r>
            <a:r>
              <a:rPr lang="ca-ES" sz="1000" dirty="0" smtClean="0"/>
              <a:t> dels formularis web d'introducció de dades i del sistema de gestió intern de la borsa de treball de la institució sanitària de referència, de manera que es pogués:</a:t>
            </a:r>
            <a:endParaRPr lang="es-ES" sz="1000" dirty="0" smtClean="0"/>
          </a:p>
          <a:p>
            <a:pPr algn="just">
              <a:spcBef>
                <a:spcPts val="0"/>
              </a:spcBef>
            </a:pPr>
            <a:endParaRPr lang="ca-ES" sz="1000" b="1" dirty="0" smtClean="0"/>
          </a:p>
          <a:p>
            <a:pPr>
              <a:spcBef>
                <a:spcPts val="0"/>
              </a:spcBef>
            </a:pPr>
            <a:r>
              <a:rPr lang="ca-ES" sz="1000" b="1" dirty="0" smtClean="0"/>
              <a:t>Objectius específics</a:t>
            </a:r>
          </a:p>
          <a:p>
            <a:pPr marL="285750" lvl="0" indent="-285750" algn="just">
              <a:spcBef>
                <a:spcPts val="0"/>
              </a:spcBef>
              <a:buSzPct val="100000"/>
              <a:buFont typeface="+mj-lt"/>
              <a:buAutoNum type="arabicPeriod"/>
            </a:pPr>
            <a:r>
              <a:rPr lang="ca-ES" sz="1000" dirty="0" smtClean="0"/>
              <a:t>Convertir la borsa existent en una eina pràctica, àgil i útil per al reclutament i la selecció del personal a l'entitat.</a:t>
            </a:r>
          </a:p>
          <a:p>
            <a:pPr marL="285750" lvl="0" indent="-285750" algn="just">
              <a:spcBef>
                <a:spcPts val="0"/>
              </a:spcBef>
              <a:buSzPct val="100000"/>
              <a:buFont typeface="+mj-lt"/>
              <a:buAutoNum type="arabicPeriod"/>
            </a:pPr>
            <a:endParaRPr lang="es-ES" sz="500" dirty="0" smtClean="0"/>
          </a:p>
          <a:p>
            <a:pPr marL="285750" lvl="0" indent="-285750" algn="just">
              <a:spcBef>
                <a:spcPts val="0"/>
              </a:spcBef>
              <a:buSzPct val="100000"/>
              <a:buFont typeface="+mj-lt"/>
              <a:buAutoNum type="arabicPeriod"/>
            </a:pPr>
            <a:r>
              <a:rPr lang="ca-ES" sz="1000" dirty="0" smtClean="0"/>
              <a:t>Ajustar aquesta borsa a les noves conjuntures i requeriments que s'han derivat, tant dels canvis que s'han generat dins la pròpia organització, com de les transformacions que s'han produït al seu entorn. </a:t>
            </a:r>
          </a:p>
          <a:p>
            <a:pPr marL="285750" lvl="0" indent="-285750" algn="just">
              <a:spcBef>
                <a:spcPts val="0"/>
              </a:spcBef>
              <a:buSzPct val="100000"/>
              <a:buFont typeface="+mj-lt"/>
              <a:buAutoNum type="arabicPeriod"/>
            </a:pPr>
            <a:endParaRPr lang="es-ES" sz="500" dirty="0" smtClean="0"/>
          </a:p>
          <a:p>
            <a:pPr marL="285750" lvl="0" indent="-285750" algn="just">
              <a:spcBef>
                <a:spcPts val="0"/>
              </a:spcBef>
              <a:buSzPct val="100000"/>
              <a:buFont typeface="+mj-lt"/>
              <a:buAutoNum type="arabicPeriod"/>
            </a:pPr>
            <a:r>
              <a:rPr lang="ca-ES" sz="1000" dirty="0" smtClean="0"/>
              <a:t>Millorar-ne la usabilitat de l'anterior borsa de treball, tant per als usuaris que han d'introduir les seves dades a través dels formularis web corresponents, com per al personal de la institució que ha de gestionar les dades rebudes mitjançant el sistema de gestió intern. </a:t>
            </a:r>
          </a:p>
          <a:p>
            <a:pPr marL="285750" lvl="0" indent="-285750" algn="just">
              <a:spcBef>
                <a:spcPts val="0"/>
              </a:spcBef>
              <a:buSzPct val="100000"/>
              <a:buFont typeface="+mj-lt"/>
              <a:buAutoNum type="arabicPeriod"/>
            </a:pPr>
            <a:endParaRPr lang="es-ES" sz="500" dirty="0" smtClean="0"/>
          </a:p>
          <a:p>
            <a:pPr marL="285750" lvl="0" indent="-285750" algn="just">
              <a:spcBef>
                <a:spcPts val="0"/>
              </a:spcBef>
              <a:buSzPct val="100000"/>
              <a:buFont typeface="+mj-lt"/>
              <a:buAutoNum type="arabicPeriod"/>
            </a:pPr>
            <a:r>
              <a:rPr lang="ca-ES" sz="1000" dirty="0" smtClean="0"/>
              <a:t>Aprofitar l'ocasió que ofereix el redisseny del web per tal d'adequar els formularis d'introducció de dades a la nova imatge corporativa de la institució.</a:t>
            </a:r>
          </a:p>
          <a:p>
            <a:pPr marL="285750" lvl="0" indent="-285750" algn="just">
              <a:spcBef>
                <a:spcPts val="0"/>
              </a:spcBef>
              <a:buSzPct val="100000"/>
              <a:buFont typeface="+mj-lt"/>
              <a:buAutoNum type="arabicPeriod"/>
            </a:pPr>
            <a:endParaRPr lang="es-ES" sz="500" dirty="0" smtClean="0"/>
          </a:p>
          <a:p>
            <a:pPr marL="285750" lvl="0" indent="-285750" algn="just">
              <a:spcBef>
                <a:spcPts val="0"/>
              </a:spcBef>
              <a:buSzPct val="100000"/>
              <a:buFont typeface="+mj-lt"/>
              <a:buAutoNum type="arabicPeriod"/>
            </a:pPr>
            <a:r>
              <a:rPr lang="ca-ES" sz="1000" dirty="0" smtClean="0"/>
              <a:t>Aplicar els coneixements adquirits en aquest màster, en especial aquells que estan relacionats amb el disseny d'interfícies interactives, l'anàlisi de tecnologies i aplicacions, i la gestió de projectes TIC.</a:t>
            </a:r>
            <a:endParaRPr lang="es-ES" sz="1000" dirty="0" smtClean="0"/>
          </a:p>
          <a:p>
            <a:endParaRPr lang="ca-ES" sz="1000" b="1" dirty="0"/>
          </a:p>
        </p:txBody>
      </p:sp>
      <p:sp>
        <p:nvSpPr>
          <p:cNvPr id="4" name="3 Marcador de número de diapositiva"/>
          <p:cNvSpPr>
            <a:spLocks noGrp="1"/>
          </p:cNvSpPr>
          <p:nvPr>
            <p:ph type="sldNum" sz="quarter" idx="10"/>
          </p:nvPr>
        </p:nvSpPr>
        <p:spPr/>
        <p:txBody>
          <a:bodyPr/>
          <a:lstStyle/>
          <a:p>
            <a:pPr>
              <a:defRPr/>
            </a:pPr>
            <a:fld id="{FA82BA2E-FA2C-4102-9ED3-5FC04D53777F}" type="slidenum">
              <a:rPr lang="es-ES" smtClean="0"/>
              <a:pPr>
                <a:defRPr/>
              </a:pPr>
              <a:t>4</a:t>
            </a:fld>
            <a:endParaRPr lang="es-ES" dirty="0"/>
          </a:p>
        </p:txBody>
      </p:sp>
    </p:spTree>
    <p:extLst>
      <p:ext uri="{BB962C8B-B14F-4D97-AF65-F5344CB8AC3E}">
        <p14:creationId xmlns:p14="http://schemas.microsoft.com/office/powerpoint/2010/main" val="1154006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709930" y="4860687"/>
            <a:ext cx="5679440" cy="4440968"/>
          </a:xfrm>
        </p:spPr>
        <p:txBody>
          <a:bodyPr/>
          <a:lstStyle/>
          <a:p>
            <a:pPr algn="just">
              <a:spcBef>
                <a:spcPts val="0"/>
              </a:spcBef>
            </a:pPr>
            <a:r>
              <a:rPr lang="ca-ES" sz="1000" b="1" dirty="0" smtClean="0"/>
              <a:t>Metodologia</a:t>
            </a:r>
            <a:r>
              <a:rPr lang="ca-ES" sz="1000" b="1" baseline="0" dirty="0" smtClean="0"/>
              <a:t> de recollida d’informació</a:t>
            </a:r>
          </a:p>
          <a:p>
            <a:pPr algn="just">
              <a:spcBef>
                <a:spcPts val="0"/>
              </a:spcBef>
            </a:pPr>
            <a:endParaRPr lang="ca-ES" sz="500" b="1" baseline="0" dirty="0" smtClean="0"/>
          </a:p>
          <a:p>
            <a:pPr marL="82550" indent="-82550" algn="just">
              <a:spcBef>
                <a:spcPts val="0"/>
              </a:spcBef>
              <a:buSzPct val="100000"/>
              <a:buFont typeface="Wingdings" pitchFamily="2" charset="2"/>
              <a:buChar char="§"/>
            </a:pPr>
            <a:r>
              <a:rPr lang="ca-ES" sz="1000" dirty="0" smtClean="0"/>
              <a:t>S’ha efectuat la recopilació, consulta i estudi de diferents </a:t>
            </a:r>
            <a:r>
              <a:rPr lang="ca-ES" sz="1000" b="1" dirty="0" smtClean="0"/>
              <a:t>fonts bibliogràfiques i documentals </a:t>
            </a:r>
            <a:r>
              <a:rPr lang="ca-ES" sz="1000" dirty="0" smtClean="0"/>
              <a:t>(fonts de referència general sobre l’ocupació i la situació al sector sanitari; fonts de continguts metodològics; material documental disponible a la institució, i material referent a experiències similars en altres institucions).</a:t>
            </a:r>
          </a:p>
          <a:p>
            <a:pPr algn="just">
              <a:spcBef>
                <a:spcPts val="0"/>
              </a:spcBef>
              <a:buSzPct val="100000"/>
            </a:pPr>
            <a:endParaRPr lang="ca-ES" sz="500" dirty="0" smtClean="0"/>
          </a:p>
          <a:p>
            <a:pPr marL="82550" indent="-82550" algn="just">
              <a:spcBef>
                <a:spcPts val="0"/>
              </a:spcBef>
              <a:buSzPct val="100000"/>
              <a:buFont typeface="Wingdings" pitchFamily="2" charset="2"/>
              <a:buChar char="§"/>
            </a:pPr>
            <a:r>
              <a:rPr lang="ca-ES" sz="1000" dirty="0" smtClean="0"/>
              <a:t>També s’ha dut a terme la recollida de </a:t>
            </a:r>
            <a:r>
              <a:rPr lang="ca-ES" sz="1000" b="1" dirty="0" smtClean="0"/>
              <a:t>dades empíriques </a:t>
            </a:r>
            <a:r>
              <a:rPr lang="ca-ES" sz="1000" dirty="0" smtClean="0"/>
              <a:t>(correus, enquestes, entrevistes i revisió de la pròpia borsa de treball i d’altres similars).</a:t>
            </a:r>
          </a:p>
          <a:p>
            <a:pPr algn="just">
              <a:spcBef>
                <a:spcPts val="0"/>
              </a:spcBef>
              <a:buSzPct val="100000"/>
            </a:pPr>
            <a:endParaRPr lang="ca-ES" sz="1000" dirty="0" smtClean="0"/>
          </a:p>
          <a:p>
            <a:pPr marL="0" indent="0" algn="just">
              <a:spcBef>
                <a:spcPts val="0"/>
              </a:spcBef>
              <a:buClr>
                <a:srgbClr val="FD6721"/>
              </a:buClr>
              <a:buSzPct val="100000"/>
              <a:buFontTx/>
              <a:buNone/>
            </a:pPr>
            <a:r>
              <a:rPr lang="ca-ES" sz="1000" b="1" dirty="0" smtClean="0"/>
              <a:t>Metodologia</a:t>
            </a:r>
            <a:r>
              <a:rPr lang="ca-ES" sz="1000" b="1" baseline="0" dirty="0" smtClean="0"/>
              <a:t> d’execució i documentació del producte</a:t>
            </a:r>
          </a:p>
          <a:p>
            <a:pPr marL="0" marR="0" indent="0" algn="just" defTabSz="914400" rtl="0" eaLnBrk="0" fontAlgn="base" latinLnBrk="0" hangingPunct="0">
              <a:lnSpc>
                <a:spcPct val="100000"/>
              </a:lnSpc>
              <a:spcBef>
                <a:spcPts val="0"/>
              </a:spcBef>
              <a:spcAft>
                <a:spcPct val="0"/>
              </a:spcAft>
              <a:buClr>
                <a:srgbClr val="FD6721"/>
              </a:buClr>
              <a:buSzPct val="100000"/>
              <a:buFontTx/>
              <a:buNone/>
              <a:tabLst/>
              <a:defRPr/>
            </a:pPr>
            <a:r>
              <a:rPr lang="ca-ES" sz="1000" dirty="0" smtClean="0"/>
              <a:t>S’ha tractar d’aplicar una </a:t>
            </a:r>
            <a:r>
              <a:rPr lang="ca-ES" sz="1000" b="1" dirty="0" smtClean="0"/>
              <a:t>metodologia de caràcter àgil,</a:t>
            </a:r>
            <a:r>
              <a:rPr lang="ca-ES" sz="1000" dirty="0" smtClean="0"/>
              <a:t> de manera s'ha anat lliurant el material de manera continuada (en set iteracions successives), amb la finalitat de poder anar millorant i aconseguint l'aprovació dels lliurables per part dels diferents grups d'interessats, abans o mentre es prosseguia amb la realització del següent conjunt de materials a presentar.</a:t>
            </a:r>
          </a:p>
          <a:p>
            <a:pPr marL="0" marR="0" indent="0" algn="just" defTabSz="914400" rtl="0" eaLnBrk="0" fontAlgn="base" latinLnBrk="0" hangingPunct="0">
              <a:lnSpc>
                <a:spcPct val="100000"/>
              </a:lnSpc>
              <a:spcBef>
                <a:spcPts val="0"/>
              </a:spcBef>
              <a:spcAft>
                <a:spcPct val="0"/>
              </a:spcAft>
              <a:buClr>
                <a:srgbClr val="FD6721"/>
              </a:buClr>
              <a:buSzPct val="100000"/>
              <a:buFontTx/>
              <a:buNone/>
              <a:tabLst/>
              <a:defRPr/>
            </a:pPr>
            <a:endParaRPr lang="ca-ES" sz="1000" dirty="0" smtClean="0"/>
          </a:p>
          <a:p>
            <a:pPr marL="0" indent="0" algn="just">
              <a:spcBef>
                <a:spcPts val="0"/>
              </a:spcBef>
              <a:buClr>
                <a:srgbClr val="FD6721"/>
              </a:buClr>
              <a:buSzPct val="100000"/>
              <a:buFontTx/>
              <a:buNone/>
            </a:pPr>
            <a:r>
              <a:rPr lang="ca-ES" sz="1000" b="1" noProof="0" dirty="0" smtClean="0"/>
              <a:t>Metodologia de desenvolupament i seguiment del projecte</a:t>
            </a:r>
          </a:p>
          <a:p>
            <a:pPr marL="0" marR="0" indent="0" algn="just" defTabSz="914400" rtl="0" eaLnBrk="0" fontAlgn="base" latinLnBrk="0" hangingPunct="0">
              <a:lnSpc>
                <a:spcPct val="100000"/>
              </a:lnSpc>
              <a:spcBef>
                <a:spcPts val="0"/>
              </a:spcBef>
              <a:spcAft>
                <a:spcPct val="0"/>
              </a:spcAft>
              <a:buClr>
                <a:srgbClr val="FD6721"/>
              </a:buClr>
              <a:buSzPct val="100000"/>
              <a:buFontTx/>
              <a:buNone/>
              <a:tabLst/>
              <a:defRPr/>
            </a:pPr>
            <a:r>
              <a:rPr lang="ca-ES" sz="1000" dirty="0" smtClean="0"/>
              <a:t>S'ha tractat d'atendre i tenir present com a marc conceptual i metodològic general, allò que es proposa des del </a:t>
            </a:r>
            <a:r>
              <a:rPr lang="ca-ES" sz="1000" b="1" dirty="0" smtClean="0"/>
              <a:t>PMBOK</a:t>
            </a:r>
            <a:r>
              <a:rPr lang="ca-ES" sz="1000" dirty="0" smtClean="0"/>
              <a:t> i, per tant, els conceptes, principis i processos de gestió que, des d'aquesta guia, es recomanen.</a:t>
            </a:r>
          </a:p>
          <a:p>
            <a:pPr marL="0" marR="0" indent="0" algn="just" defTabSz="914400" rtl="0" eaLnBrk="0" fontAlgn="base" latinLnBrk="0" hangingPunct="0">
              <a:lnSpc>
                <a:spcPct val="100000"/>
              </a:lnSpc>
              <a:spcBef>
                <a:spcPct val="30000"/>
              </a:spcBef>
              <a:spcAft>
                <a:spcPct val="0"/>
              </a:spcAft>
              <a:buClr>
                <a:srgbClr val="FD6721"/>
              </a:buClr>
              <a:buSzPct val="100000"/>
              <a:buFontTx/>
              <a:buNone/>
              <a:tabLst/>
              <a:defRPr/>
            </a:pPr>
            <a:endParaRPr lang="ca-ES" sz="1000" spc="-20" dirty="0" smtClean="0"/>
          </a:p>
          <a:p>
            <a:pPr marL="0" marR="0" indent="0" algn="just" defTabSz="914400" rtl="0" eaLnBrk="0" fontAlgn="base" latinLnBrk="0" hangingPunct="0">
              <a:lnSpc>
                <a:spcPct val="100000"/>
              </a:lnSpc>
              <a:spcBef>
                <a:spcPct val="30000"/>
              </a:spcBef>
              <a:spcAft>
                <a:spcPct val="0"/>
              </a:spcAft>
              <a:buClr>
                <a:srgbClr val="FD6721"/>
              </a:buClr>
              <a:buSzPct val="100000"/>
              <a:buFontTx/>
              <a:buNone/>
              <a:tabLst/>
              <a:defRPr/>
            </a:pPr>
            <a:r>
              <a:rPr lang="ca-ES" sz="1000" kern="1200" dirty="0" smtClean="0">
                <a:solidFill>
                  <a:schemeClr val="tx1"/>
                </a:solidFill>
                <a:effectLst/>
              </a:rPr>
              <a:t>Aquesta triple metodologia ha resultat adequada, ja que ha combinat tres maneres d’actuar susceptibles d’adaptar-se a la triple vessant d’aquest TFM. Així doncs i en aplicar-se un tractament metodològic diferenciat per a la recollida d’informació, per a l’execució i documentació del producte, i per al desenvolupament i seguiment del projecte, s’han pogut adoptar les accions més convenients davant la tipologia concreta de tasca o treball que s’hagués de realitzar.</a:t>
            </a:r>
            <a:endParaRPr lang="es-ES" sz="1000" kern="1200" dirty="0" smtClean="0">
              <a:solidFill>
                <a:schemeClr val="tx1"/>
              </a:solidFill>
              <a:effectLst/>
            </a:endParaRPr>
          </a:p>
          <a:p>
            <a:pPr marL="0" marR="0" indent="0" algn="just" defTabSz="914400" rtl="0" eaLnBrk="0" fontAlgn="base" latinLnBrk="0" hangingPunct="0">
              <a:lnSpc>
                <a:spcPct val="100000"/>
              </a:lnSpc>
              <a:spcBef>
                <a:spcPct val="30000"/>
              </a:spcBef>
              <a:spcAft>
                <a:spcPct val="0"/>
              </a:spcAft>
              <a:buClr>
                <a:srgbClr val="FD6721"/>
              </a:buClr>
              <a:buSzPct val="100000"/>
              <a:buFontTx/>
              <a:buNone/>
              <a:tabLst/>
              <a:defRPr/>
            </a:pPr>
            <a:endParaRPr lang="es-ES" sz="1000" spc="-20" dirty="0" smtClean="0"/>
          </a:p>
          <a:p>
            <a:pPr marL="0" indent="0" algn="just">
              <a:buClr>
                <a:srgbClr val="FD6721"/>
              </a:buClr>
              <a:buSzPct val="100000"/>
              <a:buFontTx/>
              <a:buNone/>
            </a:pPr>
            <a:endParaRPr lang="ca-ES" sz="1000" b="1" spc="-20" noProof="0" dirty="0" smtClean="0"/>
          </a:p>
          <a:p>
            <a:pPr marL="0" indent="0" algn="just">
              <a:buClr>
                <a:srgbClr val="FD6721"/>
              </a:buClr>
              <a:buSzPct val="100000"/>
              <a:buFontTx/>
              <a:buNone/>
            </a:pPr>
            <a:endParaRPr lang="es-ES" sz="1000" b="1" spc="-20" dirty="0" smtClean="0"/>
          </a:p>
          <a:p>
            <a:pPr algn="just"/>
            <a:endParaRPr lang="ca-ES" sz="1000" b="1" dirty="0"/>
          </a:p>
        </p:txBody>
      </p:sp>
      <p:sp>
        <p:nvSpPr>
          <p:cNvPr id="4" name="3 Marcador de número de diapositiva"/>
          <p:cNvSpPr>
            <a:spLocks noGrp="1"/>
          </p:cNvSpPr>
          <p:nvPr>
            <p:ph type="sldNum" sz="quarter" idx="10"/>
          </p:nvPr>
        </p:nvSpPr>
        <p:spPr/>
        <p:txBody>
          <a:bodyPr/>
          <a:lstStyle/>
          <a:p>
            <a:pPr>
              <a:defRPr/>
            </a:pPr>
            <a:fld id="{FA82BA2E-FA2C-4102-9ED3-5FC04D53777F}" type="slidenum">
              <a:rPr lang="es-ES" smtClean="0"/>
              <a:pPr>
                <a:defRPr/>
              </a:pPr>
              <a:t>5</a:t>
            </a:fld>
            <a:endParaRPr lang="es-ES" dirty="0"/>
          </a:p>
        </p:txBody>
      </p:sp>
    </p:spTree>
    <p:extLst>
      <p:ext uri="{BB962C8B-B14F-4D97-AF65-F5344CB8AC3E}">
        <p14:creationId xmlns:p14="http://schemas.microsoft.com/office/powerpoint/2010/main" val="40193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709930" y="4860686"/>
            <a:ext cx="5679440" cy="4377907"/>
          </a:xfrm>
        </p:spPr>
        <p:txBody>
          <a:bodyPr/>
          <a:lstStyle/>
          <a:p>
            <a:pPr lvl="0" algn="just">
              <a:spcBef>
                <a:spcPts val="0"/>
              </a:spcBef>
            </a:pPr>
            <a:r>
              <a:rPr lang="ca-ES" sz="1000" kern="1200" dirty="0" smtClean="0">
                <a:solidFill>
                  <a:schemeClr val="tx1"/>
                </a:solidFill>
                <a:effectLst/>
              </a:rPr>
              <a:t>Es va proposar una planificació dividida en</a:t>
            </a:r>
            <a:r>
              <a:rPr lang="ca-ES" sz="1000" b="1" kern="1200" dirty="0" smtClean="0">
                <a:solidFill>
                  <a:schemeClr val="tx1"/>
                </a:solidFill>
                <a:effectLst/>
              </a:rPr>
              <a:t> 5 fases</a:t>
            </a:r>
            <a:r>
              <a:rPr lang="ca-ES" sz="1000" kern="1200" dirty="0" smtClean="0">
                <a:solidFill>
                  <a:schemeClr val="tx1"/>
                </a:solidFill>
                <a:effectLst/>
              </a:rPr>
              <a:t>, atenent el lliurament de les PACs:</a:t>
            </a:r>
          </a:p>
          <a:p>
            <a:pPr lvl="0" algn="just">
              <a:spcBef>
                <a:spcPts val="0"/>
              </a:spcBef>
            </a:pPr>
            <a:endParaRPr lang="ca-ES" sz="500" kern="1200" dirty="0" smtClean="0">
              <a:solidFill>
                <a:schemeClr val="tx1"/>
              </a:solidFill>
              <a:effectLst/>
            </a:endParaRPr>
          </a:p>
          <a:p>
            <a:pPr marL="171450" indent="-171450" algn="just">
              <a:spcBef>
                <a:spcPts val="0"/>
              </a:spcBef>
              <a:buFont typeface="Arial" pitchFamily="34" charset="0"/>
              <a:buChar char="•"/>
            </a:pPr>
            <a:r>
              <a:rPr lang="ca-ES" sz="1000" b="1" dirty="0"/>
              <a:t>FASE 1: </a:t>
            </a:r>
            <a:r>
              <a:rPr lang="ca-ES" sz="1000" b="1" dirty="0" smtClean="0"/>
              <a:t>Inici</a:t>
            </a:r>
            <a:r>
              <a:rPr lang="ca-ES" sz="1000" dirty="0" smtClean="0"/>
              <a:t>, principalment centrada en tasques de consulta de fonts i configuració de la bibliografia.</a:t>
            </a:r>
            <a:endParaRPr lang="es-ES" sz="1000" dirty="0"/>
          </a:p>
          <a:p>
            <a:pPr marL="171450" indent="-171450" algn="just">
              <a:spcBef>
                <a:spcPts val="0"/>
              </a:spcBef>
              <a:buFont typeface="Arial" pitchFamily="34" charset="0"/>
              <a:buChar char="•"/>
            </a:pPr>
            <a:r>
              <a:rPr lang="ca-ES" sz="1000" b="1" dirty="0"/>
              <a:t>FASE 2:</a:t>
            </a:r>
            <a:r>
              <a:rPr lang="ca-ES" sz="1000" dirty="0"/>
              <a:t> </a:t>
            </a:r>
            <a:r>
              <a:rPr lang="ca-ES" sz="1000" b="1" dirty="0"/>
              <a:t>Què podem fer per millorar la borsa</a:t>
            </a:r>
            <a:r>
              <a:rPr lang="ca-ES" sz="1000" b="1" dirty="0" smtClean="0"/>
              <a:t>?</a:t>
            </a:r>
            <a:r>
              <a:rPr lang="ca-ES" sz="1000" dirty="0" smtClean="0"/>
              <a:t>, que es va dedicar a la revisió i anàlisi de la borsa existent, a la comparativa amb altres borses, i a la proposta de solucions.</a:t>
            </a:r>
            <a:endParaRPr lang="es-ES" sz="1000" dirty="0"/>
          </a:p>
          <a:p>
            <a:pPr marL="171450" indent="-171450" algn="just">
              <a:spcBef>
                <a:spcPts val="0"/>
              </a:spcBef>
              <a:buFont typeface="Arial" pitchFamily="34" charset="0"/>
              <a:buChar char="•"/>
            </a:pPr>
            <a:r>
              <a:rPr lang="ca-ES" sz="1000" b="1" dirty="0"/>
              <a:t>FASE 3:</a:t>
            </a:r>
            <a:r>
              <a:rPr lang="ca-ES" sz="1000" dirty="0"/>
              <a:t> </a:t>
            </a:r>
            <a:r>
              <a:rPr lang="ca-ES" sz="1000" b="1" dirty="0"/>
              <a:t>Com ho podem fer</a:t>
            </a:r>
            <a:r>
              <a:rPr lang="ca-ES" sz="1000" b="1" dirty="0" smtClean="0"/>
              <a:t>?</a:t>
            </a:r>
            <a:r>
              <a:rPr lang="ca-ES" sz="1000" dirty="0" smtClean="0"/>
              <a:t>, bàsicament enfocada a l’elaboració dels </a:t>
            </a:r>
            <a:r>
              <a:rPr lang="ca-ES" sz="1000" i="1" dirty="0" smtClean="0"/>
              <a:t>sketches</a:t>
            </a:r>
            <a:r>
              <a:rPr lang="ca-ES" sz="1000" dirty="0" smtClean="0"/>
              <a:t> i les seves corresponents explicacions.</a:t>
            </a:r>
            <a:endParaRPr lang="es-ES" sz="1000" dirty="0"/>
          </a:p>
          <a:p>
            <a:pPr marL="171450" indent="-171450" algn="just">
              <a:spcBef>
                <a:spcPts val="0"/>
              </a:spcBef>
              <a:buFont typeface="Arial" pitchFamily="34" charset="0"/>
              <a:buChar char="•"/>
            </a:pPr>
            <a:r>
              <a:rPr lang="ca-ES" sz="1000" b="1" dirty="0"/>
              <a:t>FASE 4:</a:t>
            </a:r>
            <a:r>
              <a:rPr lang="ca-ES" sz="1000" dirty="0"/>
              <a:t> </a:t>
            </a:r>
            <a:r>
              <a:rPr lang="ca-ES" sz="1000" b="1" dirty="0" smtClean="0"/>
              <a:t>Prototip</a:t>
            </a:r>
            <a:r>
              <a:rPr lang="ca-ES" sz="1000" dirty="0" smtClean="0"/>
              <a:t>, que es va centrar en l’elaboració del prototip.</a:t>
            </a:r>
            <a:endParaRPr lang="es-ES" sz="1000" b="1" dirty="0"/>
          </a:p>
          <a:p>
            <a:pPr marL="171450" indent="-171450" algn="just">
              <a:spcBef>
                <a:spcPts val="0"/>
              </a:spcBef>
              <a:buFont typeface="Arial" pitchFamily="34" charset="0"/>
              <a:buChar char="•"/>
            </a:pPr>
            <a:r>
              <a:rPr lang="ca-ES" sz="1000" b="1" dirty="0"/>
              <a:t>FASE 5:</a:t>
            </a:r>
            <a:r>
              <a:rPr lang="ca-ES" sz="1000" dirty="0"/>
              <a:t> </a:t>
            </a:r>
            <a:r>
              <a:rPr lang="ca-ES" sz="1000" b="1" dirty="0"/>
              <a:t>Lliurament </a:t>
            </a:r>
            <a:r>
              <a:rPr lang="ca-ES" sz="1000" b="1" dirty="0" smtClean="0"/>
              <a:t>final</a:t>
            </a:r>
            <a:r>
              <a:rPr lang="ca-ES" sz="1000" dirty="0" smtClean="0"/>
              <a:t>, dedicada a la finalització de tasques pendents, així com a la verificació i revisió final de tots els lliurables de projecte, de la memòria i de la presentació.</a:t>
            </a:r>
            <a:endParaRPr lang="es-ES" sz="1000" b="1" dirty="0"/>
          </a:p>
          <a:p>
            <a:pPr lvl="0" algn="just">
              <a:spcBef>
                <a:spcPts val="0"/>
              </a:spcBef>
            </a:pPr>
            <a:r>
              <a:rPr lang="ca-ES" sz="1000" kern="1200" dirty="0" smtClean="0">
                <a:solidFill>
                  <a:schemeClr val="tx1"/>
                </a:solidFill>
                <a:effectLst/>
              </a:rPr>
              <a:t> </a:t>
            </a:r>
            <a:endParaRPr lang="ca-ES" sz="1000" b="1" kern="1200" dirty="0" smtClean="0">
              <a:solidFill>
                <a:schemeClr val="tx1"/>
              </a:solidFill>
              <a:effectLst/>
            </a:endParaRPr>
          </a:p>
          <a:p>
            <a:pPr lvl="0" algn="just">
              <a:spcBef>
                <a:spcPts val="0"/>
              </a:spcBef>
            </a:pPr>
            <a:r>
              <a:rPr lang="ca-ES" sz="1000" kern="1200" dirty="0" smtClean="0">
                <a:solidFill>
                  <a:schemeClr val="tx1"/>
                </a:solidFill>
                <a:effectLst/>
              </a:rPr>
              <a:t>Dins de cadascuna de les fases, es va dividir l’activitat en </a:t>
            </a:r>
            <a:r>
              <a:rPr lang="ca-ES" sz="1000" b="1" kern="1200" dirty="0" smtClean="0">
                <a:solidFill>
                  <a:schemeClr val="tx1"/>
                </a:solidFill>
                <a:effectLst/>
              </a:rPr>
              <a:t>5 blocs</a:t>
            </a:r>
            <a:r>
              <a:rPr lang="ca-ES" sz="1000" kern="1200" dirty="0" smtClean="0">
                <a:solidFill>
                  <a:schemeClr val="tx1"/>
                </a:solidFill>
                <a:effectLst/>
              </a:rPr>
              <a:t> de tasques:</a:t>
            </a:r>
          </a:p>
          <a:p>
            <a:pPr lvl="0" algn="just">
              <a:spcBef>
                <a:spcPts val="0"/>
              </a:spcBef>
            </a:pPr>
            <a:endParaRPr lang="es-ES" sz="500" kern="1200" dirty="0" smtClean="0">
              <a:solidFill>
                <a:schemeClr val="tx1"/>
              </a:solidFill>
              <a:effectLst/>
            </a:endParaRPr>
          </a:p>
          <a:p>
            <a:pPr marL="171450" lvl="1" indent="-171450" algn="just">
              <a:spcBef>
                <a:spcPts val="0"/>
              </a:spcBef>
              <a:buFont typeface="Arial" pitchFamily="34" charset="0"/>
              <a:buChar char="•"/>
            </a:pPr>
            <a:r>
              <a:rPr lang="ca-ES" sz="1000" b="1" kern="1200" dirty="0" smtClean="0">
                <a:solidFill>
                  <a:schemeClr val="tx1"/>
                </a:solidFill>
                <a:effectLst/>
              </a:rPr>
              <a:t>Tasques de PAC/PROJECTE</a:t>
            </a:r>
            <a:r>
              <a:rPr lang="ca-ES" sz="1000" kern="1200" dirty="0" smtClean="0">
                <a:solidFill>
                  <a:schemeClr val="tx1"/>
                </a:solidFill>
                <a:effectLst/>
              </a:rPr>
              <a:t>, corresponents a l’elaboració de les PACs i a la pròpia gestió del TFM entès com a projecte.</a:t>
            </a:r>
            <a:endParaRPr lang="es-ES" sz="1000" kern="1200" dirty="0" smtClean="0">
              <a:solidFill>
                <a:schemeClr val="tx1"/>
              </a:solidFill>
              <a:effectLst/>
            </a:endParaRPr>
          </a:p>
          <a:p>
            <a:pPr marL="171450" lvl="1" indent="-171450" algn="just">
              <a:spcBef>
                <a:spcPts val="0"/>
              </a:spcBef>
              <a:buFont typeface="Arial" pitchFamily="34" charset="0"/>
              <a:buChar char="•"/>
            </a:pPr>
            <a:r>
              <a:rPr lang="ca-ES" sz="1000" b="1" kern="1200" dirty="0" smtClean="0">
                <a:solidFill>
                  <a:schemeClr val="tx1"/>
                </a:solidFill>
                <a:effectLst/>
              </a:rPr>
              <a:t>Tasques de PRODUCTE</a:t>
            </a:r>
            <a:r>
              <a:rPr lang="ca-ES" sz="1000" kern="1200" dirty="0" smtClean="0">
                <a:solidFill>
                  <a:schemeClr val="tx1"/>
                </a:solidFill>
                <a:effectLst/>
              </a:rPr>
              <a:t>, corresponents a la revisió, anàlisi i propostes de millora del producte pròpiament dit (amb </a:t>
            </a:r>
            <a:r>
              <a:rPr lang="ca-ES" sz="1000" dirty="0" smtClean="0"/>
              <a:t>elaboració dels documents explicatius, dels </a:t>
            </a:r>
            <a:r>
              <a:rPr lang="ca-ES" sz="1000" kern="1200" dirty="0" smtClean="0">
                <a:solidFill>
                  <a:schemeClr val="tx1"/>
                </a:solidFill>
                <a:effectLst/>
              </a:rPr>
              <a:t>sketches i del prototip).</a:t>
            </a:r>
            <a:endParaRPr lang="es-ES" sz="1000" kern="1200" dirty="0" smtClean="0">
              <a:solidFill>
                <a:schemeClr val="tx1"/>
              </a:solidFill>
              <a:effectLst/>
            </a:endParaRPr>
          </a:p>
          <a:p>
            <a:pPr marL="171450" lvl="1" indent="-171450" algn="just">
              <a:spcBef>
                <a:spcPts val="0"/>
              </a:spcBef>
              <a:buFont typeface="Arial" pitchFamily="34" charset="0"/>
              <a:buChar char="•"/>
            </a:pPr>
            <a:r>
              <a:rPr lang="ca-ES" sz="1000" b="1" kern="1200" dirty="0" smtClean="0">
                <a:solidFill>
                  <a:schemeClr val="tx1"/>
                </a:solidFill>
                <a:effectLst/>
              </a:rPr>
              <a:t>Tasques de FONTS</a:t>
            </a:r>
            <a:r>
              <a:rPr lang="ca-ES" sz="1000" kern="1200" dirty="0" smtClean="0">
                <a:solidFill>
                  <a:schemeClr val="tx1"/>
                </a:solidFill>
                <a:effectLst/>
              </a:rPr>
              <a:t>, corresponents a la cerca, consulta i/o ampliació de bibliografia, materials i documentació.</a:t>
            </a:r>
            <a:endParaRPr lang="es-ES" sz="1000" kern="1200" dirty="0" smtClean="0">
              <a:solidFill>
                <a:schemeClr val="tx1"/>
              </a:solidFill>
              <a:effectLst/>
            </a:endParaRPr>
          </a:p>
          <a:p>
            <a:pPr marL="171450" lvl="1" indent="-171450" algn="just">
              <a:spcBef>
                <a:spcPts val="0"/>
              </a:spcBef>
              <a:buFont typeface="Arial" pitchFamily="34" charset="0"/>
              <a:buChar char="•"/>
            </a:pPr>
            <a:r>
              <a:rPr lang="ca-ES" sz="1000" b="1" kern="1200" dirty="0" smtClean="0">
                <a:solidFill>
                  <a:schemeClr val="tx1"/>
                </a:solidFill>
                <a:effectLst/>
              </a:rPr>
              <a:t>Tasques de MEMÒRIA</a:t>
            </a:r>
            <a:r>
              <a:rPr lang="ca-ES" sz="1000" kern="1200" dirty="0" smtClean="0">
                <a:solidFill>
                  <a:schemeClr val="tx1"/>
                </a:solidFill>
                <a:effectLst/>
              </a:rPr>
              <a:t>, corresponents a la redacció de la memòria final.</a:t>
            </a:r>
          </a:p>
          <a:p>
            <a:pPr marL="171450" lvl="1" indent="-171450" algn="just">
              <a:spcBef>
                <a:spcPts val="0"/>
              </a:spcBef>
              <a:buFont typeface="Arial" pitchFamily="34" charset="0"/>
              <a:buChar char="•"/>
            </a:pPr>
            <a:r>
              <a:rPr lang="ca-ES" sz="1000" b="1" kern="1200" dirty="0" smtClean="0">
                <a:solidFill>
                  <a:schemeClr val="tx1"/>
                </a:solidFill>
                <a:effectLst/>
              </a:rPr>
              <a:t>Tasques de PRESENTACIÓ</a:t>
            </a:r>
            <a:r>
              <a:rPr lang="ca-ES" sz="1000" kern="1200" dirty="0" smtClean="0">
                <a:solidFill>
                  <a:schemeClr val="tx1"/>
                </a:solidFill>
                <a:effectLst/>
              </a:rPr>
              <a:t>, corresponents a la realització de la presentació final.</a:t>
            </a:r>
            <a:endParaRPr lang="es-ES" sz="1000" kern="1200" dirty="0" smtClean="0">
              <a:solidFill>
                <a:schemeClr val="tx1"/>
              </a:solidFill>
              <a:effectLst/>
            </a:endParaRPr>
          </a:p>
          <a:p>
            <a:pPr marL="171450" indent="-171450" algn="just">
              <a:spcBef>
                <a:spcPts val="0"/>
              </a:spcBef>
              <a:buFont typeface="Arial" pitchFamily="34" charset="0"/>
              <a:buChar char="•"/>
            </a:pPr>
            <a:endParaRPr lang="ca-ES" sz="1000" kern="1200" dirty="0" smtClean="0">
              <a:solidFill>
                <a:schemeClr val="tx1"/>
              </a:solidFill>
              <a:effectLst/>
            </a:endParaRPr>
          </a:p>
          <a:p>
            <a:pPr algn="just">
              <a:spcBef>
                <a:spcPts val="0"/>
              </a:spcBef>
            </a:pPr>
            <a:r>
              <a:rPr lang="ca-ES" sz="1000" kern="1200" dirty="0" smtClean="0">
                <a:solidFill>
                  <a:schemeClr val="tx1"/>
                </a:solidFill>
                <a:effectLst/>
              </a:rPr>
              <a:t>Tota la planificació es recull a la taula 1 i al diagrama de Gantt que s’han incorporat a la memòria del</a:t>
            </a:r>
            <a:r>
              <a:rPr lang="ca-ES" sz="1000" kern="1200" baseline="0" dirty="0" smtClean="0">
                <a:solidFill>
                  <a:schemeClr val="tx1"/>
                </a:solidFill>
                <a:effectLst/>
              </a:rPr>
              <a:t> projecte.</a:t>
            </a:r>
            <a:endParaRPr lang="es-ES" sz="1000" kern="1200" dirty="0" smtClean="0">
              <a:solidFill>
                <a:schemeClr val="tx1"/>
              </a:solidFill>
              <a:effectLst/>
            </a:endParaRPr>
          </a:p>
          <a:p>
            <a:pPr algn="just">
              <a:spcBef>
                <a:spcPts val="0"/>
              </a:spcBef>
            </a:pPr>
            <a:r>
              <a:rPr lang="ca-ES" sz="1000" kern="1200" dirty="0" smtClean="0">
                <a:solidFill>
                  <a:schemeClr val="tx1"/>
                </a:solidFill>
                <a:effectLst/>
              </a:rPr>
              <a:t/>
            </a:r>
            <a:br>
              <a:rPr lang="ca-ES" sz="1000" kern="1200" dirty="0" smtClean="0">
                <a:solidFill>
                  <a:schemeClr val="tx1"/>
                </a:solidFill>
                <a:effectLst/>
              </a:rPr>
            </a:br>
            <a:endParaRPr lang="ca-ES" sz="1000" dirty="0"/>
          </a:p>
        </p:txBody>
      </p:sp>
      <p:sp>
        <p:nvSpPr>
          <p:cNvPr id="4" name="3 Marcador de número de diapositiva"/>
          <p:cNvSpPr>
            <a:spLocks noGrp="1"/>
          </p:cNvSpPr>
          <p:nvPr>
            <p:ph type="sldNum" sz="quarter" idx="10"/>
          </p:nvPr>
        </p:nvSpPr>
        <p:spPr/>
        <p:txBody>
          <a:bodyPr/>
          <a:lstStyle/>
          <a:p>
            <a:pPr>
              <a:defRPr/>
            </a:pPr>
            <a:fld id="{FA82BA2E-FA2C-4102-9ED3-5FC04D53777F}" type="slidenum">
              <a:rPr lang="es-ES" smtClean="0"/>
              <a:pPr>
                <a:defRPr/>
              </a:pPr>
              <a:t>6</a:t>
            </a:fld>
            <a:endParaRPr lang="es-ES" dirty="0"/>
          </a:p>
        </p:txBody>
      </p:sp>
    </p:spTree>
    <p:extLst>
      <p:ext uri="{BB962C8B-B14F-4D97-AF65-F5344CB8AC3E}">
        <p14:creationId xmlns:p14="http://schemas.microsoft.com/office/powerpoint/2010/main" val="2150689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709930" y="4860687"/>
            <a:ext cx="5679440" cy="4960208"/>
          </a:xfrm>
        </p:spPr>
        <p:txBody>
          <a:bodyPr/>
          <a:lstStyle/>
          <a:p>
            <a:pPr algn="just">
              <a:spcBef>
                <a:spcPts val="0"/>
              </a:spcBef>
            </a:pPr>
            <a:r>
              <a:rPr lang="ca-ES" sz="1000" kern="1200" dirty="0" smtClean="0">
                <a:solidFill>
                  <a:schemeClr val="tx1"/>
                </a:solidFill>
                <a:effectLst/>
              </a:rPr>
              <a:t>Tenint en compte la recopilació de dades que es va efectuar d’acord amb la metodologia abans descrita, es varen detectar </a:t>
            </a:r>
            <a:r>
              <a:rPr lang="ca-ES" sz="1000" b="1" kern="1200" dirty="0" smtClean="0">
                <a:solidFill>
                  <a:schemeClr val="tx1"/>
                </a:solidFill>
                <a:effectLst/>
              </a:rPr>
              <a:t>divuit problemes</a:t>
            </a:r>
            <a:r>
              <a:rPr lang="ca-ES" sz="1000" kern="1200" dirty="0" smtClean="0">
                <a:solidFill>
                  <a:schemeClr val="tx1"/>
                </a:solidFill>
                <a:effectLst/>
              </a:rPr>
              <a:t> </a:t>
            </a:r>
            <a:r>
              <a:rPr lang="ca-ES" sz="1000" b="1" kern="1200" dirty="0" smtClean="0">
                <a:solidFill>
                  <a:schemeClr val="tx1"/>
                </a:solidFill>
                <a:effectLst/>
              </a:rPr>
              <a:t>i/o requisits</a:t>
            </a:r>
            <a:r>
              <a:rPr lang="ca-ES" sz="1000" kern="1200" dirty="0" smtClean="0">
                <a:solidFill>
                  <a:schemeClr val="tx1"/>
                </a:solidFill>
                <a:effectLst/>
              </a:rPr>
              <a:t> generals a solucionar i/o tenir en compte, segons quatre diferents grups d’interessats: la Direcció institucional, els usuaris externs i interns, així com els propis programadors de l’organització. </a:t>
            </a:r>
          </a:p>
          <a:p>
            <a:pPr algn="just">
              <a:spcBef>
                <a:spcPts val="0"/>
              </a:spcBef>
            </a:pPr>
            <a:endParaRPr lang="ca-ES" sz="1000" kern="1200" dirty="0" smtClean="0">
              <a:solidFill>
                <a:schemeClr val="tx1"/>
              </a:solidFill>
              <a:effectLst/>
            </a:endParaRPr>
          </a:p>
          <a:p>
            <a:pPr algn="just">
              <a:spcBef>
                <a:spcPts val="0"/>
              </a:spcBef>
            </a:pPr>
            <a:r>
              <a:rPr lang="ca-ES" sz="1000" kern="1200" dirty="0" smtClean="0">
                <a:solidFill>
                  <a:schemeClr val="tx1"/>
                </a:solidFill>
                <a:effectLst/>
              </a:rPr>
              <a:t>En concret, aquests</a:t>
            </a:r>
            <a:r>
              <a:rPr lang="ca-ES" sz="1000" kern="1200" baseline="0" dirty="0" smtClean="0">
                <a:solidFill>
                  <a:schemeClr val="tx1"/>
                </a:solidFill>
                <a:effectLst/>
              </a:rPr>
              <a:t> problemes i requisits són:</a:t>
            </a:r>
          </a:p>
          <a:p>
            <a:pPr marL="228600" lvl="0" indent="-228600" algn="just">
              <a:spcBef>
                <a:spcPts val="0"/>
              </a:spcBef>
              <a:buFont typeface="Arial" pitchFamily="34" charset="0"/>
              <a:buChar char="•"/>
            </a:pPr>
            <a:r>
              <a:rPr lang="ca-ES" sz="900" kern="1200" dirty="0" smtClean="0">
                <a:solidFill>
                  <a:schemeClr val="tx1"/>
                </a:solidFill>
                <a:effectLst/>
              </a:rPr>
              <a:t>Cal prioritzar la usabilitat i facilitat per a l’usuari extern.</a:t>
            </a:r>
            <a:endParaRPr lang="es-ES" sz="900" kern="1200" dirty="0" smtClean="0">
              <a:solidFill>
                <a:schemeClr val="tx1"/>
              </a:solidFill>
              <a:effectLst/>
            </a:endParaRPr>
          </a:p>
          <a:p>
            <a:pPr marL="228600" lvl="0" indent="-228600" algn="just">
              <a:spcBef>
                <a:spcPts val="0"/>
              </a:spcBef>
              <a:buFont typeface="Arial" pitchFamily="34" charset="0"/>
              <a:buChar char="•"/>
            </a:pPr>
            <a:r>
              <a:rPr lang="ca-ES" sz="900" kern="1200" dirty="0" smtClean="0">
                <a:solidFill>
                  <a:schemeClr val="tx1"/>
                </a:solidFill>
                <a:effectLst/>
              </a:rPr>
              <a:t>Cal considerar que es tracta d’usuaris probablement poc avesats a l’ús de formularis.</a:t>
            </a:r>
            <a:endParaRPr lang="es-ES" sz="900" kern="1200" dirty="0" smtClean="0">
              <a:solidFill>
                <a:schemeClr val="tx1"/>
              </a:solidFill>
              <a:effectLst/>
            </a:endParaRPr>
          </a:p>
          <a:p>
            <a:pPr marL="228600" lvl="0" indent="-228600" algn="just">
              <a:spcBef>
                <a:spcPts val="0"/>
              </a:spcBef>
              <a:buFont typeface="Arial" pitchFamily="34" charset="0"/>
              <a:buChar char="•"/>
            </a:pPr>
            <a:r>
              <a:rPr lang="ca-ES" sz="900" kern="1200" dirty="0" smtClean="0">
                <a:solidFill>
                  <a:schemeClr val="tx1"/>
                </a:solidFill>
                <a:effectLst/>
              </a:rPr>
              <a:t>Cal tractar de reduir els errors comesos per l’usuari, tenint en compte que aquest no està acostumat a consultar FAQs ni manuals.</a:t>
            </a:r>
            <a:endParaRPr lang="es-ES" sz="900" kern="1200" dirty="0" smtClean="0">
              <a:solidFill>
                <a:schemeClr val="tx1"/>
              </a:solidFill>
              <a:effectLst/>
            </a:endParaRPr>
          </a:p>
          <a:p>
            <a:pPr marL="228600" lvl="0" indent="-228600" algn="just">
              <a:spcBef>
                <a:spcPts val="0"/>
              </a:spcBef>
              <a:buFont typeface="Arial" pitchFamily="34" charset="0"/>
              <a:buChar char="•"/>
            </a:pPr>
            <a:r>
              <a:rPr lang="ca-ES" sz="900" kern="1200" dirty="0" smtClean="0">
                <a:solidFill>
                  <a:schemeClr val="tx1"/>
                </a:solidFill>
                <a:effectLst/>
              </a:rPr>
              <a:t>Cal considerar la no especialització en disseny web dels programadors interns que bastiran la nova borsa.</a:t>
            </a:r>
            <a:endParaRPr lang="es-ES" sz="900" kern="1200" dirty="0" smtClean="0">
              <a:solidFill>
                <a:schemeClr val="tx1"/>
              </a:solidFill>
              <a:effectLst/>
            </a:endParaRPr>
          </a:p>
          <a:p>
            <a:pPr marL="228600" lvl="0" indent="-228600" algn="just">
              <a:spcBef>
                <a:spcPts val="0"/>
              </a:spcBef>
              <a:buFont typeface="Arial" pitchFamily="34" charset="0"/>
              <a:buChar char="•"/>
            </a:pPr>
            <a:r>
              <a:rPr lang="ca-ES" sz="900" kern="1200" dirty="0" smtClean="0">
                <a:solidFill>
                  <a:schemeClr val="tx1"/>
                </a:solidFill>
                <a:effectLst/>
              </a:rPr>
              <a:t>No es troba l’accés inicial als formularis i/o no es pot accedir per segona vegada.</a:t>
            </a:r>
            <a:endParaRPr lang="es-ES" sz="900" kern="1200" dirty="0" smtClean="0">
              <a:solidFill>
                <a:schemeClr val="tx1"/>
              </a:solidFill>
              <a:effectLst/>
            </a:endParaRPr>
          </a:p>
          <a:p>
            <a:pPr marL="228600" lvl="0" indent="-228600" algn="just">
              <a:spcBef>
                <a:spcPts val="0"/>
              </a:spcBef>
              <a:buFont typeface="Arial" pitchFamily="34" charset="0"/>
              <a:buChar char="•"/>
            </a:pPr>
            <a:r>
              <a:rPr lang="ca-ES" sz="900" kern="1200" dirty="0" smtClean="0">
                <a:solidFill>
                  <a:schemeClr val="tx1"/>
                </a:solidFill>
                <a:effectLst/>
              </a:rPr>
              <a:t>No se sap com introduir l’experiència professional.</a:t>
            </a:r>
            <a:endParaRPr lang="es-ES" sz="900" kern="1200" dirty="0" smtClean="0">
              <a:solidFill>
                <a:schemeClr val="tx1"/>
              </a:solidFill>
              <a:effectLst/>
            </a:endParaRPr>
          </a:p>
          <a:p>
            <a:pPr marL="228600" lvl="0" indent="-228600" algn="just">
              <a:spcBef>
                <a:spcPts val="0"/>
              </a:spcBef>
              <a:buFont typeface="Arial" pitchFamily="34" charset="0"/>
              <a:buChar char="•"/>
            </a:pPr>
            <a:r>
              <a:rPr lang="ca-ES" sz="900" kern="1200" dirty="0" smtClean="0">
                <a:solidFill>
                  <a:schemeClr val="tx1"/>
                </a:solidFill>
                <a:effectLst/>
              </a:rPr>
              <a:t>No es pot introduir l’experiència, per ser bloquejat pel sistema en introduir-la erròniament.</a:t>
            </a:r>
            <a:endParaRPr lang="es-ES" sz="900" kern="1200" dirty="0" smtClean="0">
              <a:solidFill>
                <a:schemeClr val="tx1"/>
              </a:solidFill>
              <a:effectLst/>
            </a:endParaRPr>
          </a:p>
          <a:p>
            <a:pPr marL="228600" lvl="0" indent="-228600" algn="just">
              <a:spcBef>
                <a:spcPts val="0"/>
              </a:spcBef>
              <a:buFont typeface="Arial" pitchFamily="34" charset="0"/>
              <a:buChar char="•"/>
            </a:pPr>
            <a:r>
              <a:rPr lang="ca-ES" sz="900" kern="1200" dirty="0" smtClean="0">
                <a:solidFill>
                  <a:schemeClr val="tx1"/>
                </a:solidFill>
                <a:effectLst/>
              </a:rPr>
              <a:t>No es pot adjuntar la titulació.</a:t>
            </a:r>
            <a:endParaRPr lang="es-ES" sz="900" kern="1200" dirty="0" smtClean="0">
              <a:solidFill>
                <a:schemeClr val="tx1"/>
              </a:solidFill>
              <a:effectLst/>
            </a:endParaRPr>
          </a:p>
          <a:p>
            <a:pPr marL="228600" lvl="0" indent="-228600" algn="just">
              <a:spcBef>
                <a:spcPts val="0"/>
              </a:spcBef>
              <a:buFont typeface="Arial" pitchFamily="34" charset="0"/>
              <a:buChar char="•"/>
            </a:pPr>
            <a:r>
              <a:rPr lang="ca-ES" sz="900" kern="1200" dirty="0" smtClean="0">
                <a:solidFill>
                  <a:schemeClr val="tx1"/>
                </a:solidFill>
                <a:effectLst/>
              </a:rPr>
              <a:t>No se sap quina titulació s’ha adjuntar.</a:t>
            </a:r>
            <a:endParaRPr lang="es-ES" sz="900" kern="1200" dirty="0" smtClean="0">
              <a:solidFill>
                <a:schemeClr val="tx1"/>
              </a:solidFill>
              <a:effectLst/>
            </a:endParaRPr>
          </a:p>
          <a:p>
            <a:pPr marL="228600" lvl="0" indent="-228600" algn="just">
              <a:spcBef>
                <a:spcPts val="0"/>
              </a:spcBef>
              <a:buFont typeface="Arial" pitchFamily="34" charset="0"/>
              <a:buChar char="•"/>
            </a:pPr>
            <a:r>
              <a:rPr lang="ca-ES" sz="900" kern="1200" dirty="0" smtClean="0">
                <a:solidFill>
                  <a:schemeClr val="tx1"/>
                </a:solidFill>
                <a:effectLst/>
              </a:rPr>
              <a:t>Puntuació poc ajustada per encavalcament de dates d’inici i final de contracte.</a:t>
            </a:r>
            <a:endParaRPr lang="es-ES" sz="900" kern="1200" dirty="0" smtClean="0">
              <a:solidFill>
                <a:schemeClr val="tx1"/>
              </a:solidFill>
              <a:effectLst/>
            </a:endParaRPr>
          </a:p>
          <a:p>
            <a:pPr marL="228600" lvl="0" indent="-228600" algn="just">
              <a:spcBef>
                <a:spcPts val="0"/>
              </a:spcBef>
              <a:buFont typeface="Arial" pitchFamily="34" charset="0"/>
              <a:buChar char="•"/>
            </a:pPr>
            <a:r>
              <a:rPr lang="ca-ES" sz="900" kern="1200" dirty="0" smtClean="0">
                <a:solidFill>
                  <a:schemeClr val="tx1"/>
                </a:solidFill>
                <a:effectLst/>
              </a:rPr>
              <a:t>Puntuació poc ajustada per incorrecta introducció de dades professionals pel candidat.</a:t>
            </a:r>
            <a:endParaRPr lang="es-ES" sz="900" kern="1200" dirty="0" smtClean="0">
              <a:solidFill>
                <a:schemeClr val="tx1"/>
              </a:solidFill>
              <a:effectLst/>
            </a:endParaRPr>
          </a:p>
          <a:p>
            <a:pPr marL="228600" lvl="0" indent="-228600" algn="just">
              <a:spcBef>
                <a:spcPts val="0"/>
              </a:spcBef>
              <a:buFont typeface="Arial" pitchFamily="34" charset="0"/>
              <a:buChar char="•"/>
            </a:pPr>
            <a:r>
              <a:rPr lang="ca-ES" sz="900" kern="1200" dirty="0" smtClean="0">
                <a:solidFill>
                  <a:schemeClr val="tx1"/>
                </a:solidFill>
                <a:effectLst/>
              </a:rPr>
              <a:t>Informació professional sense acreditar.</a:t>
            </a:r>
            <a:endParaRPr lang="es-ES" sz="900" kern="1200" dirty="0" smtClean="0">
              <a:solidFill>
                <a:schemeClr val="tx1"/>
              </a:solidFill>
              <a:effectLst/>
            </a:endParaRPr>
          </a:p>
          <a:p>
            <a:pPr marL="228600" lvl="0" indent="-228600" algn="just">
              <a:spcBef>
                <a:spcPts val="0"/>
              </a:spcBef>
              <a:buFont typeface="Arial" pitchFamily="34" charset="0"/>
              <a:buChar char="•"/>
            </a:pPr>
            <a:r>
              <a:rPr lang="ca-ES" sz="900" kern="1200" dirty="0" smtClean="0">
                <a:solidFill>
                  <a:schemeClr val="tx1"/>
                </a:solidFill>
                <a:effectLst/>
              </a:rPr>
              <a:t>Puntuació poc ajustada per incorrecta introducció de dades acadèmiques pel candidat.</a:t>
            </a:r>
            <a:endParaRPr lang="es-ES" sz="900" kern="1200" dirty="0" smtClean="0">
              <a:solidFill>
                <a:schemeClr val="tx1"/>
              </a:solidFill>
              <a:effectLst/>
            </a:endParaRPr>
          </a:p>
          <a:p>
            <a:pPr marL="228600" lvl="0" indent="-228600" algn="just">
              <a:spcBef>
                <a:spcPts val="0"/>
              </a:spcBef>
              <a:buFont typeface="Arial" pitchFamily="34" charset="0"/>
              <a:buChar char="•"/>
            </a:pPr>
            <a:r>
              <a:rPr lang="ca-ES" sz="900" kern="1200" dirty="0" smtClean="0">
                <a:solidFill>
                  <a:schemeClr val="tx1"/>
                </a:solidFill>
                <a:effectLst/>
              </a:rPr>
              <a:t>Impossibilitat de puntuació CV i/o obligació del seu rebuig, per no adjunció de titulació o per adjunció de titulació incorrecta per part del candidat.</a:t>
            </a:r>
            <a:endParaRPr lang="es-ES" sz="900" kern="1200" dirty="0" smtClean="0">
              <a:solidFill>
                <a:schemeClr val="tx1"/>
              </a:solidFill>
              <a:effectLst/>
            </a:endParaRPr>
          </a:p>
          <a:p>
            <a:pPr marL="228600" lvl="0" indent="-228600" algn="just">
              <a:spcBef>
                <a:spcPts val="0"/>
              </a:spcBef>
              <a:buFont typeface="Arial" pitchFamily="34" charset="0"/>
              <a:buChar char="•"/>
            </a:pPr>
            <a:r>
              <a:rPr lang="ca-ES" sz="900" kern="1200" dirty="0" smtClean="0">
                <a:solidFill>
                  <a:schemeClr val="tx1"/>
                </a:solidFill>
                <a:effectLst/>
              </a:rPr>
              <a:t>Possible rebuda d’un nombre inassumible de </a:t>
            </a:r>
            <a:r>
              <a:rPr lang="ca-ES" sz="900" kern="1200" dirty="0" err="1" smtClean="0">
                <a:solidFill>
                  <a:schemeClr val="tx1"/>
                </a:solidFill>
                <a:effectLst/>
              </a:rPr>
              <a:t>CVs</a:t>
            </a:r>
            <a:r>
              <a:rPr lang="ca-ES" sz="900" kern="1200" dirty="0" smtClean="0">
                <a:solidFill>
                  <a:schemeClr val="tx1"/>
                </a:solidFill>
                <a:effectLst/>
              </a:rPr>
              <a:t>.</a:t>
            </a:r>
            <a:endParaRPr lang="es-ES" sz="900" kern="1200" dirty="0" smtClean="0">
              <a:solidFill>
                <a:schemeClr val="tx1"/>
              </a:solidFill>
              <a:effectLst/>
            </a:endParaRPr>
          </a:p>
          <a:p>
            <a:pPr marL="228600" lvl="0" indent="-228600" algn="just">
              <a:spcBef>
                <a:spcPts val="0"/>
              </a:spcBef>
              <a:buFont typeface="Arial" pitchFamily="34" charset="0"/>
              <a:buChar char="•"/>
            </a:pPr>
            <a:r>
              <a:rPr lang="ca-ES" sz="900" kern="1200" dirty="0" smtClean="0">
                <a:solidFill>
                  <a:schemeClr val="tx1"/>
                </a:solidFill>
                <a:effectLst/>
              </a:rPr>
              <a:t>No es disposa d’un sistema intern per a la correcció àgil dels errors comesos per l’usuari.</a:t>
            </a:r>
            <a:endParaRPr lang="es-ES" sz="900" kern="1200" dirty="0" smtClean="0">
              <a:solidFill>
                <a:schemeClr val="tx1"/>
              </a:solidFill>
              <a:effectLst/>
            </a:endParaRPr>
          </a:p>
          <a:p>
            <a:pPr marL="228600" lvl="0" indent="-228600" algn="just">
              <a:spcBef>
                <a:spcPts val="0"/>
              </a:spcBef>
              <a:buFont typeface="Arial" pitchFamily="34" charset="0"/>
              <a:buChar char="•"/>
            </a:pPr>
            <a:r>
              <a:rPr lang="ca-ES" sz="900" kern="1200" dirty="0" smtClean="0">
                <a:solidFill>
                  <a:schemeClr val="tx1"/>
                </a:solidFill>
                <a:effectLst/>
              </a:rPr>
              <a:t>L’usuari abandona el sistema sense haver emplenat tots els formularis existents.</a:t>
            </a:r>
            <a:endParaRPr lang="es-ES" sz="900" kern="1200" dirty="0" smtClean="0">
              <a:solidFill>
                <a:schemeClr val="tx1"/>
              </a:solidFill>
              <a:effectLst/>
            </a:endParaRPr>
          </a:p>
          <a:p>
            <a:pPr marL="228600" indent="-228600" algn="just">
              <a:spcBef>
                <a:spcPts val="0"/>
              </a:spcBef>
              <a:buFont typeface="Arial" pitchFamily="34" charset="0"/>
              <a:buChar char="•"/>
            </a:pPr>
            <a:r>
              <a:rPr lang="ca-ES" sz="900" kern="1200" dirty="0" smtClean="0">
                <a:solidFill>
                  <a:schemeClr val="tx1"/>
                </a:solidFill>
                <a:effectLst/>
              </a:rPr>
              <a:t>Cal adequar el web als nous colors i tipografies institucionals.</a:t>
            </a:r>
          </a:p>
          <a:p>
            <a:pPr marL="228600" indent="-228600" algn="just">
              <a:spcBef>
                <a:spcPts val="0"/>
              </a:spcBef>
              <a:buFont typeface="Arial" pitchFamily="34" charset="0"/>
              <a:buChar char="•"/>
            </a:pPr>
            <a:endParaRPr lang="ca-ES" sz="1000" dirty="0"/>
          </a:p>
          <a:p>
            <a:pPr algn="just">
              <a:spcBef>
                <a:spcPts val="0"/>
              </a:spcBef>
            </a:pPr>
            <a:r>
              <a:rPr lang="ca-ES" sz="1000" dirty="0"/>
              <a:t>La descripció detallada d’aquests problemes, juntament amb els exemples il·lustratius dels inconvenients que poden generar, així com l’exposició més extensa dels requisits i de les propostes de modificació a atendre es recullen en el document de treball (1) - </a:t>
            </a:r>
            <a:r>
              <a:rPr lang="ca-ES" sz="1000" i="1" dirty="0"/>
              <a:t>Síntesi de problemes detectats</a:t>
            </a:r>
            <a:r>
              <a:rPr lang="ca-ES" sz="1000" dirty="0"/>
              <a:t>, que es presenta com a lliurable d’aquest treball final de màster.</a:t>
            </a:r>
            <a:endParaRPr lang="es-ES" sz="1000" dirty="0"/>
          </a:p>
          <a:p>
            <a:pPr marL="228600" indent="-228600" algn="just">
              <a:spcBef>
                <a:spcPts val="0"/>
              </a:spcBef>
              <a:buFont typeface="Arial" pitchFamily="34" charset="0"/>
              <a:buChar char="•"/>
            </a:pPr>
            <a:endParaRPr lang="ca-ES" sz="1000" dirty="0"/>
          </a:p>
        </p:txBody>
      </p:sp>
      <p:sp>
        <p:nvSpPr>
          <p:cNvPr id="4" name="3 Marcador de número de diapositiva"/>
          <p:cNvSpPr>
            <a:spLocks noGrp="1"/>
          </p:cNvSpPr>
          <p:nvPr>
            <p:ph type="sldNum" sz="quarter" idx="10"/>
          </p:nvPr>
        </p:nvSpPr>
        <p:spPr/>
        <p:txBody>
          <a:bodyPr/>
          <a:lstStyle/>
          <a:p>
            <a:pPr>
              <a:defRPr/>
            </a:pPr>
            <a:fld id="{FA82BA2E-FA2C-4102-9ED3-5FC04D53777F}" type="slidenum">
              <a:rPr lang="es-ES" smtClean="0"/>
              <a:pPr>
                <a:defRPr/>
              </a:pPr>
              <a:t>7</a:t>
            </a:fld>
            <a:endParaRPr lang="es-ES" dirty="0"/>
          </a:p>
        </p:txBody>
      </p:sp>
    </p:spTree>
    <p:extLst>
      <p:ext uri="{BB962C8B-B14F-4D97-AF65-F5344CB8AC3E}">
        <p14:creationId xmlns:p14="http://schemas.microsoft.com/office/powerpoint/2010/main" val="959523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spcBef>
                <a:spcPts val="0"/>
              </a:spcBef>
            </a:pPr>
            <a:r>
              <a:rPr lang="ca-ES" sz="1000" kern="1200" dirty="0" smtClean="0">
                <a:solidFill>
                  <a:schemeClr val="tx1"/>
                </a:solidFill>
                <a:effectLst/>
              </a:rPr>
              <a:t>Un cop detectats els problemes a solucionar i els requisits a atendre, es va efectuar una comparativa respecte del tractament que, a altres borses de treball on-line, es donava a les mateixes situacions potencialment problemàtiques i, davant allò que es va poder copsar, es varen adoptar tres possibles vies d’actuació:</a:t>
            </a:r>
            <a:endParaRPr lang="es-ES" sz="1000" kern="1200" dirty="0" smtClean="0">
              <a:solidFill>
                <a:schemeClr val="tx1"/>
              </a:solidFill>
              <a:effectLst/>
            </a:endParaRPr>
          </a:p>
          <a:p>
            <a:pPr algn="just">
              <a:spcBef>
                <a:spcPts val="0"/>
              </a:spcBef>
            </a:pPr>
            <a:r>
              <a:rPr lang="ca-ES" sz="1000" kern="1200" dirty="0" smtClean="0">
                <a:solidFill>
                  <a:schemeClr val="tx1"/>
                </a:solidFill>
                <a:effectLst/>
              </a:rPr>
              <a:t> </a:t>
            </a:r>
            <a:endParaRPr lang="es-ES" sz="1000" kern="1200" dirty="0" smtClean="0">
              <a:solidFill>
                <a:schemeClr val="tx1"/>
              </a:solidFill>
              <a:effectLst/>
            </a:endParaRPr>
          </a:p>
          <a:p>
            <a:pPr marL="171450" lvl="0" indent="-171450" algn="just">
              <a:spcBef>
                <a:spcPts val="0"/>
              </a:spcBef>
              <a:buFont typeface="Arial" pitchFamily="34" charset="0"/>
              <a:buChar char="•"/>
            </a:pPr>
            <a:r>
              <a:rPr lang="ca-ES" sz="1000" kern="1200" dirty="0" smtClean="0">
                <a:solidFill>
                  <a:schemeClr val="tx1"/>
                </a:solidFill>
                <a:effectLst/>
              </a:rPr>
              <a:t>En el cas d’observar-se que en altres borses de treball s’aplicava un mètode simplement millor i/o susceptible de suposar una possible solució al problema detectat, es va plantejar l’adopció d’una </a:t>
            </a:r>
            <a:r>
              <a:rPr lang="ca-ES" sz="1000" b="1" kern="1200" dirty="0" smtClean="0">
                <a:solidFill>
                  <a:schemeClr val="tx1"/>
                </a:solidFill>
                <a:effectLst/>
              </a:rPr>
              <a:t>proposta similar</a:t>
            </a:r>
            <a:r>
              <a:rPr lang="ca-ES" sz="1000" kern="1200" dirty="0" smtClean="0">
                <a:solidFill>
                  <a:schemeClr val="tx1"/>
                </a:solidFill>
                <a:effectLst/>
              </a:rPr>
              <a:t>, però adaptada a les particulars circumstàncies de la borsa de treball que ens ocupa. </a:t>
            </a:r>
            <a:endParaRPr lang="es-ES" sz="1000" kern="1200" dirty="0" smtClean="0">
              <a:solidFill>
                <a:schemeClr val="tx1"/>
              </a:solidFill>
              <a:effectLst/>
            </a:endParaRPr>
          </a:p>
          <a:p>
            <a:pPr algn="just">
              <a:spcBef>
                <a:spcPts val="0"/>
              </a:spcBef>
            </a:pPr>
            <a:r>
              <a:rPr lang="ca-ES" sz="1000" kern="1200" dirty="0" smtClean="0">
                <a:solidFill>
                  <a:schemeClr val="tx1"/>
                </a:solidFill>
                <a:effectLst/>
              </a:rPr>
              <a:t> </a:t>
            </a:r>
            <a:endParaRPr lang="es-ES" sz="1000" kern="1200" dirty="0" smtClean="0">
              <a:solidFill>
                <a:schemeClr val="tx1"/>
              </a:solidFill>
              <a:effectLst/>
            </a:endParaRPr>
          </a:p>
          <a:p>
            <a:pPr marL="171450" lvl="0" indent="-171450" algn="just">
              <a:spcBef>
                <a:spcPts val="0"/>
              </a:spcBef>
              <a:buFont typeface="Arial" pitchFamily="34" charset="0"/>
              <a:buChar char="•"/>
            </a:pPr>
            <a:r>
              <a:rPr lang="ca-ES" sz="1000" kern="1200" dirty="0" smtClean="0">
                <a:solidFill>
                  <a:schemeClr val="tx1"/>
                </a:solidFill>
                <a:effectLst/>
              </a:rPr>
              <a:t>En el supòsit que en altres borses de treball s’apliqués un mètode aparentment pitjor i/o susceptible de vulnerar els requisits establerts pels grups d’interessats d’aquest projecte, es varen tractar de plantejar </a:t>
            </a:r>
            <a:r>
              <a:rPr lang="ca-ES" sz="1000" b="1" kern="1200" dirty="0" smtClean="0">
                <a:solidFill>
                  <a:schemeClr val="tx1"/>
                </a:solidFill>
                <a:effectLst/>
              </a:rPr>
              <a:t>noves propostes que tractessin de defugir els possible defectes </a:t>
            </a:r>
            <a:r>
              <a:rPr lang="ca-ES" sz="1000" kern="1200" dirty="0" smtClean="0">
                <a:solidFill>
                  <a:schemeClr val="tx1"/>
                </a:solidFill>
                <a:effectLst/>
              </a:rPr>
              <a:t>i/o desajustos observats, tant a la pròpia borsa, com a les borses dels altres organismes dels quals s’ha consultat el web. </a:t>
            </a:r>
            <a:endParaRPr lang="es-ES" sz="1000" kern="1200" dirty="0" smtClean="0">
              <a:solidFill>
                <a:schemeClr val="tx1"/>
              </a:solidFill>
              <a:effectLst/>
            </a:endParaRPr>
          </a:p>
          <a:p>
            <a:pPr algn="just">
              <a:spcBef>
                <a:spcPts val="0"/>
              </a:spcBef>
            </a:pPr>
            <a:r>
              <a:rPr lang="ca-ES" sz="1000" b="1" kern="1200" dirty="0" smtClean="0">
                <a:solidFill>
                  <a:schemeClr val="tx1"/>
                </a:solidFill>
                <a:effectLst/>
              </a:rPr>
              <a:t> </a:t>
            </a:r>
            <a:endParaRPr lang="es-ES" sz="1000" kern="1200" dirty="0" smtClean="0">
              <a:solidFill>
                <a:schemeClr val="tx1"/>
              </a:solidFill>
              <a:effectLst/>
            </a:endParaRPr>
          </a:p>
          <a:p>
            <a:pPr marL="171450" lvl="0" indent="-171450" algn="just">
              <a:spcBef>
                <a:spcPts val="0"/>
              </a:spcBef>
              <a:buFont typeface="Arial" pitchFamily="34" charset="0"/>
              <a:buChar char="•"/>
            </a:pPr>
            <a:r>
              <a:rPr lang="ca-ES" sz="1000" kern="1200" dirty="0" smtClean="0">
                <a:solidFill>
                  <a:schemeClr val="tx1"/>
                </a:solidFill>
                <a:effectLst/>
              </a:rPr>
              <a:t>Finalment i en el cas que no es pogués copsar el tractament aplicat a altres borses, o bé perquè aquest pràcticament no existia, o bé perquè aquest formés part d’un sistema intern i no accessible de gestió, s’han proposat </a:t>
            </a:r>
            <a:r>
              <a:rPr lang="ca-ES" sz="1000" b="1" kern="1200" dirty="0" smtClean="0">
                <a:solidFill>
                  <a:schemeClr val="tx1"/>
                </a:solidFill>
                <a:effectLst/>
              </a:rPr>
              <a:t>solucions bastides completament de nou</a:t>
            </a:r>
            <a:r>
              <a:rPr lang="ca-ES" sz="1000" kern="1200" dirty="0" smtClean="0">
                <a:solidFill>
                  <a:schemeClr val="tx1"/>
                </a:solidFill>
                <a:effectLst/>
              </a:rPr>
              <a:t>, que hauran de demostrar la seva possible eficàcia i utilitat en el futur i una vegada hagi entrat en funcionament la nova borsa de treball que es reflecteix en aquest TFM. </a:t>
            </a:r>
            <a:endParaRPr lang="ca-ES" sz="1000" dirty="0"/>
          </a:p>
        </p:txBody>
      </p:sp>
      <p:sp>
        <p:nvSpPr>
          <p:cNvPr id="4" name="3 Marcador de número de diapositiva"/>
          <p:cNvSpPr>
            <a:spLocks noGrp="1"/>
          </p:cNvSpPr>
          <p:nvPr>
            <p:ph type="sldNum" sz="quarter" idx="10"/>
          </p:nvPr>
        </p:nvSpPr>
        <p:spPr/>
        <p:txBody>
          <a:bodyPr/>
          <a:lstStyle/>
          <a:p>
            <a:pPr>
              <a:defRPr/>
            </a:pPr>
            <a:fld id="{FA82BA2E-FA2C-4102-9ED3-5FC04D53777F}" type="slidenum">
              <a:rPr lang="es-ES" smtClean="0"/>
              <a:pPr>
                <a:defRPr/>
              </a:pPr>
              <a:t>8</a:t>
            </a:fld>
            <a:endParaRPr lang="es-ES" dirty="0"/>
          </a:p>
        </p:txBody>
      </p:sp>
    </p:spTree>
    <p:extLst>
      <p:ext uri="{BB962C8B-B14F-4D97-AF65-F5344CB8AC3E}">
        <p14:creationId xmlns:p14="http://schemas.microsoft.com/office/powerpoint/2010/main" val="2053786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709930" y="4860687"/>
            <a:ext cx="5679440" cy="5102710"/>
          </a:xfrm>
        </p:spPr>
        <p:txBody>
          <a:bodyPr/>
          <a:lstStyle/>
          <a:p>
            <a:pPr algn="just">
              <a:spcBef>
                <a:spcPts val="0"/>
              </a:spcBef>
            </a:pPr>
            <a:r>
              <a:rPr lang="ca-ES" sz="1000" dirty="0" smtClean="0"/>
              <a:t>D’acord amb les </a:t>
            </a:r>
            <a:r>
              <a:rPr lang="ca-ES" sz="1000" dirty="0"/>
              <a:t>vies </a:t>
            </a:r>
            <a:r>
              <a:rPr lang="ca-ES" sz="1000" dirty="0" smtClean="0"/>
              <a:t>d’actuació abans esmentades, el resum </a:t>
            </a:r>
            <a:r>
              <a:rPr lang="ca-ES" sz="1000" dirty="0"/>
              <a:t>de les </a:t>
            </a:r>
            <a:r>
              <a:rPr lang="ca-ES" sz="1000" dirty="0" smtClean="0"/>
              <a:t>de </a:t>
            </a:r>
            <a:r>
              <a:rPr lang="ca-ES" sz="1000" dirty="0"/>
              <a:t>les solucions </a:t>
            </a:r>
            <a:r>
              <a:rPr lang="ca-ES" sz="1000" dirty="0" smtClean="0"/>
              <a:t>que es varen proposar </a:t>
            </a:r>
            <a:r>
              <a:rPr lang="ca-ES" sz="1000" dirty="0"/>
              <a:t>podria ser el següent</a:t>
            </a:r>
            <a:r>
              <a:rPr lang="ca-ES" sz="1000" dirty="0" smtClean="0"/>
              <a:t>:</a:t>
            </a:r>
          </a:p>
          <a:p>
            <a:pPr algn="just">
              <a:spcBef>
                <a:spcPts val="0"/>
              </a:spcBef>
            </a:pPr>
            <a:endParaRPr lang="es-ES" sz="1000" dirty="0"/>
          </a:p>
          <a:p>
            <a:pPr marL="171450" indent="-171450" algn="just">
              <a:spcBef>
                <a:spcPts val="0"/>
              </a:spcBef>
              <a:buFont typeface="Arial" pitchFamily="34" charset="0"/>
              <a:buChar char="•"/>
            </a:pPr>
            <a:r>
              <a:rPr lang="ca-ES" sz="1000" kern="1200" dirty="0" smtClean="0">
                <a:solidFill>
                  <a:schemeClr val="tx1"/>
                </a:solidFill>
                <a:effectLst/>
              </a:rPr>
              <a:t>Canviar la introducció de dates d’inici i final de contracte, per un sistema basat en la introducció del nombre total de dies treballats.</a:t>
            </a:r>
            <a:endParaRPr lang="es-ES" sz="1000" kern="1200" dirty="0" smtClean="0">
              <a:solidFill>
                <a:schemeClr val="tx1"/>
              </a:solidFill>
              <a:effectLst/>
            </a:endParaRPr>
          </a:p>
          <a:p>
            <a:pPr marL="171450" indent="-171450" algn="just">
              <a:spcBef>
                <a:spcPts val="0"/>
              </a:spcBef>
              <a:buFont typeface="Arial" pitchFamily="34" charset="0"/>
              <a:buChar char="•"/>
            </a:pPr>
            <a:r>
              <a:rPr lang="ca-ES" sz="1000" kern="1200" dirty="0" smtClean="0">
                <a:solidFill>
                  <a:schemeClr val="tx1"/>
                </a:solidFill>
                <a:effectLst/>
              </a:rPr>
              <a:t>Mantenir l’adjunció de la titulació com a obligatòria i incorporar, al propi formulari, les explicacions necessàries sobre què cal adjuntar i com adjuntar-ho.</a:t>
            </a:r>
            <a:endParaRPr lang="es-ES" sz="1000" kern="1200" dirty="0" smtClean="0">
              <a:solidFill>
                <a:schemeClr val="tx1"/>
              </a:solidFill>
              <a:effectLst/>
            </a:endParaRPr>
          </a:p>
          <a:p>
            <a:pPr marL="171450" indent="-171450" algn="just">
              <a:spcBef>
                <a:spcPts val="0"/>
              </a:spcBef>
              <a:buFont typeface="Arial" pitchFamily="34" charset="0"/>
              <a:buChar char="•"/>
            </a:pPr>
            <a:r>
              <a:rPr lang="ca-ES" sz="1000" kern="1200" dirty="0" smtClean="0">
                <a:solidFill>
                  <a:schemeClr val="tx1"/>
                </a:solidFill>
                <a:effectLst/>
              </a:rPr>
              <a:t>Incorporar un desplegable per a la introducció de les jornades laborals setmanals i assignar a cadascuna un factor de correcció de la puntuació diferent, de manera que no s’obtingui la mateixa puntuació treballant amb una jornada de 30 hores que treballant amb una de 10.</a:t>
            </a:r>
            <a:endParaRPr lang="es-ES" sz="1000" kern="1200" dirty="0" smtClean="0">
              <a:solidFill>
                <a:schemeClr val="tx1"/>
              </a:solidFill>
              <a:effectLst/>
            </a:endParaRPr>
          </a:p>
          <a:p>
            <a:pPr marL="171450" indent="-171450" algn="just">
              <a:spcBef>
                <a:spcPts val="0"/>
              </a:spcBef>
              <a:buFont typeface="Arial" pitchFamily="34" charset="0"/>
              <a:buChar char="•"/>
            </a:pPr>
            <a:r>
              <a:rPr lang="ca-ES" sz="1000" kern="1200" dirty="0" smtClean="0">
                <a:solidFill>
                  <a:schemeClr val="tx1"/>
                </a:solidFill>
                <a:effectLst/>
              </a:rPr>
              <a:t>Bastir un nou sistema de filtratge als desplegables, de forma que, si se sol·licita un determinat lloc de treball, només es pugui introduir experiència professional relacionada amb aquest, i demanar al candidat que adjunti (voluntàriament) l’Informe de Vida Laboral.</a:t>
            </a:r>
            <a:endParaRPr lang="es-ES" sz="1000" kern="1200" dirty="0" smtClean="0">
              <a:solidFill>
                <a:schemeClr val="tx1"/>
              </a:solidFill>
              <a:effectLst/>
            </a:endParaRPr>
          </a:p>
          <a:p>
            <a:pPr marL="171450" indent="-171450" algn="just">
              <a:spcBef>
                <a:spcPts val="0"/>
              </a:spcBef>
              <a:buFont typeface="Arial" pitchFamily="34" charset="0"/>
              <a:buChar char="•"/>
            </a:pPr>
            <a:r>
              <a:rPr lang="ca-ES" sz="1000" kern="1200" dirty="0" smtClean="0">
                <a:solidFill>
                  <a:schemeClr val="tx1"/>
                </a:solidFill>
                <a:effectLst/>
              </a:rPr>
              <a:t>Aplicar una combinació de desplegables (per a la titulació oficial) i de camp oberts (per a la resta de cursos i activitats); incorporar les explicacions necessàries als propis formularis, i canviar les denominacions dels llocs de treball que generen confusió.</a:t>
            </a:r>
            <a:endParaRPr lang="es-ES" sz="1000" kern="1200" dirty="0" smtClean="0">
              <a:solidFill>
                <a:schemeClr val="tx1"/>
              </a:solidFill>
              <a:effectLst/>
            </a:endParaRPr>
          </a:p>
          <a:p>
            <a:pPr marL="171450" indent="-171450" algn="just">
              <a:spcBef>
                <a:spcPts val="0"/>
              </a:spcBef>
              <a:buFont typeface="Arial" pitchFamily="34" charset="0"/>
              <a:buChar char="•"/>
            </a:pPr>
            <a:r>
              <a:rPr lang="ca-ES" sz="1000" kern="1200" dirty="0" smtClean="0">
                <a:solidFill>
                  <a:schemeClr val="tx1"/>
                </a:solidFill>
                <a:effectLst/>
              </a:rPr>
              <a:t>Obrir la borsa quan hi hagi vacants d’una determinada categoria professional i només per a aquesta categoria, tot bastint un sistema d’incorporació/desactivació de les categories en els desplegables de la borsa de treball. Donar també la possibilitat d’activar/desactivar el CV.</a:t>
            </a:r>
            <a:endParaRPr lang="es-ES" sz="1000" kern="1200" dirty="0" smtClean="0">
              <a:solidFill>
                <a:schemeClr val="tx1"/>
              </a:solidFill>
              <a:effectLst/>
            </a:endParaRPr>
          </a:p>
          <a:p>
            <a:pPr marL="171450" indent="-171450" algn="just">
              <a:spcBef>
                <a:spcPts val="0"/>
              </a:spcBef>
              <a:buFont typeface="Arial" pitchFamily="34" charset="0"/>
              <a:buChar char="•"/>
            </a:pPr>
            <a:r>
              <a:rPr lang="ca-ES" sz="1000" kern="1200" dirty="0" smtClean="0">
                <a:solidFill>
                  <a:schemeClr val="tx1"/>
                </a:solidFill>
                <a:effectLst/>
              </a:rPr>
              <a:t>Incorporar factors de correcció (positiu i negatiu) a les pantalles de valoració del sistema intern de gestió de la borsa de treball, i un camp de justificació obligatori.</a:t>
            </a:r>
            <a:endParaRPr lang="es-ES" sz="1000" kern="1200" dirty="0" smtClean="0">
              <a:solidFill>
                <a:schemeClr val="tx1"/>
              </a:solidFill>
              <a:effectLst/>
            </a:endParaRPr>
          </a:p>
          <a:p>
            <a:pPr marL="171450" indent="-171450" algn="just">
              <a:spcBef>
                <a:spcPts val="0"/>
              </a:spcBef>
              <a:buFont typeface="Arial" pitchFamily="34" charset="0"/>
              <a:buChar char="•"/>
            </a:pPr>
            <a:r>
              <a:rPr lang="ca-ES" sz="1000" kern="1200" dirty="0" smtClean="0">
                <a:solidFill>
                  <a:schemeClr val="tx1"/>
                </a:solidFill>
                <a:effectLst/>
              </a:rPr>
              <a:t>Incorporar un menú de navegació superior que inclogui la numeració dels formularis i un avís informant del nombre total de formularis a emplenar.</a:t>
            </a:r>
            <a:endParaRPr lang="es-ES" sz="1000" kern="1200" dirty="0" smtClean="0">
              <a:solidFill>
                <a:schemeClr val="tx1"/>
              </a:solidFill>
              <a:effectLst/>
            </a:endParaRPr>
          </a:p>
          <a:p>
            <a:pPr marL="171450" indent="-171450" algn="just">
              <a:spcBef>
                <a:spcPts val="0"/>
              </a:spcBef>
              <a:buFont typeface="Arial" pitchFamily="34" charset="0"/>
              <a:buChar char="•"/>
            </a:pPr>
            <a:r>
              <a:rPr lang="ca-ES" sz="1000" kern="1200" dirty="0" smtClean="0">
                <a:solidFill>
                  <a:schemeClr val="tx1"/>
                </a:solidFill>
                <a:effectLst/>
              </a:rPr>
              <a:t>Adequar el web de la borsa de treball als nous colors i tipografies institucionals.</a:t>
            </a:r>
          </a:p>
          <a:p>
            <a:pPr marL="171450" indent="-171450" algn="just">
              <a:spcBef>
                <a:spcPts val="0"/>
              </a:spcBef>
              <a:buFont typeface="Arial" pitchFamily="34" charset="0"/>
              <a:buChar char="•"/>
            </a:pPr>
            <a:endParaRPr lang="ca-ES" sz="1000" dirty="0"/>
          </a:p>
          <a:p>
            <a:pPr algn="just">
              <a:spcBef>
                <a:spcPts val="0"/>
              </a:spcBef>
            </a:pPr>
            <a:r>
              <a:rPr lang="ca-ES" sz="1000" dirty="0"/>
              <a:t>L’exposició extensa de les comparatives, inconvenients i solucions, juntament amb les justificacions del perquè de l'adopció d'aquestes darreres, es recullen en el document de treball (2) - </a:t>
            </a:r>
            <a:r>
              <a:rPr lang="ca-ES" sz="1000" i="1" dirty="0"/>
              <a:t>Anàlisi comparativa i proposta de solucions</a:t>
            </a:r>
            <a:r>
              <a:rPr lang="ca-ES" sz="1000" dirty="0"/>
              <a:t>, que també es presenta com a lliurable d’aquest TFM.</a:t>
            </a:r>
            <a:endParaRPr lang="es-ES" sz="1000" dirty="0"/>
          </a:p>
          <a:p>
            <a:pPr marL="171450" indent="-171450" algn="just">
              <a:spcBef>
                <a:spcPts val="0"/>
              </a:spcBef>
              <a:buFont typeface="Arial" pitchFamily="34" charset="0"/>
              <a:buChar char="•"/>
            </a:pPr>
            <a:endParaRPr lang="ca-ES" sz="1000" dirty="0"/>
          </a:p>
        </p:txBody>
      </p:sp>
      <p:sp>
        <p:nvSpPr>
          <p:cNvPr id="4" name="3 Marcador de número de diapositiva"/>
          <p:cNvSpPr>
            <a:spLocks noGrp="1"/>
          </p:cNvSpPr>
          <p:nvPr>
            <p:ph type="sldNum" sz="quarter" idx="10"/>
          </p:nvPr>
        </p:nvSpPr>
        <p:spPr/>
        <p:txBody>
          <a:bodyPr/>
          <a:lstStyle/>
          <a:p>
            <a:pPr>
              <a:defRPr/>
            </a:pPr>
            <a:fld id="{FA82BA2E-FA2C-4102-9ED3-5FC04D53777F}" type="slidenum">
              <a:rPr lang="es-ES" smtClean="0"/>
              <a:pPr>
                <a:defRPr/>
              </a:pPr>
              <a:t>9</a:t>
            </a:fld>
            <a:endParaRPr lang="es-ES" dirty="0"/>
          </a:p>
        </p:txBody>
      </p:sp>
    </p:spTree>
    <p:extLst>
      <p:ext uri="{BB962C8B-B14F-4D97-AF65-F5344CB8AC3E}">
        <p14:creationId xmlns:p14="http://schemas.microsoft.com/office/powerpoint/2010/main" val="959523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6"/>
          <p:cNvSpPr>
            <a:spLocks noGrp="1" noChangeArrowheads="1"/>
          </p:cNvSpPr>
          <p:nvPr>
            <p:ph type="sldNum" sz="quarter" idx="11"/>
          </p:nvPr>
        </p:nvSpPr>
        <p:spPr>
          <a:ln/>
        </p:spPr>
        <p:txBody>
          <a:bodyPr/>
          <a:lstStyle>
            <a:lvl1pPr>
              <a:defRPr/>
            </a:lvl1pPr>
          </a:lstStyle>
          <a:p>
            <a:pPr>
              <a:defRPr/>
            </a:pPr>
            <a:fld id="{246F8364-2058-4C90-860B-96113BF5A061}" type="slidenum">
              <a:rPr lang="es-ES"/>
              <a:pPr>
                <a:defRPr/>
              </a:pPr>
              <a:t>‹Nº›</a:t>
            </a:fld>
            <a:endParaRPr lang="es-ES" dirty="0"/>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6"/>
          <p:cNvSpPr>
            <a:spLocks noGrp="1" noChangeArrowheads="1"/>
          </p:cNvSpPr>
          <p:nvPr>
            <p:ph type="sldNum" sz="quarter" idx="11"/>
          </p:nvPr>
        </p:nvSpPr>
        <p:spPr>
          <a:ln/>
        </p:spPr>
        <p:txBody>
          <a:bodyPr/>
          <a:lstStyle>
            <a:lvl1pPr>
              <a:defRPr/>
            </a:lvl1pPr>
          </a:lstStyle>
          <a:p>
            <a:pPr>
              <a:defRPr/>
            </a:pPr>
            <a:fld id="{529A42A3-1477-4BA5-95C2-D56A1360180C}" type="slidenum">
              <a:rPr lang="es-ES"/>
              <a:pPr>
                <a:defRPr/>
              </a:pPr>
              <a:t>‹Nº›</a:t>
            </a:fld>
            <a:endParaRPr lang="es-ES" dirty="0"/>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74516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7451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6"/>
          <p:cNvSpPr>
            <a:spLocks noGrp="1" noChangeArrowheads="1"/>
          </p:cNvSpPr>
          <p:nvPr>
            <p:ph type="sldNum" sz="quarter" idx="11"/>
          </p:nvPr>
        </p:nvSpPr>
        <p:spPr>
          <a:ln/>
        </p:spPr>
        <p:txBody>
          <a:bodyPr/>
          <a:lstStyle>
            <a:lvl1pPr>
              <a:defRPr/>
            </a:lvl1pPr>
          </a:lstStyle>
          <a:p>
            <a:pPr>
              <a:defRPr/>
            </a:pPr>
            <a:fld id="{D65ED61B-E5C8-4D28-A581-E68CAD8AF891}" type="slidenum">
              <a:rPr lang="es-ES"/>
              <a:pPr>
                <a:defRPr/>
              </a:pPr>
              <a:t>‹Nº›</a:t>
            </a:fld>
            <a:endParaRPr lang="es-ES" dirty="0"/>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6"/>
          <p:cNvSpPr>
            <a:spLocks noGrp="1" noChangeArrowheads="1"/>
          </p:cNvSpPr>
          <p:nvPr>
            <p:ph type="sldNum" sz="quarter" idx="11"/>
          </p:nvPr>
        </p:nvSpPr>
        <p:spPr>
          <a:ln/>
        </p:spPr>
        <p:txBody>
          <a:bodyPr/>
          <a:lstStyle>
            <a:lvl1pPr>
              <a:defRPr/>
            </a:lvl1pPr>
          </a:lstStyle>
          <a:p>
            <a:pPr>
              <a:defRPr/>
            </a:pPr>
            <a:fld id="{43E8E94E-7A3B-4999-A7D7-2FD18BF9C1D3}" type="slidenum">
              <a:rPr lang="es-ES"/>
              <a:pPr>
                <a:defRPr/>
              </a:pPr>
              <a:t>‹Nº›</a:t>
            </a:fld>
            <a:endParaRPr lang="es-ES" dirty="0"/>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6"/>
          <p:cNvSpPr>
            <a:spLocks noGrp="1" noChangeArrowheads="1"/>
          </p:cNvSpPr>
          <p:nvPr>
            <p:ph type="sldNum" sz="quarter" idx="11"/>
          </p:nvPr>
        </p:nvSpPr>
        <p:spPr>
          <a:ln/>
        </p:spPr>
        <p:txBody>
          <a:bodyPr/>
          <a:lstStyle>
            <a:lvl1pPr>
              <a:defRPr/>
            </a:lvl1pPr>
          </a:lstStyle>
          <a:p>
            <a:pPr>
              <a:defRPr/>
            </a:pPr>
            <a:fld id="{0ADD4FD0-6C5B-4405-8A31-F32C2421AAD4}" type="slidenum">
              <a:rPr lang="es-ES"/>
              <a:pPr>
                <a:defRPr/>
              </a:pPr>
              <a:t>‹Nº›</a:t>
            </a:fld>
            <a:endParaRPr lang="es-ES" dirty="0"/>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1430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1430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dirty="0"/>
          </a:p>
        </p:txBody>
      </p:sp>
      <p:sp>
        <p:nvSpPr>
          <p:cNvPr id="6" name="Rectangle 6"/>
          <p:cNvSpPr>
            <a:spLocks noGrp="1" noChangeArrowheads="1"/>
          </p:cNvSpPr>
          <p:nvPr>
            <p:ph type="sldNum" sz="quarter" idx="11"/>
          </p:nvPr>
        </p:nvSpPr>
        <p:spPr>
          <a:ln/>
        </p:spPr>
        <p:txBody>
          <a:bodyPr/>
          <a:lstStyle>
            <a:lvl1pPr>
              <a:defRPr/>
            </a:lvl1pPr>
          </a:lstStyle>
          <a:p>
            <a:pPr>
              <a:defRPr/>
            </a:pPr>
            <a:fld id="{79694299-7E09-406D-BDAA-491C85AB07F5}" type="slidenum">
              <a:rPr lang="es-ES"/>
              <a:pPr>
                <a:defRPr/>
              </a:pPr>
              <a:t>‹Nº›</a:t>
            </a:fld>
            <a:endParaRPr lang="es-ES" dirty="0"/>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dirty="0"/>
          </a:p>
        </p:txBody>
      </p:sp>
      <p:sp>
        <p:nvSpPr>
          <p:cNvPr id="8" name="Rectangle 6"/>
          <p:cNvSpPr>
            <a:spLocks noGrp="1" noChangeArrowheads="1"/>
          </p:cNvSpPr>
          <p:nvPr>
            <p:ph type="sldNum" sz="quarter" idx="11"/>
          </p:nvPr>
        </p:nvSpPr>
        <p:spPr>
          <a:ln/>
        </p:spPr>
        <p:txBody>
          <a:bodyPr/>
          <a:lstStyle>
            <a:lvl1pPr>
              <a:defRPr/>
            </a:lvl1pPr>
          </a:lstStyle>
          <a:p>
            <a:pPr>
              <a:defRPr/>
            </a:pPr>
            <a:fld id="{9A35A284-CC28-4287-A066-FCFF64F490DE}" type="slidenum">
              <a:rPr lang="es-ES"/>
              <a:pPr>
                <a:defRPr/>
              </a:pPr>
              <a:t>‹Nº›</a:t>
            </a:fld>
            <a:endParaRPr lang="es-ES" dirty="0"/>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dirty="0"/>
          </a:p>
        </p:txBody>
      </p:sp>
      <p:sp>
        <p:nvSpPr>
          <p:cNvPr id="4" name="Rectangle 6"/>
          <p:cNvSpPr>
            <a:spLocks noGrp="1" noChangeArrowheads="1"/>
          </p:cNvSpPr>
          <p:nvPr>
            <p:ph type="sldNum" sz="quarter" idx="11"/>
          </p:nvPr>
        </p:nvSpPr>
        <p:spPr>
          <a:ln/>
        </p:spPr>
        <p:txBody>
          <a:bodyPr/>
          <a:lstStyle>
            <a:lvl1pPr>
              <a:defRPr/>
            </a:lvl1pPr>
          </a:lstStyle>
          <a:p>
            <a:pPr>
              <a:defRPr/>
            </a:pPr>
            <a:fld id="{F6A3F2E1-1C23-4FEF-ABEE-2E1DD9A833BB}" type="slidenum">
              <a:rPr lang="es-ES"/>
              <a:pPr>
                <a:defRPr/>
              </a:pPr>
              <a:t>‹Nº›</a:t>
            </a:fld>
            <a:endParaRPr lang="es-ES" dirty="0"/>
          </a:p>
        </p:txBody>
      </p:sp>
      <p:sp>
        <p:nvSpPr>
          <p:cNvPr id="5" name="Rectángulo 4"/>
          <p:cNvSpPr/>
          <p:nvPr userDrawn="1"/>
        </p:nvSpPr>
        <p:spPr>
          <a:xfrm>
            <a:off x="7916091" y="6403795"/>
            <a:ext cx="226800" cy="226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dirty="0"/>
          </a:p>
        </p:txBody>
      </p:sp>
      <p:sp>
        <p:nvSpPr>
          <p:cNvPr id="3" name="Rectangle 6"/>
          <p:cNvSpPr>
            <a:spLocks noGrp="1" noChangeArrowheads="1"/>
          </p:cNvSpPr>
          <p:nvPr>
            <p:ph type="sldNum" sz="quarter" idx="11"/>
          </p:nvPr>
        </p:nvSpPr>
        <p:spPr>
          <a:ln/>
        </p:spPr>
        <p:txBody>
          <a:bodyPr/>
          <a:lstStyle>
            <a:lvl1pPr>
              <a:defRPr/>
            </a:lvl1pPr>
          </a:lstStyle>
          <a:p>
            <a:pPr>
              <a:defRPr/>
            </a:pPr>
            <a:fld id="{98FD7E6C-4129-474F-A8AB-5DA3AF793DD2}" type="slidenum">
              <a:rPr lang="es-ES"/>
              <a:pPr>
                <a:defRPr/>
              </a:pPr>
              <a:t>‹Nº›</a:t>
            </a:fld>
            <a:endParaRPr lang="es-ES" dirty="0"/>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dirty="0"/>
          </a:p>
        </p:txBody>
      </p:sp>
      <p:sp>
        <p:nvSpPr>
          <p:cNvPr id="6" name="Rectangle 6"/>
          <p:cNvSpPr>
            <a:spLocks noGrp="1" noChangeArrowheads="1"/>
          </p:cNvSpPr>
          <p:nvPr>
            <p:ph type="sldNum" sz="quarter" idx="11"/>
          </p:nvPr>
        </p:nvSpPr>
        <p:spPr>
          <a:ln/>
        </p:spPr>
        <p:txBody>
          <a:bodyPr/>
          <a:lstStyle>
            <a:lvl1pPr>
              <a:defRPr/>
            </a:lvl1pPr>
          </a:lstStyle>
          <a:p>
            <a:pPr>
              <a:defRPr/>
            </a:pPr>
            <a:fld id="{C936CD47-A042-4E23-8970-FF4703A1530C}" type="slidenum">
              <a:rPr lang="es-ES"/>
              <a:pPr>
                <a:defRPr/>
              </a:pPr>
              <a:t>‹Nº›</a:t>
            </a:fld>
            <a:endParaRPr lang="es-ES" dirty="0"/>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dirty="0"/>
          </a:p>
        </p:txBody>
      </p:sp>
      <p:sp>
        <p:nvSpPr>
          <p:cNvPr id="6" name="Rectangle 6"/>
          <p:cNvSpPr>
            <a:spLocks noGrp="1" noChangeArrowheads="1"/>
          </p:cNvSpPr>
          <p:nvPr>
            <p:ph type="sldNum" sz="quarter" idx="11"/>
          </p:nvPr>
        </p:nvSpPr>
        <p:spPr>
          <a:ln/>
        </p:spPr>
        <p:txBody>
          <a:bodyPr/>
          <a:lstStyle>
            <a:lvl1pPr>
              <a:defRPr/>
            </a:lvl1pPr>
          </a:lstStyle>
          <a:p>
            <a:pPr>
              <a:defRPr/>
            </a:pPr>
            <a:fld id="{720E10CA-3FFF-483A-8551-E0C8312F4582}" type="slidenum">
              <a:rPr lang="es-ES"/>
              <a:pPr>
                <a:defRPr/>
              </a:pPr>
              <a:t>‹Nº›</a:t>
            </a:fld>
            <a:endParaRPr lang="es-ES" dirty="0"/>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1430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12954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dirty="0"/>
          </a:p>
        </p:txBody>
      </p:sp>
      <p:sp>
        <p:nvSpPr>
          <p:cNvPr id="1030" name="Rectangle 6"/>
          <p:cNvSpPr>
            <a:spLocks noGrp="1" noChangeArrowheads="1"/>
          </p:cNvSpPr>
          <p:nvPr>
            <p:ph type="sldNum" sz="quarter" idx="4"/>
          </p:nvPr>
        </p:nvSpPr>
        <p:spPr bwMode="auto">
          <a:xfrm>
            <a:off x="457200" y="6248400"/>
            <a:ext cx="762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FA54B5D0-5C4D-4BE5-AA6E-D7B6A20C7497}" type="slidenum">
              <a:rPr lang="es-ES"/>
              <a:pPr>
                <a:defRPr/>
              </a:pPr>
              <a:t>‹Nº›</a:t>
            </a:fld>
            <a:endParaRPr lang="es-ES" dirty="0"/>
          </a:p>
        </p:txBody>
      </p:sp>
      <p:sp>
        <p:nvSpPr>
          <p:cNvPr id="1033" name="Rectangle 9"/>
          <p:cNvSpPr>
            <a:spLocks noChangeArrowheads="1"/>
          </p:cNvSpPr>
          <p:nvPr userDrawn="1"/>
        </p:nvSpPr>
        <p:spPr bwMode="auto">
          <a:xfrm>
            <a:off x="323850" y="6092825"/>
            <a:ext cx="2016125" cy="649288"/>
          </a:xfrm>
          <a:prstGeom prst="rect">
            <a:avLst/>
          </a:prstGeom>
          <a:noFill/>
          <a:ln w="9525">
            <a:noFill/>
            <a:miter lim="800000"/>
            <a:headEnd/>
            <a:tailEnd/>
          </a:ln>
          <a:effectLst/>
        </p:spPr>
        <p:txBody>
          <a:bodyPr wrap="none" anchor="ctr"/>
          <a:lstStyle/>
          <a:p>
            <a:pPr>
              <a:defRPr/>
            </a:pPr>
            <a:endParaRPr lang="es-ES" dirty="0"/>
          </a:p>
        </p:txBody>
      </p:sp>
      <p:sp>
        <p:nvSpPr>
          <p:cNvPr id="1037" name="Line 13"/>
          <p:cNvSpPr>
            <a:spLocks noChangeShapeType="1"/>
          </p:cNvSpPr>
          <p:nvPr userDrawn="1"/>
        </p:nvSpPr>
        <p:spPr bwMode="auto">
          <a:xfrm>
            <a:off x="0" y="908050"/>
            <a:ext cx="6732588" cy="0"/>
          </a:xfrm>
          <a:prstGeom prst="line">
            <a:avLst/>
          </a:prstGeom>
          <a:noFill/>
          <a:ln w="28575">
            <a:solidFill>
              <a:schemeClr val="tx1"/>
            </a:solidFill>
            <a:round/>
            <a:headEnd/>
            <a:tailEnd/>
          </a:ln>
          <a:effectLst/>
        </p:spPr>
        <p:txBody>
          <a:bodyPr/>
          <a:lstStyle/>
          <a:p>
            <a:pPr>
              <a:defRPr/>
            </a:pPr>
            <a:endParaRPr lang="es-ES" dirty="0"/>
          </a:p>
        </p:txBody>
      </p:sp>
      <p:sp>
        <p:nvSpPr>
          <p:cNvPr id="1038" name="Line 14"/>
          <p:cNvSpPr>
            <a:spLocks noChangeShapeType="1"/>
          </p:cNvSpPr>
          <p:nvPr userDrawn="1"/>
        </p:nvSpPr>
        <p:spPr bwMode="auto">
          <a:xfrm>
            <a:off x="6732588" y="908050"/>
            <a:ext cx="2411412" cy="0"/>
          </a:xfrm>
          <a:prstGeom prst="line">
            <a:avLst/>
          </a:prstGeom>
          <a:noFill/>
          <a:ln w="28575">
            <a:solidFill>
              <a:srgbClr val="00539E"/>
            </a:solidFill>
            <a:round/>
            <a:headEnd/>
            <a:tailEnd/>
          </a:ln>
          <a:effectLst/>
        </p:spPr>
        <p:txBody>
          <a:bodyPr/>
          <a:lstStyle/>
          <a:p>
            <a:pPr>
              <a:defRPr/>
            </a:pPr>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hf hdr="0" ftr="0" dt="0"/>
  <p:txStyles>
    <p:titleStyle>
      <a:lvl1pPr algn="l" rtl="0" eaLnBrk="0" fontAlgn="base" hangingPunct="0">
        <a:spcBef>
          <a:spcPct val="0"/>
        </a:spcBef>
        <a:spcAft>
          <a:spcPct val="0"/>
        </a:spcAft>
        <a:defRPr sz="2400" b="1">
          <a:solidFill>
            <a:srgbClr val="0039A6"/>
          </a:solidFill>
          <a:latin typeface="+mj-lt"/>
          <a:ea typeface="+mj-ea"/>
          <a:cs typeface="+mj-cs"/>
        </a:defRPr>
      </a:lvl1pPr>
      <a:lvl2pPr algn="l" rtl="0" eaLnBrk="0" fontAlgn="base" hangingPunct="0">
        <a:spcBef>
          <a:spcPct val="0"/>
        </a:spcBef>
        <a:spcAft>
          <a:spcPct val="0"/>
        </a:spcAft>
        <a:defRPr sz="2400" b="1">
          <a:solidFill>
            <a:srgbClr val="0039A6"/>
          </a:solidFill>
          <a:latin typeface="Arial" charset="0"/>
        </a:defRPr>
      </a:lvl2pPr>
      <a:lvl3pPr algn="l" rtl="0" eaLnBrk="0" fontAlgn="base" hangingPunct="0">
        <a:spcBef>
          <a:spcPct val="0"/>
        </a:spcBef>
        <a:spcAft>
          <a:spcPct val="0"/>
        </a:spcAft>
        <a:defRPr sz="2400" b="1">
          <a:solidFill>
            <a:srgbClr val="0039A6"/>
          </a:solidFill>
          <a:latin typeface="Arial" charset="0"/>
        </a:defRPr>
      </a:lvl3pPr>
      <a:lvl4pPr algn="l" rtl="0" eaLnBrk="0" fontAlgn="base" hangingPunct="0">
        <a:spcBef>
          <a:spcPct val="0"/>
        </a:spcBef>
        <a:spcAft>
          <a:spcPct val="0"/>
        </a:spcAft>
        <a:defRPr sz="2400" b="1">
          <a:solidFill>
            <a:srgbClr val="0039A6"/>
          </a:solidFill>
          <a:latin typeface="Arial" charset="0"/>
        </a:defRPr>
      </a:lvl4pPr>
      <a:lvl5pPr algn="l" rtl="0" eaLnBrk="0" fontAlgn="base" hangingPunct="0">
        <a:spcBef>
          <a:spcPct val="0"/>
        </a:spcBef>
        <a:spcAft>
          <a:spcPct val="0"/>
        </a:spcAft>
        <a:defRPr sz="2400" b="1">
          <a:solidFill>
            <a:srgbClr val="0039A6"/>
          </a:solidFill>
          <a:latin typeface="Arial" charset="0"/>
        </a:defRPr>
      </a:lvl5pPr>
      <a:lvl6pPr marL="457200" algn="l" rtl="0" fontAlgn="base">
        <a:spcBef>
          <a:spcPct val="0"/>
        </a:spcBef>
        <a:spcAft>
          <a:spcPct val="0"/>
        </a:spcAft>
        <a:defRPr sz="2400" b="1">
          <a:solidFill>
            <a:srgbClr val="0039A6"/>
          </a:solidFill>
          <a:latin typeface="Arial" charset="0"/>
        </a:defRPr>
      </a:lvl6pPr>
      <a:lvl7pPr marL="914400" algn="l" rtl="0" fontAlgn="base">
        <a:spcBef>
          <a:spcPct val="0"/>
        </a:spcBef>
        <a:spcAft>
          <a:spcPct val="0"/>
        </a:spcAft>
        <a:defRPr sz="2400" b="1">
          <a:solidFill>
            <a:srgbClr val="0039A6"/>
          </a:solidFill>
          <a:latin typeface="Arial" charset="0"/>
        </a:defRPr>
      </a:lvl7pPr>
      <a:lvl8pPr marL="1371600" algn="l" rtl="0" fontAlgn="base">
        <a:spcBef>
          <a:spcPct val="0"/>
        </a:spcBef>
        <a:spcAft>
          <a:spcPct val="0"/>
        </a:spcAft>
        <a:defRPr sz="2400" b="1">
          <a:solidFill>
            <a:srgbClr val="0039A6"/>
          </a:solidFill>
          <a:latin typeface="Arial" charset="0"/>
        </a:defRPr>
      </a:lvl8pPr>
      <a:lvl9pPr marL="1828800" algn="l" rtl="0" fontAlgn="base">
        <a:spcBef>
          <a:spcPct val="0"/>
        </a:spcBef>
        <a:spcAft>
          <a:spcPct val="0"/>
        </a:spcAft>
        <a:defRPr sz="2400" b="1">
          <a:solidFill>
            <a:srgbClr val="0039A6"/>
          </a:solidFill>
          <a:latin typeface="Arial" charset="0"/>
        </a:defRPr>
      </a:lvl9pPr>
    </p:titleStyle>
    <p:bodyStyle>
      <a:lvl1pPr marL="342900" indent="-342900" algn="l" rtl="0" eaLnBrk="0" fontAlgn="base" hangingPunct="0">
        <a:spcBef>
          <a:spcPct val="20000"/>
        </a:spcBef>
        <a:spcAft>
          <a:spcPct val="0"/>
        </a:spcAft>
        <a:buChar char="•"/>
        <a:defRPr sz="1600">
          <a:solidFill>
            <a:schemeClr val="bg2"/>
          </a:solidFill>
          <a:latin typeface="+mn-lt"/>
          <a:ea typeface="+mn-ea"/>
          <a:cs typeface="+mn-cs"/>
        </a:defRPr>
      </a:lvl1pPr>
      <a:lvl2pPr marL="742950" indent="-285750" algn="l" rtl="0" eaLnBrk="0" fontAlgn="base" hangingPunct="0">
        <a:spcBef>
          <a:spcPct val="20000"/>
        </a:spcBef>
        <a:spcAft>
          <a:spcPct val="0"/>
        </a:spcAft>
        <a:buChar char="–"/>
        <a:defRPr sz="1600">
          <a:solidFill>
            <a:schemeClr val="bg2"/>
          </a:solidFill>
          <a:latin typeface="+mn-lt"/>
        </a:defRPr>
      </a:lvl2pPr>
      <a:lvl3pPr marL="1143000" indent="-228600" algn="l" rtl="0" eaLnBrk="0" fontAlgn="base" hangingPunct="0">
        <a:spcBef>
          <a:spcPct val="20000"/>
        </a:spcBef>
        <a:spcAft>
          <a:spcPct val="0"/>
        </a:spcAft>
        <a:buChar char="•"/>
        <a:defRPr sz="1400">
          <a:solidFill>
            <a:schemeClr val="bg2"/>
          </a:solidFill>
          <a:latin typeface="+mn-lt"/>
        </a:defRPr>
      </a:lvl3pPr>
      <a:lvl4pPr marL="1600200" indent="-228600" algn="l" rtl="0" eaLnBrk="0" fontAlgn="base" hangingPunct="0">
        <a:spcBef>
          <a:spcPct val="20000"/>
        </a:spcBef>
        <a:spcAft>
          <a:spcPct val="0"/>
        </a:spcAft>
        <a:buChar char="–"/>
        <a:defRPr sz="1400">
          <a:solidFill>
            <a:schemeClr val="bg2"/>
          </a:solidFill>
          <a:latin typeface="+mn-lt"/>
        </a:defRPr>
      </a:lvl4pPr>
      <a:lvl5pPr marL="2057400" indent="-228600" algn="l" rtl="0" eaLnBrk="0" fontAlgn="base" hangingPunct="0">
        <a:spcBef>
          <a:spcPct val="20000"/>
        </a:spcBef>
        <a:spcAft>
          <a:spcPct val="0"/>
        </a:spcAft>
        <a:buChar char="»"/>
        <a:defRPr sz="1200">
          <a:solidFill>
            <a:schemeClr val="bg2"/>
          </a:solidFill>
          <a:latin typeface="+mn-lt"/>
        </a:defRPr>
      </a:lvl5pPr>
      <a:lvl6pPr marL="2514600" indent="-228600" algn="l" rtl="0" fontAlgn="base">
        <a:spcBef>
          <a:spcPct val="20000"/>
        </a:spcBef>
        <a:spcAft>
          <a:spcPct val="0"/>
        </a:spcAft>
        <a:buChar char="»"/>
        <a:defRPr sz="1200">
          <a:solidFill>
            <a:schemeClr val="bg2"/>
          </a:solidFill>
          <a:latin typeface="+mn-lt"/>
        </a:defRPr>
      </a:lvl6pPr>
      <a:lvl7pPr marL="2971800" indent="-228600" algn="l" rtl="0" fontAlgn="base">
        <a:spcBef>
          <a:spcPct val="20000"/>
        </a:spcBef>
        <a:spcAft>
          <a:spcPct val="0"/>
        </a:spcAft>
        <a:buChar char="»"/>
        <a:defRPr sz="1200">
          <a:solidFill>
            <a:schemeClr val="bg2"/>
          </a:solidFill>
          <a:latin typeface="+mn-lt"/>
        </a:defRPr>
      </a:lvl7pPr>
      <a:lvl8pPr marL="3429000" indent="-228600" algn="l" rtl="0" fontAlgn="base">
        <a:spcBef>
          <a:spcPct val="20000"/>
        </a:spcBef>
        <a:spcAft>
          <a:spcPct val="0"/>
        </a:spcAft>
        <a:buChar char="»"/>
        <a:defRPr sz="1200">
          <a:solidFill>
            <a:schemeClr val="bg2"/>
          </a:solidFill>
          <a:latin typeface="+mn-lt"/>
        </a:defRPr>
      </a:lvl8pPr>
      <a:lvl9pPr marL="3886200" indent="-228600" algn="l" rtl="0" fontAlgn="base">
        <a:spcBef>
          <a:spcPct val="20000"/>
        </a:spcBef>
        <a:spcAft>
          <a:spcPct val="0"/>
        </a:spcAft>
        <a:buChar char="»"/>
        <a:defRPr sz="1200">
          <a:solidFill>
            <a:schemeClr val="bg2"/>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justinmind.com/usernote/tests/11422722/18153094/18153221/index.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Line 19"/>
          <p:cNvSpPr>
            <a:spLocks noChangeShapeType="1"/>
          </p:cNvSpPr>
          <p:nvPr/>
        </p:nvSpPr>
        <p:spPr bwMode="auto">
          <a:xfrm>
            <a:off x="2236670" y="6308725"/>
            <a:ext cx="6912000" cy="0"/>
          </a:xfrm>
          <a:prstGeom prst="line">
            <a:avLst/>
          </a:prstGeom>
          <a:noFill/>
          <a:ln w="25400">
            <a:solidFill>
              <a:schemeClr val="tx1"/>
            </a:solidFill>
            <a:round/>
            <a:headEnd/>
            <a:tailEnd/>
          </a:ln>
        </p:spPr>
        <p:txBody>
          <a:bodyPr/>
          <a:lstStyle/>
          <a:p>
            <a:endParaRPr lang="ca-ES" dirty="0"/>
          </a:p>
        </p:txBody>
      </p:sp>
      <p:sp>
        <p:nvSpPr>
          <p:cNvPr id="4" name="Rectángulo 3"/>
          <p:cNvSpPr/>
          <p:nvPr/>
        </p:nvSpPr>
        <p:spPr>
          <a:xfrm>
            <a:off x="2236669" y="1888002"/>
            <a:ext cx="7159257" cy="1785104"/>
          </a:xfrm>
          <a:prstGeom prst="rect">
            <a:avLst/>
          </a:prstGeom>
        </p:spPr>
        <p:txBody>
          <a:bodyPr wrap="square">
            <a:spAutoFit/>
          </a:bodyPr>
          <a:lstStyle/>
          <a:p>
            <a:pPr>
              <a:spcAft>
                <a:spcPts val="0"/>
              </a:spcAft>
            </a:pPr>
            <a:r>
              <a:rPr lang="ca-ES" sz="3800" spc="-150" dirty="0">
                <a:solidFill>
                  <a:srgbClr val="00539E"/>
                </a:solidFill>
                <a:latin typeface="+mj-lt"/>
                <a:ea typeface="+mj-ea"/>
                <a:cs typeface="+mj-cs"/>
              </a:rPr>
              <a:t>Redisseny i actualització del web</a:t>
            </a:r>
          </a:p>
          <a:p>
            <a:pPr>
              <a:spcAft>
                <a:spcPts val="0"/>
              </a:spcAft>
            </a:pPr>
            <a:r>
              <a:rPr lang="ca-ES" sz="3800" spc="-150" dirty="0">
                <a:solidFill>
                  <a:srgbClr val="00539E"/>
                </a:solidFill>
                <a:latin typeface="+mj-lt"/>
                <a:ea typeface="+mj-ea"/>
                <a:cs typeface="+mj-cs"/>
              </a:rPr>
              <a:t>d'una borsa de treball sanitària</a:t>
            </a:r>
          </a:p>
          <a:p>
            <a:pPr algn="just">
              <a:lnSpc>
                <a:spcPct val="150000"/>
              </a:lnSpc>
              <a:spcAft>
                <a:spcPts val="0"/>
              </a:spcAft>
            </a:pPr>
            <a:r>
              <a:rPr lang="ca-ES" sz="2000" spc="-50" dirty="0">
                <a:latin typeface="Arial" panose="020B0604020202020204" pitchFamily="34" charset="0"/>
                <a:ea typeface="Times New Roman" panose="02020603050405020304" pitchFamily="18" charset="0"/>
                <a:cs typeface="Times New Roman" panose="02020603050405020304" pitchFamily="18" charset="0"/>
              </a:rPr>
              <a:t>(revisió, anàlisi i propostes de millora)</a:t>
            </a:r>
            <a:endParaRPr lang="ca-ES" sz="2000" spc="-5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Rectángulo 4"/>
          <p:cNvSpPr/>
          <p:nvPr/>
        </p:nvSpPr>
        <p:spPr>
          <a:xfrm>
            <a:off x="2236669" y="5124960"/>
            <a:ext cx="4572000" cy="1215717"/>
          </a:xfrm>
          <a:prstGeom prst="rect">
            <a:avLst/>
          </a:prstGeom>
        </p:spPr>
        <p:txBody>
          <a:bodyPr>
            <a:spAutoFit/>
          </a:bodyPr>
          <a:lstStyle/>
          <a:p>
            <a:pPr algn="just">
              <a:spcAft>
                <a:spcPts val="0"/>
              </a:spcAft>
            </a:pPr>
            <a:r>
              <a:rPr lang="ca-ES" sz="1400" b="1" spc="-30" dirty="0">
                <a:solidFill>
                  <a:srgbClr val="00539E"/>
                </a:solidFill>
                <a:latin typeface="Arial" panose="020B0604020202020204" pitchFamily="34" charset="0"/>
                <a:ea typeface="Times New Roman" panose="02020603050405020304" pitchFamily="18" charset="0"/>
                <a:cs typeface="Times New Roman" panose="02020603050405020304" pitchFamily="18" charset="0"/>
              </a:rPr>
              <a:t>Autor: Tania Judith Hidalgo Ferrandis</a:t>
            </a:r>
            <a:endParaRPr lang="ca-ES" sz="1400" spc="-30" dirty="0">
              <a:solidFill>
                <a:srgbClr val="00539E"/>
              </a:solidFill>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endParaRPr lang="ca-ES" sz="1200" spc="-30" dirty="0" smtClean="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ca-ES" sz="1200" spc="-30" dirty="0" smtClean="0">
                <a:latin typeface="Arial" panose="020B0604020202020204" pitchFamily="34" charset="0"/>
                <a:ea typeface="Times New Roman" panose="02020603050405020304" pitchFamily="18" charset="0"/>
                <a:cs typeface="Times New Roman" panose="02020603050405020304" pitchFamily="18" charset="0"/>
              </a:rPr>
              <a:t>Consultor</a:t>
            </a:r>
            <a:r>
              <a:rPr lang="ca-ES" sz="1200" spc="-30" dirty="0">
                <a:latin typeface="Arial" panose="020B0604020202020204" pitchFamily="34" charset="0"/>
                <a:ea typeface="Times New Roman" panose="02020603050405020304" pitchFamily="18" charset="0"/>
                <a:cs typeface="Times New Roman" panose="02020603050405020304" pitchFamily="18" charset="0"/>
              </a:rPr>
              <a:t>: Sergio Schvarstein Liuboschetz</a:t>
            </a:r>
          </a:p>
          <a:p>
            <a:pPr algn="just">
              <a:spcAft>
                <a:spcPts val="0"/>
              </a:spcAft>
            </a:pPr>
            <a:r>
              <a:rPr lang="ca-ES" sz="1200" spc="-30" dirty="0">
                <a:latin typeface="Arial" panose="020B0604020202020204" pitchFamily="34" charset="0"/>
                <a:ea typeface="Times New Roman" panose="02020603050405020304" pitchFamily="18" charset="0"/>
                <a:cs typeface="Times New Roman" panose="02020603050405020304" pitchFamily="18" charset="0"/>
              </a:rPr>
              <a:t>Professor: David García </a:t>
            </a:r>
            <a:r>
              <a:rPr lang="ca-ES" sz="1200" spc="-30" dirty="0" smtClean="0">
                <a:latin typeface="Arial" panose="020B0604020202020204" pitchFamily="34" charset="0"/>
                <a:ea typeface="Times New Roman" panose="02020603050405020304" pitchFamily="18" charset="0"/>
                <a:cs typeface="Times New Roman" panose="02020603050405020304" pitchFamily="18" charset="0"/>
              </a:rPr>
              <a:t>Solórzano</a:t>
            </a:r>
          </a:p>
          <a:p>
            <a:pPr algn="just">
              <a:spcAft>
                <a:spcPts val="0"/>
              </a:spcAft>
            </a:pPr>
            <a:endParaRPr lang="ca-ES" sz="1200" spc="-3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ca-ES" sz="1100" spc="-30" dirty="0" smtClean="0">
                <a:latin typeface="Arial" panose="020B0604020202020204" pitchFamily="34" charset="0"/>
                <a:ea typeface="Times New Roman" panose="02020603050405020304" pitchFamily="18" charset="0"/>
                <a:cs typeface="Times New Roman" panose="02020603050405020304" pitchFamily="18" charset="0"/>
              </a:rPr>
              <a:t>Data </a:t>
            </a:r>
            <a:r>
              <a:rPr lang="ca-ES" sz="1100" spc="-30" dirty="0">
                <a:latin typeface="Arial" panose="020B0604020202020204" pitchFamily="34" charset="0"/>
                <a:ea typeface="Times New Roman" panose="02020603050405020304" pitchFamily="18" charset="0"/>
                <a:cs typeface="Times New Roman" panose="02020603050405020304" pitchFamily="18" charset="0"/>
              </a:rPr>
              <a:t>de lliurament: 4</a:t>
            </a:r>
            <a:r>
              <a:rPr lang="ca-ES" sz="1100" spc="-30" dirty="0" smtClean="0">
                <a:latin typeface="Arial" panose="020B0604020202020204" pitchFamily="34" charset="0"/>
                <a:ea typeface="Times New Roman" panose="02020603050405020304" pitchFamily="18" charset="0"/>
                <a:cs typeface="Times New Roman" panose="02020603050405020304" pitchFamily="18" charset="0"/>
              </a:rPr>
              <a:t>/01/2015</a:t>
            </a:r>
            <a:endParaRPr lang="ca-ES" sz="1100" spc="-30" dirty="0"/>
          </a:p>
        </p:txBody>
      </p:sp>
      <p:grpSp>
        <p:nvGrpSpPr>
          <p:cNvPr id="3" name="2 Grupo"/>
          <p:cNvGrpSpPr/>
          <p:nvPr/>
        </p:nvGrpSpPr>
        <p:grpSpPr>
          <a:xfrm>
            <a:off x="567122" y="427722"/>
            <a:ext cx="1056400" cy="920140"/>
            <a:chOff x="567122" y="427722"/>
            <a:chExt cx="1056400" cy="920140"/>
          </a:xfrm>
        </p:grpSpPr>
        <p:sp>
          <p:nvSpPr>
            <p:cNvPr id="6" name="Rectángulo 5"/>
            <p:cNvSpPr>
              <a:spLocks noChangeAspect="1"/>
            </p:cNvSpPr>
            <p:nvPr/>
          </p:nvSpPr>
          <p:spPr>
            <a:xfrm>
              <a:off x="590210" y="447862"/>
              <a:ext cx="900000" cy="90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ln w="28575">
                  <a:solidFill>
                    <a:schemeClr val="tx1"/>
                  </a:solidFill>
                </a:ln>
              </a:endParaRPr>
            </a:p>
          </p:txBody>
        </p:sp>
        <p:sp>
          <p:nvSpPr>
            <p:cNvPr id="2" name="CuadroTexto 1"/>
            <p:cNvSpPr txBox="1"/>
            <p:nvPr/>
          </p:nvSpPr>
          <p:spPr>
            <a:xfrm>
              <a:off x="567122" y="427722"/>
              <a:ext cx="1056400" cy="897618"/>
            </a:xfrm>
            <a:prstGeom prst="rect">
              <a:avLst/>
            </a:prstGeom>
            <a:noFill/>
          </p:spPr>
          <p:txBody>
            <a:bodyPr wrap="square" rtlCol="0">
              <a:spAutoFit/>
            </a:bodyPr>
            <a:lstStyle/>
            <a:p>
              <a:pPr>
                <a:lnSpc>
                  <a:spcPct val="150000"/>
                </a:lnSpc>
              </a:pPr>
              <a:r>
                <a:rPr lang="ca-ES" sz="900" dirty="0" smtClean="0">
                  <a:solidFill>
                    <a:schemeClr val="bg1"/>
                  </a:solidFill>
                </a:rPr>
                <a:t>MÀSTER UNIVERSITARI APLICACIONS MULTIMÈDIA</a:t>
              </a:r>
              <a:endParaRPr lang="ca-ES" sz="900" dirty="0">
                <a:solidFill>
                  <a:schemeClr val="bg1"/>
                </a:solidFill>
              </a:endParaRPr>
            </a:p>
          </p:txBody>
        </p:sp>
      </p:grpSp>
      <p:grpSp>
        <p:nvGrpSpPr>
          <p:cNvPr id="7" name="6 Grupo"/>
          <p:cNvGrpSpPr/>
          <p:nvPr/>
        </p:nvGrpSpPr>
        <p:grpSpPr>
          <a:xfrm>
            <a:off x="546762" y="1461583"/>
            <a:ext cx="1076760" cy="1015663"/>
            <a:chOff x="546762" y="1461583"/>
            <a:chExt cx="1076760" cy="1015663"/>
          </a:xfrm>
        </p:grpSpPr>
        <p:sp>
          <p:nvSpPr>
            <p:cNvPr id="8" name="Rectángulo 7"/>
            <p:cNvSpPr>
              <a:spLocks noChangeAspect="1"/>
            </p:cNvSpPr>
            <p:nvPr/>
          </p:nvSpPr>
          <p:spPr>
            <a:xfrm>
              <a:off x="590210" y="1504200"/>
              <a:ext cx="900000" cy="90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ln w="28575">
                  <a:solidFill>
                    <a:schemeClr val="tx1"/>
                  </a:solidFill>
                </a:ln>
              </a:endParaRPr>
            </a:p>
          </p:txBody>
        </p:sp>
        <p:sp>
          <p:nvSpPr>
            <p:cNvPr id="11" name="CuadroTexto 10"/>
            <p:cNvSpPr txBox="1"/>
            <p:nvPr/>
          </p:nvSpPr>
          <p:spPr>
            <a:xfrm>
              <a:off x="546762" y="1461583"/>
              <a:ext cx="939446" cy="1015663"/>
            </a:xfrm>
            <a:prstGeom prst="rect">
              <a:avLst/>
            </a:prstGeom>
            <a:noFill/>
          </p:spPr>
          <p:txBody>
            <a:bodyPr wrap="square" rtlCol="0">
              <a:spAutoFit/>
            </a:bodyPr>
            <a:lstStyle/>
            <a:p>
              <a:pPr algn="ctr">
                <a:lnSpc>
                  <a:spcPct val="150000"/>
                </a:lnSpc>
              </a:pPr>
              <a:r>
                <a:rPr lang="ca-ES" sz="4000" dirty="0" smtClean="0"/>
                <a:t>tfm</a:t>
              </a:r>
              <a:endParaRPr lang="ca-ES" sz="4000" dirty="0"/>
            </a:p>
          </p:txBody>
        </p:sp>
        <p:sp>
          <p:nvSpPr>
            <p:cNvPr id="15" name="CuadroTexto 14"/>
            <p:cNvSpPr txBox="1"/>
            <p:nvPr/>
          </p:nvSpPr>
          <p:spPr>
            <a:xfrm>
              <a:off x="567122" y="2188018"/>
              <a:ext cx="1056400" cy="207749"/>
            </a:xfrm>
            <a:prstGeom prst="rect">
              <a:avLst/>
            </a:prstGeom>
            <a:noFill/>
          </p:spPr>
          <p:txBody>
            <a:bodyPr wrap="square" rtlCol="0">
              <a:spAutoFit/>
            </a:bodyPr>
            <a:lstStyle/>
            <a:p>
              <a:pPr>
                <a:lnSpc>
                  <a:spcPct val="150000"/>
                </a:lnSpc>
              </a:pPr>
              <a:r>
                <a:rPr lang="ca-ES" sz="500" dirty="0" smtClean="0"/>
                <a:t>PROFESSIONALITZADOR</a:t>
              </a:r>
              <a:endParaRPr lang="ca-ES" sz="500" dirty="0"/>
            </a:p>
          </p:txBody>
        </p:sp>
      </p:grpSp>
      <p:grpSp>
        <p:nvGrpSpPr>
          <p:cNvPr id="9" name="8 Grupo"/>
          <p:cNvGrpSpPr/>
          <p:nvPr/>
        </p:nvGrpSpPr>
        <p:grpSpPr>
          <a:xfrm>
            <a:off x="410037" y="2566332"/>
            <a:ext cx="1213485" cy="986657"/>
            <a:chOff x="410037" y="2566332"/>
            <a:chExt cx="1213485" cy="986657"/>
          </a:xfrm>
        </p:grpSpPr>
        <p:sp>
          <p:nvSpPr>
            <p:cNvPr id="14" name="Rectángulo 13"/>
            <p:cNvSpPr>
              <a:spLocks noChangeAspect="1"/>
            </p:cNvSpPr>
            <p:nvPr/>
          </p:nvSpPr>
          <p:spPr>
            <a:xfrm>
              <a:off x="586208" y="2566332"/>
              <a:ext cx="900000" cy="90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ln w="28575">
                  <a:solidFill>
                    <a:schemeClr val="tx1"/>
                  </a:solidFill>
                </a:ln>
              </a:endParaRPr>
            </a:p>
          </p:txBody>
        </p:sp>
        <p:pic>
          <p:nvPicPr>
            <p:cNvPr id="16" name="Picture 0" descr="marca_UOC_blau_paper.png"/>
            <p:cNvPicPr/>
            <p:nvPr/>
          </p:nvPicPr>
          <p:blipFill>
            <a:blip r:embed="rId3" cstate="print"/>
            <a:stretch>
              <a:fillRect/>
            </a:stretch>
          </p:blipFill>
          <p:spPr>
            <a:xfrm>
              <a:off x="410037" y="2669704"/>
              <a:ext cx="1213485" cy="883285"/>
            </a:xfrm>
            <a:prstGeom prst="rect">
              <a:avLst/>
            </a:prstGeom>
          </p:spPr>
        </p:pic>
      </p:grpSp>
      <p:sp>
        <p:nvSpPr>
          <p:cNvPr id="17" name="Rectangle 15"/>
          <p:cNvSpPr>
            <a:spLocks noChangeArrowheads="1"/>
          </p:cNvSpPr>
          <p:nvPr/>
        </p:nvSpPr>
        <p:spPr bwMode="auto">
          <a:xfrm>
            <a:off x="8229600" y="6401995"/>
            <a:ext cx="228600" cy="228600"/>
          </a:xfrm>
          <a:prstGeom prst="rect">
            <a:avLst/>
          </a:prstGeom>
          <a:noFill/>
          <a:ln w="19050">
            <a:solidFill>
              <a:schemeClr val="tx2"/>
            </a:solidFill>
            <a:miter lim="800000"/>
            <a:headEnd/>
            <a:tailEnd/>
          </a:ln>
          <a:effectLst/>
        </p:spPr>
        <p:txBody>
          <a:bodyPr wrap="none" anchor="ctr"/>
          <a:lstStyle/>
          <a:p>
            <a:pPr>
              <a:defRPr/>
            </a:pPr>
            <a:endParaRPr lang="es-ES" dirty="0"/>
          </a:p>
        </p:txBody>
      </p:sp>
      <p:sp>
        <p:nvSpPr>
          <p:cNvPr id="18" name="Rectangle 16"/>
          <p:cNvSpPr>
            <a:spLocks noChangeArrowheads="1"/>
          </p:cNvSpPr>
          <p:nvPr/>
        </p:nvSpPr>
        <p:spPr bwMode="auto">
          <a:xfrm>
            <a:off x="8534400" y="6401995"/>
            <a:ext cx="228600" cy="228600"/>
          </a:xfrm>
          <a:prstGeom prst="rect">
            <a:avLst/>
          </a:prstGeom>
          <a:solidFill>
            <a:schemeClr val="tx1"/>
          </a:solidFill>
          <a:ln w="19050">
            <a:solidFill>
              <a:schemeClr val="tx2"/>
            </a:solidFill>
            <a:miter lim="800000"/>
            <a:headEnd/>
            <a:tailEnd/>
          </a:ln>
          <a:effectLst/>
        </p:spPr>
        <p:txBody>
          <a:bodyPr wrap="none" anchor="ctr"/>
          <a:lstStyle/>
          <a:p>
            <a:pPr>
              <a:defRPr/>
            </a:pPr>
            <a:endParaRPr lang="es-ES" dirty="0"/>
          </a:p>
        </p:txBody>
      </p:sp>
      <p:sp>
        <p:nvSpPr>
          <p:cNvPr id="19" name="Rectángulo 5"/>
          <p:cNvSpPr/>
          <p:nvPr/>
        </p:nvSpPr>
        <p:spPr>
          <a:xfrm>
            <a:off x="7916091" y="6403795"/>
            <a:ext cx="226800" cy="226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
                                  </p:stCondLst>
                                  <p:childTnLst>
                                    <p:set>
                                      <p:cBhvr>
                                        <p:cTn id="6" dur="1" fill="hold">
                                          <p:stCondLst>
                                            <p:cond delay="9"/>
                                          </p:stCondLst>
                                        </p:cTn>
                                        <p:tgtEl>
                                          <p:spTgt spid="3"/>
                                        </p:tgtEl>
                                        <p:attrNameLst>
                                          <p:attrName>style.visibility</p:attrName>
                                        </p:attrNameLst>
                                      </p:cBhvr>
                                      <p:to>
                                        <p:strVal val="visible"/>
                                      </p:to>
                                    </p:set>
                                  </p:childTnLst>
                                </p:cTn>
                              </p:par>
                            </p:childTnLst>
                          </p:cTn>
                        </p:par>
                        <p:par>
                          <p:cTn id="7" fill="hold">
                            <p:stCondLst>
                              <p:cond delay="260"/>
                            </p:stCondLst>
                            <p:childTnLst>
                              <p:par>
                                <p:cTn id="8" presetID="1" presetClass="entr" presetSubtype="0" fill="hold" nodeType="afterEffect">
                                  <p:stCondLst>
                                    <p:cond delay="500"/>
                                  </p:stCondLst>
                                  <p:childTnLst>
                                    <p:set>
                                      <p:cBhvr>
                                        <p:cTn id="9" dur="1" fill="hold">
                                          <p:stCondLst>
                                            <p:cond delay="9"/>
                                          </p:stCondLst>
                                        </p:cTn>
                                        <p:tgtEl>
                                          <p:spTgt spid="7"/>
                                        </p:tgtEl>
                                        <p:attrNameLst>
                                          <p:attrName>style.visibility</p:attrName>
                                        </p:attrNameLst>
                                      </p:cBhvr>
                                      <p:to>
                                        <p:strVal val="visible"/>
                                      </p:to>
                                    </p:set>
                                  </p:childTnLst>
                                </p:cTn>
                              </p:par>
                            </p:childTnLst>
                          </p:cTn>
                        </p:par>
                        <p:par>
                          <p:cTn id="10" fill="hold">
                            <p:stCondLst>
                              <p:cond delay="770"/>
                            </p:stCondLst>
                            <p:childTnLst>
                              <p:par>
                                <p:cTn id="11" presetID="1" presetClass="entr" presetSubtype="0" fill="hold" nodeType="afterEffect">
                                  <p:stCondLst>
                                    <p:cond delay="500"/>
                                  </p:stCondLst>
                                  <p:childTnLst>
                                    <p:set>
                                      <p:cBhvr>
                                        <p:cTn id="12" dur="1" fill="hold">
                                          <p:stCondLst>
                                            <p:cond delay="9"/>
                                          </p:stCondLst>
                                        </p:cTn>
                                        <p:tgtEl>
                                          <p:spTgt spid="9"/>
                                        </p:tgtEl>
                                        <p:attrNameLst>
                                          <p:attrName>style.visibility</p:attrName>
                                        </p:attrNameLst>
                                      </p:cBhvr>
                                      <p:to>
                                        <p:strVal val="visible"/>
                                      </p:to>
                                    </p:set>
                                  </p:childTnLst>
                                </p:cTn>
                              </p:par>
                              <p:par>
                                <p:cTn id="13" presetID="42" presetClass="entr" presetSubtype="0" fill="hold" grpId="0" nodeType="withEffect">
                                  <p:stCondLst>
                                    <p:cond delay="1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1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1920"/>
                            </p:stCondLst>
                            <p:childTnLst>
                              <p:par>
                                <p:cTn id="24" presetID="1" presetClass="entr" presetSubtype="0" fill="hold" grpId="0" nodeType="afterEffect">
                                  <p:stCondLst>
                                    <p:cond delay="500"/>
                                  </p:stCondLst>
                                  <p:childTnLst>
                                    <p:set>
                                      <p:cBhvr>
                                        <p:cTn id="25" dur="1" fill="hold">
                                          <p:stCondLst>
                                            <p:cond delay="9"/>
                                          </p:stCondLst>
                                        </p:cTn>
                                        <p:tgtEl>
                                          <p:spTgt spid="19"/>
                                        </p:tgtEl>
                                        <p:attrNameLst>
                                          <p:attrName>style.visibility</p:attrName>
                                        </p:attrNameLst>
                                      </p:cBhvr>
                                      <p:to>
                                        <p:strVal val="visible"/>
                                      </p:to>
                                    </p:set>
                                  </p:childTnLst>
                                </p:cTn>
                              </p:par>
                            </p:childTnLst>
                          </p:cTn>
                        </p:par>
                        <p:par>
                          <p:cTn id="26" fill="hold">
                            <p:stCondLst>
                              <p:cond delay="2430"/>
                            </p:stCondLst>
                            <p:childTnLst>
                              <p:par>
                                <p:cTn id="27" presetID="1" presetClass="entr" presetSubtype="0" fill="hold" grpId="0" nodeType="afterEffect">
                                  <p:stCondLst>
                                    <p:cond delay="250"/>
                                  </p:stCondLst>
                                  <p:childTnLst>
                                    <p:set>
                                      <p:cBhvr>
                                        <p:cTn id="28" dur="1" fill="hold">
                                          <p:stCondLst>
                                            <p:cond delay="9"/>
                                          </p:stCondLst>
                                        </p:cTn>
                                        <p:tgtEl>
                                          <p:spTgt spid="17"/>
                                        </p:tgtEl>
                                        <p:attrNameLst>
                                          <p:attrName>style.visibility</p:attrName>
                                        </p:attrNameLst>
                                      </p:cBhvr>
                                      <p:to>
                                        <p:strVal val="visible"/>
                                      </p:to>
                                    </p:set>
                                  </p:childTnLst>
                                </p:cTn>
                              </p:par>
                            </p:childTnLst>
                          </p:cTn>
                        </p:par>
                        <p:par>
                          <p:cTn id="29" fill="hold">
                            <p:stCondLst>
                              <p:cond delay="2690"/>
                            </p:stCondLst>
                            <p:childTnLst>
                              <p:par>
                                <p:cTn id="30" presetID="1" presetClass="entr" presetSubtype="0" fill="hold" grpId="0" nodeType="afterEffect">
                                  <p:stCondLst>
                                    <p:cond delay="25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7" grpId="0" animBg="1"/>
      <p:bldP spid="18"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a:xfrm>
            <a:off x="457200" y="6166512"/>
            <a:ext cx="762000" cy="476250"/>
          </a:xfrm>
        </p:spPr>
        <p:txBody>
          <a:bodyPr/>
          <a:lstStyle/>
          <a:p>
            <a:pPr>
              <a:defRPr/>
            </a:pPr>
            <a:fld id="{43E8E94E-7A3B-4999-A7D7-2FD18BF9C1D3}" type="slidenum">
              <a:rPr lang="es-ES" smtClean="0"/>
              <a:pPr>
                <a:defRPr/>
              </a:pPr>
              <a:t>10</a:t>
            </a:fld>
            <a:endParaRPr lang="es-ES" dirty="0"/>
          </a:p>
        </p:txBody>
      </p:sp>
      <p:sp>
        <p:nvSpPr>
          <p:cNvPr id="18" name="Rectángulo 13"/>
          <p:cNvSpPr>
            <a:spLocks noChangeAspect="1"/>
          </p:cNvSpPr>
          <p:nvPr/>
        </p:nvSpPr>
        <p:spPr>
          <a:xfrm>
            <a:off x="590210" y="447862"/>
            <a:ext cx="900000" cy="90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ln w="28575">
                <a:solidFill>
                  <a:schemeClr val="tx1"/>
                </a:solidFill>
              </a:ln>
              <a:solidFill>
                <a:schemeClr val="tx1"/>
              </a:solidFill>
            </a:endParaRPr>
          </a:p>
        </p:txBody>
      </p:sp>
      <p:sp>
        <p:nvSpPr>
          <p:cNvPr id="23" name="Rectangle 2"/>
          <p:cNvSpPr>
            <a:spLocks noGrp="1" noChangeArrowheads="1"/>
          </p:cNvSpPr>
          <p:nvPr>
            <p:ph type="title"/>
          </p:nvPr>
        </p:nvSpPr>
        <p:spPr>
          <a:xfrm>
            <a:off x="1489690" y="357188"/>
            <a:ext cx="5525259" cy="563562"/>
          </a:xfrm>
        </p:spPr>
        <p:txBody>
          <a:bodyPr/>
          <a:lstStyle/>
          <a:p>
            <a:pPr eaLnBrk="1" hangingPunct="1">
              <a:defRPr/>
            </a:pPr>
            <a:r>
              <a:rPr lang="ca-ES" sz="4800" b="0" spc="-170" dirty="0" smtClean="0">
                <a:solidFill>
                  <a:srgbClr val="00539E"/>
                </a:solidFill>
              </a:rPr>
              <a:t>sketches</a:t>
            </a:r>
            <a:endParaRPr lang="ca-ES" sz="3200" b="0" spc="-170" dirty="0" smtClean="0">
              <a:solidFill>
                <a:srgbClr val="00539E"/>
              </a:solidFill>
            </a:endParaRPr>
          </a:p>
        </p:txBody>
      </p:sp>
      <p:sp>
        <p:nvSpPr>
          <p:cNvPr id="9" name="Rectangle 15"/>
          <p:cNvSpPr>
            <a:spLocks noChangeArrowheads="1"/>
          </p:cNvSpPr>
          <p:nvPr/>
        </p:nvSpPr>
        <p:spPr bwMode="auto">
          <a:xfrm>
            <a:off x="8229600" y="6401995"/>
            <a:ext cx="228600" cy="228600"/>
          </a:xfrm>
          <a:prstGeom prst="rect">
            <a:avLst/>
          </a:prstGeom>
          <a:noFill/>
          <a:ln w="19050">
            <a:solidFill>
              <a:schemeClr val="tx2"/>
            </a:solidFill>
            <a:miter lim="800000"/>
            <a:headEnd/>
            <a:tailEnd/>
          </a:ln>
          <a:effectLst/>
        </p:spPr>
        <p:txBody>
          <a:bodyPr wrap="none" anchor="ctr"/>
          <a:lstStyle/>
          <a:p>
            <a:pPr>
              <a:defRPr/>
            </a:pPr>
            <a:endParaRPr lang="es-ES" dirty="0"/>
          </a:p>
        </p:txBody>
      </p:sp>
      <p:sp>
        <p:nvSpPr>
          <p:cNvPr id="10" name="Rectangle 16"/>
          <p:cNvSpPr>
            <a:spLocks noChangeArrowheads="1"/>
          </p:cNvSpPr>
          <p:nvPr/>
        </p:nvSpPr>
        <p:spPr bwMode="auto">
          <a:xfrm>
            <a:off x="8534400" y="6401995"/>
            <a:ext cx="228600" cy="228600"/>
          </a:xfrm>
          <a:prstGeom prst="rect">
            <a:avLst/>
          </a:prstGeom>
          <a:solidFill>
            <a:schemeClr val="tx1"/>
          </a:solidFill>
          <a:ln w="19050">
            <a:solidFill>
              <a:schemeClr val="tx2"/>
            </a:solidFill>
            <a:miter lim="800000"/>
            <a:headEnd/>
            <a:tailEnd/>
          </a:ln>
          <a:effectLst/>
        </p:spPr>
        <p:txBody>
          <a:bodyPr wrap="none" anchor="ctr"/>
          <a:lstStyle/>
          <a:p>
            <a:pPr>
              <a:defRPr/>
            </a:pPr>
            <a:endParaRPr lang="es-ES" dirty="0"/>
          </a:p>
        </p:txBody>
      </p:sp>
      <p:sp>
        <p:nvSpPr>
          <p:cNvPr id="11" name="Rectángulo 5"/>
          <p:cNvSpPr/>
          <p:nvPr/>
        </p:nvSpPr>
        <p:spPr>
          <a:xfrm>
            <a:off x="7916091" y="6403795"/>
            <a:ext cx="226800" cy="226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13" name="12 Rectángulo"/>
          <p:cNvSpPr/>
          <p:nvPr/>
        </p:nvSpPr>
        <p:spPr>
          <a:xfrm>
            <a:off x="1564006" y="890896"/>
            <a:ext cx="7457163" cy="338554"/>
          </a:xfrm>
          <a:prstGeom prst="rect">
            <a:avLst/>
          </a:prstGeom>
        </p:spPr>
        <p:txBody>
          <a:bodyPr wrap="square">
            <a:spAutoFit/>
          </a:bodyPr>
          <a:lstStyle/>
          <a:p>
            <a:pPr algn="just"/>
            <a:r>
              <a:rPr lang="ca-ES" sz="1600" spc="-50" dirty="0" smtClean="0"/>
              <a:t>Seguidament, es van efectuar els corresponents </a:t>
            </a:r>
            <a:r>
              <a:rPr lang="ca-ES" sz="1600" i="1" spc="-50" dirty="0" smtClean="0"/>
              <a:t>sketches</a:t>
            </a:r>
            <a:r>
              <a:rPr lang="ca-ES" sz="1600" spc="-50" dirty="0" smtClean="0"/>
              <a:t> i les seves explicacions: </a:t>
            </a:r>
            <a:endParaRPr lang="ca-ES" sz="1600" spc="-50" dirty="0"/>
          </a:p>
        </p:txBody>
      </p:sp>
      <p:sp>
        <p:nvSpPr>
          <p:cNvPr id="15" name="CuadroTexto 14"/>
          <p:cNvSpPr txBox="1"/>
          <p:nvPr/>
        </p:nvSpPr>
        <p:spPr>
          <a:xfrm>
            <a:off x="490961" y="-53003"/>
            <a:ext cx="1919734" cy="1549014"/>
          </a:xfrm>
          <a:prstGeom prst="rect">
            <a:avLst/>
          </a:prstGeom>
          <a:noFill/>
        </p:spPr>
        <p:txBody>
          <a:bodyPr wrap="square" rtlCol="0">
            <a:spAutoFit/>
          </a:bodyPr>
          <a:lstStyle/>
          <a:p>
            <a:pPr>
              <a:lnSpc>
                <a:spcPct val="150000"/>
              </a:lnSpc>
            </a:pPr>
            <a:r>
              <a:rPr lang="ca-ES" sz="7200" b="1" dirty="0"/>
              <a:t>6</a:t>
            </a:r>
            <a:r>
              <a:rPr lang="ca-ES" sz="5400" b="1" dirty="0" smtClean="0"/>
              <a:t>.</a:t>
            </a:r>
            <a:r>
              <a:rPr lang="ca-ES" sz="2800" b="1" dirty="0" smtClean="0"/>
              <a:t>1</a:t>
            </a:r>
            <a:endParaRPr lang="ca-ES" sz="2800" b="1" dirty="0"/>
          </a:p>
        </p:txBody>
      </p:sp>
      <p:grpSp>
        <p:nvGrpSpPr>
          <p:cNvPr id="7" name="6 Grupo"/>
          <p:cNvGrpSpPr/>
          <p:nvPr/>
        </p:nvGrpSpPr>
        <p:grpSpPr>
          <a:xfrm>
            <a:off x="646325" y="1460312"/>
            <a:ext cx="4252899" cy="4941684"/>
            <a:chOff x="646325" y="1460312"/>
            <a:chExt cx="4252899" cy="4941684"/>
          </a:xfrm>
        </p:grpSpPr>
        <p:sp>
          <p:nvSpPr>
            <p:cNvPr id="16" name="15 CuadroTexto"/>
            <p:cNvSpPr txBox="1"/>
            <p:nvPr/>
          </p:nvSpPr>
          <p:spPr>
            <a:xfrm>
              <a:off x="880523" y="1460312"/>
              <a:ext cx="4018701" cy="523220"/>
            </a:xfrm>
            <a:prstGeom prst="rect">
              <a:avLst/>
            </a:prstGeom>
            <a:noFill/>
            <a:ln>
              <a:noFill/>
            </a:ln>
          </p:spPr>
          <p:txBody>
            <a:bodyPr wrap="square" rtlCol="0">
              <a:spAutoFit/>
            </a:bodyPr>
            <a:lstStyle/>
            <a:p>
              <a:r>
                <a:rPr lang="ca-ES" sz="2800" spc="-150" dirty="0" smtClean="0">
                  <a:solidFill>
                    <a:srgbClr val="00539E"/>
                  </a:solidFill>
                </a:rPr>
                <a:t>sketches formularis </a:t>
              </a:r>
              <a:r>
                <a:rPr lang="ca-ES" sz="1400" spc="-50" dirty="0" smtClean="0">
                  <a:solidFill>
                    <a:schemeClr val="bg1">
                      <a:lumMod val="50000"/>
                    </a:schemeClr>
                  </a:solidFill>
                </a:rPr>
                <a:t>(exemple)</a:t>
              </a:r>
              <a:endParaRPr lang="ca-ES" sz="1400" spc="-50" dirty="0">
                <a:solidFill>
                  <a:schemeClr val="bg1">
                    <a:lumMod val="50000"/>
                  </a:schemeClr>
                </a:solidFill>
              </a:endParaRPr>
            </a:p>
          </p:txBody>
        </p:sp>
        <p:cxnSp>
          <p:nvCxnSpPr>
            <p:cNvPr id="17" name="16 Conector recto de flecha"/>
            <p:cNvCxnSpPr/>
            <p:nvPr/>
          </p:nvCxnSpPr>
          <p:spPr>
            <a:xfrm>
              <a:off x="646325" y="1753013"/>
              <a:ext cx="277599" cy="0"/>
            </a:xfrm>
            <a:prstGeom prst="straightConnector1">
              <a:avLst/>
            </a:prstGeom>
            <a:ln w="28575">
              <a:solidFill>
                <a:srgbClr val="FD6721"/>
              </a:solidFill>
              <a:tailEnd type="arrow"/>
            </a:ln>
          </p:spPr>
          <p:style>
            <a:lnRef idx="1">
              <a:schemeClr val="accent1"/>
            </a:lnRef>
            <a:fillRef idx="0">
              <a:schemeClr val="accent1"/>
            </a:fillRef>
            <a:effectRef idx="0">
              <a:schemeClr val="accent1"/>
            </a:effectRef>
            <a:fontRef idx="minor">
              <a:schemeClr val="tx1"/>
            </a:fontRef>
          </p:style>
        </p:cxnSp>
        <p:pic>
          <p:nvPicPr>
            <p:cNvPr id="19" name="1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224" y="2023017"/>
              <a:ext cx="3888000" cy="4212944"/>
            </a:xfrm>
            <a:prstGeom prst="rect">
              <a:avLst/>
            </a:prstGeom>
            <a:noFill/>
          </p:spPr>
        </p:pic>
        <p:sp>
          <p:nvSpPr>
            <p:cNvPr id="4" name="3 Rectángulo"/>
            <p:cNvSpPr/>
            <p:nvPr/>
          </p:nvSpPr>
          <p:spPr>
            <a:xfrm>
              <a:off x="964869" y="1913830"/>
              <a:ext cx="3934355" cy="448816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grpSp>
      <p:grpSp>
        <p:nvGrpSpPr>
          <p:cNvPr id="8" name="7 Grupo"/>
          <p:cNvGrpSpPr/>
          <p:nvPr/>
        </p:nvGrpSpPr>
        <p:grpSpPr>
          <a:xfrm>
            <a:off x="4947717" y="1762840"/>
            <a:ext cx="3297879" cy="4419597"/>
            <a:chOff x="5207029" y="1762840"/>
            <a:chExt cx="3297879" cy="4419597"/>
          </a:xfrm>
        </p:grpSpPr>
        <p:grpSp>
          <p:nvGrpSpPr>
            <p:cNvPr id="6" name="5 Grupo"/>
            <p:cNvGrpSpPr/>
            <p:nvPr/>
          </p:nvGrpSpPr>
          <p:grpSpPr>
            <a:xfrm>
              <a:off x="5545074" y="2214088"/>
              <a:ext cx="2959834" cy="3968349"/>
              <a:chOff x="5354002" y="2118552"/>
              <a:chExt cx="2959834" cy="3968349"/>
            </a:xfrm>
          </p:grpSpPr>
          <p:pic>
            <p:nvPicPr>
              <p:cNvPr id="20" name="19 Image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3186" y="2241384"/>
                <a:ext cx="2736000" cy="3710009"/>
              </a:xfrm>
              <a:prstGeom prst="rect">
                <a:avLst/>
              </a:prstGeom>
              <a:noFill/>
              <a:ln>
                <a:noFill/>
              </a:ln>
            </p:spPr>
          </p:pic>
          <p:sp>
            <p:nvSpPr>
              <p:cNvPr id="21" name="20 Rectángulo"/>
              <p:cNvSpPr/>
              <p:nvPr/>
            </p:nvSpPr>
            <p:spPr>
              <a:xfrm>
                <a:off x="5354002" y="2118552"/>
                <a:ext cx="2959834" cy="396834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grpSp>
        <p:sp>
          <p:nvSpPr>
            <p:cNvPr id="22" name="21 CuadroTexto"/>
            <p:cNvSpPr txBox="1"/>
            <p:nvPr/>
          </p:nvSpPr>
          <p:spPr>
            <a:xfrm>
              <a:off x="5441227" y="1762840"/>
              <a:ext cx="2981793" cy="523220"/>
            </a:xfrm>
            <a:prstGeom prst="rect">
              <a:avLst/>
            </a:prstGeom>
            <a:noFill/>
            <a:ln>
              <a:noFill/>
            </a:ln>
          </p:spPr>
          <p:txBody>
            <a:bodyPr wrap="square" rtlCol="0">
              <a:spAutoFit/>
            </a:bodyPr>
            <a:lstStyle/>
            <a:p>
              <a:r>
                <a:rPr lang="ca-ES" sz="2800" spc="-150" dirty="0" smtClean="0">
                  <a:solidFill>
                    <a:srgbClr val="00539E"/>
                  </a:solidFill>
                </a:rPr>
                <a:t>explicacions </a:t>
              </a:r>
              <a:r>
                <a:rPr lang="ca-ES" sz="1400" spc="-50" dirty="0">
                  <a:solidFill>
                    <a:schemeClr val="bg1">
                      <a:lumMod val="50000"/>
                    </a:schemeClr>
                  </a:solidFill>
                </a:rPr>
                <a:t>(exemple</a:t>
              </a:r>
              <a:r>
                <a:rPr lang="ca-ES" sz="1400" spc="-50" dirty="0" smtClean="0">
                  <a:solidFill>
                    <a:schemeClr val="bg1">
                      <a:lumMod val="50000"/>
                    </a:schemeClr>
                  </a:solidFill>
                </a:rPr>
                <a:t>)</a:t>
              </a:r>
              <a:r>
                <a:rPr lang="ca-ES" sz="2800" spc="-150" dirty="0" smtClean="0">
                  <a:solidFill>
                    <a:srgbClr val="00539E"/>
                  </a:solidFill>
                </a:rPr>
                <a:t> </a:t>
              </a:r>
              <a:endParaRPr lang="ca-ES" sz="1400" spc="-50" dirty="0">
                <a:solidFill>
                  <a:schemeClr val="bg1">
                    <a:lumMod val="50000"/>
                  </a:schemeClr>
                </a:solidFill>
              </a:endParaRPr>
            </a:p>
          </p:txBody>
        </p:sp>
        <p:cxnSp>
          <p:nvCxnSpPr>
            <p:cNvPr id="24" name="23 Conector recto de flecha"/>
            <p:cNvCxnSpPr/>
            <p:nvPr/>
          </p:nvCxnSpPr>
          <p:spPr>
            <a:xfrm>
              <a:off x="5207029" y="2055541"/>
              <a:ext cx="277599" cy="0"/>
            </a:xfrm>
            <a:prstGeom prst="straightConnector1">
              <a:avLst/>
            </a:prstGeom>
            <a:ln w="28575">
              <a:solidFill>
                <a:srgbClr val="FD6721"/>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2 Grupo"/>
          <p:cNvGrpSpPr/>
          <p:nvPr/>
        </p:nvGrpSpPr>
        <p:grpSpPr>
          <a:xfrm>
            <a:off x="7628821" y="4480740"/>
            <a:ext cx="1201558" cy="1169551"/>
            <a:chOff x="4606250" y="5503275"/>
            <a:chExt cx="1201558" cy="1169551"/>
          </a:xfrm>
        </p:grpSpPr>
        <p:sp>
          <p:nvSpPr>
            <p:cNvPr id="26" name="25 Rectángulo"/>
            <p:cNvSpPr/>
            <p:nvPr/>
          </p:nvSpPr>
          <p:spPr>
            <a:xfrm rot="5400000" flipH="1" flipV="1">
              <a:off x="4659415" y="5541043"/>
              <a:ext cx="1089552" cy="1089552"/>
            </a:xfrm>
            <a:prstGeom prst="rect">
              <a:avLst/>
            </a:prstGeom>
            <a:solidFill>
              <a:srgbClr val="005086"/>
            </a:solidFill>
            <a:ln>
              <a:solidFill>
                <a:srgbClr val="005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27" name="26 CuadroTexto"/>
            <p:cNvSpPr txBox="1"/>
            <p:nvPr/>
          </p:nvSpPr>
          <p:spPr>
            <a:xfrm>
              <a:off x="4606250" y="5503275"/>
              <a:ext cx="1201558" cy="1169551"/>
            </a:xfrm>
            <a:prstGeom prst="rect">
              <a:avLst/>
            </a:prstGeom>
            <a:noFill/>
          </p:spPr>
          <p:txBody>
            <a:bodyPr wrap="square" rtlCol="0">
              <a:spAutoFit/>
            </a:bodyPr>
            <a:lstStyle/>
            <a:p>
              <a:r>
                <a:rPr lang="ca-ES" sz="1400" spc="-20" dirty="0" smtClean="0">
                  <a:solidFill>
                    <a:schemeClr val="bg1"/>
                  </a:solidFill>
                </a:rPr>
                <a:t>els sketches de formularis es recullen al </a:t>
              </a:r>
            </a:p>
            <a:p>
              <a:r>
                <a:rPr lang="ca-ES" sz="1400" spc="-20" dirty="0" smtClean="0">
                  <a:solidFill>
                    <a:schemeClr val="bg1"/>
                  </a:solidFill>
                </a:rPr>
                <a:t>document de treball (3)</a:t>
              </a:r>
              <a:endParaRPr lang="ca-ES" sz="1400" spc="-20" dirty="0">
                <a:solidFill>
                  <a:schemeClr val="bg1"/>
                </a:solidFill>
              </a:endParaRPr>
            </a:p>
          </p:txBody>
        </p:sp>
      </p:grpSp>
    </p:spTree>
    <p:extLst>
      <p:ext uri="{BB962C8B-B14F-4D97-AF65-F5344CB8AC3E}">
        <p14:creationId xmlns:p14="http://schemas.microsoft.com/office/powerpoint/2010/main" val="1134336612"/>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75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1750"/>
                            </p:stCondLst>
                            <p:childTnLst>
                              <p:par>
                                <p:cTn id="8" presetID="1" presetClass="entr" presetSubtype="0" fill="hold" nodeType="afterEffect">
                                  <p:stCondLst>
                                    <p:cond delay="10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2750"/>
                            </p:stCondLst>
                            <p:childTnLst>
                              <p:par>
                                <p:cTn id="11" presetID="1" presetClass="entr" presetSubtype="0" fill="hold" nodeType="afterEffect">
                                  <p:stCondLst>
                                    <p:cond delay="125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grpId="0" nodeType="afterEffect">
                                  <p:stCondLst>
                                    <p:cond delay="125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5250"/>
                            </p:stCondLst>
                            <p:childTnLst>
                              <p:par>
                                <p:cTn id="17" presetID="1" presetClass="entr" presetSubtype="0" fill="hold" grpId="0" nodeType="afterEffect">
                                  <p:stCondLst>
                                    <p:cond delay="25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5500"/>
                            </p:stCondLst>
                            <p:childTnLst>
                              <p:par>
                                <p:cTn id="20" presetID="1" presetClass="entr" presetSubtype="0" fill="hold" grpId="0" nodeType="afterEffect">
                                  <p:stCondLst>
                                    <p:cond delay="25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a:xfrm>
            <a:off x="457200" y="6166512"/>
            <a:ext cx="762000" cy="476250"/>
          </a:xfrm>
        </p:spPr>
        <p:txBody>
          <a:bodyPr/>
          <a:lstStyle/>
          <a:p>
            <a:pPr>
              <a:defRPr/>
            </a:pPr>
            <a:fld id="{43E8E94E-7A3B-4999-A7D7-2FD18BF9C1D3}" type="slidenum">
              <a:rPr lang="es-ES" smtClean="0"/>
              <a:pPr>
                <a:defRPr/>
              </a:pPr>
              <a:t>11</a:t>
            </a:fld>
            <a:endParaRPr lang="es-ES" dirty="0"/>
          </a:p>
        </p:txBody>
      </p:sp>
      <p:sp>
        <p:nvSpPr>
          <p:cNvPr id="18" name="Rectángulo 13"/>
          <p:cNvSpPr>
            <a:spLocks noChangeAspect="1"/>
          </p:cNvSpPr>
          <p:nvPr/>
        </p:nvSpPr>
        <p:spPr>
          <a:xfrm>
            <a:off x="590210" y="447862"/>
            <a:ext cx="900000" cy="90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ln w="28575">
                <a:solidFill>
                  <a:schemeClr val="tx1"/>
                </a:solidFill>
              </a:ln>
              <a:solidFill>
                <a:schemeClr val="tx1"/>
              </a:solidFill>
            </a:endParaRPr>
          </a:p>
        </p:txBody>
      </p:sp>
      <p:sp>
        <p:nvSpPr>
          <p:cNvPr id="23" name="Rectangle 2"/>
          <p:cNvSpPr>
            <a:spLocks noGrp="1" noChangeArrowheads="1"/>
          </p:cNvSpPr>
          <p:nvPr>
            <p:ph type="title"/>
          </p:nvPr>
        </p:nvSpPr>
        <p:spPr>
          <a:xfrm>
            <a:off x="1489690" y="357188"/>
            <a:ext cx="5525259" cy="563562"/>
          </a:xfrm>
        </p:spPr>
        <p:txBody>
          <a:bodyPr/>
          <a:lstStyle/>
          <a:p>
            <a:pPr eaLnBrk="1" hangingPunct="1">
              <a:defRPr/>
            </a:pPr>
            <a:r>
              <a:rPr lang="ca-ES" sz="4800" b="0" spc="-170" dirty="0" smtClean="0">
                <a:solidFill>
                  <a:srgbClr val="00539E"/>
                </a:solidFill>
              </a:rPr>
              <a:t>sketches</a:t>
            </a:r>
            <a:endParaRPr lang="ca-ES" sz="3200" b="0" spc="-170" dirty="0" smtClean="0">
              <a:solidFill>
                <a:srgbClr val="00539E"/>
              </a:solidFill>
            </a:endParaRPr>
          </a:p>
        </p:txBody>
      </p:sp>
      <p:sp>
        <p:nvSpPr>
          <p:cNvPr id="9" name="Rectangle 15"/>
          <p:cNvSpPr>
            <a:spLocks noChangeArrowheads="1"/>
          </p:cNvSpPr>
          <p:nvPr/>
        </p:nvSpPr>
        <p:spPr bwMode="auto">
          <a:xfrm>
            <a:off x="8229600" y="6401995"/>
            <a:ext cx="228600" cy="228600"/>
          </a:xfrm>
          <a:prstGeom prst="rect">
            <a:avLst/>
          </a:prstGeom>
          <a:noFill/>
          <a:ln w="19050">
            <a:solidFill>
              <a:schemeClr val="tx2"/>
            </a:solidFill>
            <a:miter lim="800000"/>
            <a:headEnd/>
            <a:tailEnd/>
          </a:ln>
          <a:effectLst/>
        </p:spPr>
        <p:txBody>
          <a:bodyPr wrap="none" anchor="ctr"/>
          <a:lstStyle/>
          <a:p>
            <a:pPr>
              <a:defRPr/>
            </a:pPr>
            <a:endParaRPr lang="es-ES" dirty="0"/>
          </a:p>
        </p:txBody>
      </p:sp>
      <p:sp>
        <p:nvSpPr>
          <p:cNvPr id="10" name="Rectangle 16"/>
          <p:cNvSpPr>
            <a:spLocks noChangeArrowheads="1"/>
          </p:cNvSpPr>
          <p:nvPr/>
        </p:nvSpPr>
        <p:spPr bwMode="auto">
          <a:xfrm>
            <a:off x="8534400" y="6401995"/>
            <a:ext cx="228600" cy="228600"/>
          </a:xfrm>
          <a:prstGeom prst="rect">
            <a:avLst/>
          </a:prstGeom>
          <a:solidFill>
            <a:schemeClr val="tx1"/>
          </a:solidFill>
          <a:ln w="19050">
            <a:solidFill>
              <a:schemeClr val="tx2"/>
            </a:solidFill>
            <a:miter lim="800000"/>
            <a:headEnd/>
            <a:tailEnd/>
          </a:ln>
          <a:effectLst/>
        </p:spPr>
        <p:txBody>
          <a:bodyPr wrap="none" anchor="ctr"/>
          <a:lstStyle/>
          <a:p>
            <a:pPr>
              <a:defRPr/>
            </a:pPr>
            <a:endParaRPr lang="es-ES" dirty="0"/>
          </a:p>
        </p:txBody>
      </p:sp>
      <p:sp>
        <p:nvSpPr>
          <p:cNvPr id="11" name="Rectángulo 5"/>
          <p:cNvSpPr/>
          <p:nvPr/>
        </p:nvSpPr>
        <p:spPr>
          <a:xfrm>
            <a:off x="7916091" y="6403795"/>
            <a:ext cx="226800" cy="226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15" name="CuadroTexto 14"/>
          <p:cNvSpPr txBox="1"/>
          <p:nvPr/>
        </p:nvSpPr>
        <p:spPr>
          <a:xfrm>
            <a:off x="490961" y="-53003"/>
            <a:ext cx="1919734" cy="1549014"/>
          </a:xfrm>
          <a:prstGeom prst="rect">
            <a:avLst/>
          </a:prstGeom>
          <a:noFill/>
        </p:spPr>
        <p:txBody>
          <a:bodyPr wrap="square" rtlCol="0">
            <a:spAutoFit/>
          </a:bodyPr>
          <a:lstStyle/>
          <a:p>
            <a:pPr>
              <a:lnSpc>
                <a:spcPct val="150000"/>
              </a:lnSpc>
            </a:pPr>
            <a:r>
              <a:rPr lang="ca-ES" sz="7200" b="1" dirty="0" smtClean="0"/>
              <a:t>6</a:t>
            </a:r>
            <a:r>
              <a:rPr lang="ca-ES" sz="5400" b="1" dirty="0" smtClean="0"/>
              <a:t>.</a:t>
            </a:r>
            <a:r>
              <a:rPr lang="ca-ES" sz="2800" b="1" dirty="0"/>
              <a:t>2</a:t>
            </a:r>
          </a:p>
        </p:txBody>
      </p:sp>
      <p:grpSp>
        <p:nvGrpSpPr>
          <p:cNvPr id="3" name="2 Grupo"/>
          <p:cNvGrpSpPr/>
          <p:nvPr/>
        </p:nvGrpSpPr>
        <p:grpSpPr>
          <a:xfrm>
            <a:off x="646325" y="1501256"/>
            <a:ext cx="4699503" cy="4900740"/>
            <a:chOff x="646325" y="1501256"/>
            <a:chExt cx="4699503" cy="4900740"/>
          </a:xfrm>
        </p:grpSpPr>
        <p:grpSp>
          <p:nvGrpSpPr>
            <p:cNvPr id="7" name="6 Grupo"/>
            <p:cNvGrpSpPr/>
            <p:nvPr/>
          </p:nvGrpSpPr>
          <p:grpSpPr>
            <a:xfrm>
              <a:off x="646325" y="1501256"/>
              <a:ext cx="4699503" cy="4900740"/>
              <a:chOff x="646325" y="1501256"/>
              <a:chExt cx="4699503" cy="4900740"/>
            </a:xfrm>
          </p:grpSpPr>
          <p:sp>
            <p:nvSpPr>
              <p:cNvPr id="16" name="15 CuadroTexto"/>
              <p:cNvSpPr txBox="1"/>
              <p:nvPr/>
            </p:nvSpPr>
            <p:spPr>
              <a:xfrm>
                <a:off x="880523" y="1501256"/>
                <a:ext cx="4465305" cy="461665"/>
              </a:xfrm>
              <a:prstGeom prst="rect">
                <a:avLst/>
              </a:prstGeom>
              <a:noFill/>
              <a:ln>
                <a:noFill/>
              </a:ln>
            </p:spPr>
            <p:txBody>
              <a:bodyPr wrap="square" rtlCol="0">
                <a:spAutoFit/>
              </a:bodyPr>
              <a:lstStyle/>
              <a:p>
                <a:r>
                  <a:rPr lang="ca-ES" sz="2400" spc="-150" dirty="0" smtClean="0">
                    <a:solidFill>
                      <a:srgbClr val="00539E"/>
                    </a:solidFill>
                  </a:rPr>
                  <a:t>sketches sistema intern </a:t>
                </a:r>
                <a:r>
                  <a:rPr lang="ca-ES" sz="1200" spc="-50" dirty="0" smtClean="0">
                    <a:solidFill>
                      <a:schemeClr val="bg1">
                        <a:lumMod val="50000"/>
                      </a:schemeClr>
                    </a:solidFill>
                  </a:rPr>
                  <a:t>(exemple)</a:t>
                </a:r>
                <a:endParaRPr lang="ca-ES" sz="1200" spc="-50" dirty="0">
                  <a:solidFill>
                    <a:schemeClr val="bg1">
                      <a:lumMod val="50000"/>
                    </a:schemeClr>
                  </a:solidFill>
                </a:endParaRPr>
              </a:p>
            </p:txBody>
          </p:sp>
          <p:cxnSp>
            <p:nvCxnSpPr>
              <p:cNvPr id="17" name="16 Conector recto de flecha"/>
              <p:cNvCxnSpPr/>
              <p:nvPr/>
            </p:nvCxnSpPr>
            <p:spPr>
              <a:xfrm>
                <a:off x="646325" y="1766661"/>
                <a:ext cx="277599" cy="0"/>
              </a:xfrm>
              <a:prstGeom prst="straightConnector1">
                <a:avLst/>
              </a:prstGeom>
              <a:ln w="28575">
                <a:solidFill>
                  <a:srgbClr val="FD6721"/>
                </a:solidFill>
                <a:tailEnd type="arrow"/>
              </a:ln>
            </p:spPr>
            <p:style>
              <a:lnRef idx="1">
                <a:schemeClr val="accent1"/>
              </a:lnRef>
              <a:fillRef idx="0">
                <a:schemeClr val="accent1"/>
              </a:fillRef>
              <a:effectRef idx="0">
                <a:schemeClr val="accent1"/>
              </a:effectRef>
              <a:fontRef idx="minor">
                <a:schemeClr val="tx1"/>
              </a:fontRef>
            </p:style>
          </p:cxnSp>
          <p:sp>
            <p:nvSpPr>
              <p:cNvPr id="4" name="3 Rectángulo"/>
              <p:cNvSpPr/>
              <p:nvPr/>
            </p:nvSpPr>
            <p:spPr>
              <a:xfrm>
                <a:off x="964869" y="1913830"/>
                <a:ext cx="3496525" cy="448816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grpSp>
        <p:pic>
          <p:nvPicPr>
            <p:cNvPr id="25" name="24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4802" y="2014597"/>
              <a:ext cx="3312000" cy="4295834"/>
            </a:xfrm>
            <a:prstGeom prst="rect">
              <a:avLst/>
            </a:prstGeom>
            <a:noFill/>
          </p:spPr>
        </p:pic>
      </p:grpSp>
      <p:grpSp>
        <p:nvGrpSpPr>
          <p:cNvPr id="5" name="4 Grupo"/>
          <p:cNvGrpSpPr/>
          <p:nvPr/>
        </p:nvGrpSpPr>
        <p:grpSpPr>
          <a:xfrm>
            <a:off x="4620165" y="1721896"/>
            <a:ext cx="3559387" cy="4460541"/>
            <a:chOff x="4811237" y="1721896"/>
            <a:chExt cx="3559387" cy="4460541"/>
          </a:xfrm>
        </p:grpSpPr>
        <p:grpSp>
          <p:nvGrpSpPr>
            <p:cNvPr id="8" name="7 Grupo"/>
            <p:cNvGrpSpPr/>
            <p:nvPr/>
          </p:nvGrpSpPr>
          <p:grpSpPr>
            <a:xfrm>
              <a:off x="4811237" y="1721896"/>
              <a:ext cx="3559387" cy="4460541"/>
              <a:chOff x="5207029" y="1721896"/>
              <a:chExt cx="3559387" cy="4460541"/>
            </a:xfrm>
          </p:grpSpPr>
          <p:sp>
            <p:nvSpPr>
              <p:cNvPr id="21" name="20 Rectángulo"/>
              <p:cNvSpPr/>
              <p:nvPr/>
            </p:nvSpPr>
            <p:spPr>
              <a:xfrm>
                <a:off x="5545074" y="2214088"/>
                <a:ext cx="3221342" cy="396834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22" name="21 CuadroTexto"/>
              <p:cNvSpPr txBox="1"/>
              <p:nvPr/>
            </p:nvSpPr>
            <p:spPr>
              <a:xfrm>
                <a:off x="5441227" y="1721896"/>
                <a:ext cx="2981793" cy="523220"/>
              </a:xfrm>
              <a:prstGeom prst="rect">
                <a:avLst/>
              </a:prstGeom>
              <a:noFill/>
              <a:ln>
                <a:noFill/>
              </a:ln>
            </p:spPr>
            <p:txBody>
              <a:bodyPr wrap="square" rtlCol="0">
                <a:spAutoFit/>
              </a:bodyPr>
              <a:lstStyle/>
              <a:p>
                <a:r>
                  <a:rPr lang="ca-ES" sz="2400" spc="-150" dirty="0" smtClean="0">
                    <a:solidFill>
                      <a:srgbClr val="00539E"/>
                    </a:solidFill>
                  </a:rPr>
                  <a:t>explicació</a:t>
                </a:r>
                <a:r>
                  <a:rPr lang="ca-ES" sz="2800" spc="-150" dirty="0" smtClean="0">
                    <a:solidFill>
                      <a:srgbClr val="00539E"/>
                    </a:solidFill>
                  </a:rPr>
                  <a:t> </a:t>
                </a:r>
                <a:r>
                  <a:rPr lang="ca-ES" sz="1200" spc="-50" dirty="0">
                    <a:solidFill>
                      <a:schemeClr val="bg1">
                        <a:lumMod val="50000"/>
                      </a:schemeClr>
                    </a:solidFill>
                  </a:rPr>
                  <a:t>(exemple</a:t>
                </a:r>
                <a:r>
                  <a:rPr lang="ca-ES" sz="1200" spc="-50" dirty="0" smtClean="0">
                    <a:solidFill>
                      <a:schemeClr val="bg1">
                        <a:lumMod val="50000"/>
                      </a:schemeClr>
                    </a:solidFill>
                  </a:rPr>
                  <a:t>)</a:t>
                </a:r>
                <a:r>
                  <a:rPr lang="ca-ES" sz="1200" spc="-150" dirty="0" smtClean="0">
                    <a:solidFill>
                      <a:srgbClr val="00539E"/>
                    </a:solidFill>
                  </a:rPr>
                  <a:t> </a:t>
                </a:r>
                <a:endParaRPr lang="ca-ES" sz="1200" spc="-50" dirty="0">
                  <a:solidFill>
                    <a:schemeClr val="bg1">
                      <a:lumMod val="50000"/>
                    </a:schemeClr>
                  </a:solidFill>
                </a:endParaRPr>
              </a:p>
            </p:txBody>
          </p:sp>
          <p:cxnSp>
            <p:nvCxnSpPr>
              <p:cNvPr id="24" name="23 Conector recto de flecha"/>
              <p:cNvCxnSpPr/>
              <p:nvPr/>
            </p:nvCxnSpPr>
            <p:spPr>
              <a:xfrm>
                <a:off x="5207029" y="2028245"/>
                <a:ext cx="277599" cy="0"/>
              </a:xfrm>
              <a:prstGeom prst="straightConnector1">
                <a:avLst/>
              </a:prstGeom>
              <a:ln w="28575">
                <a:solidFill>
                  <a:srgbClr val="FD6721"/>
                </a:solidFill>
                <a:tailEnd type="arrow"/>
              </a:ln>
            </p:spPr>
            <p:style>
              <a:lnRef idx="1">
                <a:schemeClr val="accent1"/>
              </a:lnRef>
              <a:fillRef idx="0">
                <a:schemeClr val="accent1"/>
              </a:fillRef>
              <a:effectRef idx="0">
                <a:schemeClr val="accent1"/>
              </a:effectRef>
              <a:fontRef idx="minor">
                <a:schemeClr val="tx1"/>
              </a:fontRef>
            </p:style>
          </p:cxnSp>
        </p:grpSp>
        <p:pic>
          <p:nvPicPr>
            <p:cNvPr id="26" name="25 Image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3957" y="2325462"/>
              <a:ext cx="3060000" cy="3709698"/>
            </a:xfrm>
            <a:prstGeom prst="rect">
              <a:avLst/>
            </a:prstGeom>
            <a:noFill/>
          </p:spPr>
        </p:pic>
      </p:grpSp>
      <p:grpSp>
        <p:nvGrpSpPr>
          <p:cNvPr id="27" name="26 Grupo"/>
          <p:cNvGrpSpPr/>
          <p:nvPr/>
        </p:nvGrpSpPr>
        <p:grpSpPr>
          <a:xfrm>
            <a:off x="7615173" y="4480740"/>
            <a:ext cx="1201558" cy="1169551"/>
            <a:chOff x="4606250" y="5503275"/>
            <a:chExt cx="1201558" cy="1169551"/>
          </a:xfrm>
        </p:grpSpPr>
        <p:sp>
          <p:nvSpPr>
            <p:cNvPr id="28" name="27 Rectángulo"/>
            <p:cNvSpPr/>
            <p:nvPr/>
          </p:nvSpPr>
          <p:spPr>
            <a:xfrm rot="5400000" flipH="1" flipV="1">
              <a:off x="4659415" y="5541043"/>
              <a:ext cx="1089552" cy="1089552"/>
            </a:xfrm>
            <a:prstGeom prst="rect">
              <a:avLst/>
            </a:prstGeom>
            <a:solidFill>
              <a:srgbClr val="005086"/>
            </a:solidFill>
            <a:ln>
              <a:solidFill>
                <a:srgbClr val="005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29" name="28 CuadroTexto"/>
            <p:cNvSpPr txBox="1"/>
            <p:nvPr/>
          </p:nvSpPr>
          <p:spPr>
            <a:xfrm>
              <a:off x="4606250" y="5503275"/>
              <a:ext cx="1201558" cy="1169551"/>
            </a:xfrm>
            <a:prstGeom prst="rect">
              <a:avLst/>
            </a:prstGeom>
            <a:noFill/>
          </p:spPr>
          <p:txBody>
            <a:bodyPr wrap="square" rtlCol="0">
              <a:spAutoFit/>
            </a:bodyPr>
            <a:lstStyle/>
            <a:p>
              <a:r>
                <a:rPr lang="ca-ES" sz="1400" spc="-20" dirty="0" smtClean="0">
                  <a:solidFill>
                    <a:schemeClr val="bg1"/>
                  </a:solidFill>
                </a:rPr>
                <a:t>els sketches del sistema es recullen al </a:t>
              </a:r>
            </a:p>
            <a:p>
              <a:r>
                <a:rPr lang="ca-ES" sz="1400" spc="-20" dirty="0" smtClean="0">
                  <a:solidFill>
                    <a:schemeClr val="bg1"/>
                  </a:solidFill>
                </a:rPr>
                <a:t>document de treball (4)</a:t>
              </a:r>
              <a:endParaRPr lang="ca-ES" sz="1400" spc="-20" dirty="0">
                <a:solidFill>
                  <a:schemeClr val="bg1"/>
                </a:solidFill>
              </a:endParaRPr>
            </a:p>
          </p:txBody>
        </p:sp>
      </p:grpSp>
    </p:spTree>
    <p:extLst>
      <p:ext uri="{BB962C8B-B14F-4D97-AF65-F5344CB8AC3E}">
        <p14:creationId xmlns:p14="http://schemas.microsoft.com/office/powerpoint/2010/main" val="3886494613"/>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nodeType="afterEffect">
                                  <p:stCondLst>
                                    <p:cond delay="125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1250"/>
                                  </p:stCondLst>
                                  <p:childTnLst>
                                    <p:set>
                                      <p:cBhvr>
                                        <p:cTn id="12" dur="1" fill="hold">
                                          <p:stCondLst>
                                            <p:cond delay="0"/>
                                          </p:stCondLst>
                                        </p:cTn>
                                        <p:tgtEl>
                                          <p:spTgt spid="27"/>
                                        </p:tgtEl>
                                        <p:attrNameLst>
                                          <p:attrName>style.visibility</p:attrName>
                                        </p:attrNameLst>
                                      </p:cBhvr>
                                      <p:to>
                                        <p:strVal val="visible"/>
                                      </p:to>
                                    </p:set>
                                  </p:childTnLst>
                                </p:cTn>
                              </p:par>
                            </p:childTnLst>
                          </p:cTn>
                        </p:par>
                        <p:par>
                          <p:cTn id="13" fill="hold">
                            <p:stCondLst>
                              <p:cond delay="2750"/>
                            </p:stCondLst>
                            <p:childTnLst>
                              <p:par>
                                <p:cTn id="14" presetID="1" presetClass="entr" presetSubtype="0" fill="hold" grpId="0" nodeType="afterEffect">
                                  <p:stCondLst>
                                    <p:cond delay="125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25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4250"/>
                            </p:stCondLst>
                            <p:childTnLst>
                              <p:par>
                                <p:cTn id="20" presetID="1" presetClass="entr" presetSubtype="0" fill="hold" grpId="0" nodeType="afterEffect">
                                  <p:stCondLst>
                                    <p:cond delay="25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a:xfrm>
            <a:off x="457200" y="6166512"/>
            <a:ext cx="762000" cy="476250"/>
          </a:xfrm>
        </p:spPr>
        <p:txBody>
          <a:bodyPr/>
          <a:lstStyle/>
          <a:p>
            <a:pPr>
              <a:defRPr/>
            </a:pPr>
            <a:fld id="{43E8E94E-7A3B-4999-A7D7-2FD18BF9C1D3}" type="slidenum">
              <a:rPr lang="es-ES" smtClean="0"/>
              <a:pPr>
                <a:defRPr/>
              </a:pPr>
              <a:t>12</a:t>
            </a:fld>
            <a:endParaRPr lang="es-ES" dirty="0"/>
          </a:p>
        </p:txBody>
      </p:sp>
      <p:sp>
        <p:nvSpPr>
          <p:cNvPr id="18" name="Rectángulo 13"/>
          <p:cNvSpPr>
            <a:spLocks noChangeAspect="1"/>
          </p:cNvSpPr>
          <p:nvPr/>
        </p:nvSpPr>
        <p:spPr>
          <a:xfrm>
            <a:off x="590210" y="447862"/>
            <a:ext cx="900000" cy="90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ln w="28575">
                <a:solidFill>
                  <a:schemeClr val="tx1"/>
                </a:solidFill>
              </a:ln>
              <a:solidFill>
                <a:schemeClr val="tx1"/>
              </a:solidFill>
            </a:endParaRPr>
          </a:p>
        </p:txBody>
      </p:sp>
      <p:sp>
        <p:nvSpPr>
          <p:cNvPr id="23" name="Rectangle 2"/>
          <p:cNvSpPr>
            <a:spLocks noGrp="1" noChangeArrowheads="1"/>
          </p:cNvSpPr>
          <p:nvPr>
            <p:ph type="title"/>
          </p:nvPr>
        </p:nvSpPr>
        <p:spPr>
          <a:xfrm>
            <a:off x="1489690" y="357188"/>
            <a:ext cx="5525259" cy="563562"/>
          </a:xfrm>
        </p:spPr>
        <p:txBody>
          <a:bodyPr/>
          <a:lstStyle/>
          <a:p>
            <a:pPr eaLnBrk="1" hangingPunct="1">
              <a:defRPr/>
            </a:pPr>
            <a:r>
              <a:rPr lang="ca-ES" sz="4800" b="0" spc="-170" dirty="0" smtClean="0">
                <a:solidFill>
                  <a:srgbClr val="00539E"/>
                </a:solidFill>
              </a:rPr>
              <a:t>prototip</a:t>
            </a:r>
            <a:endParaRPr lang="ca-ES" sz="3200" b="0" spc="-170" dirty="0" smtClean="0">
              <a:solidFill>
                <a:srgbClr val="00539E"/>
              </a:solidFill>
            </a:endParaRPr>
          </a:p>
        </p:txBody>
      </p:sp>
      <p:sp>
        <p:nvSpPr>
          <p:cNvPr id="9" name="Rectangle 15"/>
          <p:cNvSpPr>
            <a:spLocks noChangeArrowheads="1"/>
          </p:cNvSpPr>
          <p:nvPr/>
        </p:nvSpPr>
        <p:spPr bwMode="auto">
          <a:xfrm>
            <a:off x="8229600" y="6401995"/>
            <a:ext cx="228600" cy="228600"/>
          </a:xfrm>
          <a:prstGeom prst="rect">
            <a:avLst/>
          </a:prstGeom>
          <a:noFill/>
          <a:ln w="19050">
            <a:solidFill>
              <a:schemeClr val="tx2"/>
            </a:solidFill>
            <a:miter lim="800000"/>
            <a:headEnd/>
            <a:tailEnd/>
          </a:ln>
          <a:effectLst/>
        </p:spPr>
        <p:txBody>
          <a:bodyPr wrap="none" anchor="ctr"/>
          <a:lstStyle/>
          <a:p>
            <a:pPr>
              <a:defRPr/>
            </a:pPr>
            <a:endParaRPr lang="es-ES" dirty="0"/>
          </a:p>
        </p:txBody>
      </p:sp>
      <p:sp>
        <p:nvSpPr>
          <p:cNvPr id="10" name="Rectangle 16"/>
          <p:cNvSpPr>
            <a:spLocks noChangeArrowheads="1"/>
          </p:cNvSpPr>
          <p:nvPr/>
        </p:nvSpPr>
        <p:spPr bwMode="auto">
          <a:xfrm>
            <a:off x="8534400" y="6401995"/>
            <a:ext cx="228600" cy="228600"/>
          </a:xfrm>
          <a:prstGeom prst="rect">
            <a:avLst/>
          </a:prstGeom>
          <a:solidFill>
            <a:schemeClr val="tx1"/>
          </a:solidFill>
          <a:ln w="19050">
            <a:solidFill>
              <a:schemeClr val="tx2"/>
            </a:solidFill>
            <a:miter lim="800000"/>
            <a:headEnd/>
            <a:tailEnd/>
          </a:ln>
          <a:effectLst/>
        </p:spPr>
        <p:txBody>
          <a:bodyPr wrap="none" anchor="ctr"/>
          <a:lstStyle/>
          <a:p>
            <a:pPr>
              <a:defRPr/>
            </a:pPr>
            <a:endParaRPr lang="es-ES" dirty="0"/>
          </a:p>
        </p:txBody>
      </p:sp>
      <p:sp>
        <p:nvSpPr>
          <p:cNvPr id="11" name="Rectángulo 5"/>
          <p:cNvSpPr/>
          <p:nvPr/>
        </p:nvSpPr>
        <p:spPr>
          <a:xfrm>
            <a:off x="7916091" y="6403795"/>
            <a:ext cx="226800" cy="226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13" name="12 Rectángulo"/>
          <p:cNvSpPr/>
          <p:nvPr/>
        </p:nvSpPr>
        <p:spPr>
          <a:xfrm>
            <a:off x="1564006" y="890896"/>
            <a:ext cx="7457163" cy="346249"/>
          </a:xfrm>
          <a:prstGeom prst="rect">
            <a:avLst/>
          </a:prstGeom>
        </p:spPr>
        <p:txBody>
          <a:bodyPr wrap="square">
            <a:spAutoFit/>
          </a:bodyPr>
          <a:lstStyle/>
          <a:p>
            <a:pPr algn="just"/>
            <a:r>
              <a:rPr lang="ca-ES" sz="1650" spc="-50" dirty="0" smtClean="0"/>
              <a:t>Aprovats els </a:t>
            </a:r>
            <a:r>
              <a:rPr lang="ca-ES" sz="1650" i="1" spc="-50" dirty="0" smtClean="0"/>
              <a:t>sketches, </a:t>
            </a:r>
            <a:r>
              <a:rPr lang="ca-ES" sz="1650" spc="-50" dirty="0" smtClean="0"/>
              <a:t>es varen detectar, quant al prototip, els següents requisits:</a:t>
            </a:r>
            <a:endParaRPr lang="ca-ES" sz="1650" spc="-50" dirty="0"/>
          </a:p>
        </p:txBody>
      </p:sp>
      <p:sp>
        <p:nvSpPr>
          <p:cNvPr id="15" name="CuadroTexto 14"/>
          <p:cNvSpPr txBox="1"/>
          <p:nvPr/>
        </p:nvSpPr>
        <p:spPr>
          <a:xfrm>
            <a:off x="490961" y="-53003"/>
            <a:ext cx="1919734" cy="1549014"/>
          </a:xfrm>
          <a:prstGeom prst="rect">
            <a:avLst/>
          </a:prstGeom>
          <a:noFill/>
        </p:spPr>
        <p:txBody>
          <a:bodyPr wrap="square" rtlCol="0">
            <a:spAutoFit/>
          </a:bodyPr>
          <a:lstStyle/>
          <a:p>
            <a:pPr>
              <a:lnSpc>
                <a:spcPct val="150000"/>
              </a:lnSpc>
            </a:pPr>
            <a:r>
              <a:rPr lang="ca-ES" sz="7200" b="1" dirty="0"/>
              <a:t>7</a:t>
            </a:r>
            <a:r>
              <a:rPr lang="ca-ES" sz="5400" b="1" dirty="0" smtClean="0"/>
              <a:t>.</a:t>
            </a:r>
            <a:r>
              <a:rPr lang="ca-ES" sz="2800" b="1" dirty="0" smtClean="0"/>
              <a:t>1</a:t>
            </a:r>
            <a:endParaRPr lang="ca-ES" sz="2800" b="1" dirty="0"/>
          </a:p>
        </p:txBody>
      </p:sp>
      <p:grpSp>
        <p:nvGrpSpPr>
          <p:cNvPr id="66" name="65 Grupo"/>
          <p:cNvGrpSpPr/>
          <p:nvPr/>
        </p:nvGrpSpPr>
        <p:grpSpPr>
          <a:xfrm>
            <a:off x="7602172" y="3487732"/>
            <a:ext cx="1201558" cy="1169551"/>
            <a:chOff x="4606250" y="5503275"/>
            <a:chExt cx="1201558" cy="1169551"/>
          </a:xfrm>
        </p:grpSpPr>
        <p:sp>
          <p:nvSpPr>
            <p:cNvPr id="67" name="66 Rectángulo"/>
            <p:cNvSpPr/>
            <p:nvPr/>
          </p:nvSpPr>
          <p:spPr>
            <a:xfrm rot="5400000" flipH="1" flipV="1">
              <a:off x="4659415" y="5541043"/>
              <a:ext cx="1089552" cy="1089552"/>
            </a:xfrm>
            <a:prstGeom prst="rect">
              <a:avLst/>
            </a:prstGeom>
            <a:solidFill>
              <a:srgbClr val="005086"/>
            </a:solidFill>
            <a:ln>
              <a:solidFill>
                <a:srgbClr val="005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68" name="67 CuadroTexto"/>
            <p:cNvSpPr txBox="1"/>
            <p:nvPr/>
          </p:nvSpPr>
          <p:spPr>
            <a:xfrm>
              <a:off x="4606250" y="5503275"/>
              <a:ext cx="1201558" cy="1169551"/>
            </a:xfrm>
            <a:prstGeom prst="rect">
              <a:avLst/>
            </a:prstGeom>
            <a:noFill/>
          </p:spPr>
          <p:txBody>
            <a:bodyPr wrap="square" rtlCol="0">
              <a:spAutoFit/>
            </a:bodyPr>
            <a:lstStyle/>
            <a:p>
              <a:r>
                <a:rPr lang="ca-ES" sz="1400" spc="-20" dirty="0" smtClean="0">
                  <a:solidFill>
                    <a:schemeClr val="bg1"/>
                  </a:solidFill>
                </a:rPr>
                <a:t>la</a:t>
              </a:r>
              <a:r>
                <a:rPr lang="ca-ES" sz="700" spc="-20" dirty="0" smtClean="0">
                  <a:solidFill>
                    <a:schemeClr val="bg1"/>
                  </a:solidFill>
                </a:rPr>
                <a:t> </a:t>
              </a:r>
              <a:r>
                <a:rPr lang="ca-ES" sz="1400" spc="-20" dirty="0" smtClean="0">
                  <a:solidFill>
                    <a:schemeClr val="bg1"/>
                  </a:solidFill>
                </a:rPr>
                <a:t>línia</a:t>
              </a:r>
              <a:r>
                <a:rPr lang="ca-ES" sz="700" spc="-20" dirty="0" smtClean="0">
                  <a:solidFill>
                    <a:schemeClr val="bg1"/>
                  </a:solidFill>
                </a:rPr>
                <a:t> </a:t>
              </a:r>
              <a:r>
                <a:rPr lang="ca-ES" sz="1400" spc="-20" dirty="0" smtClean="0">
                  <a:solidFill>
                    <a:schemeClr val="bg1"/>
                  </a:solidFill>
                </a:rPr>
                <a:t>gràfica del prototip es recull al </a:t>
              </a:r>
            </a:p>
            <a:p>
              <a:r>
                <a:rPr lang="ca-ES" sz="1400" spc="-20" dirty="0" smtClean="0">
                  <a:solidFill>
                    <a:schemeClr val="bg1"/>
                  </a:solidFill>
                </a:rPr>
                <a:t>document de treball (5)</a:t>
              </a:r>
              <a:endParaRPr lang="ca-ES" sz="1400" spc="-20" dirty="0">
                <a:solidFill>
                  <a:schemeClr val="bg1"/>
                </a:solidFill>
              </a:endParaRPr>
            </a:p>
          </p:txBody>
        </p:sp>
      </p:grpSp>
      <p:grpSp>
        <p:nvGrpSpPr>
          <p:cNvPr id="102" name="101 Grupo"/>
          <p:cNvGrpSpPr/>
          <p:nvPr/>
        </p:nvGrpSpPr>
        <p:grpSpPr>
          <a:xfrm>
            <a:off x="832750" y="1496011"/>
            <a:ext cx="1903377" cy="1487034"/>
            <a:chOff x="832750" y="1496011"/>
            <a:chExt cx="1903377" cy="1487034"/>
          </a:xfrm>
        </p:grpSpPr>
        <p:grpSp>
          <p:nvGrpSpPr>
            <p:cNvPr id="54" name="53 Grupo"/>
            <p:cNvGrpSpPr/>
            <p:nvPr/>
          </p:nvGrpSpPr>
          <p:grpSpPr>
            <a:xfrm>
              <a:off x="1224206" y="1496011"/>
              <a:ext cx="1511921" cy="1487034"/>
              <a:chOff x="1217634" y="2156778"/>
              <a:chExt cx="1511921" cy="1487034"/>
            </a:xfrm>
          </p:grpSpPr>
          <p:sp>
            <p:nvSpPr>
              <p:cNvPr id="26" name="25 Rectángulo"/>
              <p:cNvSpPr/>
              <p:nvPr/>
            </p:nvSpPr>
            <p:spPr>
              <a:xfrm>
                <a:off x="1347617" y="2455812"/>
                <a:ext cx="1188000" cy="11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27" name="26 CuadroTexto"/>
              <p:cNvSpPr txBox="1"/>
              <p:nvPr/>
            </p:nvSpPr>
            <p:spPr>
              <a:xfrm>
                <a:off x="1313553" y="2551709"/>
                <a:ext cx="1356454" cy="954107"/>
              </a:xfrm>
              <a:prstGeom prst="rect">
                <a:avLst/>
              </a:prstGeom>
              <a:noFill/>
            </p:spPr>
            <p:txBody>
              <a:bodyPr wrap="square" rtlCol="0">
                <a:spAutoFit/>
              </a:bodyPr>
              <a:lstStyle/>
              <a:p>
                <a:r>
                  <a:rPr lang="ca-ES" sz="1400" spc="-50" dirty="0" smtClean="0"/>
                  <a:t>senzillesa general i </a:t>
                </a:r>
              </a:p>
              <a:p>
                <a:r>
                  <a:rPr lang="ca-ES" sz="1400" spc="-50" dirty="0" smtClean="0"/>
                  <a:t>no-modificació excessiva</a:t>
                </a:r>
                <a:endParaRPr lang="ca-ES" sz="1400" spc="-50" dirty="0"/>
              </a:p>
            </p:txBody>
          </p:sp>
          <p:sp>
            <p:nvSpPr>
              <p:cNvPr id="46" name="45 CuadroTexto"/>
              <p:cNvSpPr txBox="1"/>
              <p:nvPr/>
            </p:nvSpPr>
            <p:spPr>
              <a:xfrm>
                <a:off x="1217634" y="2156778"/>
                <a:ext cx="1511921" cy="307777"/>
              </a:xfrm>
              <a:prstGeom prst="rect">
                <a:avLst/>
              </a:prstGeom>
              <a:noFill/>
              <a:ln>
                <a:noFill/>
              </a:ln>
            </p:spPr>
            <p:txBody>
              <a:bodyPr wrap="square" rtlCol="0">
                <a:spAutoFit/>
              </a:bodyPr>
              <a:lstStyle/>
              <a:p>
                <a:r>
                  <a:rPr lang="ca-ES" sz="1400" spc="-50" dirty="0" smtClean="0">
                    <a:solidFill>
                      <a:srgbClr val="00539E"/>
                    </a:solidFill>
                  </a:rPr>
                  <a:t>aparença general</a:t>
                </a:r>
                <a:endParaRPr lang="ca-ES" sz="1400" spc="-50" dirty="0">
                  <a:solidFill>
                    <a:srgbClr val="00539E"/>
                  </a:solidFill>
                </a:endParaRPr>
              </a:p>
            </p:txBody>
          </p:sp>
        </p:grpSp>
        <p:sp>
          <p:nvSpPr>
            <p:cNvPr id="72" name="71 Elipse"/>
            <p:cNvSpPr/>
            <p:nvPr/>
          </p:nvSpPr>
          <p:spPr>
            <a:xfrm>
              <a:off x="834398" y="2091308"/>
              <a:ext cx="457200" cy="4572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73" name="72 CuadroTexto"/>
            <p:cNvSpPr txBox="1"/>
            <p:nvPr/>
          </p:nvSpPr>
          <p:spPr>
            <a:xfrm>
              <a:off x="832750" y="1985015"/>
              <a:ext cx="668398" cy="630942"/>
            </a:xfrm>
            <a:prstGeom prst="rect">
              <a:avLst/>
            </a:prstGeom>
            <a:noFill/>
          </p:spPr>
          <p:txBody>
            <a:bodyPr wrap="square" rtlCol="0">
              <a:spAutoFit/>
            </a:bodyPr>
            <a:lstStyle/>
            <a:p>
              <a:r>
                <a:rPr lang="ca-ES" sz="3500" b="1" dirty="0" smtClean="0">
                  <a:solidFill>
                    <a:schemeClr val="bg1"/>
                  </a:solidFill>
                </a:rPr>
                <a:t>1</a:t>
              </a:r>
              <a:endParaRPr lang="ca-ES" sz="3500" b="1" dirty="0">
                <a:solidFill>
                  <a:schemeClr val="bg1"/>
                </a:solidFill>
              </a:endParaRPr>
            </a:p>
          </p:txBody>
        </p:sp>
      </p:grpSp>
      <p:grpSp>
        <p:nvGrpSpPr>
          <p:cNvPr id="103" name="102 Grupo"/>
          <p:cNvGrpSpPr/>
          <p:nvPr/>
        </p:nvGrpSpPr>
        <p:grpSpPr>
          <a:xfrm>
            <a:off x="810266" y="3227766"/>
            <a:ext cx="1909904" cy="1485347"/>
            <a:chOff x="810266" y="3227766"/>
            <a:chExt cx="1909904" cy="1485347"/>
          </a:xfrm>
        </p:grpSpPr>
        <p:grpSp>
          <p:nvGrpSpPr>
            <p:cNvPr id="87" name="86 Grupo"/>
            <p:cNvGrpSpPr/>
            <p:nvPr/>
          </p:nvGrpSpPr>
          <p:grpSpPr>
            <a:xfrm>
              <a:off x="1261428" y="3227766"/>
              <a:ext cx="1458742" cy="1485347"/>
              <a:chOff x="4215970" y="1356772"/>
              <a:chExt cx="1458742" cy="1485347"/>
            </a:xfrm>
          </p:grpSpPr>
          <p:sp>
            <p:nvSpPr>
              <p:cNvPr id="88" name="87 Rectángulo"/>
              <p:cNvSpPr/>
              <p:nvPr/>
            </p:nvSpPr>
            <p:spPr>
              <a:xfrm>
                <a:off x="4291250" y="1654119"/>
                <a:ext cx="1188000" cy="11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89" name="88 CuadroTexto"/>
              <p:cNvSpPr txBox="1"/>
              <p:nvPr/>
            </p:nvSpPr>
            <p:spPr>
              <a:xfrm>
                <a:off x="4257186" y="1776045"/>
                <a:ext cx="1222064" cy="954107"/>
              </a:xfrm>
              <a:prstGeom prst="rect">
                <a:avLst/>
              </a:prstGeom>
              <a:noFill/>
            </p:spPr>
            <p:txBody>
              <a:bodyPr wrap="square" rtlCol="0">
                <a:spAutoFit/>
              </a:bodyPr>
              <a:lstStyle/>
              <a:p>
                <a:r>
                  <a:rPr lang="ca-ES" sz="1400" spc="-50" dirty="0" smtClean="0"/>
                  <a:t>més retorns a </a:t>
                </a:r>
              </a:p>
              <a:p>
                <a:r>
                  <a:rPr lang="ca-ES" sz="1400" spc="-50" dirty="0" smtClean="0"/>
                  <a:t>la pàgina web </a:t>
                </a:r>
              </a:p>
              <a:p>
                <a:r>
                  <a:rPr lang="ca-ES" sz="1400" spc="-50" dirty="0" smtClean="0"/>
                  <a:t>d’accés </a:t>
                </a:r>
              </a:p>
              <a:p>
                <a:r>
                  <a:rPr lang="ca-ES" sz="1400" spc="-50" dirty="0" smtClean="0"/>
                  <a:t>a la borsa</a:t>
                </a:r>
                <a:endParaRPr lang="ca-ES" sz="1400" spc="-50" dirty="0"/>
              </a:p>
            </p:txBody>
          </p:sp>
          <p:sp>
            <p:nvSpPr>
              <p:cNvPr id="90" name="89 CuadroTexto"/>
              <p:cNvSpPr txBox="1"/>
              <p:nvPr/>
            </p:nvSpPr>
            <p:spPr>
              <a:xfrm>
                <a:off x="4215970" y="1356772"/>
                <a:ext cx="1458742" cy="307777"/>
              </a:xfrm>
              <a:prstGeom prst="rect">
                <a:avLst/>
              </a:prstGeom>
              <a:noFill/>
              <a:ln>
                <a:noFill/>
              </a:ln>
            </p:spPr>
            <p:txBody>
              <a:bodyPr wrap="square" rtlCol="0">
                <a:spAutoFit/>
              </a:bodyPr>
              <a:lstStyle/>
              <a:p>
                <a:r>
                  <a:rPr lang="ca-ES" sz="1400" spc="-50" dirty="0" smtClean="0">
                    <a:solidFill>
                      <a:srgbClr val="00539E"/>
                    </a:solidFill>
                  </a:rPr>
                  <a:t>arbre navegació</a:t>
                </a:r>
                <a:endParaRPr lang="ca-ES" sz="1400" spc="-50" dirty="0">
                  <a:solidFill>
                    <a:srgbClr val="00539E"/>
                  </a:solidFill>
                </a:endParaRPr>
              </a:p>
            </p:txBody>
          </p:sp>
        </p:grpSp>
        <p:sp>
          <p:nvSpPr>
            <p:cNvPr id="91" name="90 Elipse"/>
            <p:cNvSpPr/>
            <p:nvPr/>
          </p:nvSpPr>
          <p:spPr>
            <a:xfrm>
              <a:off x="811914" y="3810900"/>
              <a:ext cx="457200" cy="4572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92" name="91 CuadroTexto"/>
            <p:cNvSpPr txBox="1"/>
            <p:nvPr/>
          </p:nvSpPr>
          <p:spPr>
            <a:xfrm>
              <a:off x="810266" y="3704607"/>
              <a:ext cx="668398" cy="630942"/>
            </a:xfrm>
            <a:prstGeom prst="rect">
              <a:avLst/>
            </a:prstGeom>
            <a:noFill/>
          </p:spPr>
          <p:txBody>
            <a:bodyPr wrap="square" rtlCol="0">
              <a:spAutoFit/>
            </a:bodyPr>
            <a:lstStyle/>
            <a:p>
              <a:r>
                <a:rPr lang="ca-ES" sz="3500" b="1" dirty="0">
                  <a:solidFill>
                    <a:schemeClr val="bg1"/>
                  </a:solidFill>
                </a:rPr>
                <a:t>2</a:t>
              </a:r>
            </a:p>
          </p:txBody>
        </p:sp>
      </p:grpSp>
      <p:grpSp>
        <p:nvGrpSpPr>
          <p:cNvPr id="104" name="103 Grupo"/>
          <p:cNvGrpSpPr/>
          <p:nvPr/>
        </p:nvGrpSpPr>
        <p:grpSpPr>
          <a:xfrm>
            <a:off x="830964" y="4968395"/>
            <a:ext cx="2158271" cy="1471700"/>
            <a:chOff x="830964" y="4968395"/>
            <a:chExt cx="2158271" cy="1471700"/>
          </a:xfrm>
        </p:grpSpPr>
        <p:grpSp>
          <p:nvGrpSpPr>
            <p:cNvPr id="63" name="62 Grupo"/>
            <p:cNvGrpSpPr/>
            <p:nvPr/>
          </p:nvGrpSpPr>
          <p:grpSpPr>
            <a:xfrm>
              <a:off x="1325593" y="4968395"/>
              <a:ext cx="1663642" cy="1471700"/>
              <a:chOff x="6462688" y="4073577"/>
              <a:chExt cx="1663642" cy="1471700"/>
            </a:xfrm>
          </p:grpSpPr>
          <p:sp>
            <p:nvSpPr>
              <p:cNvPr id="44" name="43 Rectángulo"/>
              <p:cNvSpPr/>
              <p:nvPr/>
            </p:nvSpPr>
            <p:spPr>
              <a:xfrm>
                <a:off x="6496752" y="4357277"/>
                <a:ext cx="1188000" cy="11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45" name="44 CuadroTexto"/>
              <p:cNvSpPr txBox="1"/>
              <p:nvPr/>
            </p:nvSpPr>
            <p:spPr>
              <a:xfrm>
                <a:off x="6462688" y="4479203"/>
                <a:ext cx="1663642" cy="954107"/>
              </a:xfrm>
              <a:prstGeom prst="rect">
                <a:avLst/>
              </a:prstGeom>
              <a:noFill/>
            </p:spPr>
            <p:txBody>
              <a:bodyPr wrap="square" rtlCol="0">
                <a:spAutoFit/>
              </a:bodyPr>
              <a:lstStyle/>
              <a:p>
                <a:r>
                  <a:rPr lang="ca-ES" sz="1400" spc="-50" dirty="0" smtClean="0"/>
                  <a:t>nou banner identificatiu </a:t>
                </a:r>
              </a:p>
              <a:p>
                <a:r>
                  <a:rPr lang="ca-ES" sz="1400" spc="-50" dirty="0" smtClean="0"/>
                  <a:t>de la borsa </a:t>
                </a:r>
              </a:p>
              <a:p>
                <a:r>
                  <a:rPr lang="ca-ES" sz="1400" spc="-50" dirty="0" smtClean="0"/>
                  <a:t>de treball</a:t>
                </a:r>
                <a:endParaRPr lang="ca-ES" sz="1400" spc="-50" dirty="0"/>
              </a:p>
            </p:txBody>
          </p:sp>
          <p:sp>
            <p:nvSpPr>
              <p:cNvPr id="48" name="47 CuadroTexto"/>
              <p:cNvSpPr txBox="1"/>
              <p:nvPr/>
            </p:nvSpPr>
            <p:spPr>
              <a:xfrm>
                <a:off x="6489712" y="4073577"/>
                <a:ext cx="1321412" cy="307777"/>
              </a:xfrm>
              <a:prstGeom prst="rect">
                <a:avLst/>
              </a:prstGeom>
              <a:noFill/>
              <a:ln>
                <a:noFill/>
              </a:ln>
            </p:spPr>
            <p:txBody>
              <a:bodyPr wrap="square" rtlCol="0">
                <a:spAutoFit/>
              </a:bodyPr>
              <a:lstStyle/>
              <a:p>
                <a:r>
                  <a:rPr lang="ca-ES" sz="1400" spc="-50" dirty="0" smtClean="0">
                    <a:solidFill>
                      <a:srgbClr val="00539E"/>
                    </a:solidFill>
                  </a:rPr>
                  <a:t>banner borsa</a:t>
                </a:r>
                <a:endParaRPr lang="ca-ES" sz="1400" spc="-50" dirty="0">
                  <a:solidFill>
                    <a:srgbClr val="00539E"/>
                  </a:solidFill>
                </a:endParaRPr>
              </a:p>
            </p:txBody>
          </p:sp>
        </p:grpSp>
        <p:sp>
          <p:nvSpPr>
            <p:cNvPr id="93" name="92 Elipse"/>
            <p:cNvSpPr/>
            <p:nvPr/>
          </p:nvSpPr>
          <p:spPr>
            <a:xfrm>
              <a:off x="830964" y="5582550"/>
              <a:ext cx="457200" cy="4572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94" name="93 CuadroTexto"/>
            <p:cNvSpPr txBox="1"/>
            <p:nvPr/>
          </p:nvSpPr>
          <p:spPr>
            <a:xfrm>
              <a:off x="856612" y="5476257"/>
              <a:ext cx="668398" cy="630942"/>
            </a:xfrm>
            <a:prstGeom prst="rect">
              <a:avLst/>
            </a:prstGeom>
            <a:noFill/>
          </p:spPr>
          <p:txBody>
            <a:bodyPr wrap="square" rtlCol="0">
              <a:spAutoFit/>
            </a:bodyPr>
            <a:lstStyle/>
            <a:p>
              <a:r>
                <a:rPr lang="ca-ES" sz="3500" b="1" dirty="0" smtClean="0">
                  <a:solidFill>
                    <a:schemeClr val="bg1"/>
                  </a:solidFill>
                </a:rPr>
                <a:t>3</a:t>
              </a:r>
              <a:endParaRPr lang="ca-ES" sz="3500" b="1" dirty="0">
                <a:solidFill>
                  <a:schemeClr val="bg1"/>
                </a:solidFill>
              </a:endParaRPr>
            </a:p>
          </p:txBody>
        </p:sp>
      </p:grpSp>
      <p:grpSp>
        <p:nvGrpSpPr>
          <p:cNvPr id="105" name="104 Grupo"/>
          <p:cNvGrpSpPr/>
          <p:nvPr/>
        </p:nvGrpSpPr>
        <p:grpSpPr>
          <a:xfrm>
            <a:off x="2572006" y="1504702"/>
            <a:ext cx="4184005" cy="1332000"/>
            <a:chOff x="2572006" y="1504702"/>
            <a:chExt cx="4184005" cy="1332000"/>
          </a:xfrm>
        </p:grpSpPr>
        <p:pic>
          <p:nvPicPr>
            <p:cNvPr id="49" name="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8679" y="1504702"/>
              <a:ext cx="3007332" cy="1332000"/>
            </a:xfrm>
            <a:prstGeom prst="rect">
              <a:avLst/>
            </a:prstGeom>
          </p:spPr>
        </p:pic>
        <p:cxnSp>
          <p:nvCxnSpPr>
            <p:cNvPr id="96" name="95 Conector recto de flecha"/>
            <p:cNvCxnSpPr/>
            <p:nvPr/>
          </p:nvCxnSpPr>
          <p:spPr>
            <a:xfrm flipV="1">
              <a:off x="2572006" y="2154936"/>
              <a:ext cx="1223971" cy="197293"/>
            </a:xfrm>
            <a:prstGeom prst="straightConnector1">
              <a:avLst/>
            </a:prstGeom>
            <a:ln w="38100">
              <a:solidFill>
                <a:srgbClr val="FD6721"/>
              </a:solidFill>
              <a:tailEnd type="arrow"/>
            </a:ln>
          </p:spPr>
          <p:style>
            <a:lnRef idx="1">
              <a:schemeClr val="accent1"/>
            </a:lnRef>
            <a:fillRef idx="0">
              <a:schemeClr val="accent1"/>
            </a:fillRef>
            <a:effectRef idx="0">
              <a:schemeClr val="accent1"/>
            </a:effectRef>
            <a:fontRef idx="minor">
              <a:schemeClr val="tx1"/>
            </a:fontRef>
          </p:style>
        </p:cxnSp>
      </p:grpSp>
      <p:grpSp>
        <p:nvGrpSpPr>
          <p:cNvPr id="106" name="105 Grupo"/>
          <p:cNvGrpSpPr/>
          <p:nvPr/>
        </p:nvGrpSpPr>
        <p:grpSpPr>
          <a:xfrm>
            <a:off x="2572006" y="3041111"/>
            <a:ext cx="4181160" cy="2952000"/>
            <a:chOff x="2572006" y="3041111"/>
            <a:chExt cx="4181160" cy="2952000"/>
          </a:xfrm>
        </p:grpSpPr>
        <p:pic>
          <p:nvPicPr>
            <p:cNvPr id="79" name="78 Image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4810" y="3041111"/>
              <a:ext cx="3058356" cy="2952000"/>
            </a:xfrm>
            <a:prstGeom prst="rect">
              <a:avLst/>
            </a:prstGeom>
            <a:noFill/>
          </p:spPr>
        </p:pic>
        <p:cxnSp>
          <p:nvCxnSpPr>
            <p:cNvPr id="99" name="98 Conector recto de flecha"/>
            <p:cNvCxnSpPr/>
            <p:nvPr/>
          </p:nvCxnSpPr>
          <p:spPr>
            <a:xfrm flipV="1">
              <a:off x="2572006" y="4124092"/>
              <a:ext cx="1260000" cy="1"/>
            </a:xfrm>
            <a:prstGeom prst="straightConnector1">
              <a:avLst/>
            </a:prstGeom>
            <a:ln w="38100">
              <a:solidFill>
                <a:srgbClr val="FD6721"/>
              </a:solidFill>
              <a:tailEnd type="arrow"/>
            </a:ln>
          </p:spPr>
          <p:style>
            <a:lnRef idx="1">
              <a:schemeClr val="accent1"/>
            </a:lnRef>
            <a:fillRef idx="0">
              <a:schemeClr val="accent1"/>
            </a:fillRef>
            <a:effectRef idx="0">
              <a:schemeClr val="accent1"/>
            </a:effectRef>
            <a:fontRef idx="minor">
              <a:schemeClr val="tx1"/>
            </a:fontRef>
          </p:style>
        </p:cxnSp>
      </p:grpSp>
      <p:grpSp>
        <p:nvGrpSpPr>
          <p:cNvPr id="107" name="106 Grupo"/>
          <p:cNvGrpSpPr/>
          <p:nvPr/>
        </p:nvGrpSpPr>
        <p:grpSpPr>
          <a:xfrm>
            <a:off x="2572006" y="5791728"/>
            <a:ext cx="4383489" cy="820830"/>
            <a:chOff x="2572006" y="5791728"/>
            <a:chExt cx="4383489" cy="820830"/>
          </a:xfrm>
        </p:grpSpPr>
        <p:pic>
          <p:nvPicPr>
            <p:cNvPr id="51" name="50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1495" y="6220361"/>
              <a:ext cx="3384000" cy="392197"/>
            </a:xfrm>
            <a:prstGeom prst="rect">
              <a:avLst/>
            </a:prstGeom>
            <a:noFill/>
            <a:ln>
              <a:noFill/>
            </a:ln>
          </p:spPr>
        </p:pic>
        <p:cxnSp>
          <p:nvCxnSpPr>
            <p:cNvPr id="101" name="100 Conector recto de flecha"/>
            <p:cNvCxnSpPr/>
            <p:nvPr/>
          </p:nvCxnSpPr>
          <p:spPr>
            <a:xfrm>
              <a:off x="2572006" y="5791728"/>
              <a:ext cx="1008000" cy="624732"/>
            </a:xfrm>
            <a:prstGeom prst="straightConnector1">
              <a:avLst/>
            </a:prstGeom>
            <a:ln w="38100">
              <a:solidFill>
                <a:srgbClr val="FD672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32018761"/>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250"/>
                                  </p:stCondLst>
                                  <p:childTnLst>
                                    <p:set>
                                      <p:cBhvr>
                                        <p:cTn id="6" dur="1" fill="hold">
                                          <p:stCondLst>
                                            <p:cond delay="0"/>
                                          </p:stCondLst>
                                        </p:cTn>
                                        <p:tgtEl>
                                          <p:spTgt spid="102"/>
                                        </p:tgtEl>
                                        <p:attrNameLst>
                                          <p:attrName>style.visibility</p:attrName>
                                        </p:attrNameLst>
                                      </p:cBhvr>
                                      <p:to>
                                        <p:strVal val="visible"/>
                                      </p:to>
                                    </p:set>
                                  </p:childTnLst>
                                </p:cTn>
                              </p:par>
                            </p:childTnLst>
                          </p:cTn>
                        </p:par>
                        <p:par>
                          <p:cTn id="7" fill="hold">
                            <p:stCondLst>
                              <p:cond delay="2250"/>
                            </p:stCondLst>
                            <p:childTnLst>
                              <p:par>
                                <p:cTn id="8" presetID="1" presetClass="entr" presetSubtype="0" fill="hold" nodeType="afterEffect">
                                  <p:stCondLst>
                                    <p:cond delay="2250"/>
                                  </p:stCondLst>
                                  <p:childTnLst>
                                    <p:set>
                                      <p:cBhvr>
                                        <p:cTn id="9" dur="1" fill="hold">
                                          <p:stCondLst>
                                            <p:cond delay="0"/>
                                          </p:stCondLst>
                                        </p:cTn>
                                        <p:tgtEl>
                                          <p:spTgt spid="105"/>
                                        </p:tgtEl>
                                        <p:attrNameLst>
                                          <p:attrName>style.visibility</p:attrName>
                                        </p:attrNameLst>
                                      </p:cBhvr>
                                      <p:to>
                                        <p:strVal val="visible"/>
                                      </p:to>
                                    </p:set>
                                  </p:childTnLst>
                                </p:cTn>
                              </p:par>
                            </p:childTnLst>
                          </p:cTn>
                        </p:par>
                        <p:par>
                          <p:cTn id="10" fill="hold">
                            <p:stCondLst>
                              <p:cond delay="4500"/>
                            </p:stCondLst>
                            <p:childTnLst>
                              <p:par>
                                <p:cTn id="11" presetID="1" presetClass="entr" presetSubtype="0" fill="hold" nodeType="afterEffect">
                                  <p:stCondLst>
                                    <p:cond delay="750"/>
                                  </p:stCondLst>
                                  <p:childTnLst>
                                    <p:set>
                                      <p:cBhvr>
                                        <p:cTn id="12" dur="1" fill="hold">
                                          <p:stCondLst>
                                            <p:cond delay="0"/>
                                          </p:stCondLst>
                                        </p:cTn>
                                        <p:tgtEl>
                                          <p:spTgt spid="103"/>
                                        </p:tgtEl>
                                        <p:attrNameLst>
                                          <p:attrName>style.visibility</p:attrName>
                                        </p:attrNameLst>
                                      </p:cBhvr>
                                      <p:to>
                                        <p:strVal val="visible"/>
                                      </p:to>
                                    </p:set>
                                  </p:childTnLst>
                                </p:cTn>
                              </p:par>
                            </p:childTnLst>
                          </p:cTn>
                        </p:par>
                        <p:par>
                          <p:cTn id="13" fill="hold">
                            <p:stCondLst>
                              <p:cond delay="5250"/>
                            </p:stCondLst>
                            <p:childTnLst>
                              <p:par>
                                <p:cTn id="14" presetID="1" presetClass="entr" presetSubtype="0" fill="hold" nodeType="afterEffect">
                                  <p:stCondLst>
                                    <p:cond delay="2250"/>
                                  </p:stCondLst>
                                  <p:childTnLst>
                                    <p:set>
                                      <p:cBhvr>
                                        <p:cTn id="15" dur="1" fill="hold">
                                          <p:stCondLst>
                                            <p:cond delay="0"/>
                                          </p:stCondLst>
                                        </p:cTn>
                                        <p:tgtEl>
                                          <p:spTgt spid="106"/>
                                        </p:tgtEl>
                                        <p:attrNameLst>
                                          <p:attrName>style.visibility</p:attrName>
                                        </p:attrNameLst>
                                      </p:cBhvr>
                                      <p:to>
                                        <p:strVal val="visible"/>
                                      </p:to>
                                    </p:set>
                                  </p:childTnLst>
                                </p:cTn>
                              </p:par>
                            </p:childTnLst>
                          </p:cTn>
                        </p:par>
                        <p:par>
                          <p:cTn id="16" fill="hold">
                            <p:stCondLst>
                              <p:cond delay="7500"/>
                            </p:stCondLst>
                            <p:childTnLst>
                              <p:par>
                                <p:cTn id="17" presetID="1" presetClass="entr" presetSubtype="0" fill="hold" nodeType="afterEffect">
                                  <p:stCondLst>
                                    <p:cond delay="750"/>
                                  </p:stCondLst>
                                  <p:childTnLst>
                                    <p:set>
                                      <p:cBhvr>
                                        <p:cTn id="18" dur="1" fill="hold">
                                          <p:stCondLst>
                                            <p:cond delay="0"/>
                                          </p:stCondLst>
                                        </p:cTn>
                                        <p:tgtEl>
                                          <p:spTgt spid="104"/>
                                        </p:tgtEl>
                                        <p:attrNameLst>
                                          <p:attrName>style.visibility</p:attrName>
                                        </p:attrNameLst>
                                      </p:cBhvr>
                                      <p:to>
                                        <p:strVal val="visible"/>
                                      </p:to>
                                    </p:set>
                                  </p:childTnLst>
                                </p:cTn>
                              </p:par>
                            </p:childTnLst>
                          </p:cTn>
                        </p:par>
                        <p:par>
                          <p:cTn id="19" fill="hold">
                            <p:stCondLst>
                              <p:cond delay="8250"/>
                            </p:stCondLst>
                            <p:childTnLst>
                              <p:par>
                                <p:cTn id="20" presetID="1" presetClass="entr" presetSubtype="0" fill="hold" nodeType="afterEffect">
                                  <p:stCondLst>
                                    <p:cond delay="2250"/>
                                  </p:stCondLst>
                                  <p:childTnLst>
                                    <p:set>
                                      <p:cBhvr>
                                        <p:cTn id="21" dur="1" fill="hold">
                                          <p:stCondLst>
                                            <p:cond delay="0"/>
                                          </p:stCondLst>
                                        </p:cTn>
                                        <p:tgtEl>
                                          <p:spTgt spid="107"/>
                                        </p:tgtEl>
                                        <p:attrNameLst>
                                          <p:attrName>style.visibility</p:attrName>
                                        </p:attrNameLst>
                                      </p:cBhvr>
                                      <p:to>
                                        <p:strVal val="visible"/>
                                      </p:to>
                                    </p:set>
                                  </p:childTnLst>
                                </p:cTn>
                              </p:par>
                            </p:childTnLst>
                          </p:cTn>
                        </p:par>
                        <p:par>
                          <p:cTn id="22" fill="hold">
                            <p:stCondLst>
                              <p:cond delay="10500"/>
                            </p:stCondLst>
                            <p:childTnLst>
                              <p:par>
                                <p:cTn id="23" presetID="1" presetClass="entr" presetSubtype="0" fill="hold" nodeType="afterEffect">
                                  <p:stCondLst>
                                    <p:cond delay="1000"/>
                                  </p:stCondLst>
                                  <p:childTnLst>
                                    <p:set>
                                      <p:cBhvr>
                                        <p:cTn id="24" dur="1" fill="hold">
                                          <p:stCondLst>
                                            <p:cond delay="0"/>
                                          </p:stCondLst>
                                        </p:cTn>
                                        <p:tgtEl>
                                          <p:spTgt spid="66"/>
                                        </p:tgtEl>
                                        <p:attrNameLst>
                                          <p:attrName>style.visibility</p:attrName>
                                        </p:attrNameLst>
                                      </p:cBhvr>
                                      <p:to>
                                        <p:strVal val="visible"/>
                                      </p:to>
                                    </p:set>
                                  </p:childTnLst>
                                </p:cTn>
                              </p:par>
                            </p:childTnLst>
                          </p:cTn>
                        </p:par>
                        <p:par>
                          <p:cTn id="25" fill="hold">
                            <p:stCondLst>
                              <p:cond delay="11500"/>
                            </p:stCondLst>
                            <p:childTnLst>
                              <p:par>
                                <p:cTn id="26" presetID="1" presetClass="entr" presetSubtype="0" fill="hold" grpId="0" nodeType="afterEffect">
                                  <p:stCondLst>
                                    <p:cond delay="2500"/>
                                  </p:stCondLst>
                                  <p:childTnLst>
                                    <p:set>
                                      <p:cBhvr>
                                        <p:cTn id="27" dur="1" fill="hold">
                                          <p:stCondLst>
                                            <p:cond delay="0"/>
                                          </p:stCondLst>
                                        </p:cTn>
                                        <p:tgtEl>
                                          <p:spTgt spid="11"/>
                                        </p:tgtEl>
                                        <p:attrNameLst>
                                          <p:attrName>style.visibility</p:attrName>
                                        </p:attrNameLst>
                                      </p:cBhvr>
                                      <p:to>
                                        <p:strVal val="visible"/>
                                      </p:to>
                                    </p:set>
                                  </p:childTnLst>
                                </p:cTn>
                              </p:par>
                            </p:childTnLst>
                          </p:cTn>
                        </p:par>
                        <p:par>
                          <p:cTn id="28" fill="hold">
                            <p:stCondLst>
                              <p:cond delay="14000"/>
                            </p:stCondLst>
                            <p:childTnLst>
                              <p:par>
                                <p:cTn id="29" presetID="1" presetClass="entr" presetSubtype="0" fill="hold" grpId="0" nodeType="afterEffect">
                                  <p:stCondLst>
                                    <p:cond delay="250"/>
                                  </p:stCondLst>
                                  <p:childTnLst>
                                    <p:set>
                                      <p:cBhvr>
                                        <p:cTn id="30" dur="1" fill="hold">
                                          <p:stCondLst>
                                            <p:cond delay="0"/>
                                          </p:stCondLst>
                                        </p:cTn>
                                        <p:tgtEl>
                                          <p:spTgt spid="9"/>
                                        </p:tgtEl>
                                        <p:attrNameLst>
                                          <p:attrName>style.visibility</p:attrName>
                                        </p:attrNameLst>
                                      </p:cBhvr>
                                      <p:to>
                                        <p:strVal val="visible"/>
                                      </p:to>
                                    </p:set>
                                  </p:childTnLst>
                                </p:cTn>
                              </p:par>
                            </p:childTnLst>
                          </p:cTn>
                        </p:par>
                        <p:par>
                          <p:cTn id="31" fill="hold">
                            <p:stCondLst>
                              <p:cond delay="14250"/>
                            </p:stCondLst>
                            <p:childTnLst>
                              <p:par>
                                <p:cTn id="32" presetID="1" presetClass="entr" presetSubtype="0" fill="hold" grpId="0" nodeType="afterEffect">
                                  <p:stCondLst>
                                    <p:cond delay="25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3"/>
          <p:cNvSpPr>
            <a:spLocks noChangeAspect="1"/>
          </p:cNvSpPr>
          <p:nvPr/>
        </p:nvSpPr>
        <p:spPr>
          <a:xfrm>
            <a:off x="590210" y="447862"/>
            <a:ext cx="900000" cy="90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ln w="28575">
                <a:solidFill>
                  <a:schemeClr val="tx1"/>
                </a:solidFill>
              </a:ln>
              <a:solidFill>
                <a:schemeClr val="tx1"/>
              </a:solidFill>
            </a:endParaRPr>
          </a:p>
        </p:txBody>
      </p:sp>
      <p:sp>
        <p:nvSpPr>
          <p:cNvPr id="23" name="Rectangle 2"/>
          <p:cNvSpPr>
            <a:spLocks noGrp="1" noChangeArrowheads="1"/>
          </p:cNvSpPr>
          <p:nvPr>
            <p:ph type="title"/>
          </p:nvPr>
        </p:nvSpPr>
        <p:spPr>
          <a:xfrm>
            <a:off x="1489690" y="357188"/>
            <a:ext cx="5525259" cy="563562"/>
          </a:xfrm>
        </p:spPr>
        <p:txBody>
          <a:bodyPr/>
          <a:lstStyle/>
          <a:p>
            <a:pPr eaLnBrk="1" hangingPunct="1">
              <a:defRPr/>
            </a:pPr>
            <a:r>
              <a:rPr lang="ca-ES" sz="4800" b="0" spc="-170" dirty="0" smtClean="0">
                <a:solidFill>
                  <a:srgbClr val="00539E"/>
                </a:solidFill>
              </a:rPr>
              <a:t>prototip</a:t>
            </a:r>
            <a:endParaRPr lang="ca-ES" sz="3200" b="0" spc="-170" dirty="0" smtClean="0">
              <a:solidFill>
                <a:srgbClr val="00539E"/>
              </a:solidFill>
            </a:endParaRPr>
          </a:p>
        </p:txBody>
      </p:sp>
      <p:sp>
        <p:nvSpPr>
          <p:cNvPr id="9" name="Rectangle 15"/>
          <p:cNvSpPr>
            <a:spLocks noChangeArrowheads="1"/>
          </p:cNvSpPr>
          <p:nvPr/>
        </p:nvSpPr>
        <p:spPr bwMode="auto">
          <a:xfrm>
            <a:off x="8229600" y="6401995"/>
            <a:ext cx="228600" cy="228600"/>
          </a:xfrm>
          <a:prstGeom prst="rect">
            <a:avLst/>
          </a:prstGeom>
          <a:noFill/>
          <a:ln w="19050">
            <a:solidFill>
              <a:schemeClr val="tx2"/>
            </a:solidFill>
            <a:miter lim="800000"/>
            <a:headEnd/>
            <a:tailEnd/>
          </a:ln>
          <a:effectLst/>
        </p:spPr>
        <p:txBody>
          <a:bodyPr wrap="none" anchor="ctr"/>
          <a:lstStyle/>
          <a:p>
            <a:pPr>
              <a:defRPr/>
            </a:pPr>
            <a:endParaRPr lang="es-ES" dirty="0"/>
          </a:p>
        </p:txBody>
      </p:sp>
      <p:sp>
        <p:nvSpPr>
          <p:cNvPr id="10" name="Rectangle 16"/>
          <p:cNvSpPr>
            <a:spLocks noChangeArrowheads="1"/>
          </p:cNvSpPr>
          <p:nvPr/>
        </p:nvSpPr>
        <p:spPr bwMode="auto">
          <a:xfrm>
            <a:off x="8534400" y="6401995"/>
            <a:ext cx="228600" cy="228600"/>
          </a:xfrm>
          <a:prstGeom prst="rect">
            <a:avLst/>
          </a:prstGeom>
          <a:solidFill>
            <a:schemeClr val="tx1"/>
          </a:solidFill>
          <a:ln w="19050">
            <a:solidFill>
              <a:schemeClr val="tx2"/>
            </a:solidFill>
            <a:miter lim="800000"/>
            <a:headEnd/>
            <a:tailEnd/>
          </a:ln>
          <a:effectLst/>
        </p:spPr>
        <p:txBody>
          <a:bodyPr wrap="none" anchor="ctr"/>
          <a:lstStyle/>
          <a:p>
            <a:pPr>
              <a:defRPr/>
            </a:pPr>
            <a:endParaRPr lang="es-ES" dirty="0"/>
          </a:p>
        </p:txBody>
      </p:sp>
      <p:sp>
        <p:nvSpPr>
          <p:cNvPr id="11" name="Rectángulo 5"/>
          <p:cNvSpPr/>
          <p:nvPr/>
        </p:nvSpPr>
        <p:spPr>
          <a:xfrm>
            <a:off x="7916091" y="6403795"/>
            <a:ext cx="226800" cy="226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15" name="CuadroTexto 14"/>
          <p:cNvSpPr txBox="1"/>
          <p:nvPr/>
        </p:nvSpPr>
        <p:spPr>
          <a:xfrm>
            <a:off x="490961" y="-53003"/>
            <a:ext cx="1919734" cy="1754326"/>
          </a:xfrm>
          <a:prstGeom prst="rect">
            <a:avLst/>
          </a:prstGeom>
          <a:noFill/>
        </p:spPr>
        <p:txBody>
          <a:bodyPr wrap="square" rtlCol="0">
            <a:spAutoFit/>
          </a:bodyPr>
          <a:lstStyle/>
          <a:p>
            <a:pPr>
              <a:lnSpc>
                <a:spcPct val="150000"/>
              </a:lnSpc>
            </a:pPr>
            <a:r>
              <a:rPr lang="ca-ES" sz="7200" b="1" dirty="0" smtClean="0"/>
              <a:t>7</a:t>
            </a:r>
            <a:r>
              <a:rPr lang="ca-ES" sz="5400" b="1" dirty="0" smtClean="0"/>
              <a:t>.</a:t>
            </a:r>
            <a:r>
              <a:rPr lang="ca-ES" sz="2800" b="1" dirty="0"/>
              <a:t>2</a:t>
            </a:r>
          </a:p>
        </p:txBody>
      </p:sp>
      <p:sp>
        <p:nvSpPr>
          <p:cNvPr id="12" name="11 Rectángulo"/>
          <p:cNvSpPr/>
          <p:nvPr/>
        </p:nvSpPr>
        <p:spPr>
          <a:xfrm>
            <a:off x="1564006" y="890896"/>
            <a:ext cx="7457163" cy="353943"/>
          </a:xfrm>
          <a:prstGeom prst="rect">
            <a:avLst/>
          </a:prstGeom>
        </p:spPr>
        <p:txBody>
          <a:bodyPr wrap="square">
            <a:spAutoFit/>
          </a:bodyPr>
          <a:lstStyle/>
          <a:p>
            <a:pPr algn="just"/>
            <a:r>
              <a:rPr lang="ca-ES" sz="1700" spc="-50" dirty="0" smtClean="0"/>
              <a:t>Els exemples, pel que fa al prototip i a les explicacions relacionades, podrien ser:</a:t>
            </a:r>
            <a:endParaRPr lang="ca-ES" sz="1700" spc="-50" dirty="0"/>
          </a:p>
        </p:txBody>
      </p:sp>
      <p:grpSp>
        <p:nvGrpSpPr>
          <p:cNvPr id="6" name="5 Grupo"/>
          <p:cNvGrpSpPr/>
          <p:nvPr/>
        </p:nvGrpSpPr>
        <p:grpSpPr>
          <a:xfrm>
            <a:off x="646325" y="1501256"/>
            <a:ext cx="4699503" cy="4971255"/>
            <a:chOff x="646325" y="1501256"/>
            <a:chExt cx="4699503" cy="4971255"/>
          </a:xfrm>
        </p:grpSpPr>
        <p:sp>
          <p:nvSpPr>
            <p:cNvPr id="13" name="12 CuadroTexto"/>
            <p:cNvSpPr txBox="1"/>
            <p:nvPr/>
          </p:nvSpPr>
          <p:spPr>
            <a:xfrm>
              <a:off x="880523" y="1501256"/>
              <a:ext cx="4465305" cy="461665"/>
            </a:xfrm>
            <a:prstGeom prst="rect">
              <a:avLst/>
            </a:prstGeom>
            <a:noFill/>
            <a:ln>
              <a:noFill/>
            </a:ln>
          </p:spPr>
          <p:txBody>
            <a:bodyPr wrap="square" rtlCol="0">
              <a:spAutoFit/>
            </a:bodyPr>
            <a:lstStyle/>
            <a:p>
              <a:r>
                <a:rPr lang="ca-ES" sz="2400" spc="-150" dirty="0" smtClean="0">
                  <a:solidFill>
                    <a:srgbClr val="00539E"/>
                  </a:solidFill>
                </a:rPr>
                <a:t>pàgina d’accés a la borsa </a:t>
              </a:r>
              <a:endParaRPr lang="ca-ES" sz="1200" spc="-50" dirty="0">
                <a:solidFill>
                  <a:schemeClr val="bg1">
                    <a:lumMod val="50000"/>
                  </a:schemeClr>
                </a:solidFill>
              </a:endParaRPr>
            </a:p>
          </p:txBody>
        </p:sp>
        <p:cxnSp>
          <p:nvCxnSpPr>
            <p:cNvPr id="14" name="13 Conector recto de flecha"/>
            <p:cNvCxnSpPr/>
            <p:nvPr/>
          </p:nvCxnSpPr>
          <p:spPr>
            <a:xfrm>
              <a:off x="646325" y="1766661"/>
              <a:ext cx="277599" cy="0"/>
            </a:xfrm>
            <a:prstGeom prst="straightConnector1">
              <a:avLst/>
            </a:prstGeom>
            <a:ln w="28575">
              <a:solidFill>
                <a:srgbClr val="FD6721"/>
              </a:solidFill>
              <a:tailEnd type="arrow"/>
            </a:ln>
          </p:spPr>
          <p:style>
            <a:lnRef idx="1">
              <a:schemeClr val="accent1"/>
            </a:lnRef>
            <a:fillRef idx="0">
              <a:schemeClr val="accent1"/>
            </a:fillRef>
            <a:effectRef idx="0">
              <a:schemeClr val="accent1"/>
            </a:effectRef>
            <a:fontRef idx="minor">
              <a:schemeClr val="tx1"/>
            </a:fontRef>
          </p:style>
        </p:cxnSp>
        <p:pic>
          <p:nvPicPr>
            <p:cNvPr id="16" name="1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924" y="1962921"/>
              <a:ext cx="4284000" cy="4509590"/>
            </a:xfrm>
            <a:prstGeom prst="rect">
              <a:avLst/>
            </a:prstGeom>
            <a:ln>
              <a:solidFill>
                <a:schemeClr val="bg1">
                  <a:lumMod val="65000"/>
                </a:schemeClr>
              </a:solidFill>
            </a:ln>
          </p:spPr>
        </p:pic>
      </p:grpSp>
      <p:grpSp>
        <p:nvGrpSpPr>
          <p:cNvPr id="4" name="3 Grupo"/>
          <p:cNvGrpSpPr/>
          <p:nvPr/>
        </p:nvGrpSpPr>
        <p:grpSpPr>
          <a:xfrm>
            <a:off x="5843754" y="3581314"/>
            <a:ext cx="1506028" cy="1358547"/>
            <a:chOff x="5843754" y="3581314"/>
            <a:chExt cx="1506028" cy="1358547"/>
          </a:xfrm>
        </p:grpSpPr>
        <p:sp>
          <p:nvSpPr>
            <p:cNvPr id="2" name="1 Rectángulo"/>
            <p:cNvSpPr/>
            <p:nvPr/>
          </p:nvSpPr>
          <p:spPr>
            <a:xfrm>
              <a:off x="5906818" y="3594541"/>
              <a:ext cx="1345320" cy="1345320"/>
            </a:xfrm>
            <a:prstGeom prst="rect">
              <a:avLst/>
            </a:prstGeom>
            <a:solidFill>
              <a:srgbClr val="005086"/>
            </a:solidFill>
            <a:ln>
              <a:solidFill>
                <a:srgbClr val="005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3" name="2 Rectángulo"/>
            <p:cNvSpPr/>
            <p:nvPr/>
          </p:nvSpPr>
          <p:spPr>
            <a:xfrm>
              <a:off x="5843754" y="3581314"/>
              <a:ext cx="1506028" cy="1338828"/>
            </a:xfrm>
            <a:prstGeom prst="rect">
              <a:avLst/>
            </a:prstGeom>
          </p:spPr>
          <p:txBody>
            <a:bodyPr wrap="square">
              <a:spAutoFit/>
            </a:bodyPr>
            <a:lstStyle/>
            <a:p>
              <a:r>
                <a:rPr lang="ca-ES" sz="1100" dirty="0" smtClean="0">
                  <a:solidFill>
                    <a:schemeClr val="bg1"/>
                  </a:solidFill>
                </a:rPr>
                <a:t>es pot accedir a tot el prototip mitjançant l’enllaç següent:</a:t>
              </a:r>
            </a:p>
            <a:p>
              <a:endParaRPr lang="ca-ES" sz="600" dirty="0" smtClean="0">
                <a:solidFill>
                  <a:schemeClr val="bg1"/>
                </a:solidFill>
              </a:endParaRPr>
            </a:p>
            <a:p>
              <a:pPr marL="3175"/>
              <a:r>
                <a:rPr lang="ca-ES" sz="1050" u="sng" dirty="0" smtClean="0">
                  <a:solidFill>
                    <a:schemeClr val="bg1"/>
                  </a:solidFill>
                  <a:hlinkClick r:id="rId4"/>
                </a:rPr>
                <a:t>https</a:t>
              </a:r>
              <a:r>
                <a:rPr lang="ca-ES" sz="1050" u="sng" dirty="0">
                  <a:solidFill>
                    <a:schemeClr val="bg1"/>
                  </a:solidFill>
                  <a:hlinkClick r:id="rId4"/>
                </a:rPr>
                <a:t>://www.justinmind.com/usernote/tests/11422722/18153094/18153221/index.html</a:t>
              </a:r>
              <a:endParaRPr lang="ca-ES" sz="1050" dirty="0">
                <a:solidFill>
                  <a:schemeClr val="bg1"/>
                </a:solidFill>
              </a:endParaRPr>
            </a:p>
          </p:txBody>
        </p:sp>
      </p:grpSp>
    </p:spTree>
    <p:extLst>
      <p:ext uri="{BB962C8B-B14F-4D97-AF65-F5344CB8AC3E}">
        <p14:creationId xmlns:p14="http://schemas.microsoft.com/office/powerpoint/2010/main" val="4261780526"/>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15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3500"/>
                            </p:stCondLst>
                            <p:childTnLst>
                              <p:par>
                                <p:cTn id="11" presetID="1" presetClass="entr" presetSubtype="0" fill="hold" grpId="0" nodeType="afterEffect">
                                  <p:stCondLst>
                                    <p:cond delay="75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4250"/>
                            </p:stCondLst>
                            <p:childTnLst>
                              <p:par>
                                <p:cTn id="14" presetID="1" presetClass="entr" presetSubtype="0" fill="hold" grpId="0" nodeType="afterEffect">
                                  <p:stCondLst>
                                    <p:cond delay="25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4500"/>
                            </p:stCondLst>
                            <p:childTnLst>
                              <p:par>
                                <p:cTn id="17" presetID="1" presetClass="entr" presetSubtype="0" fill="hold" grpId="0" nodeType="afterEffect">
                                  <p:stCondLst>
                                    <p:cond delay="25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3"/>
          <p:cNvSpPr>
            <a:spLocks noChangeAspect="1"/>
          </p:cNvSpPr>
          <p:nvPr/>
        </p:nvSpPr>
        <p:spPr>
          <a:xfrm>
            <a:off x="590210" y="447862"/>
            <a:ext cx="900000" cy="90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ln w="28575">
                <a:solidFill>
                  <a:schemeClr val="tx1"/>
                </a:solidFill>
              </a:ln>
              <a:solidFill>
                <a:schemeClr val="tx1"/>
              </a:solidFill>
            </a:endParaRPr>
          </a:p>
        </p:txBody>
      </p:sp>
      <p:sp>
        <p:nvSpPr>
          <p:cNvPr id="23" name="Rectangle 2"/>
          <p:cNvSpPr>
            <a:spLocks noGrp="1" noChangeArrowheads="1"/>
          </p:cNvSpPr>
          <p:nvPr>
            <p:ph type="title"/>
          </p:nvPr>
        </p:nvSpPr>
        <p:spPr>
          <a:xfrm>
            <a:off x="1489690" y="357188"/>
            <a:ext cx="5525259" cy="563562"/>
          </a:xfrm>
        </p:spPr>
        <p:txBody>
          <a:bodyPr/>
          <a:lstStyle/>
          <a:p>
            <a:pPr eaLnBrk="1" hangingPunct="1">
              <a:defRPr/>
            </a:pPr>
            <a:r>
              <a:rPr lang="ca-ES" sz="4800" b="0" spc="-170" dirty="0" smtClean="0">
                <a:solidFill>
                  <a:srgbClr val="00539E"/>
                </a:solidFill>
              </a:rPr>
              <a:t>prototip</a:t>
            </a:r>
            <a:endParaRPr lang="ca-ES" sz="3200" b="0" spc="-170" dirty="0" smtClean="0">
              <a:solidFill>
                <a:srgbClr val="00539E"/>
              </a:solidFill>
            </a:endParaRPr>
          </a:p>
        </p:txBody>
      </p:sp>
      <p:sp>
        <p:nvSpPr>
          <p:cNvPr id="9" name="Rectangle 15"/>
          <p:cNvSpPr>
            <a:spLocks noChangeArrowheads="1"/>
          </p:cNvSpPr>
          <p:nvPr/>
        </p:nvSpPr>
        <p:spPr bwMode="auto">
          <a:xfrm>
            <a:off x="8229600" y="6401995"/>
            <a:ext cx="228600" cy="228600"/>
          </a:xfrm>
          <a:prstGeom prst="rect">
            <a:avLst/>
          </a:prstGeom>
          <a:noFill/>
          <a:ln w="19050">
            <a:solidFill>
              <a:schemeClr val="tx2"/>
            </a:solidFill>
            <a:miter lim="800000"/>
            <a:headEnd/>
            <a:tailEnd/>
          </a:ln>
          <a:effectLst/>
        </p:spPr>
        <p:txBody>
          <a:bodyPr wrap="none" anchor="ctr"/>
          <a:lstStyle/>
          <a:p>
            <a:pPr>
              <a:defRPr/>
            </a:pPr>
            <a:endParaRPr lang="es-ES" dirty="0"/>
          </a:p>
        </p:txBody>
      </p:sp>
      <p:sp>
        <p:nvSpPr>
          <p:cNvPr id="10" name="Rectangle 16"/>
          <p:cNvSpPr>
            <a:spLocks noChangeArrowheads="1"/>
          </p:cNvSpPr>
          <p:nvPr/>
        </p:nvSpPr>
        <p:spPr bwMode="auto">
          <a:xfrm>
            <a:off x="8534400" y="6401995"/>
            <a:ext cx="228600" cy="228600"/>
          </a:xfrm>
          <a:prstGeom prst="rect">
            <a:avLst/>
          </a:prstGeom>
          <a:solidFill>
            <a:schemeClr val="tx1"/>
          </a:solidFill>
          <a:ln w="19050">
            <a:solidFill>
              <a:schemeClr val="tx2"/>
            </a:solidFill>
            <a:miter lim="800000"/>
            <a:headEnd/>
            <a:tailEnd/>
          </a:ln>
          <a:effectLst/>
        </p:spPr>
        <p:txBody>
          <a:bodyPr wrap="none" anchor="ctr"/>
          <a:lstStyle/>
          <a:p>
            <a:pPr>
              <a:defRPr/>
            </a:pPr>
            <a:endParaRPr lang="es-ES" dirty="0"/>
          </a:p>
        </p:txBody>
      </p:sp>
      <p:sp>
        <p:nvSpPr>
          <p:cNvPr id="11" name="Rectángulo 5"/>
          <p:cNvSpPr/>
          <p:nvPr/>
        </p:nvSpPr>
        <p:spPr>
          <a:xfrm>
            <a:off x="7916091" y="6403795"/>
            <a:ext cx="226800" cy="226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15" name="CuadroTexto 14"/>
          <p:cNvSpPr txBox="1"/>
          <p:nvPr/>
        </p:nvSpPr>
        <p:spPr>
          <a:xfrm>
            <a:off x="490961" y="-53003"/>
            <a:ext cx="1919734" cy="1549014"/>
          </a:xfrm>
          <a:prstGeom prst="rect">
            <a:avLst/>
          </a:prstGeom>
          <a:noFill/>
        </p:spPr>
        <p:txBody>
          <a:bodyPr wrap="square" rtlCol="0">
            <a:spAutoFit/>
          </a:bodyPr>
          <a:lstStyle/>
          <a:p>
            <a:pPr>
              <a:lnSpc>
                <a:spcPct val="150000"/>
              </a:lnSpc>
            </a:pPr>
            <a:r>
              <a:rPr lang="ca-ES" sz="7200" b="1" dirty="0" smtClean="0"/>
              <a:t>7</a:t>
            </a:r>
            <a:r>
              <a:rPr lang="ca-ES" sz="5400" b="1" dirty="0" smtClean="0"/>
              <a:t>.</a:t>
            </a:r>
            <a:r>
              <a:rPr lang="ca-ES" sz="2800" b="1" dirty="0"/>
              <a:t>3</a:t>
            </a:r>
          </a:p>
        </p:txBody>
      </p:sp>
      <p:grpSp>
        <p:nvGrpSpPr>
          <p:cNvPr id="2" name="1 Grupo"/>
          <p:cNvGrpSpPr/>
          <p:nvPr/>
        </p:nvGrpSpPr>
        <p:grpSpPr>
          <a:xfrm>
            <a:off x="646325" y="1501256"/>
            <a:ext cx="4699503" cy="4958819"/>
            <a:chOff x="646325" y="1501256"/>
            <a:chExt cx="4699503" cy="4958819"/>
          </a:xfrm>
        </p:grpSpPr>
        <p:grpSp>
          <p:nvGrpSpPr>
            <p:cNvPr id="6" name="5 Grupo"/>
            <p:cNvGrpSpPr/>
            <p:nvPr/>
          </p:nvGrpSpPr>
          <p:grpSpPr>
            <a:xfrm>
              <a:off x="646325" y="1501256"/>
              <a:ext cx="4699503" cy="461665"/>
              <a:chOff x="646325" y="1501256"/>
              <a:chExt cx="4699503" cy="461665"/>
            </a:xfrm>
          </p:grpSpPr>
          <p:sp>
            <p:nvSpPr>
              <p:cNvPr id="13" name="12 CuadroTexto"/>
              <p:cNvSpPr txBox="1"/>
              <p:nvPr/>
            </p:nvSpPr>
            <p:spPr>
              <a:xfrm>
                <a:off x="880523" y="1501256"/>
                <a:ext cx="4465305" cy="461665"/>
              </a:xfrm>
              <a:prstGeom prst="rect">
                <a:avLst/>
              </a:prstGeom>
              <a:noFill/>
              <a:ln>
                <a:noFill/>
              </a:ln>
            </p:spPr>
            <p:txBody>
              <a:bodyPr wrap="square" rtlCol="0">
                <a:spAutoFit/>
              </a:bodyPr>
              <a:lstStyle/>
              <a:p>
                <a:r>
                  <a:rPr lang="ca-ES" sz="2400" spc="-150" dirty="0" smtClean="0">
                    <a:solidFill>
                      <a:srgbClr val="00539E"/>
                    </a:solidFill>
                  </a:rPr>
                  <a:t>formulari registre de dades bàsiques</a:t>
                </a:r>
                <a:endParaRPr lang="ca-ES" sz="1200" spc="-50" dirty="0">
                  <a:solidFill>
                    <a:schemeClr val="bg1">
                      <a:lumMod val="50000"/>
                    </a:schemeClr>
                  </a:solidFill>
                </a:endParaRPr>
              </a:p>
            </p:txBody>
          </p:sp>
          <p:cxnSp>
            <p:nvCxnSpPr>
              <p:cNvPr id="14" name="13 Conector recto de flecha"/>
              <p:cNvCxnSpPr/>
              <p:nvPr/>
            </p:nvCxnSpPr>
            <p:spPr>
              <a:xfrm>
                <a:off x="646325" y="1766661"/>
                <a:ext cx="277599" cy="0"/>
              </a:xfrm>
              <a:prstGeom prst="straightConnector1">
                <a:avLst/>
              </a:prstGeom>
              <a:ln w="28575">
                <a:solidFill>
                  <a:srgbClr val="FD6721"/>
                </a:solidFill>
                <a:tailEnd type="arrow"/>
              </a:ln>
            </p:spPr>
            <p:style>
              <a:lnRef idx="1">
                <a:schemeClr val="accent1"/>
              </a:lnRef>
              <a:fillRef idx="0">
                <a:schemeClr val="accent1"/>
              </a:fillRef>
              <a:effectRef idx="0">
                <a:schemeClr val="accent1"/>
              </a:effectRef>
              <a:fontRef idx="minor">
                <a:schemeClr val="tx1"/>
              </a:fontRef>
            </p:style>
          </p:cxnSp>
        </p:grpSp>
        <p:pic>
          <p:nvPicPr>
            <p:cNvPr id="17" name="1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039" y="1949275"/>
              <a:ext cx="4275696" cy="4510800"/>
            </a:xfrm>
            <a:prstGeom prst="rect">
              <a:avLst/>
            </a:prstGeom>
            <a:ln>
              <a:solidFill>
                <a:schemeClr val="bg1">
                  <a:lumMod val="65000"/>
                </a:schemeClr>
              </a:solidFill>
            </a:ln>
          </p:spPr>
        </p:pic>
      </p:grpSp>
      <p:grpSp>
        <p:nvGrpSpPr>
          <p:cNvPr id="7" name="6 Grupo"/>
          <p:cNvGrpSpPr/>
          <p:nvPr/>
        </p:nvGrpSpPr>
        <p:grpSpPr>
          <a:xfrm>
            <a:off x="5370805" y="2158632"/>
            <a:ext cx="3601523" cy="2702122"/>
            <a:chOff x="5370805" y="2295112"/>
            <a:chExt cx="3601523" cy="2702122"/>
          </a:xfrm>
        </p:grpSpPr>
        <p:pic>
          <p:nvPicPr>
            <p:cNvPr id="19" name="1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7144" y="2769326"/>
              <a:ext cx="3276000" cy="2227908"/>
            </a:xfrm>
            <a:prstGeom prst="rect">
              <a:avLst/>
            </a:prstGeom>
            <a:ln w="19050">
              <a:solidFill>
                <a:schemeClr val="tx1"/>
              </a:solidFill>
            </a:ln>
          </p:spPr>
        </p:pic>
        <p:sp>
          <p:nvSpPr>
            <p:cNvPr id="20" name="19 CuadroTexto"/>
            <p:cNvSpPr txBox="1"/>
            <p:nvPr/>
          </p:nvSpPr>
          <p:spPr>
            <a:xfrm>
              <a:off x="5605003" y="2295112"/>
              <a:ext cx="3367325" cy="830997"/>
            </a:xfrm>
            <a:prstGeom prst="rect">
              <a:avLst/>
            </a:prstGeom>
            <a:noFill/>
            <a:ln>
              <a:noFill/>
            </a:ln>
          </p:spPr>
          <p:txBody>
            <a:bodyPr wrap="square" rtlCol="0">
              <a:spAutoFit/>
            </a:bodyPr>
            <a:lstStyle/>
            <a:p>
              <a:r>
                <a:rPr lang="ca-ES" sz="2400" spc="-150" dirty="0" smtClean="0">
                  <a:solidFill>
                    <a:srgbClr val="00539E"/>
                  </a:solidFill>
                </a:rPr>
                <a:t>explicacions prototip </a:t>
              </a:r>
              <a:r>
                <a:rPr lang="ca-ES" sz="1200" spc="-50" dirty="0">
                  <a:solidFill>
                    <a:schemeClr val="bg1">
                      <a:lumMod val="50000"/>
                    </a:schemeClr>
                  </a:solidFill>
                </a:rPr>
                <a:t>(exemple)</a:t>
              </a:r>
              <a:r>
                <a:rPr lang="ca-ES" sz="1200" spc="-50" dirty="0">
                  <a:solidFill>
                    <a:srgbClr val="00539E"/>
                  </a:solidFill>
                </a:rPr>
                <a:t> </a:t>
              </a:r>
              <a:endParaRPr lang="ca-ES" sz="1200" spc="-50" dirty="0">
                <a:solidFill>
                  <a:schemeClr val="bg1">
                    <a:lumMod val="50000"/>
                  </a:schemeClr>
                </a:solidFill>
              </a:endParaRPr>
            </a:p>
            <a:p>
              <a:r>
                <a:rPr lang="ca-ES" sz="2400" spc="-150" dirty="0" smtClean="0">
                  <a:solidFill>
                    <a:srgbClr val="00539E"/>
                  </a:solidFill>
                </a:rPr>
                <a:t> </a:t>
              </a:r>
              <a:endParaRPr lang="ca-ES" sz="1200" spc="-50" dirty="0">
                <a:solidFill>
                  <a:schemeClr val="bg1">
                    <a:lumMod val="50000"/>
                  </a:schemeClr>
                </a:solidFill>
              </a:endParaRPr>
            </a:p>
          </p:txBody>
        </p:sp>
        <p:cxnSp>
          <p:nvCxnSpPr>
            <p:cNvPr id="21" name="20 Conector recto de flecha"/>
            <p:cNvCxnSpPr/>
            <p:nvPr/>
          </p:nvCxnSpPr>
          <p:spPr>
            <a:xfrm>
              <a:off x="5370805" y="2560517"/>
              <a:ext cx="277599" cy="0"/>
            </a:xfrm>
            <a:prstGeom prst="straightConnector1">
              <a:avLst/>
            </a:prstGeom>
            <a:ln w="28575">
              <a:solidFill>
                <a:srgbClr val="FD6721"/>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21 Grupo"/>
          <p:cNvGrpSpPr/>
          <p:nvPr/>
        </p:nvGrpSpPr>
        <p:grpSpPr>
          <a:xfrm>
            <a:off x="6624365" y="5029931"/>
            <a:ext cx="1201558" cy="1169551"/>
            <a:chOff x="4606250" y="5503275"/>
            <a:chExt cx="1201558" cy="1169551"/>
          </a:xfrm>
        </p:grpSpPr>
        <p:sp>
          <p:nvSpPr>
            <p:cNvPr id="24" name="23 Rectángulo"/>
            <p:cNvSpPr/>
            <p:nvPr/>
          </p:nvSpPr>
          <p:spPr>
            <a:xfrm rot="5400000" flipH="1" flipV="1">
              <a:off x="4659415" y="5541043"/>
              <a:ext cx="1089552" cy="1089552"/>
            </a:xfrm>
            <a:prstGeom prst="rect">
              <a:avLst/>
            </a:prstGeom>
            <a:solidFill>
              <a:srgbClr val="005086"/>
            </a:solidFill>
            <a:ln>
              <a:solidFill>
                <a:srgbClr val="005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25" name="24 CuadroTexto"/>
            <p:cNvSpPr txBox="1"/>
            <p:nvPr/>
          </p:nvSpPr>
          <p:spPr>
            <a:xfrm>
              <a:off x="4606250" y="5503275"/>
              <a:ext cx="1201558" cy="1169551"/>
            </a:xfrm>
            <a:prstGeom prst="rect">
              <a:avLst/>
            </a:prstGeom>
            <a:noFill/>
          </p:spPr>
          <p:txBody>
            <a:bodyPr wrap="square" rtlCol="0">
              <a:spAutoFit/>
            </a:bodyPr>
            <a:lstStyle/>
            <a:p>
              <a:r>
                <a:rPr lang="ca-ES" sz="1400" spc="-20" dirty="0" smtClean="0">
                  <a:solidFill>
                    <a:schemeClr val="bg1"/>
                  </a:solidFill>
                </a:rPr>
                <a:t>l’explicació del prototip es troba al </a:t>
              </a:r>
            </a:p>
            <a:p>
              <a:r>
                <a:rPr lang="ca-ES" sz="1400" spc="-20" dirty="0" smtClean="0">
                  <a:solidFill>
                    <a:schemeClr val="bg1"/>
                  </a:solidFill>
                </a:rPr>
                <a:t>document de treball (5)</a:t>
              </a:r>
              <a:endParaRPr lang="ca-ES" sz="1400" spc="-20" dirty="0">
                <a:solidFill>
                  <a:schemeClr val="bg1"/>
                </a:solidFill>
              </a:endParaRPr>
            </a:p>
          </p:txBody>
        </p:sp>
      </p:grpSp>
    </p:spTree>
    <p:extLst>
      <p:ext uri="{BB962C8B-B14F-4D97-AF65-F5344CB8AC3E}">
        <p14:creationId xmlns:p14="http://schemas.microsoft.com/office/powerpoint/2010/main" val="706738608"/>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20"/>
                            </p:stCondLst>
                            <p:childTnLst>
                              <p:par>
                                <p:cTn id="8" presetID="1" presetClass="entr" presetSubtype="0" fill="hold" nodeType="afterEffect">
                                  <p:stCondLst>
                                    <p:cond delay="15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1520"/>
                            </p:stCondLst>
                            <p:childTnLst>
                              <p:par>
                                <p:cTn id="11" presetID="1" presetClass="entr" presetSubtype="0" fill="hold" nodeType="afterEffect">
                                  <p:stCondLst>
                                    <p:cond delay="1500"/>
                                  </p:stCondLst>
                                  <p:childTnLst>
                                    <p:set>
                                      <p:cBhvr>
                                        <p:cTn id="12" dur="1" fill="hold">
                                          <p:stCondLst>
                                            <p:cond delay="0"/>
                                          </p:stCondLst>
                                        </p:cTn>
                                        <p:tgtEl>
                                          <p:spTgt spid="22"/>
                                        </p:tgtEl>
                                        <p:attrNameLst>
                                          <p:attrName>style.visibility</p:attrName>
                                        </p:attrNameLst>
                                      </p:cBhvr>
                                      <p:to>
                                        <p:strVal val="visible"/>
                                      </p:to>
                                    </p:set>
                                  </p:childTnLst>
                                </p:cTn>
                              </p:par>
                            </p:childTnLst>
                          </p:cTn>
                        </p:par>
                        <p:par>
                          <p:cTn id="13" fill="hold">
                            <p:stCondLst>
                              <p:cond delay="3020"/>
                            </p:stCondLst>
                            <p:childTnLst>
                              <p:par>
                                <p:cTn id="14" presetID="1" presetClass="entr" presetSubtype="0" fill="hold" grpId="0" nodeType="afterEffect">
                                  <p:stCondLst>
                                    <p:cond delay="175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4770"/>
                            </p:stCondLst>
                            <p:childTnLst>
                              <p:par>
                                <p:cTn id="17" presetID="1" presetClass="entr" presetSubtype="0" fill="hold" grpId="0" nodeType="afterEffect">
                                  <p:stCondLst>
                                    <p:cond delay="25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5020"/>
                            </p:stCondLst>
                            <p:childTnLst>
                              <p:par>
                                <p:cTn id="20" presetID="1" presetClass="entr" presetSubtype="0" fill="hold" grpId="0" nodeType="afterEffect">
                                  <p:stCondLst>
                                    <p:cond delay="25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68 Grupo"/>
          <p:cNvGrpSpPr/>
          <p:nvPr/>
        </p:nvGrpSpPr>
        <p:grpSpPr>
          <a:xfrm>
            <a:off x="277751" y="5154842"/>
            <a:ext cx="8196215" cy="861774"/>
            <a:chOff x="277751" y="5154842"/>
            <a:chExt cx="8196215" cy="861774"/>
          </a:xfrm>
        </p:grpSpPr>
        <p:cxnSp>
          <p:nvCxnSpPr>
            <p:cNvPr id="45" name="44 Conector recto"/>
            <p:cNvCxnSpPr/>
            <p:nvPr/>
          </p:nvCxnSpPr>
          <p:spPr>
            <a:xfrm flipV="1">
              <a:off x="588854" y="5596784"/>
              <a:ext cx="7885112" cy="0"/>
            </a:xfrm>
            <a:prstGeom prst="line">
              <a:avLst/>
            </a:prstGeom>
            <a:ln w="38100">
              <a:solidFill>
                <a:srgbClr val="FD6721"/>
              </a:solidFill>
              <a:prstDash val="sysDot"/>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487435" y="5154842"/>
              <a:ext cx="1995484" cy="861774"/>
            </a:xfrm>
            <a:prstGeom prst="rect">
              <a:avLst/>
            </a:prstGeom>
            <a:noFill/>
          </p:spPr>
          <p:txBody>
            <a:bodyPr wrap="square" rtlCol="0">
              <a:spAutoFit/>
            </a:bodyPr>
            <a:lstStyle/>
            <a:p>
              <a:pPr>
                <a:lnSpc>
                  <a:spcPts val="3000"/>
                </a:lnSpc>
              </a:pPr>
              <a:r>
                <a:rPr lang="ca-ES" sz="2700" spc="-150" dirty="0" smtClean="0">
                  <a:solidFill>
                    <a:srgbClr val="005086"/>
                  </a:solidFill>
                </a:rPr>
                <a:t>metodologia</a:t>
              </a:r>
            </a:p>
            <a:p>
              <a:pPr>
                <a:lnSpc>
                  <a:spcPts val="3000"/>
                </a:lnSpc>
              </a:pPr>
              <a:r>
                <a:rPr lang="ca-ES" sz="2700" spc="-150" dirty="0" smtClean="0">
                  <a:solidFill>
                    <a:srgbClr val="005086"/>
                  </a:solidFill>
                </a:rPr>
                <a:t>i planificació</a:t>
              </a:r>
              <a:endParaRPr lang="ca-ES" sz="2700" spc="-150" dirty="0">
                <a:solidFill>
                  <a:srgbClr val="005086"/>
                </a:solidFill>
              </a:endParaRPr>
            </a:p>
          </p:txBody>
        </p:sp>
        <p:cxnSp>
          <p:nvCxnSpPr>
            <p:cNvPr id="61" name="60 Conector recto de flecha"/>
            <p:cNvCxnSpPr/>
            <p:nvPr/>
          </p:nvCxnSpPr>
          <p:spPr>
            <a:xfrm>
              <a:off x="277751" y="5581770"/>
              <a:ext cx="277599" cy="0"/>
            </a:xfrm>
            <a:prstGeom prst="straightConnector1">
              <a:avLst/>
            </a:prstGeom>
            <a:ln w="28575">
              <a:solidFill>
                <a:srgbClr val="FD6721"/>
              </a:solidFill>
              <a:tailEnd type="arrow"/>
            </a:ln>
          </p:spPr>
          <p:style>
            <a:lnRef idx="1">
              <a:schemeClr val="accent1"/>
            </a:lnRef>
            <a:fillRef idx="0">
              <a:schemeClr val="accent1"/>
            </a:fillRef>
            <a:effectRef idx="0">
              <a:schemeClr val="accent1"/>
            </a:effectRef>
            <a:fontRef idx="minor">
              <a:schemeClr val="tx1"/>
            </a:fontRef>
          </p:style>
        </p:cxnSp>
      </p:grpSp>
      <p:grpSp>
        <p:nvGrpSpPr>
          <p:cNvPr id="66" name="65 Grupo"/>
          <p:cNvGrpSpPr/>
          <p:nvPr/>
        </p:nvGrpSpPr>
        <p:grpSpPr>
          <a:xfrm>
            <a:off x="235713" y="3474580"/>
            <a:ext cx="8827859" cy="1015663"/>
            <a:chOff x="235713" y="3474580"/>
            <a:chExt cx="8827859" cy="1015663"/>
          </a:xfrm>
        </p:grpSpPr>
        <p:cxnSp>
          <p:nvCxnSpPr>
            <p:cNvPr id="43" name="42 Conector recto"/>
            <p:cNvCxnSpPr/>
            <p:nvPr/>
          </p:nvCxnSpPr>
          <p:spPr>
            <a:xfrm>
              <a:off x="603572" y="3928983"/>
              <a:ext cx="8460000" cy="0"/>
            </a:xfrm>
            <a:prstGeom prst="line">
              <a:avLst/>
            </a:prstGeom>
            <a:ln w="38100">
              <a:solidFill>
                <a:srgbClr val="FD6721"/>
              </a:solidFill>
              <a:prstDash val="sysDot"/>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507327" y="3474580"/>
              <a:ext cx="1874904" cy="1015663"/>
            </a:xfrm>
            <a:prstGeom prst="rect">
              <a:avLst/>
            </a:prstGeom>
            <a:noFill/>
          </p:spPr>
          <p:txBody>
            <a:bodyPr wrap="square" rtlCol="0">
              <a:spAutoFit/>
            </a:bodyPr>
            <a:lstStyle/>
            <a:p>
              <a:pPr>
                <a:lnSpc>
                  <a:spcPts val="3000"/>
                </a:lnSpc>
              </a:pPr>
              <a:r>
                <a:rPr lang="ca-ES" sz="2700" spc="-150" dirty="0" smtClean="0">
                  <a:solidFill>
                    <a:srgbClr val="005086"/>
                  </a:solidFill>
                </a:rPr>
                <a:t>objectius</a:t>
              </a:r>
            </a:p>
            <a:p>
              <a:pPr>
                <a:lnSpc>
                  <a:spcPts val="3000"/>
                </a:lnSpc>
              </a:pPr>
              <a:r>
                <a:rPr lang="ca-ES" sz="2700" spc="-150" dirty="0" smtClean="0">
                  <a:solidFill>
                    <a:srgbClr val="005086"/>
                  </a:solidFill>
                </a:rPr>
                <a:t>assolits</a:t>
              </a:r>
            </a:p>
            <a:p>
              <a:r>
                <a:rPr lang="ca-ES" sz="1000" spc="-30" dirty="0" smtClean="0">
                  <a:solidFill>
                    <a:srgbClr val="005086"/>
                  </a:solidFill>
                </a:rPr>
                <a:t>(general i específics)</a:t>
              </a:r>
              <a:endParaRPr lang="ca-ES" sz="1000" spc="-30" dirty="0">
                <a:solidFill>
                  <a:srgbClr val="005086"/>
                </a:solidFill>
              </a:endParaRPr>
            </a:p>
          </p:txBody>
        </p:sp>
        <p:cxnSp>
          <p:nvCxnSpPr>
            <p:cNvPr id="59" name="58 Conector recto de flecha"/>
            <p:cNvCxnSpPr/>
            <p:nvPr/>
          </p:nvCxnSpPr>
          <p:spPr>
            <a:xfrm>
              <a:off x="235713" y="3931600"/>
              <a:ext cx="277599" cy="0"/>
            </a:xfrm>
            <a:prstGeom prst="straightConnector1">
              <a:avLst/>
            </a:prstGeom>
            <a:ln w="28575">
              <a:solidFill>
                <a:srgbClr val="FD6721"/>
              </a:solidFill>
              <a:tailEnd type="arrow"/>
            </a:ln>
          </p:spPr>
          <p:style>
            <a:lnRef idx="1">
              <a:schemeClr val="accent1"/>
            </a:lnRef>
            <a:fillRef idx="0">
              <a:schemeClr val="accent1"/>
            </a:fillRef>
            <a:effectRef idx="0">
              <a:schemeClr val="accent1"/>
            </a:effectRef>
            <a:fontRef idx="minor">
              <a:schemeClr val="tx1"/>
            </a:fontRef>
          </p:style>
        </p:cxnSp>
      </p:grpSp>
      <p:grpSp>
        <p:nvGrpSpPr>
          <p:cNvPr id="63" name="62 Grupo"/>
          <p:cNvGrpSpPr/>
          <p:nvPr/>
        </p:nvGrpSpPr>
        <p:grpSpPr>
          <a:xfrm>
            <a:off x="225207" y="1801418"/>
            <a:ext cx="8232993" cy="861774"/>
            <a:chOff x="225207" y="1801418"/>
            <a:chExt cx="8232993" cy="861774"/>
          </a:xfrm>
        </p:grpSpPr>
        <p:cxnSp>
          <p:nvCxnSpPr>
            <p:cNvPr id="8" name="7 Conector recto"/>
            <p:cNvCxnSpPr/>
            <p:nvPr/>
          </p:nvCxnSpPr>
          <p:spPr>
            <a:xfrm flipV="1">
              <a:off x="590210" y="2261134"/>
              <a:ext cx="7867990" cy="1899"/>
            </a:xfrm>
            <a:prstGeom prst="line">
              <a:avLst/>
            </a:prstGeom>
            <a:ln w="38100">
              <a:solidFill>
                <a:srgbClr val="FD6721"/>
              </a:solidFill>
              <a:prstDash val="sysDot"/>
            </a:ln>
          </p:spPr>
          <p:style>
            <a:lnRef idx="1">
              <a:schemeClr val="accent1"/>
            </a:lnRef>
            <a:fillRef idx="0">
              <a:schemeClr val="accent1"/>
            </a:fillRef>
            <a:effectRef idx="0">
              <a:schemeClr val="accent1"/>
            </a:effectRef>
            <a:fontRef idx="minor">
              <a:schemeClr val="tx1"/>
            </a:fontRef>
          </p:style>
        </p:cxnSp>
        <p:grpSp>
          <p:nvGrpSpPr>
            <p:cNvPr id="62" name="61 Grupo"/>
            <p:cNvGrpSpPr/>
            <p:nvPr/>
          </p:nvGrpSpPr>
          <p:grpSpPr>
            <a:xfrm>
              <a:off x="225207" y="1801418"/>
              <a:ext cx="2015130" cy="861774"/>
              <a:chOff x="225207" y="1801418"/>
              <a:chExt cx="2015130" cy="861774"/>
            </a:xfrm>
          </p:grpSpPr>
          <p:sp>
            <p:nvSpPr>
              <p:cNvPr id="15" name="14 CuadroTexto"/>
              <p:cNvSpPr txBox="1"/>
              <p:nvPr/>
            </p:nvSpPr>
            <p:spPr>
              <a:xfrm>
                <a:off x="509179" y="1801418"/>
                <a:ext cx="1731158" cy="861774"/>
              </a:xfrm>
              <a:prstGeom prst="rect">
                <a:avLst/>
              </a:prstGeom>
              <a:noFill/>
            </p:spPr>
            <p:txBody>
              <a:bodyPr wrap="square" rtlCol="0">
                <a:spAutoFit/>
              </a:bodyPr>
              <a:lstStyle/>
              <a:p>
                <a:pPr>
                  <a:lnSpc>
                    <a:spcPts val="3000"/>
                  </a:lnSpc>
                </a:pPr>
                <a:r>
                  <a:rPr lang="ca-ES" sz="2700" spc="-150" dirty="0" smtClean="0">
                    <a:solidFill>
                      <a:srgbClr val="005086"/>
                    </a:solidFill>
                  </a:rPr>
                  <a:t>lliçons</a:t>
                </a:r>
              </a:p>
              <a:p>
                <a:pPr>
                  <a:lnSpc>
                    <a:spcPts val="3000"/>
                  </a:lnSpc>
                </a:pPr>
                <a:r>
                  <a:rPr lang="ca-ES" sz="2700" spc="-150" dirty="0" smtClean="0">
                    <a:solidFill>
                      <a:srgbClr val="005086"/>
                    </a:solidFill>
                  </a:rPr>
                  <a:t>apreses</a:t>
                </a:r>
                <a:endParaRPr lang="ca-ES" sz="2700" spc="-150" dirty="0">
                  <a:solidFill>
                    <a:srgbClr val="005086"/>
                  </a:solidFill>
                </a:endParaRPr>
              </a:p>
            </p:txBody>
          </p:sp>
          <p:cxnSp>
            <p:nvCxnSpPr>
              <p:cNvPr id="54" name="53 Conector recto de flecha"/>
              <p:cNvCxnSpPr/>
              <p:nvPr/>
            </p:nvCxnSpPr>
            <p:spPr>
              <a:xfrm>
                <a:off x="225207" y="2249898"/>
                <a:ext cx="277599" cy="0"/>
              </a:xfrm>
              <a:prstGeom prst="straightConnector1">
                <a:avLst/>
              </a:prstGeom>
              <a:ln w="28575">
                <a:solidFill>
                  <a:srgbClr val="FD6721"/>
                </a:solidFill>
                <a:tailEnd type="arrow"/>
              </a:ln>
            </p:spPr>
            <p:style>
              <a:lnRef idx="1">
                <a:schemeClr val="accent1"/>
              </a:lnRef>
              <a:fillRef idx="0">
                <a:schemeClr val="accent1"/>
              </a:fillRef>
              <a:effectRef idx="0">
                <a:schemeClr val="accent1"/>
              </a:effectRef>
              <a:fontRef idx="minor">
                <a:schemeClr val="tx1"/>
              </a:fontRef>
            </p:style>
          </p:cxnSp>
        </p:grpSp>
      </p:grpSp>
      <p:sp>
        <p:nvSpPr>
          <p:cNvPr id="2" name="1 Marcador de número de diapositiva"/>
          <p:cNvSpPr>
            <a:spLocks noGrp="1"/>
          </p:cNvSpPr>
          <p:nvPr>
            <p:ph type="sldNum" sz="quarter" idx="11"/>
          </p:nvPr>
        </p:nvSpPr>
        <p:spPr/>
        <p:txBody>
          <a:bodyPr/>
          <a:lstStyle/>
          <a:p>
            <a:pPr>
              <a:defRPr/>
            </a:pPr>
            <a:fld id="{43E8E94E-7A3B-4999-A7D7-2FD18BF9C1D3}" type="slidenum">
              <a:rPr lang="es-ES" smtClean="0"/>
              <a:pPr>
                <a:defRPr/>
              </a:pPr>
              <a:t>15</a:t>
            </a:fld>
            <a:endParaRPr lang="es-ES" dirty="0"/>
          </a:p>
        </p:txBody>
      </p:sp>
      <p:sp>
        <p:nvSpPr>
          <p:cNvPr id="18" name="Rectángulo 13"/>
          <p:cNvSpPr>
            <a:spLocks noChangeAspect="1"/>
          </p:cNvSpPr>
          <p:nvPr/>
        </p:nvSpPr>
        <p:spPr>
          <a:xfrm>
            <a:off x="590210" y="447862"/>
            <a:ext cx="900000" cy="90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ln w="28575">
                <a:solidFill>
                  <a:schemeClr val="tx1"/>
                </a:solidFill>
              </a:ln>
              <a:solidFill>
                <a:schemeClr val="tx1"/>
              </a:solidFill>
            </a:endParaRPr>
          </a:p>
        </p:txBody>
      </p:sp>
      <p:sp>
        <p:nvSpPr>
          <p:cNvPr id="23" name="Rectangle 2"/>
          <p:cNvSpPr>
            <a:spLocks noGrp="1" noChangeArrowheads="1"/>
          </p:cNvSpPr>
          <p:nvPr>
            <p:ph type="title"/>
          </p:nvPr>
        </p:nvSpPr>
        <p:spPr>
          <a:xfrm>
            <a:off x="1489690" y="357188"/>
            <a:ext cx="3531489" cy="563562"/>
          </a:xfrm>
        </p:spPr>
        <p:txBody>
          <a:bodyPr/>
          <a:lstStyle/>
          <a:p>
            <a:pPr eaLnBrk="1" hangingPunct="1">
              <a:defRPr/>
            </a:pPr>
            <a:r>
              <a:rPr lang="ca-ES" sz="4800" b="0" spc="-170" dirty="0" smtClean="0">
                <a:solidFill>
                  <a:srgbClr val="00539E"/>
                </a:solidFill>
              </a:rPr>
              <a:t>conclusions</a:t>
            </a:r>
          </a:p>
        </p:txBody>
      </p:sp>
      <p:sp>
        <p:nvSpPr>
          <p:cNvPr id="9" name="Rectangle 15"/>
          <p:cNvSpPr>
            <a:spLocks noChangeArrowheads="1"/>
          </p:cNvSpPr>
          <p:nvPr/>
        </p:nvSpPr>
        <p:spPr bwMode="auto">
          <a:xfrm>
            <a:off x="8229600" y="6401995"/>
            <a:ext cx="228600" cy="228600"/>
          </a:xfrm>
          <a:prstGeom prst="rect">
            <a:avLst/>
          </a:prstGeom>
          <a:noFill/>
          <a:ln w="19050">
            <a:solidFill>
              <a:schemeClr val="tx2"/>
            </a:solidFill>
            <a:miter lim="800000"/>
            <a:headEnd/>
            <a:tailEnd/>
          </a:ln>
          <a:effectLst/>
        </p:spPr>
        <p:txBody>
          <a:bodyPr wrap="none" anchor="ctr"/>
          <a:lstStyle/>
          <a:p>
            <a:pPr>
              <a:defRPr/>
            </a:pPr>
            <a:endParaRPr lang="es-ES" dirty="0"/>
          </a:p>
        </p:txBody>
      </p:sp>
      <p:sp>
        <p:nvSpPr>
          <p:cNvPr id="10" name="Rectangle 16"/>
          <p:cNvSpPr>
            <a:spLocks noChangeArrowheads="1"/>
          </p:cNvSpPr>
          <p:nvPr/>
        </p:nvSpPr>
        <p:spPr bwMode="auto">
          <a:xfrm>
            <a:off x="8534400" y="6401995"/>
            <a:ext cx="228600" cy="228600"/>
          </a:xfrm>
          <a:prstGeom prst="rect">
            <a:avLst/>
          </a:prstGeom>
          <a:solidFill>
            <a:schemeClr val="tx1"/>
          </a:solidFill>
          <a:ln w="19050">
            <a:solidFill>
              <a:schemeClr val="tx2"/>
            </a:solidFill>
            <a:miter lim="800000"/>
            <a:headEnd/>
            <a:tailEnd/>
          </a:ln>
          <a:effectLst/>
        </p:spPr>
        <p:txBody>
          <a:bodyPr wrap="none" anchor="ctr"/>
          <a:lstStyle/>
          <a:p>
            <a:pPr>
              <a:defRPr/>
            </a:pPr>
            <a:endParaRPr lang="es-ES" dirty="0"/>
          </a:p>
        </p:txBody>
      </p:sp>
      <p:sp>
        <p:nvSpPr>
          <p:cNvPr id="11" name="Rectángulo 5"/>
          <p:cNvSpPr/>
          <p:nvPr/>
        </p:nvSpPr>
        <p:spPr>
          <a:xfrm>
            <a:off x="7916091" y="6403795"/>
            <a:ext cx="226800" cy="226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12" name="CuadroTexto 14"/>
          <p:cNvSpPr txBox="1"/>
          <p:nvPr/>
        </p:nvSpPr>
        <p:spPr>
          <a:xfrm>
            <a:off x="490961" y="-53003"/>
            <a:ext cx="1919734" cy="1754326"/>
          </a:xfrm>
          <a:prstGeom prst="rect">
            <a:avLst/>
          </a:prstGeom>
          <a:noFill/>
        </p:spPr>
        <p:txBody>
          <a:bodyPr wrap="square" rtlCol="0">
            <a:spAutoFit/>
          </a:bodyPr>
          <a:lstStyle/>
          <a:p>
            <a:pPr>
              <a:lnSpc>
                <a:spcPct val="150000"/>
              </a:lnSpc>
            </a:pPr>
            <a:r>
              <a:rPr lang="ca-ES" sz="7200" b="1" dirty="0"/>
              <a:t>8</a:t>
            </a:r>
            <a:r>
              <a:rPr lang="ca-ES" sz="5400" b="1" dirty="0" smtClean="0"/>
              <a:t>.</a:t>
            </a:r>
            <a:r>
              <a:rPr lang="ca-ES" sz="2800" b="1" dirty="0" smtClean="0"/>
              <a:t>1</a:t>
            </a:r>
            <a:endParaRPr lang="ca-ES" sz="2800" b="1" dirty="0"/>
          </a:p>
        </p:txBody>
      </p:sp>
      <p:sp>
        <p:nvSpPr>
          <p:cNvPr id="13" name="12 Rectángulo"/>
          <p:cNvSpPr/>
          <p:nvPr/>
        </p:nvSpPr>
        <p:spPr>
          <a:xfrm>
            <a:off x="1564007" y="890896"/>
            <a:ext cx="6970394" cy="353943"/>
          </a:xfrm>
          <a:prstGeom prst="rect">
            <a:avLst/>
          </a:prstGeom>
        </p:spPr>
        <p:txBody>
          <a:bodyPr wrap="square">
            <a:spAutoFit/>
          </a:bodyPr>
          <a:lstStyle/>
          <a:p>
            <a:pPr algn="just"/>
            <a:r>
              <a:rPr lang="ca-ES" sz="1700" spc="-50" dirty="0" smtClean="0"/>
              <a:t>Finalment i com a conclusions, podríem destacar el següent: </a:t>
            </a:r>
            <a:endParaRPr lang="ca-ES" sz="1700" spc="-50" dirty="0"/>
          </a:p>
        </p:txBody>
      </p:sp>
      <p:grpSp>
        <p:nvGrpSpPr>
          <p:cNvPr id="64" name="63 Grupo"/>
          <p:cNvGrpSpPr/>
          <p:nvPr/>
        </p:nvGrpSpPr>
        <p:grpSpPr>
          <a:xfrm>
            <a:off x="2347245" y="1678258"/>
            <a:ext cx="2744898" cy="1169551"/>
            <a:chOff x="2347245" y="1678258"/>
            <a:chExt cx="2744898" cy="1169551"/>
          </a:xfrm>
        </p:grpSpPr>
        <p:sp>
          <p:nvSpPr>
            <p:cNvPr id="20" name="19 Rectángulo"/>
            <p:cNvSpPr/>
            <p:nvPr/>
          </p:nvSpPr>
          <p:spPr>
            <a:xfrm rot="5400000" flipH="1" flipV="1">
              <a:off x="2409792" y="1716358"/>
              <a:ext cx="1089552" cy="1089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21" name="20 CuadroTexto"/>
            <p:cNvSpPr txBox="1"/>
            <p:nvPr/>
          </p:nvSpPr>
          <p:spPr>
            <a:xfrm>
              <a:off x="2347245" y="1773794"/>
              <a:ext cx="1212417" cy="954107"/>
            </a:xfrm>
            <a:prstGeom prst="rect">
              <a:avLst/>
            </a:prstGeom>
            <a:noFill/>
          </p:spPr>
          <p:txBody>
            <a:bodyPr wrap="square" rtlCol="0">
              <a:spAutoFit/>
            </a:bodyPr>
            <a:lstStyle/>
            <a:p>
              <a:r>
                <a:rPr lang="ca-ES" sz="1400" spc="-50" dirty="0" smtClean="0">
                  <a:solidFill>
                    <a:srgbClr val="005086"/>
                  </a:solidFill>
                </a:rPr>
                <a:t>convé </a:t>
              </a:r>
            </a:p>
            <a:p>
              <a:r>
                <a:rPr lang="ca-ES" sz="1400" spc="-50" dirty="0" smtClean="0">
                  <a:solidFill>
                    <a:srgbClr val="005086"/>
                  </a:solidFill>
                </a:rPr>
                <a:t>assumir que sorgiran inconvenients</a:t>
              </a:r>
            </a:p>
          </p:txBody>
        </p:sp>
        <p:sp>
          <p:nvSpPr>
            <p:cNvPr id="29" name="28 Rectángulo"/>
            <p:cNvSpPr/>
            <p:nvPr/>
          </p:nvSpPr>
          <p:spPr>
            <a:xfrm rot="5400000" flipH="1" flipV="1">
              <a:off x="3927064" y="1716358"/>
              <a:ext cx="1089552" cy="1089552"/>
            </a:xfrm>
            <a:prstGeom prst="rect">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30" name="29 CuadroTexto"/>
            <p:cNvSpPr txBox="1"/>
            <p:nvPr/>
          </p:nvSpPr>
          <p:spPr>
            <a:xfrm>
              <a:off x="3888964" y="1678258"/>
              <a:ext cx="1203179" cy="1169551"/>
            </a:xfrm>
            <a:prstGeom prst="rect">
              <a:avLst/>
            </a:prstGeom>
            <a:noFill/>
            <a:ln>
              <a:noFill/>
            </a:ln>
          </p:spPr>
          <p:txBody>
            <a:bodyPr wrap="square" rtlCol="0">
              <a:spAutoFit/>
            </a:bodyPr>
            <a:lstStyle/>
            <a:p>
              <a:r>
                <a:rPr lang="ca-ES" sz="1400" spc="-50" dirty="0" smtClean="0">
                  <a:solidFill>
                    <a:schemeClr val="bg1"/>
                  </a:solidFill>
                </a:rPr>
                <a:t>cal disposar de reforç temporal </a:t>
              </a:r>
            </a:p>
            <a:p>
              <a:r>
                <a:rPr lang="ca-ES" sz="1400" spc="-50" dirty="0" smtClean="0">
                  <a:solidFill>
                    <a:schemeClr val="bg1"/>
                  </a:solidFill>
                </a:rPr>
                <a:t>per a contingències</a:t>
              </a:r>
            </a:p>
          </p:txBody>
        </p:sp>
      </p:grpSp>
      <p:grpSp>
        <p:nvGrpSpPr>
          <p:cNvPr id="65" name="64 Grupo"/>
          <p:cNvGrpSpPr/>
          <p:nvPr/>
        </p:nvGrpSpPr>
        <p:grpSpPr>
          <a:xfrm>
            <a:off x="5413836" y="1678258"/>
            <a:ext cx="2688111" cy="1169551"/>
            <a:chOff x="5413836" y="1678258"/>
            <a:chExt cx="2688111" cy="1169551"/>
          </a:xfrm>
        </p:grpSpPr>
        <p:sp>
          <p:nvSpPr>
            <p:cNvPr id="27" name="26 Rectángulo"/>
            <p:cNvSpPr/>
            <p:nvPr/>
          </p:nvSpPr>
          <p:spPr>
            <a:xfrm rot="5400000" flipH="1" flipV="1">
              <a:off x="5424695" y="1716358"/>
              <a:ext cx="1089552" cy="1089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28" name="27 CuadroTexto"/>
            <p:cNvSpPr txBox="1"/>
            <p:nvPr/>
          </p:nvSpPr>
          <p:spPr>
            <a:xfrm>
              <a:off x="5413836" y="1678258"/>
              <a:ext cx="1212417" cy="1169551"/>
            </a:xfrm>
            <a:prstGeom prst="rect">
              <a:avLst/>
            </a:prstGeom>
            <a:noFill/>
          </p:spPr>
          <p:txBody>
            <a:bodyPr wrap="square" rtlCol="0">
              <a:spAutoFit/>
            </a:bodyPr>
            <a:lstStyle/>
            <a:p>
              <a:r>
                <a:rPr lang="ca-ES" sz="1400" spc="-50" dirty="0" smtClean="0">
                  <a:solidFill>
                    <a:srgbClr val="005086"/>
                  </a:solidFill>
                </a:rPr>
                <a:t>convé </a:t>
              </a:r>
            </a:p>
            <a:p>
              <a:r>
                <a:rPr lang="ca-ES" sz="1400" spc="-50" dirty="0" smtClean="0">
                  <a:solidFill>
                    <a:srgbClr val="005086"/>
                  </a:solidFill>
                </a:rPr>
                <a:t>delimitar les expectatives respecte del</a:t>
              </a:r>
            </a:p>
            <a:p>
              <a:r>
                <a:rPr lang="ca-ES" sz="1400" spc="-50" dirty="0" smtClean="0">
                  <a:solidFill>
                    <a:srgbClr val="005086"/>
                  </a:solidFill>
                </a:rPr>
                <a:t>producte</a:t>
              </a:r>
            </a:p>
          </p:txBody>
        </p:sp>
        <p:sp>
          <p:nvSpPr>
            <p:cNvPr id="31" name="30 Rectángulo"/>
            <p:cNvSpPr/>
            <p:nvPr/>
          </p:nvSpPr>
          <p:spPr>
            <a:xfrm rot="5400000" flipH="1" flipV="1">
              <a:off x="6936868" y="1716358"/>
              <a:ext cx="1089552" cy="1089552"/>
            </a:xfrm>
            <a:prstGeom prst="rect">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solidFill>
                  <a:schemeClr val="bg1"/>
                </a:solidFill>
              </a:endParaRPr>
            </a:p>
          </p:txBody>
        </p:sp>
        <p:sp>
          <p:nvSpPr>
            <p:cNvPr id="32" name="31 CuadroTexto"/>
            <p:cNvSpPr txBox="1"/>
            <p:nvPr/>
          </p:nvSpPr>
          <p:spPr>
            <a:xfrm>
              <a:off x="6898768" y="1678258"/>
              <a:ext cx="1203179" cy="1169551"/>
            </a:xfrm>
            <a:prstGeom prst="rect">
              <a:avLst/>
            </a:prstGeom>
            <a:noFill/>
          </p:spPr>
          <p:txBody>
            <a:bodyPr wrap="square" rtlCol="0">
              <a:spAutoFit/>
            </a:bodyPr>
            <a:lstStyle/>
            <a:p>
              <a:r>
                <a:rPr lang="ca-ES" sz="1400" spc="-50" dirty="0" smtClean="0">
                  <a:solidFill>
                    <a:schemeClr val="bg1"/>
                  </a:solidFill>
                </a:rPr>
                <a:t>cal conèixer els criteris d’acceptació del producte a lliurar</a:t>
              </a:r>
            </a:p>
          </p:txBody>
        </p:sp>
      </p:grpSp>
      <p:grpSp>
        <p:nvGrpSpPr>
          <p:cNvPr id="67" name="66 Grupo"/>
          <p:cNvGrpSpPr/>
          <p:nvPr/>
        </p:nvGrpSpPr>
        <p:grpSpPr>
          <a:xfrm>
            <a:off x="2364117" y="3397334"/>
            <a:ext cx="2499384" cy="1089552"/>
            <a:chOff x="2364117" y="3397334"/>
            <a:chExt cx="2499384" cy="1089552"/>
          </a:xfrm>
        </p:grpSpPr>
        <p:sp>
          <p:nvSpPr>
            <p:cNvPr id="33" name="32 Rectángulo"/>
            <p:cNvSpPr/>
            <p:nvPr/>
          </p:nvSpPr>
          <p:spPr>
            <a:xfrm rot="5400000" flipH="1" flipV="1">
              <a:off x="2409792" y="3397334"/>
              <a:ext cx="1089552" cy="1089552"/>
            </a:xfrm>
            <a:prstGeom prst="rect">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solidFill>
                  <a:schemeClr val="bg1"/>
                </a:solidFill>
              </a:endParaRPr>
            </a:p>
          </p:txBody>
        </p:sp>
        <p:sp>
          <p:nvSpPr>
            <p:cNvPr id="34" name="33 CuadroTexto"/>
            <p:cNvSpPr txBox="1"/>
            <p:nvPr/>
          </p:nvSpPr>
          <p:spPr>
            <a:xfrm>
              <a:off x="2364117" y="3454770"/>
              <a:ext cx="1212417" cy="954107"/>
            </a:xfrm>
            <a:prstGeom prst="rect">
              <a:avLst/>
            </a:prstGeom>
            <a:noFill/>
          </p:spPr>
          <p:txBody>
            <a:bodyPr wrap="square" rtlCol="0">
              <a:spAutoFit/>
            </a:bodyPr>
            <a:lstStyle/>
            <a:p>
              <a:r>
                <a:rPr lang="ca-ES" sz="1400" spc="-50" dirty="0" smtClean="0">
                  <a:solidFill>
                    <a:schemeClr val="bg1"/>
                  </a:solidFill>
                </a:rPr>
                <a:t>revisions,</a:t>
              </a:r>
            </a:p>
            <a:p>
              <a:r>
                <a:rPr lang="ca-ES" sz="1400" spc="-50" dirty="0" smtClean="0">
                  <a:solidFill>
                    <a:schemeClr val="bg1"/>
                  </a:solidFill>
                </a:rPr>
                <a:t>anàlisi i propostes efectuades</a:t>
              </a:r>
            </a:p>
          </p:txBody>
        </p:sp>
        <p:sp>
          <p:nvSpPr>
            <p:cNvPr id="35" name="34 Rectángulo"/>
            <p:cNvSpPr/>
            <p:nvPr/>
          </p:nvSpPr>
          <p:spPr>
            <a:xfrm rot="5400000" flipH="1" flipV="1">
              <a:off x="3642728" y="3397334"/>
              <a:ext cx="1089552" cy="1089552"/>
            </a:xfrm>
            <a:prstGeom prst="rect">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solidFill>
                  <a:schemeClr val="bg1"/>
                </a:solidFill>
              </a:endParaRPr>
            </a:p>
          </p:txBody>
        </p:sp>
        <p:sp>
          <p:nvSpPr>
            <p:cNvPr id="36" name="35 CuadroTexto"/>
            <p:cNvSpPr txBox="1"/>
            <p:nvPr/>
          </p:nvSpPr>
          <p:spPr>
            <a:xfrm>
              <a:off x="3583179" y="3457042"/>
              <a:ext cx="1280322" cy="961802"/>
            </a:xfrm>
            <a:prstGeom prst="rect">
              <a:avLst/>
            </a:prstGeom>
            <a:noFill/>
          </p:spPr>
          <p:txBody>
            <a:bodyPr wrap="square" rtlCol="0">
              <a:spAutoFit/>
            </a:bodyPr>
            <a:lstStyle/>
            <a:p>
              <a:r>
                <a:rPr lang="ca-ES" sz="1400" spc="-50" dirty="0" smtClean="0">
                  <a:solidFill>
                    <a:schemeClr val="bg1"/>
                  </a:solidFill>
                </a:rPr>
                <a:t>redisseny </a:t>
              </a:r>
            </a:p>
            <a:p>
              <a:r>
                <a:rPr lang="ca-ES" sz="1400" spc="-50" dirty="0" smtClean="0">
                  <a:solidFill>
                    <a:schemeClr val="bg1"/>
                  </a:solidFill>
                </a:rPr>
                <a:t>i actualització plantejats</a:t>
              </a:r>
            </a:p>
            <a:p>
              <a:endParaRPr lang="ca-ES" sz="500" spc="-50" dirty="0" smtClean="0">
                <a:solidFill>
                  <a:schemeClr val="bg1"/>
                </a:solidFill>
              </a:endParaRPr>
            </a:p>
            <a:p>
              <a:r>
                <a:rPr lang="ca-ES" sz="900" spc="-50" dirty="0" smtClean="0">
                  <a:solidFill>
                    <a:schemeClr val="bg1"/>
                  </a:solidFill>
                </a:rPr>
                <a:t>(</a:t>
              </a:r>
              <a:r>
                <a:rPr lang="ca-ES" sz="950" i="1" spc="-50" dirty="0" smtClean="0">
                  <a:solidFill>
                    <a:schemeClr val="bg1"/>
                  </a:solidFill>
                </a:rPr>
                <a:t>sketches i mock-ups</a:t>
              </a:r>
              <a:r>
                <a:rPr lang="ca-ES" sz="900" spc="-50" dirty="0" smtClean="0">
                  <a:solidFill>
                    <a:schemeClr val="bg1"/>
                  </a:solidFill>
                </a:rPr>
                <a:t>)</a:t>
              </a:r>
            </a:p>
          </p:txBody>
        </p:sp>
      </p:grpSp>
      <p:grpSp>
        <p:nvGrpSpPr>
          <p:cNvPr id="68" name="67 Grupo"/>
          <p:cNvGrpSpPr/>
          <p:nvPr/>
        </p:nvGrpSpPr>
        <p:grpSpPr>
          <a:xfrm>
            <a:off x="5208600" y="3365295"/>
            <a:ext cx="3680213" cy="1169551"/>
            <a:chOff x="5208600" y="3365295"/>
            <a:chExt cx="3680213" cy="1169551"/>
          </a:xfrm>
        </p:grpSpPr>
        <p:sp>
          <p:nvSpPr>
            <p:cNvPr id="37" name="36 Rectángulo"/>
            <p:cNvSpPr/>
            <p:nvPr/>
          </p:nvSpPr>
          <p:spPr>
            <a:xfrm rot="5400000" flipH="1" flipV="1">
              <a:off x="5222247" y="3397334"/>
              <a:ext cx="1089552" cy="1089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38" name="37 CuadroTexto"/>
            <p:cNvSpPr txBox="1"/>
            <p:nvPr/>
          </p:nvSpPr>
          <p:spPr>
            <a:xfrm>
              <a:off x="5208600" y="3476592"/>
              <a:ext cx="1100928" cy="954107"/>
            </a:xfrm>
            <a:prstGeom prst="rect">
              <a:avLst/>
            </a:prstGeom>
            <a:noFill/>
          </p:spPr>
          <p:txBody>
            <a:bodyPr wrap="square" rtlCol="0">
              <a:spAutoFit/>
            </a:bodyPr>
            <a:lstStyle/>
            <a:p>
              <a:r>
                <a:rPr lang="ca-ES" sz="1400" spc="-50" dirty="0" smtClean="0">
                  <a:solidFill>
                    <a:srgbClr val="005086"/>
                  </a:solidFill>
                </a:rPr>
                <a:t>borsa</a:t>
              </a:r>
            </a:p>
            <a:p>
              <a:r>
                <a:rPr lang="ca-ES" sz="1400" spc="-50" dirty="0" smtClean="0">
                  <a:solidFill>
                    <a:srgbClr val="005086"/>
                  </a:solidFill>
                </a:rPr>
                <a:t>més útil i</a:t>
              </a:r>
            </a:p>
            <a:p>
              <a:r>
                <a:rPr lang="ca-ES" sz="1400" spc="-50" dirty="0" smtClean="0">
                  <a:solidFill>
                    <a:srgbClr val="005086"/>
                  </a:solidFill>
                </a:rPr>
                <a:t>ajustada a l’entorn</a:t>
              </a:r>
            </a:p>
          </p:txBody>
        </p:sp>
        <p:sp>
          <p:nvSpPr>
            <p:cNvPr id="39" name="38 Rectángulo"/>
            <p:cNvSpPr/>
            <p:nvPr/>
          </p:nvSpPr>
          <p:spPr>
            <a:xfrm rot="5400000" flipH="1" flipV="1">
              <a:off x="6464253" y="3395221"/>
              <a:ext cx="1089552" cy="1089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40" name="39 CuadroTexto"/>
            <p:cNvSpPr txBox="1"/>
            <p:nvPr/>
          </p:nvSpPr>
          <p:spPr>
            <a:xfrm>
              <a:off x="6464254" y="3365295"/>
              <a:ext cx="1116848" cy="1169551"/>
            </a:xfrm>
            <a:prstGeom prst="rect">
              <a:avLst/>
            </a:prstGeom>
            <a:noFill/>
          </p:spPr>
          <p:txBody>
            <a:bodyPr wrap="square" rtlCol="0">
              <a:spAutoFit/>
            </a:bodyPr>
            <a:lstStyle/>
            <a:p>
              <a:r>
                <a:rPr lang="ca-ES" sz="1400" spc="-50" dirty="0" smtClean="0">
                  <a:solidFill>
                    <a:srgbClr val="005086"/>
                  </a:solidFill>
                </a:rPr>
                <a:t>millor usabilitat</a:t>
              </a:r>
            </a:p>
            <a:p>
              <a:r>
                <a:rPr lang="ca-ES" sz="1400" spc="-50" dirty="0" smtClean="0">
                  <a:solidFill>
                    <a:srgbClr val="005086"/>
                  </a:solidFill>
                </a:rPr>
                <a:t>i adequació a imatge corporativa</a:t>
              </a:r>
            </a:p>
          </p:txBody>
        </p:sp>
        <p:sp>
          <p:nvSpPr>
            <p:cNvPr id="41" name="40 Rectángulo"/>
            <p:cNvSpPr/>
            <p:nvPr/>
          </p:nvSpPr>
          <p:spPr>
            <a:xfrm rot="5400000" flipH="1" flipV="1">
              <a:off x="7694845" y="3397493"/>
              <a:ext cx="1089552" cy="1089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42" name="41 CuadroTexto"/>
            <p:cNvSpPr txBox="1"/>
            <p:nvPr/>
          </p:nvSpPr>
          <p:spPr>
            <a:xfrm>
              <a:off x="7630728" y="3472342"/>
              <a:ext cx="1258085" cy="954107"/>
            </a:xfrm>
            <a:prstGeom prst="rect">
              <a:avLst/>
            </a:prstGeom>
            <a:noFill/>
          </p:spPr>
          <p:txBody>
            <a:bodyPr wrap="square" rtlCol="0">
              <a:spAutoFit/>
            </a:bodyPr>
            <a:lstStyle/>
            <a:p>
              <a:r>
                <a:rPr lang="ca-ES" sz="1400" spc="-50" dirty="0" smtClean="0">
                  <a:solidFill>
                    <a:srgbClr val="005086"/>
                  </a:solidFill>
                </a:rPr>
                <a:t>aplicats els</a:t>
              </a:r>
            </a:p>
            <a:p>
              <a:r>
                <a:rPr lang="ca-ES" sz="1400" spc="-50" dirty="0">
                  <a:solidFill>
                    <a:srgbClr val="005086"/>
                  </a:solidFill>
                </a:rPr>
                <a:t>coneixements</a:t>
              </a:r>
            </a:p>
            <a:p>
              <a:r>
                <a:rPr lang="ca-ES" sz="1400" spc="-50" dirty="0">
                  <a:solidFill>
                    <a:srgbClr val="005086"/>
                  </a:solidFill>
                </a:rPr>
                <a:t>adquirits </a:t>
              </a:r>
            </a:p>
            <a:p>
              <a:r>
                <a:rPr lang="ca-ES" sz="1400" spc="-50" dirty="0">
                  <a:solidFill>
                    <a:srgbClr val="005086"/>
                  </a:solidFill>
                </a:rPr>
                <a:t>en el màster</a:t>
              </a:r>
              <a:endParaRPr lang="ca-ES" sz="1400" spc="-50" dirty="0" smtClean="0">
                <a:solidFill>
                  <a:srgbClr val="005086"/>
                </a:solidFill>
              </a:endParaRPr>
            </a:p>
          </p:txBody>
        </p:sp>
      </p:grpSp>
      <p:grpSp>
        <p:nvGrpSpPr>
          <p:cNvPr id="70" name="69 Grupo"/>
          <p:cNvGrpSpPr/>
          <p:nvPr/>
        </p:nvGrpSpPr>
        <p:grpSpPr>
          <a:xfrm>
            <a:off x="2378777" y="5012008"/>
            <a:ext cx="2713366" cy="1169551"/>
            <a:chOff x="2378777" y="5012008"/>
            <a:chExt cx="2713366" cy="1169551"/>
          </a:xfrm>
        </p:grpSpPr>
        <p:sp>
          <p:nvSpPr>
            <p:cNvPr id="47" name="46 Rectángulo"/>
            <p:cNvSpPr/>
            <p:nvPr/>
          </p:nvSpPr>
          <p:spPr>
            <a:xfrm rot="5400000" flipH="1" flipV="1">
              <a:off x="2409792" y="5050108"/>
              <a:ext cx="1089552" cy="1089552"/>
            </a:xfrm>
            <a:prstGeom prst="rect">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48" name="47 CuadroTexto"/>
            <p:cNvSpPr txBox="1"/>
            <p:nvPr/>
          </p:nvSpPr>
          <p:spPr>
            <a:xfrm>
              <a:off x="2378777" y="5107544"/>
              <a:ext cx="1212417" cy="954107"/>
            </a:xfrm>
            <a:prstGeom prst="rect">
              <a:avLst/>
            </a:prstGeom>
            <a:noFill/>
          </p:spPr>
          <p:txBody>
            <a:bodyPr wrap="square" rtlCol="0">
              <a:spAutoFit/>
            </a:bodyPr>
            <a:lstStyle/>
            <a:p>
              <a:r>
                <a:rPr lang="ca-ES" sz="1400" spc="-50" dirty="0" smtClean="0">
                  <a:solidFill>
                    <a:schemeClr val="bg1"/>
                  </a:solidFill>
                </a:rPr>
                <a:t>metodologia adequada </a:t>
              </a:r>
            </a:p>
            <a:p>
              <a:r>
                <a:rPr lang="ca-ES" sz="1400" spc="-50" dirty="0" smtClean="0">
                  <a:solidFill>
                    <a:schemeClr val="bg1"/>
                  </a:solidFill>
                </a:rPr>
                <a:t>en combinar tres variants</a:t>
              </a:r>
            </a:p>
          </p:txBody>
        </p:sp>
        <p:sp>
          <p:nvSpPr>
            <p:cNvPr id="50" name="49 Rectángulo"/>
            <p:cNvSpPr/>
            <p:nvPr/>
          </p:nvSpPr>
          <p:spPr>
            <a:xfrm rot="5400000" flipH="1" flipV="1">
              <a:off x="3927064" y="5050108"/>
              <a:ext cx="1089552" cy="1089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51" name="50 CuadroTexto"/>
            <p:cNvSpPr txBox="1"/>
            <p:nvPr/>
          </p:nvSpPr>
          <p:spPr>
            <a:xfrm>
              <a:off x="3888964" y="5012008"/>
              <a:ext cx="1203179" cy="1169551"/>
            </a:xfrm>
            <a:prstGeom prst="rect">
              <a:avLst/>
            </a:prstGeom>
            <a:noFill/>
            <a:ln>
              <a:noFill/>
            </a:ln>
          </p:spPr>
          <p:txBody>
            <a:bodyPr wrap="square" rtlCol="0">
              <a:spAutoFit/>
            </a:bodyPr>
            <a:lstStyle/>
            <a:p>
              <a:r>
                <a:rPr lang="ca-ES" sz="1400" spc="-50" dirty="0" smtClean="0">
                  <a:solidFill>
                    <a:srgbClr val="005086"/>
                  </a:solidFill>
                </a:rPr>
                <a:t>si bé es van incorporar preses de requisits</a:t>
              </a:r>
            </a:p>
            <a:p>
              <a:r>
                <a:rPr lang="ca-ES" sz="1400" spc="-50" dirty="0" smtClean="0">
                  <a:solidFill>
                    <a:srgbClr val="005086"/>
                  </a:solidFill>
                </a:rPr>
                <a:t>no previstes</a:t>
              </a:r>
            </a:p>
          </p:txBody>
        </p:sp>
      </p:grpSp>
      <p:grpSp>
        <p:nvGrpSpPr>
          <p:cNvPr id="71" name="70 Grupo"/>
          <p:cNvGrpSpPr/>
          <p:nvPr/>
        </p:nvGrpSpPr>
        <p:grpSpPr>
          <a:xfrm>
            <a:off x="5382304" y="5012008"/>
            <a:ext cx="2719643" cy="1169551"/>
            <a:chOff x="5382304" y="5012008"/>
            <a:chExt cx="2719643" cy="1169551"/>
          </a:xfrm>
        </p:grpSpPr>
        <p:sp>
          <p:nvSpPr>
            <p:cNvPr id="46" name="45 Rectángulo"/>
            <p:cNvSpPr/>
            <p:nvPr/>
          </p:nvSpPr>
          <p:spPr>
            <a:xfrm rot="5400000" flipH="1" flipV="1">
              <a:off x="5424695" y="5050108"/>
              <a:ext cx="1089552" cy="1089552"/>
            </a:xfrm>
            <a:prstGeom prst="rect">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49" name="48 CuadroTexto"/>
            <p:cNvSpPr txBox="1"/>
            <p:nvPr/>
          </p:nvSpPr>
          <p:spPr>
            <a:xfrm>
              <a:off x="5382304" y="5012008"/>
              <a:ext cx="1212417" cy="1169551"/>
            </a:xfrm>
            <a:prstGeom prst="rect">
              <a:avLst/>
            </a:prstGeom>
            <a:noFill/>
          </p:spPr>
          <p:txBody>
            <a:bodyPr wrap="square" rtlCol="0">
              <a:spAutoFit/>
            </a:bodyPr>
            <a:lstStyle/>
            <a:p>
              <a:r>
                <a:rPr lang="ca-ES" sz="1400" spc="-50" dirty="0" smtClean="0">
                  <a:solidFill>
                    <a:schemeClr val="bg1"/>
                  </a:solidFill>
                </a:rPr>
                <a:t>la planificació inicial s’ha seguit sense excessives dificultats</a:t>
              </a:r>
            </a:p>
          </p:txBody>
        </p:sp>
        <p:sp>
          <p:nvSpPr>
            <p:cNvPr id="52" name="51 Rectángulo"/>
            <p:cNvSpPr/>
            <p:nvPr/>
          </p:nvSpPr>
          <p:spPr>
            <a:xfrm rot="5400000" flipH="1" flipV="1">
              <a:off x="6936868" y="5050108"/>
              <a:ext cx="1089552" cy="1089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solidFill>
                  <a:schemeClr val="bg1"/>
                </a:solidFill>
              </a:endParaRPr>
            </a:p>
          </p:txBody>
        </p:sp>
        <p:sp>
          <p:nvSpPr>
            <p:cNvPr id="53" name="52 CuadroTexto"/>
            <p:cNvSpPr txBox="1"/>
            <p:nvPr/>
          </p:nvSpPr>
          <p:spPr>
            <a:xfrm>
              <a:off x="6898768" y="5012008"/>
              <a:ext cx="1203179" cy="1169551"/>
            </a:xfrm>
            <a:prstGeom prst="rect">
              <a:avLst/>
            </a:prstGeom>
            <a:noFill/>
          </p:spPr>
          <p:txBody>
            <a:bodyPr wrap="square" rtlCol="0">
              <a:spAutoFit/>
            </a:bodyPr>
            <a:lstStyle/>
            <a:p>
              <a:r>
                <a:rPr lang="ca-ES" sz="1400" spc="-50" dirty="0" smtClean="0">
                  <a:solidFill>
                    <a:srgbClr val="005086"/>
                  </a:solidFill>
                </a:rPr>
                <a:t>si bé es va haver de </a:t>
              </a:r>
            </a:p>
            <a:p>
              <a:r>
                <a:rPr lang="ca-ES" sz="1400" spc="-50" dirty="0" smtClean="0">
                  <a:solidFill>
                    <a:srgbClr val="005086"/>
                  </a:solidFill>
                </a:rPr>
                <a:t>re-planificar durant la </a:t>
              </a:r>
            </a:p>
            <a:p>
              <a:r>
                <a:rPr lang="ca-ES" sz="1400" spc="-50" dirty="0" smtClean="0">
                  <a:solidFill>
                    <a:srgbClr val="005086"/>
                  </a:solidFill>
                </a:rPr>
                <a:t>fase 3</a:t>
              </a:r>
            </a:p>
          </p:txBody>
        </p:sp>
      </p:grpSp>
    </p:spTree>
    <p:extLst>
      <p:ext uri="{BB962C8B-B14F-4D97-AF65-F5344CB8AC3E}">
        <p14:creationId xmlns:p14="http://schemas.microsoft.com/office/powerpoint/2010/main" val="419688127"/>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spd="med"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63"/>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750"/>
                                  </p:stCondLst>
                                  <p:childTnLst>
                                    <p:set>
                                      <p:cBhvr>
                                        <p:cTn id="9" dur="1" fill="hold">
                                          <p:stCondLst>
                                            <p:cond delay="0"/>
                                          </p:stCondLst>
                                        </p:cTn>
                                        <p:tgtEl>
                                          <p:spTgt spid="64"/>
                                        </p:tgtEl>
                                        <p:attrNameLst>
                                          <p:attrName>style.visibility</p:attrName>
                                        </p:attrNameLst>
                                      </p:cBhvr>
                                      <p:to>
                                        <p:strVal val="visible"/>
                                      </p:to>
                                    </p:set>
                                  </p:childTnLst>
                                </p:cTn>
                              </p:par>
                            </p:childTnLst>
                          </p:cTn>
                        </p:par>
                        <p:par>
                          <p:cTn id="10" fill="hold">
                            <p:stCondLst>
                              <p:cond delay="1750"/>
                            </p:stCondLst>
                            <p:childTnLst>
                              <p:par>
                                <p:cTn id="11" presetID="1" presetClass="entr" presetSubtype="0" fill="hold" nodeType="afterEffect">
                                  <p:stCondLst>
                                    <p:cond delay="3500"/>
                                  </p:stCondLst>
                                  <p:childTnLst>
                                    <p:set>
                                      <p:cBhvr>
                                        <p:cTn id="12" dur="1" fill="hold">
                                          <p:stCondLst>
                                            <p:cond delay="0"/>
                                          </p:stCondLst>
                                        </p:cTn>
                                        <p:tgtEl>
                                          <p:spTgt spid="65"/>
                                        </p:tgtEl>
                                        <p:attrNameLst>
                                          <p:attrName>style.visibility</p:attrName>
                                        </p:attrNameLst>
                                      </p:cBhvr>
                                      <p:to>
                                        <p:strVal val="visible"/>
                                      </p:to>
                                    </p:set>
                                  </p:childTnLst>
                                </p:cTn>
                              </p:par>
                            </p:childTnLst>
                          </p:cTn>
                        </p:par>
                        <p:par>
                          <p:cTn id="13" fill="hold">
                            <p:stCondLst>
                              <p:cond delay="5250"/>
                            </p:stCondLst>
                            <p:childTnLst>
                              <p:par>
                                <p:cTn id="14" presetID="1" presetClass="entr" presetSubtype="0" fill="hold" nodeType="afterEffect">
                                  <p:stCondLst>
                                    <p:cond delay="3500"/>
                                  </p:stCondLst>
                                  <p:childTnLst>
                                    <p:set>
                                      <p:cBhvr>
                                        <p:cTn id="15" dur="1" fill="hold">
                                          <p:stCondLst>
                                            <p:cond delay="0"/>
                                          </p:stCondLst>
                                        </p:cTn>
                                        <p:tgtEl>
                                          <p:spTgt spid="66"/>
                                        </p:tgtEl>
                                        <p:attrNameLst>
                                          <p:attrName>style.visibility</p:attrName>
                                        </p:attrNameLst>
                                      </p:cBhvr>
                                      <p:to>
                                        <p:strVal val="visible"/>
                                      </p:to>
                                    </p:set>
                                  </p:childTnLst>
                                </p:cTn>
                              </p:par>
                            </p:childTnLst>
                          </p:cTn>
                        </p:par>
                        <p:par>
                          <p:cTn id="16" fill="hold">
                            <p:stCondLst>
                              <p:cond delay="8750"/>
                            </p:stCondLst>
                            <p:childTnLst>
                              <p:par>
                                <p:cTn id="17" presetID="1" presetClass="entr" presetSubtype="0" fill="hold" nodeType="afterEffect">
                                  <p:stCondLst>
                                    <p:cond delay="1000"/>
                                  </p:stCondLst>
                                  <p:childTnLst>
                                    <p:set>
                                      <p:cBhvr>
                                        <p:cTn id="18" dur="1" fill="hold">
                                          <p:stCondLst>
                                            <p:cond delay="0"/>
                                          </p:stCondLst>
                                        </p:cTn>
                                        <p:tgtEl>
                                          <p:spTgt spid="67"/>
                                        </p:tgtEl>
                                        <p:attrNameLst>
                                          <p:attrName>style.visibility</p:attrName>
                                        </p:attrNameLst>
                                      </p:cBhvr>
                                      <p:to>
                                        <p:strVal val="visible"/>
                                      </p:to>
                                    </p:set>
                                  </p:childTnLst>
                                </p:cTn>
                              </p:par>
                            </p:childTnLst>
                          </p:cTn>
                        </p:par>
                        <p:par>
                          <p:cTn id="19" fill="hold">
                            <p:stCondLst>
                              <p:cond delay="9750"/>
                            </p:stCondLst>
                            <p:childTnLst>
                              <p:par>
                                <p:cTn id="20" presetID="1" presetClass="entr" presetSubtype="0" fill="hold" nodeType="afterEffect">
                                  <p:stCondLst>
                                    <p:cond delay="3500"/>
                                  </p:stCondLst>
                                  <p:childTnLst>
                                    <p:set>
                                      <p:cBhvr>
                                        <p:cTn id="21" dur="1" fill="hold">
                                          <p:stCondLst>
                                            <p:cond delay="0"/>
                                          </p:stCondLst>
                                        </p:cTn>
                                        <p:tgtEl>
                                          <p:spTgt spid="68"/>
                                        </p:tgtEl>
                                        <p:attrNameLst>
                                          <p:attrName>style.visibility</p:attrName>
                                        </p:attrNameLst>
                                      </p:cBhvr>
                                      <p:to>
                                        <p:strVal val="visible"/>
                                      </p:to>
                                    </p:set>
                                  </p:childTnLst>
                                </p:cTn>
                              </p:par>
                            </p:childTnLst>
                          </p:cTn>
                        </p:par>
                        <p:par>
                          <p:cTn id="22" fill="hold">
                            <p:stCondLst>
                              <p:cond delay="13250"/>
                            </p:stCondLst>
                            <p:childTnLst>
                              <p:par>
                                <p:cTn id="23" presetID="1" presetClass="entr" presetSubtype="0" fill="hold" nodeType="afterEffect">
                                  <p:stCondLst>
                                    <p:cond delay="4250"/>
                                  </p:stCondLst>
                                  <p:childTnLst>
                                    <p:set>
                                      <p:cBhvr>
                                        <p:cTn id="24" dur="1" fill="hold">
                                          <p:stCondLst>
                                            <p:cond delay="0"/>
                                          </p:stCondLst>
                                        </p:cTn>
                                        <p:tgtEl>
                                          <p:spTgt spid="69"/>
                                        </p:tgtEl>
                                        <p:attrNameLst>
                                          <p:attrName>style.visibility</p:attrName>
                                        </p:attrNameLst>
                                      </p:cBhvr>
                                      <p:to>
                                        <p:strVal val="visible"/>
                                      </p:to>
                                    </p:set>
                                  </p:childTnLst>
                                </p:cTn>
                              </p:par>
                            </p:childTnLst>
                          </p:cTn>
                        </p:par>
                        <p:par>
                          <p:cTn id="25" fill="hold">
                            <p:stCondLst>
                              <p:cond delay="17500"/>
                            </p:stCondLst>
                            <p:childTnLst>
                              <p:par>
                                <p:cTn id="26" presetID="1" presetClass="entr" presetSubtype="0" fill="hold" nodeType="afterEffect">
                                  <p:stCondLst>
                                    <p:cond delay="1000"/>
                                  </p:stCondLst>
                                  <p:childTnLst>
                                    <p:set>
                                      <p:cBhvr>
                                        <p:cTn id="27" dur="1" fill="hold">
                                          <p:stCondLst>
                                            <p:cond delay="0"/>
                                          </p:stCondLst>
                                        </p:cTn>
                                        <p:tgtEl>
                                          <p:spTgt spid="70"/>
                                        </p:tgtEl>
                                        <p:attrNameLst>
                                          <p:attrName>style.visibility</p:attrName>
                                        </p:attrNameLst>
                                      </p:cBhvr>
                                      <p:to>
                                        <p:strVal val="visible"/>
                                      </p:to>
                                    </p:set>
                                  </p:childTnLst>
                                </p:cTn>
                              </p:par>
                            </p:childTnLst>
                          </p:cTn>
                        </p:par>
                        <p:par>
                          <p:cTn id="28" fill="hold">
                            <p:stCondLst>
                              <p:cond delay="18500"/>
                            </p:stCondLst>
                            <p:childTnLst>
                              <p:par>
                                <p:cTn id="29" presetID="1" presetClass="entr" presetSubtype="0" fill="hold" nodeType="afterEffect">
                                  <p:stCondLst>
                                    <p:cond delay="3500"/>
                                  </p:stCondLst>
                                  <p:childTnLst>
                                    <p:set>
                                      <p:cBhvr>
                                        <p:cTn id="30" dur="1" fill="hold">
                                          <p:stCondLst>
                                            <p:cond delay="0"/>
                                          </p:stCondLst>
                                        </p:cTn>
                                        <p:tgtEl>
                                          <p:spTgt spid="71"/>
                                        </p:tgtEl>
                                        <p:attrNameLst>
                                          <p:attrName>style.visibility</p:attrName>
                                        </p:attrNameLst>
                                      </p:cBhvr>
                                      <p:to>
                                        <p:strVal val="visible"/>
                                      </p:to>
                                    </p:set>
                                  </p:childTnLst>
                                </p:cTn>
                              </p:par>
                            </p:childTnLst>
                          </p:cTn>
                        </p:par>
                        <p:par>
                          <p:cTn id="31" fill="hold">
                            <p:stCondLst>
                              <p:cond delay="22000"/>
                            </p:stCondLst>
                            <p:childTnLst>
                              <p:par>
                                <p:cTn id="32" presetID="1" presetClass="entr" presetSubtype="0" fill="hold" grpId="0" nodeType="afterEffect">
                                  <p:stCondLst>
                                    <p:cond delay="3750"/>
                                  </p:stCondLst>
                                  <p:childTnLst>
                                    <p:set>
                                      <p:cBhvr>
                                        <p:cTn id="33" dur="1" fill="hold">
                                          <p:stCondLst>
                                            <p:cond delay="0"/>
                                          </p:stCondLst>
                                        </p:cTn>
                                        <p:tgtEl>
                                          <p:spTgt spid="11"/>
                                        </p:tgtEl>
                                        <p:attrNameLst>
                                          <p:attrName>style.visibility</p:attrName>
                                        </p:attrNameLst>
                                      </p:cBhvr>
                                      <p:to>
                                        <p:strVal val="visible"/>
                                      </p:to>
                                    </p:set>
                                  </p:childTnLst>
                                </p:cTn>
                              </p:par>
                            </p:childTnLst>
                          </p:cTn>
                        </p:par>
                        <p:par>
                          <p:cTn id="34" fill="hold">
                            <p:stCondLst>
                              <p:cond delay="25750"/>
                            </p:stCondLst>
                            <p:childTnLst>
                              <p:par>
                                <p:cTn id="35" presetID="1" presetClass="entr" presetSubtype="0" fill="hold" grpId="0" nodeType="afterEffect">
                                  <p:stCondLst>
                                    <p:cond delay="250"/>
                                  </p:stCondLst>
                                  <p:childTnLst>
                                    <p:set>
                                      <p:cBhvr>
                                        <p:cTn id="36" dur="1" fill="hold">
                                          <p:stCondLst>
                                            <p:cond delay="0"/>
                                          </p:stCondLst>
                                        </p:cTn>
                                        <p:tgtEl>
                                          <p:spTgt spid="9"/>
                                        </p:tgtEl>
                                        <p:attrNameLst>
                                          <p:attrName>style.visibility</p:attrName>
                                        </p:attrNameLst>
                                      </p:cBhvr>
                                      <p:to>
                                        <p:strVal val="visible"/>
                                      </p:to>
                                    </p:set>
                                  </p:childTnLst>
                                </p:cTn>
                              </p:par>
                            </p:childTnLst>
                          </p:cTn>
                        </p:par>
                        <p:par>
                          <p:cTn id="37" fill="hold">
                            <p:stCondLst>
                              <p:cond delay="26000"/>
                            </p:stCondLst>
                            <p:childTnLst>
                              <p:par>
                                <p:cTn id="38" presetID="1" presetClass="entr" presetSubtype="0" fill="hold" grpId="0" nodeType="afterEffect">
                                  <p:stCondLst>
                                    <p:cond delay="250"/>
                                  </p:stCondLst>
                                  <p:childTnLst>
                                    <p:set>
                                      <p:cBhvr>
                                        <p:cTn id="3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fld id="{43E8E94E-7A3B-4999-A7D7-2FD18BF9C1D3}" type="slidenum">
              <a:rPr lang="es-ES" smtClean="0"/>
              <a:pPr>
                <a:defRPr/>
              </a:pPr>
              <a:t>16</a:t>
            </a:fld>
            <a:endParaRPr lang="es-ES" dirty="0"/>
          </a:p>
        </p:txBody>
      </p:sp>
      <p:sp>
        <p:nvSpPr>
          <p:cNvPr id="18" name="Rectángulo 13"/>
          <p:cNvSpPr>
            <a:spLocks noChangeAspect="1"/>
          </p:cNvSpPr>
          <p:nvPr/>
        </p:nvSpPr>
        <p:spPr>
          <a:xfrm>
            <a:off x="590210" y="447862"/>
            <a:ext cx="900000" cy="90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ln w="28575">
                <a:solidFill>
                  <a:schemeClr val="tx1"/>
                </a:solidFill>
              </a:ln>
              <a:solidFill>
                <a:schemeClr val="tx1"/>
              </a:solidFill>
            </a:endParaRPr>
          </a:p>
        </p:txBody>
      </p:sp>
      <p:sp>
        <p:nvSpPr>
          <p:cNvPr id="23" name="Rectangle 2"/>
          <p:cNvSpPr>
            <a:spLocks noGrp="1" noChangeArrowheads="1"/>
          </p:cNvSpPr>
          <p:nvPr>
            <p:ph type="title"/>
          </p:nvPr>
        </p:nvSpPr>
        <p:spPr>
          <a:xfrm>
            <a:off x="1489690" y="357188"/>
            <a:ext cx="3531489" cy="563562"/>
          </a:xfrm>
        </p:spPr>
        <p:txBody>
          <a:bodyPr/>
          <a:lstStyle/>
          <a:p>
            <a:pPr eaLnBrk="1" hangingPunct="1">
              <a:defRPr/>
            </a:pPr>
            <a:r>
              <a:rPr lang="ca-ES" sz="4800" b="0" spc="-170" dirty="0" smtClean="0">
                <a:solidFill>
                  <a:srgbClr val="00539E"/>
                </a:solidFill>
              </a:rPr>
              <a:t>línies de futur</a:t>
            </a:r>
          </a:p>
        </p:txBody>
      </p:sp>
      <p:sp>
        <p:nvSpPr>
          <p:cNvPr id="9" name="Rectangle 15"/>
          <p:cNvSpPr>
            <a:spLocks noChangeArrowheads="1"/>
          </p:cNvSpPr>
          <p:nvPr/>
        </p:nvSpPr>
        <p:spPr bwMode="auto">
          <a:xfrm>
            <a:off x="8229600" y="6401995"/>
            <a:ext cx="228600" cy="228600"/>
          </a:xfrm>
          <a:prstGeom prst="rect">
            <a:avLst/>
          </a:prstGeom>
          <a:noFill/>
          <a:ln w="19050">
            <a:solidFill>
              <a:schemeClr val="tx2"/>
            </a:solidFill>
            <a:miter lim="800000"/>
            <a:headEnd/>
            <a:tailEnd/>
          </a:ln>
          <a:effectLst/>
        </p:spPr>
        <p:txBody>
          <a:bodyPr wrap="none" anchor="ctr"/>
          <a:lstStyle/>
          <a:p>
            <a:pPr>
              <a:defRPr/>
            </a:pPr>
            <a:endParaRPr lang="es-ES" dirty="0"/>
          </a:p>
        </p:txBody>
      </p:sp>
      <p:sp>
        <p:nvSpPr>
          <p:cNvPr id="10" name="Rectangle 16"/>
          <p:cNvSpPr>
            <a:spLocks noChangeArrowheads="1"/>
          </p:cNvSpPr>
          <p:nvPr/>
        </p:nvSpPr>
        <p:spPr bwMode="auto">
          <a:xfrm>
            <a:off x="8534400" y="6401995"/>
            <a:ext cx="228600" cy="228600"/>
          </a:xfrm>
          <a:prstGeom prst="rect">
            <a:avLst/>
          </a:prstGeom>
          <a:solidFill>
            <a:schemeClr val="tx1"/>
          </a:solidFill>
          <a:ln w="19050">
            <a:solidFill>
              <a:schemeClr val="tx2"/>
            </a:solidFill>
            <a:miter lim="800000"/>
            <a:headEnd/>
            <a:tailEnd/>
          </a:ln>
          <a:effectLst/>
        </p:spPr>
        <p:txBody>
          <a:bodyPr wrap="none" anchor="ctr"/>
          <a:lstStyle/>
          <a:p>
            <a:pPr>
              <a:defRPr/>
            </a:pPr>
            <a:endParaRPr lang="es-ES" dirty="0"/>
          </a:p>
        </p:txBody>
      </p:sp>
      <p:sp>
        <p:nvSpPr>
          <p:cNvPr id="11" name="Rectángulo 5"/>
          <p:cNvSpPr/>
          <p:nvPr/>
        </p:nvSpPr>
        <p:spPr>
          <a:xfrm>
            <a:off x="7916091" y="6403795"/>
            <a:ext cx="226800" cy="226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12" name="CuadroTexto 14"/>
          <p:cNvSpPr txBox="1"/>
          <p:nvPr/>
        </p:nvSpPr>
        <p:spPr>
          <a:xfrm>
            <a:off x="490961" y="-53003"/>
            <a:ext cx="1919734" cy="1754326"/>
          </a:xfrm>
          <a:prstGeom prst="rect">
            <a:avLst/>
          </a:prstGeom>
          <a:noFill/>
        </p:spPr>
        <p:txBody>
          <a:bodyPr wrap="square" rtlCol="0">
            <a:spAutoFit/>
          </a:bodyPr>
          <a:lstStyle/>
          <a:p>
            <a:pPr>
              <a:lnSpc>
                <a:spcPct val="150000"/>
              </a:lnSpc>
            </a:pPr>
            <a:r>
              <a:rPr lang="ca-ES" sz="7200" b="1" dirty="0" smtClean="0"/>
              <a:t>8</a:t>
            </a:r>
            <a:r>
              <a:rPr lang="ca-ES" sz="5400" b="1" dirty="0" smtClean="0"/>
              <a:t>.</a:t>
            </a:r>
            <a:r>
              <a:rPr lang="ca-ES" sz="2800" b="1" dirty="0"/>
              <a:t>2</a:t>
            </a:r>
          </a:p>
        </p:txBody>
      </p:sp>
      <p:sp>
        <p:nvSpPr>
          <p:cNvPr id="13" name="12 Rectángulo"/>
          <p:cNvSpPr/>
          <p:nvPr/>
        </p:nvSpPr>
        <p:spPr>
          <a:xfrm>
            <a:off x="1564006" y="890896"/>
            <a:ext cx="7579993" cy="353943"/>
          </a:xfrm>
          <a:prstGeom prst="rect">
            <a:avLst/>
          </a:prstGeom>
        </p:spPr>
        <p:txBody>
          <a:bodyPr wrap="square">
            <a:spAutoFit/>
          </a:bodyPr>
          <a:lstStyle/>
          <a:p>
            <a:pPr algn="just"/>
            <a:r>
              <a:rPr lang="ca-ES" sz="1700" spc="-50" dirty="0" smtClean="0"/>
              <a:t>Tanmateix i com a línies de futur, restarien per abordar les qüestions següents: </a:t>
            </a:r>
            <a:endParaRPr lang="ca-ES" sz="1700" spc="-50" dirty="0"/>
          </a:p>
        </p:txBody>
      </p:sp>
      <p:grpSp>
        <p:nvGrpSpPr>
          <p:cNvPr id="56" name="55 Grupo"/>
          <p:cNvGrpSpPr/>
          <p:nvPr/>
        </p:nvGrpSpPr>
        <p:grpSpPr>
          <a:xfrm>
            <a:off x="1113931" y="3027343"/>
            <a:ext cx="2384308" cy="2312894"/>
            <a:chOff x="1031257" y="3886192"/>
            <a:chExt cx="2384308" cy="2312894"/>
          </a:xfrm>
        </p:grpSpPr>
        <p:sp>
          <p:nvSpPr>
            <p:cNvPr id="57" name="56 Rectángulo"/>
            <p:cNvSpPr/>
            <p:nvPr/>
          </p:nvSpPr>
          <p:spPr>
            <a:xfrm>
              <a:off x="1031257" y="3886192"/>
              <a:ext cx="2312894" cy="23128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58" name="57 CuadroTexto"/>
            <p:cNvSpPr txBox="1"/>
            <p:nvPr/>
          </p:nvSpPr>
          <p:spPr>
            <a:xfrm>
              <a:off x="1121269" y="3993768"/>
              <a:ext cx="2195987" cy="615553"/>
            </a:xfrm>
            <a:prstGeom prst="rect">
              <a:avLst/>
            </a:prstGeom>
            <a:noFill/>
          </p:spPr>
          <p:txBody>
            <a:bodyPr wrap="square" rtlCol="0">
              <a:spAutoFit/>
            </a:bodyPr>
            <a:lstStyle/>
            <a:p>
              <a:r>
                <a:rPr lang="ca-ES" sz="3400" spc="-100" dirty="0" smtClean="0">
                  <a:solidFill>
                    <a:srgbClr val="00539E"/>
                  </a:solidFill>
                </a:rPr>
                <a:t>usabilitat</a:t>
              </a:r>
              <a:endParaRPr lang="ca-ES" sz="3400" spc="-100" dirty="0">
                <a:solidFill>
                  <a:srgbClr val="00539E"/>
                </a:solidFill>
              </a:endParaRPr>
            </a:p>
          </p:txBody>
        </p:sp>
        <p:sp>
          <p:nvSpPr>
            <p:cNvPr id="60" name="59 CuadroTexto"/>
            <p:cNvSpPr txBox="1"/>
            <p:nvPr/>
          </p:nvSpPr>
          <p:spPr>
            <a:xfrm>
              <a:off x="1134717" y="4492781"/>
              <a:ext cx="2280848" cy="1631216"/>
            </a:xfrm>
            <a:prstGeom prst="rect">
              <a:avLst/>
            </a:prstGeom>
            <a:noFill/>
          </p:spPr>
          <p:txBody>
            <a:bodyPr wrap="square" rtlCol="0">
              <a:spAutoFit/>
            </a:bodyPr>
            <a:lstStyle/>
            <a:p>
              <a:r>
                <a:rPr lang="ca-ES" sz="2000" spc="-50" dirty="0" smtClean="0"/>
                <a:t>testejar </a:t>
              </a:r>
            </a:p>
            <a:p>
              <a:r>
                <a:rPr lang="ca-ES" sz="2000" spc="-50" dirty="0" smtClean="0"/>
                <a:t>el funcionament </a:t>
              </a:r>
            </a:p>
            <a:p>
              <a:r>
                <a:rPr lang="ca-ES" sz="2000" spc="-50" dirty="0" smtClean="0"/>
                <a:t>del formulari F0a) </a:t>
              </a:r>
            </a:p>
            <a:p>
              <a:r>
                <a:rPr lang="ca-ES" sz="2000" spc="-50" dirty="0" smtClean="0"/>
                <a:t>i millorar-lo, </a:t>
              </a:r>
            </a:p>
            <a:p>
              <a:r>
                <a:rPr lang="ca-ES" sz="2000" spc="-50" dirty="0" smtClean="0"/>
                <a:t>si s’escau</a:t>
              </a:r>
            </a:p>
          </p:txBody>
        </p:sp>
      </p:grpSp>
      <p:grpSp>
        <p:nvGrpSpPr>
          <p:cNvPr id="72" name="71 Grupo"/>
          <p:cNvGrpSpPr/>
          <p:nvPr/>
        </p:nvGrpSpPr>
        <p:grpSpPr>
          <a:xfrm>
            <a:off x="2974095" y="1529528"/>
            <a:ext cx="2312894" cy="2312894"/>
            <a:chOff x="3402407" y="1275964"/>
            <a:chExt cx="2312894" cy="2312894"/>
          </a:xfrm>
          <a:solidFill>
            <a:srgbClr val="005086"/>
          </a:solidFill>
        </p:grpSpPr>
        <p:sp>
          <p:nvSpPr>
            <p:cNvPr id="73" name="72 Rectángulo"/>
            <p:cNvSpPr/>
            <p:nvPr/>
          </p:nvSpPr>
          <p:spPr>
            <a:xfrm>
              <a:off x="3402407" y="1275964"/>
              <a:ext cx="2312894" cy="23128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74" name="73 CuadroTexto"/>
            <p:cNvSpPr txBox="1"/>
            <p:nvPr/>
          </p:nvSpPr>
          <p:spPr>
            <a:xfrm>
              <a:off x="3523858" y="1329752"/>
              <a:ext cx="2079080" cy="615553"/>
            </a:xfrm>
            <a:prstGeom prst="rect">
              <a:avLst/>
            </a:prstGeom>
            <a:grpFill/>
            <a:ln>
              <a:noFill/>
            </a:ln>
          </p:spPr>
          <p:txBody>
            <a:bodyPr wrap="square" rtlCol="0">
              <a:spAutoFit/>
            </a:bodyPr>
            <a:lstStyle/>
            <a:p>
              <a:r>
                <a:rPr lang="ca-ES" sz="3400" spc="-100" dirty="0" smtClean="0">
                  <a:solidFill>
                    <a:schemeClr val="bg1"/>
                  </a:solidFill>
                </a:rPr>
                <a:t>rwd</a:t>
              </a:r>
              <a:endParaRPr lang="ca-ES" sz="3400" spc="-100" dirty="0">
                <a:solidFill>
                  <a:schemeClr val="bg1"/>
                </a:solidFill>
              </a:endParaRPr>
            </a:p>
          </p:txBody>
        </p:sp>
        <p:sp>
          <p:nvSpPr>
            <p:cNvPr id="75" name="74 CuadroTexto"/>
            <p:cNvSpPr txBox="1"/>
            <p:nvPr/>
          </p:nvSpPr>
          <p:spPr>
            <a:xfrm>
              <a:off x="3536878" y="1878070"/>
              <a:ext cx="2052614" cy="1323439"/>
            </a:xfrm>
            <a:prstGeom prst="rect">
              <a:avLst/>
            </a:prstGeom>
            <a:grpFill/>
            <a:ln>
              <a:noFill/>
            </a:ln>
          </p:spPr>
          <p:txBody>
            <a:bodyPr wrap="square" rtlCol="0">
              <a:spAutoFit/>
            </a:bodyPr>
            <a:lstStyle/>
            <a:p>
              <a:r>
                <a:rPr lang="ca-ES" sz="2000" spc="-50" dirty="0" smtClean="0">
                  <a:solidFill>
                    <a:schemeClr val="bg1"/>
                  </a:solidFill>
                </a:rPr>
                <a:t>reconsiderar</a:t>
              </a:r>
            </a:p>
            <a:p>
              <a:r>
                <a:rPr lang="ca-ES" sz="2000" spc="-50" dirty="0" smtClean="0">
                  <a:solidFill>
                    <a:schemeClr val="bg1"/>
                  </a:solidFill>
                </a:rPr>
                <a:t>l’adopció d’un disseny web adaptatiu</a:t>
              </a:r>
              <a:endParaRPr lang="ca-ES" sz="2000" spc="-50" dirty="0">
                <a:solidFill>
                  <a:schemeClr val="bg1"/>
                </a:solidFill>
              </a:endParaRPr>
            </a:p>
          </p:txBody>
        </p:sp>
      </p:grpSp>
      <p:grpSp>
        <p:nvGrpSpPr>
          <p:cNvPr id="76" name="75 Grupo"/>
          <p:cNvGrpSpPr/>
          <p:nvPr/>
        </p:nvGrpSpPr>
        <p:grpSpPr>
          <a:xfrm>
            <a:off x="4891419" y="2110612"/>
            <a:ext cx="2409543" cy="2312894"/>
            <a:chOff x="5709694" y="3886192"/>
            <a:chExt cx="2409543" cy="2312894"/>
          </a:xfrm>
        </p:grpSpPr>
        <p:sp>
          <p:nvSpPr>
            <p:cNvPr id="77" name="76 Rectángulo"/>
            <p:cNvSpPr/>
            <p:nvPr/>
          </p:nvSpPr>
          <p:spPr>
            <a:xfrm>
              <a:off x="5716597" y="3886192"/>
              <a:ext cx="2312894" cy="23128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78" name="77 CuadroTexto"/>
            <p:cNvSpPr txBox="1"/>
            <p:nvPr/>
          </p:nvSpPr>
          <p:spPr>
            <a:xfrm>
              <a:off x="5712013" y="3993768"/>
              <a:ext cx="2195987" cy="615553"/>
            </a:xfrm>
            <a:prstGeom prst="rect">
              <a:avLst/>
            </a:prstGeom>
            <a:noFill/>
          </p:spPr>
          <p:txBody>
            <a:bodyPr wrap="square" rtlCol="0">
              <a:spAutoFit/>
            </a:bodyPr>
            <a:lstStyle/>
            <a:p>
              <a:r>
                <a:rPr lang="ca-ES" sz="3400" spc="-100" dirty="0" smtClean="0">
                  <a:solidFill>
                    <a:srgbClr val="00539E"/>
                  </a:solidFill>
                </a:rPr>
                <a:t>navegació</a:t>
              </a:r>
              <a:endParaRPr lang="ca-ES" sz="3400" spc="-100" dirty="0">
                <a:solidFill>
                  <a:srgbClr val="00539E"/>
                </a:solidFill>
              </a:endParaRPr>
            </a:p>
          </p:txBody>
        </p:sp>
        <p:sp>
          <p:nvSpPr>
            <p:cNvPr id="79" name="78 CuadroTexto"/>
            <p:cNvSpPr txBox="1"/>
            <p:nvPr/>
          </p:nvSpPr>
          <p:spPr>
            <a:xfrm>
              <a:off x="5709694" y="4492781"/>
              <a:ext cx="2409543" cy="1631216"/>
            </a:xfrm>
            <a:prstGeom prst="rect">
              <a:avLst/>
            </a:prstGeom>
            <a:noFill/>
          </p:spPr>
          <p:txBody>
            <a:bodyPr wrap="square" rtlCol="0">
              <a:spAutoFit/>
            </a:bodyPr>
            <a:lstStyle/>
            <a:p>
              <a:r>
                <a:rPr lang="ca-ES" sz="2000" spc="-50" dirty="0" smtClean="0"/>
                <a:t>proposar, </a:t>
              </a:r>
            </a:p>
            <a:p>
              <a:r>
                <a:rPr lang="ca-ES" sz="2000" spc="-50" dirty="0" smtClean="0"/>
                <a:t>a la Direcció, </a:t>
              </a:r>
            </a:p>
            <a:p>
              <a:r>
                <a:rPr lang="ca-ES" sz="2000" spc="-50" dirty="0" smtClean="0"/>
                <a:t>la possibilitat </a:t>
              </a:r>
            </a:p>
            <a:p>
              <a:r>
                <a:rPr lang="ca-ES" sz="2000" spc="-50" dirty="0" smtClean="0"/>
                <a:t>de modificar </a:t>
              </a:r>
            </a:p>
            <a:p>
              <a:r>
                <a:rPr lang="ca-ES" sz="2000" spc="-50" dirty="0" smtClean="0"/>
                <a:t>l’arbre de navegació </a:t>
              </a:r>
            </a:p>
          </p:txBody>
        </p:sp>
      </p:grpSp>
      <p:grpSp>
        <p:nvGrpSpPr>
          <p:cNvPr id="16" name="15 Grupo"/>
          <p:cNvGrpSpPr/>
          <p:nvPr/>
        </p:nvGrpSpPr>
        <p:grpSpPr>
          <a:xfrm>
            <a:off x="4130590" y="4051744"/>
            <a:ext cx="4769070" cy="2333296"/>
            <a:chOff x="4130590" y="4051744"/>
            <a:chExt cx="4769070" cy="2333296"/>
          </a:xfrm>
        </p:grpSpPr>
        <p:sp>
          <p:nvSpPr>
            <p:cNvPr id="3" name="2 Rectángulo"/>
            <p:cNvSpPr/>
            <p:nvPr/>
          </p:nvSpPr>
          <p:spPr>
            <a:xfrm>
              <a:off x="4574015" y="4716984"/>
              <a:ext cx="3972716" cy="1015663"/>
            </a:xfrm>
            <a:prstGeom prst="rect">
              <a:avLst/>
            </a:prstGeom>
          </p:spPr>
          <p:txBody>
            <a:bodyPr wrap="square">
              <a:spAutoFit/>
            </a:bodyPr>
            <a:lstStyle/>
            <a:p>
              <a:r>
                <a:rPr lang="ca-ES" sz="1500" spc="-70" dirty="0"/>
                <a:t>En tot cas, s'espera que </a:t>
              </a:r>
              <a:r>
                <a:rPr lang="ca-ES" sz="1500" spc="-70" dirty="0" smtClean="0"/>
                <a:t>la </a:t>
              </a:r>
              <a:r>
                <a:rPr lang="ca-ES" sz="1500" spc="-70" dirty="0"/>
                <a:t>borsa de treball que ens ocupa pugui actuar, finalment, com una eina òptima i efectiva per tal d'alleugerir i dinamitzar els processos de reclutament i selecció de personal.</a:t>
              </a:r>
              <a:endParaRPr lang="es-ES" sz="1500" spc="-70" dirty="0"/>
            </a:p>
          </p:txBody>
        </p:sp>
        <p:sp>
          <p:nvSpPr>
            <p:cNvPr id="14" name="13 Flecha a la derecha con bandas"/>
            <p:cNvSpPr/>
            <p:nvPr/>
          </p:nvSpPr>
          <p:spPr>
            <a:xfrm>
              <a:off x="4130590" y="4051744"/>
              <a:ext cx="4769070" cy="2333296"/>
            </a:xfrm>
            <a:prstGeom prst="stripedRightArrow">
              <a:avLst/>
            </a:prstGeom>
            <a:no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grpSp>
    </p:spTree>
    <p:extLst>
      <p:ext uri="{BB962C8B-B14F-4D97-AF65-F5344CB8AC3E}">
        <p14:creationId xmlns:p14="http://schemas.microsoft.com/office/powerpoint/2010/main" val="707559482"/>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3000"/>
                            </p:stCondLst>
                            <p:childTnLst>
                              <p:par>
                                <p:cTn id="5" presetID="1" presetClass="entr" presetSubtype="0" fill="hold" nodeType="withEffect">
                                  <p:stCondLst>
                                    <p:cond delay="10"/>
                                  </p:stCondLst>
                                  <p:childTnLst>
                                    <p:set>
                                      <p:cBhvr>
                                        <p:cTn id="6" dur="1" fill="hold">
                                          <p:stCondLst>
                                            <p:cond delay="0"/>
                                          </p:stCondLst>
                                        </p:cTn>
                                        <p:tgtEl>
                                          <p:spTgt spid="72"/>
                                        </p:tgtEl>
                                        <p:attrNameLst>
                                          <p:attrName>style.visibility</p:attrName>
                                        </p:attrNameLst>
                                      </p:cBhvr>
                                      <p:to>
                                        <p:strVal val="visible"/>
                                      </p:to>
                                    </p:set>
                                  </p:childTnLst>
                                </p:cTn>
                              </p:par>
                            </p:childTnLst>
                          </p:cTn>
                        </p:par>
                        <p:par>
                          <p:cTn id="7" fill="hold">
                            <p:stCondLst>
                              <p:cond delay="3010"/>
                            </p:stCondLst>
                            <p:childTnLst>
                              <p:par>
                                <p:cTn id="8" presetID="1" presetClass="entr" presetSubtype="0" fill="hold" nodeType="afterEffect">
                                  <p:stCondLst>
                                    <p:cond delay="2500"/>
                                  </p:stCondLst>
                                  <p:childTnLst>
                                    <p:set>
                                      <p:cBhvr>
                                        <p:cTn id="9" dur="1" fill="hold">
                                          <p:stCondLst>
                                            <p:cond delay="0"/>
                                          </p:stCondLst>
                                        </p:cTn>
                                        <p:tgtEl>
                                          <p:spTgt spid="56"/>
                                        </p:tgtEl>
                                        <p:attrNameLst>
                                          <p:attrName>style.visibility</p:attrName>
                                        </p:attrNameLst>
                                      </p:cBhvr>
                                      <p:to>
                                        <p:strVal val="visible"/>
                                      </p:to>
                                    </p:set>
                                  </p:childTnLst>
                                </p:cTn>
                              </p:par>
                            </p:childTnLst>
                          </p:cTn>
                        </p:par>
                        <p:par>
                          <p:cTn id="10" fill="hold">
                            <p:stCondLst>
                              <p:cond delay="5510"/>
                            </p:stCondLst>
                            <p:childTnLst>
                              <p:par>
                                <p:cTn id="11" presetID="1" presetClass="entr" presetSubtype="0" fill="hold" nodeType="afterEffect">
                                  <p:stCondLst>
                                    <p:cond delay="2500"/>
                                  </p:stCondLst>
                                  <p:childTnLst>
                                    <p:set>
                                      <p:cBhvr>
                                        <p:cTn id="12" dur="1" fill="hold">
                                          <p:stCondLst>
                                            <p:cond delay="0"/>
                                          </p:stCondLst>
                                        </p:cTn>
                                        <p:tgtEl>
                                          <p:spTgt spid="76"/>
                                        </p:tgtEl>
                                        <p:attrNameLst>
                                          <p:attrName>style.visibility</p:attrName>
                                        </p:attrNameLst>
                                      </p:cBhvr>
                                      <p:to>
                                        <p:strVal val="visible"/>
                                      </p:to>
                                    </p:set>
                                  </p:childTnLst>
                                </p:cTn>
                              </p:par>
                            </p:childTnLst>
                          </p:cTn>
                        </p:par>
                        <p:par>
                          <p:cTn id="13" fill="hold">
                            <p:stCondLst>
                              <p:cond delay="8010"/>
                            </p:stCondLst>
                            <p:childTnLst>
                              <p:par>
                                <p:cTn id="14" presetID="1" presetClass="entr" presetSubtype="0" fill="hold" nodeType="afterEffect">
                                  <p:stCondLst>
                                    <p:cond delay="2250"/>
                                  </p:stCondLst>
                                  <p:childTnLst>
                                    <p:set>
                                      <p:cBhvr>
                                        <p:cTn id="15" dur="1" fill="hold">
                                          <p:stCondLst>
                                            <p:cond delay="0"/>
                                          </p:stCondLst>
                                        </p:cTn>
                                        <p:tgtEl>
                                          <p:spTgt spid="16"/>
                                        </p:tgtEl>
                                        <p:attrNameLst>
                                          <p:attrName>style.visibility</p:attrName>
                                        </p:attrNameLst>
                                      </p:cBhvr>
                                      <p:to>
                                        <p:strVal val="visible"/>
                                      </p:to>
                                    </p:set>
                                  </p:childTnLst>
                                </p:cTn>
                              </p:par>
                            </p:childTnLst>
                          </p:cTn>
                        </p:par>
                        <p:par>
                          <p:cTn id="16" fill="hold">
                            <p:stCondLst>
                              <p:cond delay="10260"/>
                            </p:stCondLst>
                            <p:childTnLst>
                              <p:par>
                                <p:cTn id="17" presetID="1" presetClass="entr" presetSubtype="0" fill="hold" grpId="0" nodeType="afterEffect">
                                  <p:stCondLst>
                                    <p:cond delay="650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16760"/>
                            </p:stCondLst>
                            <p:childTnLst>
                              <p:par>
                                <p:cTn id="20" presetID="1" presetClass="entr" presetSubtype="0" fill="hold" grpId="0" nodeType="afterEffect">
                                  <p:stCondLst>
                                    <p:cond delay="25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p:stCondLst>
                              <p:cond delay="17010"/>
                            </p:stCondLst>
                            <p:childTnLst>
                              <p:par>
                                <p:cTn id="23" presetID="1" presetClass="entr" presetSubtype="0" fill="hold" grpId="0" nodeType="afterEffect">
                                  <p:stCondLst>
                                    <p:cond delay="25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fld id="{43E8E94E-7A3B-4999-A7D7-2FD18BF9C1D3}" type="slidenum">
              <a:rPr lang="es-ES" smtClean="0"/>
              <a:pPr>
                <a:defRPr/>
              </a:pPr>
              <a:t>17</a:t>
            </a:fld>
            <a:endParaRPr lang="es-ES" dirty="0"/>
          </a:p>
        </p:txBody>
      </p:sp>
      <p:sp>
        <p:nvSpPr>
          <p:cNvPr id="18" name="Rectángulo 13"/>
          <p:cNvSpPr>
            <a:spLocks noChangeAspect="1"/>
          </p:cNvSpPr>
          <p:nvPr/>
        </p:nvSpPr>
        <p:spPr>
          <a:xfrm>
            <a:off x="590210" y="447862"/>
            <a:ext cx="900000" cy="90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ln w="28575">
                <a:solidFill>
                  <a:schemeClr val="tx1"/>
                </a:solidFill>
              </a:ln>
              <a:solidFill>
                <a:schemeClr val="tx1"/>
              </a:solidFill>
            </a:endParaRPr>
          </a:p>
        </p:txBody>
      </p:sp>
      <p:sp>
        <p:nvSpPr>
          <p:cNvPr id="23" name="Rectangle 2"/>
          <p:cNvSpPr>
            <a:spLocks noGrp="1" noChangeArrowheads="1"/>
          </p:cNvSpPr>
          <p:nvPr>
            <p:ph type="title"/>
          </p:nvPr>
        </p:nvSpPr>
        <p:spPr>
          <a:xfrm>
            <a:off x="1489690" y="357188"/>
            <a:ext cx="3531489" cy="563562"/>
          </a:xfrm>
        </p:spPr>
        <p:txBody>
          <a:bodyPr/>
          <a:lstStyle/>
          <a:p>
            <a:pPr eaLnBrk="1" hangingPunct="1">
              <a:defRPr/>
            </a:pPr>
            <a:r>
              <a:rPr lang="ca-ES" sz="4800" b="0" spc="-190" dirty="0" smtClean="0">
                <a:solidFill>
                  <a:srgbClr val="00539E"/>
                </a:solidFill>
              </a:rPr>
              <a:t>agraïments</a:t>
            </a:r>
          </a:p>
        </p:txBody>
      </p:sp>
      <p:sp>
        <p:nvSpPr>
          <p:cNvPr id="9" name="Rectangle 15"/>
          <p:cNvSpPr>
            <a:spLocks noChangeArrowheads="1"/>
          </p:cNvSpPr>
          <p:nvPr/>
        </p:nvSpPr>
        <p:spPr bwMode="auto">
          <a:xfrm>
            <a:off x="8229600" y="6401995"/>
            <a:ext cx="228600" cy="228600"/>
          </a:xfrm>
          <a:prstGeom prst="rect">
            <a:avLst/>
          </a:prstGeom>
          <a:noFill/>
          <a:ln w="19050">
            <a:solidFill>
              <a:schemeClr val="tx2"/>
            </a:solidFill>
            <a:miter lim="800000"/>
            <a:headEnd/>
            <a:tailEnd/>
          </a:ln>
          <a:effectLst/>
        </p:spPr>
        <p:txBody>
          <a:bodyPr wrap="none" anchor="ctr"/>
          <a:lstStyle/>
          <a:p>
            <a:pPr>
              <a:defRPr/>
            </a:pPr>
            <a:endParaRPr lang="es-ES" dirty="0"/>
          </a:p>
        </p:txBody>
      </p:sp>
      <p:sp>
        <p:nvSpPr>
          <p:cNvPr id="10" name="Rectangle 16"/>
          <p:cNvSpPr>
            <a:spLocks noChangeArrowheads="1"/>
          </p:cNvSpPr>
          <p:nvPr/>
        </p:nvSpPr>
        <p:spPr bwMode="auto">
          <a:xfrm>
            <a:off x="8534400" y="6401995"/>
            <a:ext cx="228600" cy="228600"/>
          </a:xfrm>
          <a:prstGeom prst="rect">
            <a:avLst/>
          </a:prstGeom>
          <a:solidFill>
            <a:schemeClr val="tx1"/>
          </a:solidFill>
          <a:ln w="19050">
            <a:solidFill>
              <a:schemeClr val="tx2"/>
            </a:solidFill>
            <a:miter lim="800000"/>
            <a:headEnd/>
            <a:tailEnd/>
          </a:ln>
          <a:effectLst/>
        </p:spPr>
        <p:txBody>
          <a:bodyPr wrap="none" anchor="ctr"/>
          <a:lstStyle/>
          <a:p>
            <a:pPr>
              <a:defRPr/>
            </a:pPr>
            <a:endParaRPr lang="es-ES" dirty="0"/>
          </a:p>
        </p:txBody>
      </p:sp>
      <p:sp>
        <p:nvSpPr>
          <p:cNvPr id="11" name="Rectángulo 5"/>
          <p:cNvSpPr/>
          <p:nvPr/>
        </p:nvSpPr>
        <p:spPr>
          <a:xfrm>
            <a:off x="7916091" y="6403795"/>
            <a:ext cx="226800" cy="226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25" name="CuadroTexto 14"/>
          <p:cNvSpPr txBox="1"/>
          <p:nvPr/>
        </p:nvSpPr>
        <p:spPr>
          <a:xfrm>
            <a:off x="633461" y="-53003"/>
            <a:ext cx="1056400" cy="1549014"/>
          </a:xfrm>
          <a:prstGeom prst="rect">
            <a:avLst/>
          </a:prstGeom>
          <a:noFill/>
        </p:spPr>
        <p:txBody>
          <a:bodyPr wrap="square" rtlCol="0">
            <a:spAutoFit/>
          </a:bodyPr>
          <a:lstStyle/>
          <a:p>
            <a:pPr>
              <a:lnSpc>
                <a:spcPct val="150000"/>
              </a:lnSpc>
            </a:pPr>
            <a:r>
              <a:rPr lang="ca-ES" sz="7200" b="1" dirty="0"/>
              <a:t>9</a:t>
            </a:r>
            <a:r>
              <a:rPr lang="ca-ES" sz="7200" b="1" dirty="0" smtClean="0"/>
              <a:t>.</a:t>
            </a:r>
            <a:endParaRPr lang="ca-ES" sz="7200" b="1" dirty="0"/>
          </a:p>
        </p:txBody>
      </p:sp>
      <p:sp>
        <p:nvSpPr>
          <p:cNvPr id="26" name="Rectángulo 3"/>
          <p:cNvSpPr/>
          <p:nvPr/>
        </p:nvSpPr>
        <p:spPr>
          <a:xfrm>
            <a:off x="984361" y="1746108"/>
            <a:ext cx="7550039" cy="1200329"/>
          </a:xfrm>
          <a:prstGeom prst="rect">
            <a:avLst/>
          </a:prstGeom>
        </p:spPr>
        <p:txBody>
          <a:bodyPr wrap="square">
            <a:spAutoFit/>
          </a:bodyPr>
          <a:lstStyle/>
          <a:p>
            <a:pPr algn="just">
              <a:spcAft>
                <a:spcPts val="0"/>
              </a:spcAft>
            </a:pPr>
            <a:r>
              <a:rPr lang="ca-ES" spc="-50" dirty="0" smtClean="0">
                <a:latin typeface="+mn-lt"/>
                <a:ea typeface="+mj-ea"/>
                <a:cs typeface="+mj-cs"/>
              </a:rPr>
              <a:t>En primer lloc, agrair a en </a:t>
            </a:r>
            <a:r>
              <a:rPr lang="ca-ES" spc="-50" dirty="0" smtClean="0">
                <a:latin typeface="Arial" panose="020B0604020202020204" pitchFamily="34" charset="0"/>
                <a:ea typeface="Times New Roman" panose="02020603050405020304" pitchFamily="18" charset="0"/>
                <a:cs typeface="Times New Roman" panose="02020603050405020304" pitchFamily="18" charset="0"/>
              </a:rPr>
              <a:t>Sergio </a:t>
            </a:r>
            <a:r>
              <a:rPr lang="ca-ES" spc="-50" dirty="0">
                <a:latin typeface="Arial" panose="020B0604020202020204" pitchFamily="34" charset="0"/>
                <a:ea typeface="Times New Roman" panose="02020603050405020304" pitchFamily="18" charset="0"/>
                <a:cs typeface="Times New Roman" panose="02020603050405020304" pitchFamily="18" charset="0"/>
              </a:rPr>
              <a:t>Schvarstein </a:t>
            </a:r>
            <a:r>
              <a:rPr lang="ca-ES" spc="-50" dirty="0" smtClean="0">
                <a:latin typeface="Arial" panose="020B0604020202020204" pitchFamily="34" charset="0"/>
                <a:ea typeface="Times New Roman" panose="02020603050405020304" pitchFamily="18" charset="0"/>
                <a:cs typeface="Times New Roman" panose="02020603050405020304" pitchFamily="18" charset="0"/>
              </a:rPr>
              <a:t>Liuboschetz, tutor d’aquest TFM, la seva atenció, els seus consells i, en especial, els seus ànims constants, que sempre són benvinguts en moments d’estrès i corre-cuita. </a:t>
            </a:r>
            <a:endParaRPr lang="ca-ES" spc="-5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endParaRPr lang="ca-ES" spc="-50" dirty="0">
              <a:effectLst/>
              <a:latin typeface="+mn-lt"/>
              <a:ea typeface="Times New Roman" panose="02020603050405020304" pitchFamily="18" charset="0"/>
              <a:cs typeface="Times New Roman" panose="02020603050405020304" pitchFamily="18" charset="0"/>
            </a:endParaRPr>
          </a:p>
        </p:txBody>
      </p:sp>
      <p:sp>
        <p:nvSpPr>
          <p:cNvPr id="12" name="Rectángulo 3"/>
          <p:cNvSpPr/>
          <p:nvPr/>
        </p:nvSpPr>
        <p:spPr>
          <a:xfrm>
            <a:off x="979101" y="2939064"/>
            <a:ext cx="7550039" cy="1200329"/>
          </a:xfrm>
          <a:prstGeom prst="rect">
            <a:avLst/>
          </a:prstGeom>
        </p:spPr>
        <p:txBody>
          <a:bodyPr wrap="square">
            <a:spAutoFit/>
          </a:bodyPr>
          <a:lstStyle/>
          <a:p>
            <a:pPr algn="just">
              <a:spcAft>
                <a:spcPts val="0"/>
              </a:spcAft>
            </a:pPr>
            <a:r>
              <a:rPr lang="ca-ES" spc="-50" dirty="0" smtClean="0">
                <a:latin typeface="+mn-lt"/>
                <a:ea typeface="+mj-ea"/>
                <a:cs typeface="+mj-cs"/>
              </a:rPr>
              <a:t>També agrair molt sincerament, a la Direcció de la institució propietària de la borsa de treball, el fet d’haver-me permès d’efectuar aquest projecte i, sobretot, la disposició de tots els implicats a adaptar-se als molts ajustats terminis de lliurament de les PACs a presentar. </a:t>
            </a:r>
            <a:endParaRPr lang="ca-ES" spc="-50" dirty="0">
              <a:effectLst/>
              <a:latin typeface="+mn-lt"/>
              <a:ea typeface="Times New Roman" panose="02020603050405020304" pitchFamily="18" charset="0"/>
              <a:cs typeface="Times New Roman" panose="02020603050405020304" pitchFamily="18" charset="0"/>
            </a:endParaRPr>
          </a:p>
        </p:txBody>
      </p:sp>
      <p:sp>
        <p:nvSpPr>
          <p:cNvPr id="3" name="2 CuadroTexto"/>
          <p:cNvSpPr txBox="1"/>
          <p:nvPr/>
        </p:nvSpPr>
        <p:spPr>
          <a:xfrm>
            <a:off x="1490210" y="4871551"/>
            <a:ext cx="7024990" cy="584775"/>
          </a:xfrm>
          <a:prstGeom prst="rect">
            <a:avLst/>
          </a:prstGeom>
          <a:noFill/>
        </p:spPr>
        <p:txBody>
          <a:bodyPr wrap="square" rtlCol="0">
            <a:spAutoFit/>
          </a:bodyPr>
          <a:lstStyle/>
          <a:p>
            <a:pPr algn="r"/>
            <a:r>
              <a:rPr lang="ca-ES" sz="3200" spc="-150" dirty="0">
                <a:solidFill>
                  <a:srgbClr val="005486"/>
                </a:solidFill>
              </a:rPr>
              <a:t>M</a:t>
            </a:r>
            <a:r>
              <a:rPr lang="ca-ES" sz="3200" spc="-150" dirty="0" smtClean="0">
                <a:solidFill>
                  <a:srgbClr val="005486"/>
                </a:solidFill>
              </a:rPr>
              <a:t>oltes gràcies per la vostra atenció</a:t>
            </a:r>
            <a:endParaRPr lang="ca-ES" sz="3200" spc="-150" dirty="0">
              <a:solidFill>
                <a:srgbClr val="005486"/>
              </a:solidFill>
            </a:endParaRPr>
          </a:p>
        </p:txBody>
      </p:sp>
    </p:spTree>
    <p:extLst>
      <p:ext uri="{BB962C8B-B14F-4D97-AF65-F5344CB8AC3E}">
        <p14:creationId xmlns:p14="http://schemas.microsoft.com/office/powerpoint/2010/main" val="1432262575"/>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2000"/>
                            </p:stCondLst>
                            <p:childTnLst>
                              <p:par>
                                <p:cTn id="9" presetID="1" presetClass="entr" presetSubtype="0" fill="hold" grpId="0" nodeType="afterEffect">
                                  <p:stCondLst>
                                    <p:cond delay="125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13250"/>
                            </p:stCondLst>
                            <p:childTnLst>
                              <p:par>
                                <p:cTn id="12" presetID="1" presetClass="entr" presetSubtype="0" fill="hold" grpId="0" nodeType="afterEffect">
                                  <p:stCondLst>
                                    <p:cond delay="25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13500"/>
                            </p:stCondLst>
                            <p:childTnLst>
                              <p:par>
                                <p:cTn id="15" presetID="1" presetClass="entr" presetSubtype="0" fill="hold" grpId="0" nodeType="afterEffect">
                                  <p:stCondLst>
                                    <p:cond delay="25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a:spLocks noGrp="1" noChangeArrowheads="1"/>
          </p:cNvSpPr>
          <p:nvPr>
            <p:ph type="title"/>
          </p:nvPr>
        </p:nvSpPr>
        <p:spPr>
          <a:xfrm>
            <a:off x="1489691" y="357188"/>
            <a:ext cx="6154264" cy="563562"/>
          </a:xfrm>
        </p:spPr>
        <p:txBody>
          <a:bodyPr/>
          <a:lstStyle/>
          <a:p>
            <a:pPr eaLnBrk="1" hangingPunct="1">
              <a:defRPr/>
            </a:pPr>
            <a:r>
              <a:rPr lang="es-ES" sz="4800" b="0" spc="-170" dirty="0" smtClean="0">
                <a:solidFill>
                  <a:srgbClr val="00539E"/>
                </a:solidFill>
              </a:rPr>
              <a:t>índex</a:t>
            </a:r>
          </a:p>
        </p:txBody>
      </p:sp>
      <p:sp>
        <p:nvSpPr>
          <p:cNvPr id="14" name="Rectángulo 13"/>
          <p:cNvSpPr>
            <a:spLocks noChangeAspect="1"/>
          </p:cNvSpPr>
          <p:nvPr/>
        </p:nvSpPr>
        <p:spPr>
          <a:xfrm>
            <a:off x="590210" y="447862"/>
            <a:ext cx="900000" cy="90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ln w="28575">
                <a:solidFill>
                  <a:schemeClr val="tx1"/>
                </a:solidFill>
              </a:ln>
              <a:solidFill>
                <a:schemeClr val="tx1"/>
              </a:solidFill>
            </a:endParaRPr>
          </a:p>
        </p:txBody>
      </p:sp>
      <p:sp>
        <p:nvSpPr>
          <p:cNvPr id="15" name="CuadroTexto 14"/>
          <p:cNvSpPr txBox="1"/>
          <p:nvPr/>
        </p:nvSpPr>
        <p:spPr>
          <a:xfrm>
            <a:off x="633461" y="-53003"/>
            <a:ext cx="1056400" cy="1549014"/>
          </a:xfrm>
          <a:prstGeom prst="rect">
            <a:avLst/>
          </a:prstGeom>
          <a:noFill/>
        </p:spPr>
        <p:txBody>
          <a:bodyPr wrap="square" rtlCol="0">
            <a:spAutoFit/>
          </a:bodyPr>
          <a:lstStyle/>
          <a:p>
            <a:pPr>
              <a:lnSpc>
                <a:spcPct val="150000"/>
              </a:lnSpc>
            </a:pPr>
            <a:r>
              <a:rPr lang="ca-ES" sz="7200" b="1" dirty="0"/>
              <a:t>0</a:t>
            </a:r>
            <a:r>
              <a:rPr lang="ca-ES" sz="7200" b="1" dirty="0" smtClean="0"/>
              <a:t>.</a:t>
            </a:r>
            <a:endParaRPr lang="ca-ES" sz="7200" b="1" dirty="0"/>
          </a:p>
        </p:txBody>
      </p:sp>
      <p:sp>
        <p:nvSpPr>
          <p:cNvPr id="3" name="Rectángulo 2"/>
          <p:cNvSpPr/>
          <p:nvPr/>
        </p:nvSpPr>
        <p:spPr>
          <a:xfrm>
            <a:off x="2209315" y="1673047"/>
            <a:ext cx="6766731" cy="4524315"/>
          </a:xfrm>
          <a:prstGeom prst="rect">
            <a:avLst/>
          </a:prstGeom>
        </p:spPr>
        <p:txBody>
          <a:bodyPr wrap="square">
            <a:spAutoFit/>
          </a:bodyPr>
          <a:lstStyle/>
          <a:p>
            <a:r>
              <a:rPr lang="ca-ES" sz="3200" spc="-130" dirty="0" smtClean="0">
                <a:latin typeface="+mj-lt"/>
                <a:ea typeface="+mj-ea"/>
                <a:cs typeface="+mj-cs"/>
              </a:rPr>
              <a:t>Oportunitat i motivació</a:t>
            </a:r>
            <a:endParaRPr lang="ca-ES" sz="3200" spc="-130" dirty="0">
              <a:latin typeface="+mj-lt"/>
              <a:ea typeface="+mj-ea"/>
              <a:cs typeface="+mj-cs"/>
            </a:endParaRPr>
          </a:p>
          <a:p>
            <a:r>
              <a:rPr lang="ca-ES" sz="3200" spc="-130" dirty="0">
                <a:latin typeface="+mj-lt"/>
                <a:ea typeface="+mj-ea"/>
                <a:cs typeface="+mj-cs"/>
              </a:rPr>
              <a:t>Objectius</a:t>
            </a:r>
          </a:p>
          <a:p>
            <a:r>
              <a:rPr lang="ca-ES" sz="3200" spc="-130" dirty="0">
                <a:latin typeface="+mj-lt"/>
                <a:ea typeface="+mj-ea"/>
                <a:cs typeface="+mj-cs"/>
              </a:rPr>
              <a:t>Metodologia </a:t>
            </a:r>
            <a:r>
              <a:rPr lang="ca-ES" sz="3200" spc="-130" dirty="0" smtClean="0">
                <a:latin typeface="+mj-lt"/>
                <a:ea typeface="+mj-ea"/>
                <a:cs typeface="+mj-cs"/>
              </a:rPr>
              <a:t>i planificació</a:t>
            </a:r>
            <a:endParaRPr lang="ca-ES" sz="3200" spc="-130" dirty="0">
              <a:latin typeface="+mj-lt"/>
              <a:ea typeface="+mj-ea"/>
              <a:cs typeface="+mj-cs"/>
            </a:endParaRPr>
          </a:p>
          <a:p>
            <a:r>
              <a:rPr lang="ca-ES" sz="3200" spc="-130" dirty="0">
                <a:latin typeface="+mj-lt"/>
                <a:ea typeface="+mj-ea"/>
                <a:cs typeface="+mj-cs"/>
              </a:rPr>
              <a:t>Detecció de problemes</a:t>
            </a:r>
          </a:p>
          <a:p>
            <a:r>
              <a:rPr lang="ca-ES" sz="3200" spc="-130" dirty="0" smtClean="0">
                <a:latin typeface="+mj-lt"/>
                <a:ea typeface="+mj-ea"/>
                <a:cs typeface="+mj-cs"/>
              </a:rPr>
              <a:t>Comparativa </a:t>
            </a:r>
            <a:r>
              <a:rPr lang="ca-ES" sz="3200" spc="-130" dirty="0">
                <a:latin typeface="+mj-lt"/>
                <a:ea typeface="+mj-ea"/>
                <a:cs typeface="+mj-cs"/>
              </a:rPr>
              <a:t>i solucions</a:t>
            </a:r>
          </a:p>
          <a:p>
            <a:r>
              <a:rPr lang="ca-ES" sz="3200" i="1" spc="-130" dirty="0" smtClean="0">
                <a:latin typeface="+mj-lt"/>
                <a:ea typeface="+mj-ea"/>
                <a:cs typeface="+mj-cs"/>
              </a:rPr>
              <a:t>Sketches</a:t>
            </a:r>
          </a:p>
          <a:p>
            <a:r>
              <a:rPr lang="ca-ES" sz="3200" spc="-130" dirty="0" smtClean="0">
                <a:latin typeface="+mj-lt"/>
                <a:ea typeface="+mj-ea"/>
                <a:cs typeface="+mj-cs"/>
              </a:rPr>
              <a:t>Prototip</a:t>
            </a:r>
            <a:endParaRPr lang="ca-ES" sz="3200" spc="-130" dirty="0">
              <a:latin typeface="+mj-lt"/>
              <a:ea typeface="+mj-ea"/>
              <a:cs typeface="+mj-cs"/>
            </a:endParaRPr>
          </a:p>
          <a:p>
            <a:r>
              <a:rPr lang="ca-ES" sz="3200" spc="-130" dirty="0" smtClean="0">
                <a:latin typeface="+mj-lt"/>
                <a:ea typeface="+mj-ea"/>
                <a:cs typeface="+mj-cs"/>
              </a:rPr>
              <a:t>Conclusions i línies de futur</a:t>
            </a:r>
            <a:endParaRPr lang="ca-ES" sz="3200" spc="-130" dirty="0">
              <a:latin typeface="+mj-lt"/>
              <a:ea typeface="+mj-ea"/>
              <a:cs typeface="+mj-cs"/>
            </a:endParaRPr>
          </a:p>
          <a:p>
            <a:r>
              <a:rPr lang="ca-ES" sz="3200" spc="-130" dirty="0">
                <a:latin typeface="+mj-lt"/>
                <a:ea typeface="+mj-ea"/>
                <a:cs typeface="+mj-cs"/>
              </a:rPr>
              <a:t>Agraïments</a:t>
            </a:r>
          </a:p>
        </p:txBody>
      </p:sp>
      <p:sp>
        <p:nvSpPr>
          <p:cNvPr id="6" name="Rectangle 2"/>
          <p:cNvSpPr txBox="1">
            <a:spLocks noChangeArrowheads="1"/>
          </p:cNvSpPr>
          <p:nvPr/>
        </p:nvSpPr>
        <p:spPr bwMode="auto">
          <a:xfrm>
            <a:off x="1490063" y="1629846"/>
            <a:ext cx="731529"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rgbClr val="0039A6"/>
                </a:solidFill>
                <a:latin typeface="+mj-lt"/>
                <a:ea typeface="+mj-ea"/>
                <a:cs typeface="+mj-cs"/>
              </a:defRPr>
            </a:lvl1pPr>
            <a:lvl2pPr algn="l" rtl="0" eaLnBrk="0" fontAlgn="base" hangingPunct="0">
              <a:spcBef>
                <a:spcPct val="0"/>
              </a:spcBef>
              <a:spcAft>
                <a:spcPct val="0"/>
              </a:spcAft>
              <a:defRPr sz="2400" b="1">
                <a:solidFill>
                  <a:srgbClr val="0039A6"/>
                </a:solidFill>
                <a:latin typeface="Arial" charset="0"/>
              </a:defRPr>
            </a:lvl2pPr>
            <a:lvl3pPr algn="l" rtl="0" eaLnBrk="0" fontAlgn="base" hangingPunct="0">
              <a:spcBef>
                <a:spcPct val="0"/>
              </a:spcBef>
              <a:spcAft>
                <a:spcPct val="0"/>
              </a:spcAft>
              <a:defRPr sz="2400" b="1">
                <a:solidFill>
                  <a:srgbClr val="0039A6"/>
                </a:solidFill>
                <a:latin typeface="Arial" charset="0"/>
              </a:defRPr>
            </a:lvl3pPr>
            <a:lvl4pPr algn="l" rtl="0" eaLnBrk="0" fontAlgn="base" hangingPunct="0">
              <a:spcBef>
                <a:spcPct val="0"/>
              </a:spcBef>
              <a:spcAft>
                <a:spcPct val="0"/>
              </a:spcAft>
              <a:defRPr sz="2400" b="1">
                <a:solidFill>
                  <a:srgbClr val="0039A6"/>
                </a:solidFill>
                <a:latin typeface="Arial" charset="0"/>
              </a:defRPr>
            </a:lvl4pPr>
            <a:lvl5pPr algn="l" rtl="0" eaLnBrk="0" fontAlgn="base" hangingPunct="0">
              <a:spcBef>
                <a:spcPct val="0"/>
              </a:spcBef>
              <a:spcAft>
                <a:spcPct val="0"/>
              </a:spcAft>
              <a:defRPr sz="2400" b="1">
                <a:solidFill>
                  <a:srgbClr val="0039A6"/>
                </a:solidFill>
                <a:latin typeface="Arial" charset="0"/>
              </a:defRPr>
            </a:lvl5pPr>
            <a:lvl6pPr marL="457200" algn="l" rtl="0" fontAlgn="base">
              <a:spcBef>
                <a:spcPct val="0"/>
              </a:spcBef>
              <a:spcAft>
                <a:spcPct val="0"/>
              </a:spcAft>
              <a:defRPr sz="2400" b="1">
                <a:solidFill>
                  <a:srgbClr val="0039A6"/>
                </a:solidFill>
                <a:latin typeface="Arial" charset="0"/>
              </a:defRPr>
            </a:lvl6pPr>
            <a:lvl7pPr marL="914400" algn="l" rtl="0" fontAlgn="base">
              <a:spcBef>
                <a:spcPct val="0"/>
              </a:spcBef>
              <a:spcAft>
                <a:spcPct val="0"/>
              </a:spcAft>
              <a:defRPr sz="2400" b="1">
                <a:solidFill>
                  <a:srgbClr val="0039A6"/>
                </a:solidFill>
                <a:latin typeface="Arial" charset="0"/>
              </a:defRPr>
            </a:lvl7pPr>
            <a:lvl8pPr marL="1371600" algn="l" rtl="0" fontAlgn="base">
              <a:spcBef>
                <a:spcPct val="0"/>
              </a:spcBef>
              <a:spcAft>
                <a:spcPct val="0"/>
              </a:spcAft>
              <a:defRPr sz="2400" b="1">
                <a:solidFill>
                  <a:srgbClr val="0039A6"/>
                </a:solidFill>
                <a:latin typeface="Arial" charset="0"/>
              </a:defRPr>
            </a:lvl8pPr>
            <a:lvl9pPr marL="1828800" algn="l" rtl="0" fontAlgn="base">
              <a:spcBef>
                <a:spcPct val="0"/>
              </a:spcBef>
              <a:spcAft>
                <a:spcPct val="0"/>
              </a:spcAft>
              <a:defRPr sz="2400" b="1">
                <a:solidFill>
                  <a:srgbClr val="0039A6"/>
                </a:solidFill>
                <a:latin typeface="Arial" charset="0"/>
              </a:defRPr>
            </a:lvl9pPr>
          </a:lstStyle>
          <a:p>
            <a:pPr eaLnBrk="1" hangingPunct="1">
              <a:defRPr/>
            </a:pPr>
            <a:r>
              <a:rPr lang="es-ES" sz="3600" b="0" kern="0" spc="-150" dirty="0" smtClean="0">
                <a:solidFill>
                  <a:srgbClr val="00539E"/>
                </a:solidFill>
              </a:rPr>
              <a:t>1.-</a:t>
            </a:r>
          </a:p>
        </p:txBody>
      </p:sp>
      <p:sp>
        <p:nvSpPr>
          <p:cNvPr id="7" name="Rectangle 2"/>
          <p:cNvSpPr txBox="1">
            <a:spLocks noChangeArrowheads="1"/>
          </p:cNvSpPr>
          <p:nvPr/>
        </p:nvSpPr>
        <p:spPr bwMode="auto">
          <a:xfrm>
            <a:off x="1490063" y="2124448"/>
            <a:ext cx="731529"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rgbClr val="0039A6"/>
                </a:solidFill>
                <a:latin typeface="+mj-lt"/>
                <a:ea typeface="+mj-ea"/>
                <a:cs typeface="+mj-cs"/>
              </a:defRPr>
            </a:lvl1pPr>
            <a:lvl2pPr algn="l" rtl="0" eaLnBrk="0" fontAlgn="base" hangingPunct="0">
              <a:spcBef>
                <a:spcPct val="0"/>
              </a:spcBef>
              <a:spcAft>
                <a:spcPct val="0"/>
              </a:spcAft>
              <a:defRPr sz="2400" b="1">
                <a:solidFill>
                  <a:srgbClr val="0039A6"/>
                </a:solidFill>
                <a:latin typeface="Arial" charset="0"/>
              </a:defRPr>
            </a:lvl2pPr>
            <a:lvl3pPr algn="l" rtl="0" eaLnBrk="0" fontAlgn="base" hangingPunct="0">
              <a:spcBef>
                <a:spcPct val="0"/>
              </a:spcBef>
              <a:spcAft>
                <a:spcPct val="0"/>
              </a:spcAft>
              <a:defRPr sz="2400" b="1">
                <a:solidFill>
                  <a:srgbClr val="0039A6"/>
                </a:solidFill>
                <a:latin typeface="Arial" charset="0"/>
              </a:defRPr>
            </a:lvl3pPr>
            <a:lvl4pPr algn="l" rtl="0" eaLnBrk="0" fontAlgn="base" hangingPunct="0">
              <a:spcBef>
                <a:spcPct val="0"/>
              </a:spcBef>
              <a:spcAft>
                <a:spcPct val="0"/>
              </a:spcAft>
              <a:defRPr sz="2400" b="1">
                <a:solidFill>
                  <a:srgbClr val="0039A6"/>
                </a:solidFill>
                <a:latin typeface="Arial" charset="0"/>
              </a:defRPr>
            </a:lvl4pPr>
            <a:lvl5pPr algn="l" rtl="0" eaLnBrk="0" fontAlgn="base" hangingPunct="0">
              <a:spcBef>
                <a:spcPct val="0"/>
              </a:spcBef>
              <a:spcAft>
                <a:spcPct val="0"/>
              </a:spcAft>
              <a:defRPr sz="2400" b="1">
                <a:solidFill>
                  <a:srgbClr val="0039A6"/>
                </a:solidFill>
                <a:latin typeface="Arial" charset="0"/>
              </a:defRPr>
            </a:lvl5pPr>
            <a:lvl6pPr marL="457200" algn="l" rtl="0" fontAlgn="base">
              <a:spcBef>
                <a:spcPct val="0"/>
              </a:spcBef>
              <a:spcAft>
                <a:spcPct val="0"/>
              </a:spcAft>
              <a:defRPr sz="2400" b="1">
                <a:solidFill>
                  <a:srgbClr val="0039A6"/>
                </a:solidFill>
                <a:latin typeface="Arial" charset="0"/>
              </a:defRPr>
            </a:lvl6pPr>
            <a:lvl7pPr marL="914400" algn="l" rtl="0" fontAlgn="base">
              <a:spcBef>
                <a:spcPct val="0"/>
              </a:spcBef>
              <a:spcAft>
                <a:spcPct val="0"/>
              </a:spcAft>
              <a:defRPr sz="2400" b="1">
                <a:solidFill>
                  <a:srgbClr val="0039A6"/>
                </a:solidFill>
                <a:latin typeface="Arial" charset="0"/>
              </a:defRPr>
            </a:lvl7pPr>
            <a:lvl8pPr marL="1371600" algn="l" rtl="0" fontAlgn="base">
              <a:spcBef>
                <a:spcPct val="0"/>
              </a:spcBef>
              <a:spcAft>
                <a:spcPct val="0"/>
              </a:spcAft>
              <a:defRPr sz="2400" b="1">
                <a:solidFill>
                  <a:srgbClr val="0039A6"/>
                </a:solidFill>
                <a:latin typeface="Arial" charset="0"/>
              </a:defRPr>
            </a:lvl8pPr>
            <a:lvl9pPr marL="1828800" algn="l" rtl="0" fontAlgn="base">
              <a:spcBef>
                <a:spcPct val="0"/>
              </a:spcBef>
              <a:spcAft>
                <a:spcPct val="0"/>
              </a:spcAft>
              <a:defRPr sz="2400" b="1">
                <a:solidFill>
                  <a:srgbClr val="0039A6"/>
                </a:solidFill>
                <a:latin typeface="Arial" charset="0"/>
              </a:defRPr>
            </a:lvl9pPr>
          </a:lstStyle>
          <a:p>
            <a:pPr eaLnBrk="1" hangingPunct="1">
              <a:defRPr/>
            </a:pPr>
            <a:r>
              <a:rPr lang="es-ES" sz="3600" b="0" kern="0" spc="-150" dirty="0">
                <a:solidFill>
                  <a:srgbClr val="00539E"/>
                </a:solidFill>
              </a:rPr>
              <a:t>2</a:t>
            </a:r>
            <a:r>
              <a:rPr lang="es-ES" sz="3600" b="0" kern="0" spc="-150" dirty="0" smtClean="0">
                <a:solidFill>
                  <a:srgbClr val="00539E"/>
                </a:solidFill>
              </a:rPr>
              <a:t>.-</a:t>
            </a:r>
          </a:p>
        </p:txBody>
      </p:sp>
      <p:sp>
        <p:nvSpPr>
          <p:cNvPr id="8" name="Rectangle 2"/>
          <p:cNvSpPr txBox="1">
            <a:spLocks noChangeArrowheads="1"/>
          </p:cNvSpPr>
          <p:nvPr/>
        </p:nvSpPr>
        <p:spPr bwMode="auto">
          <a:xfrm>
            <a:off x="1490063" y="2620152"/>
            <a:ext cx="731529"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rgbClr val="0039A6"/>
                </a:solidFill>
                <a:latin typeface="+mj-lt"/>
                <a:ea typeface="+mj-ea"/>
                <a:cs typeface="+mj-cs"/>
              </a:defRPr>
            </a:lvl1pPr>
            <a:lvl2pPr algn="l" rtl="0" eaLnBrk="0" fontAlgn="base" hangingPunct="0">
              <a:spcBef>
                <a:spcPct val="0"/>
              </a:spcBef>
              <a:spcAft>
                <a:spcPct val="0"/>
              </a:spcAft>
              <a:defRPr sz="2400" b="1">
                <a:solidFill>
                  <a:srgbClr val="0039A6"/>
                </a:solidFill>
                <a:latin typeface="Arial" charset="0"/>
              </a:defRPr>
            </a:lvl2pPr>
            <a:lvl3pPr algn="l" rtl="0" eaLnBrk="0" fontAlgn="base" hangingPunct="0">
              <a:spcBef>
                <a:spcPct val="0"/>
              </a:spcBef>
              <a:spcAft>
                <a:spcPct val="0"/>
              </a:spcAft>
              <a:defRPr sz="2400" b="1">
                <a:solidFill>
                  <a:srgbClr val="0039A6"/>
                </a:solidFill>
                <a:latin typeface="Arial" charset="0"/>
              </a:defRPr>
            </a:lvl3pPr>
            <a:lvl4pPr algn="l" rtl="0" eaLnBrk="0" fontAlgn="base" hangingPunct="0">
              <a:spcBef>
                <a:spcPct val="0"/>
              </a:spcBef>
              <a:spcAft>
                <a:spcPct val="0"/>
              </a:spcAft>
              <a:defRPr sz="2400" b="1">
                <a:solidFill>
                  <a:srgbClr val="0039A6"/>
                </a:solidFill>
                <a:latin typeface="Arial" charset="0"/>
              </a:defRPr>
            </a:lvl4pPr>
            <a:lvl5pPr algn="l" rtl="0" eaLnBrk="0" fontAlgn="base" hangingPunct="0">
              <a:spcBef>
                <a:spcPct val="0"/>
              </a:spcBef>
              <a:spcAft>
                <a:spcPct val="0"/>
              </a:spcAft>
              <a:defRPr sz="2400" b="1">
                <a:solidFill>
                  <a:srgbClr val="0039A6"/>
                </a:solidFill>
                <a:latin typeface="Arial" charset="0"/>
              </a:defRPr>
            </a:lvl5pPr>
            <a:lvl6pPr marL="457200" algn="l" rtl="0" fontAlgn="base">
              <a:spcBef>
                <a:spcPct val="0"/>
              </a:spcBef>
              <a:spcAft>
                <a:spcPct val="0"/>
              </a:spcAft>
              <a:defRPr sz="2400" b="1">
                <a:solidFill>
                  <a:srgbClr val="0039A6"/>
                </a:solidFill>
                <a:latin typeface="Arial" charset="0"/>
              </a:defRPr>
            </a:lvl6pPr>
            <a:lvl7pPr marL="914400" algn="l" rtl="0" fontAlgn="base">
              <a:spcBef>
                <a:spcPct val="0"/>
              </a:spcBef>
              <a:spcAft>
                <a:spcPct val="0"/>
              </a:spcAft>
              <a:defRPr sz="2400" b="1">
                <a:solidFill>
                  <a:srgbClr val="0039A6"/>
                </a:solidFill>
                <a:latin typeface="Arial" charset="0"/>
              </a:defRPr>
            </a:lvl7pPr>
            <a:lvl8pPr marL="1371600" algn="l" rtl="0" fontAlgn="base">
              <a:spcBef>
                <a:spcPct val="0"/>
              </a:spcBef>
              <a:spcAft>
                <a:spcPct val="0"/>
              </a:spcAft>
              <a:defRPr sz="2400" b="1">
                <a:solidFill>
                  <a:srgbClr val="0039A6"/>
                </a:solidFill>
                <a:latin typeface="Arial" charset="0"/>
              </a:defRPr>
            </a:lvl8pPr>
            <a:lvl9pPr marL="1828800" algn="l" rtl="0" fontAlgn="base">
              <a:spcBef>
                <a:spcPct val="0"/>
              </a:spcBef>
              <a:spcAft>
                <a:spcPct val="0"/>
              </a:spcAft>
              <a:defRPr sz="2400" b="1">
                <a:solidFill>
                  <a:srgbClr val="0039A6"/>
                </a:solidFill>
                <a:latin typeface="Arial" charset="0"/>
              </a:defRPr>
            </a:lvl9pPr>
          </a:lstStyle>
          <a:p>
            <a:pPr eaLnBrk="1" hangingPunct="1">
              <a:defRPr/>
            </a:pPr>
            <a:r>
              <a:rPr lang="es-ES" sz="3600" b="0" kern="0" spc="-150" dirty="0" smtClean="0">
                <a:solidFill>
                  <a:srgbClr val="00539E"/>
                </a:solidFill>
              </a:rPr>
              <a:t>3.-</a:t>
            </a:r>
          </a:p>
        </p:txBody>
      </p:sp>
      <p:sp>
        <p:nvSpPr>
          <p:cNvPr id="9" name="Rectangle 2"/>
          <p:cNvSpPr txBox="1">
            <a:spLocks noChangeArrowheads="1"/>
          </p:cNvSpPr>
          <p:nvPr/>
        </p:nvSpPr>
        <p:spPr bwMode="auto">
          <a:xfrm>
            <a:off x="1490063" y="3092452"/>
            <a:ext cx="731529"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rgbClr val="0039A6"/>
                </a:solidFill>
                <a:latin typeface="+mj-lt"/>
                <a:ea typeface="+mj-ea"/>
                <a:cs typeface="+mj-cs"/>
              </a:defRPr>
            </a:lvl1pPr>
            <a:lvl2pPr algn="l" rtl="0" eaLnBrk="0" fontAlgn="base" hangingPunct="0">
              <a:spcBef>
                <a:spcPct val="0"/>
              </a:spcBef>
              <a:spcAft>
                <a:spcPct val="0"/>
              </a:spcAft>
              <a:defRPr sz="2400" b="1">
                <a:solidFill>
                  <a:srgbClr val="0039A6"/>
                </a:solidFill>
                <a:latin typeface="Arial" charset="0"/>
              </a:defRPr>
            </a:lvl2pPr>
            <a:lvl3pPr algn="l" rtl="0" eaLnBrk="0" fontAlgn="base" hangingPunct="0">
              <a:spcBef>
                <a:spcPct val="0"/>
              </a:spcBef>
              <a:spcAft>
                <a:spcPct val="0"/>
              </a:spcAft>
              <a:defRPr sz="2400" b="1">
                <a:solidFill>
                  <a:srgbClr val="0039A6"/>
                </a:solidFill>
                <a:latin typeface="Arial" charset="0"/>
              </a:defRPr>
            </a:lvl3pPr>
            <a:lvl4pPr algn="l" rtl="0" eaLnBrk="0" fontAlgn="base" hangingPunct="0">
              <a:spcBef>
                <a:spcPct val="0"/>
              </a:spcBef>
              <a:spcAft>
                <a:spcPct val="0"/>
              </a:spcAft>
              <a:defRPr sz="2400" b="1">
                <a:solidFill>
                  <a:srgbClr val="0039A6"/>
                </a:solidFill>
                <a:latin typeface="Arial" charset="0"/>
              </a:defRPr>
            </a:lvl4pPr>
            <a:lvl5pPr algn="l" rtl="0" eaLnBrk="0" fontAlgn="base" hangingPunct="0">
              <a:spcBef>
                <a:spcPct val="0"/>
              </a:spcBef>
              <a:spcAft>
                <a:spcPct val="0"/>
              </a:spcAft>
              <a:defRPr sz="2400" b="1">
                <a:solidFill>
                  <a:srgbClr val="0039A6"/>
                </a:solidFill>
                <a:latin typeface="Arial" charset="0"/>
              </a:defRPr>
            </a:lvl5pPr>
            <a:lvl6pPr marL="457200" algn="l" rtl="0" fontAlgn="base">
              <a:spcBef>
                <a:spcPct val="0"/>
              </a:spcBef>
              <a:spcAft>
                <a:spcPct val="0"/>
              </a:spcAft>
              <a:defRPr sz="2400" b="1">
                <a:solidFill>
                  <a:srgbClr val="0039A6"/>
                </a:solidFill>
                <a:latin typeface="Arial" charset="0"/>
              </a:defRPr>
            </a:lvl6pPr>
            <a:lvl7pPr marL="914400" algn="l" rtl="0" fontAlgn="base">
              <a:spcBef>
                <a:spcPct val="0"/>
              </a:spcBef>
              <a:spcAft>
                <a:spcPct val="0"/>
              </a:spcAft>
              <a:defRPr sz="2400" b="1">
                <a:solidFill>
                  <a:srgbClr val="0039A6"/>
                </a:solidFill>
                <a:latin typeface="Arial" charset="0"/>
              </a:defRPr>
            </a:lvl7pPr>
            <a:lvl8pPr marL="1371600" algn="l" rtl="0" fontAlgn="base">
              <a:spcBef>
                <a:spcPct val="0"/>
              </a:spcBef>
              <a:spcAft>
                <a:spcPct val="0"/>
              </a:spcAft>
              <a:defRPr sz="2400" b="1">
                <a:solidFill>
                  <a:srgbClr val="0039A6"/>
                </a:solidFill>
                <a:latin typeface="Arial" charset="0"/>
              </a:defRPr>
            </a:lvl8pPr>
            <a:lvl9pPr marL="1828800" algn="l" rtl="0" fontAlgn="base">
              <a:spcBef>
                <a:spcPct val="0"/>
              </a:spcBef>
              <a:spcAft>
                <a:spcPct val="0"/>
              </a:spcAft>
              <a:defRPr sz="2400" b="1">
                <a:solidFill>
                  <a:srgbClr val="0039A6"/>
                </a:solidFill>
                <a:latin typeface="Arial" charset="0"/>
              </a:defRPr>
            </a:lvl9pPr>
          </a:lstStyle>
          <a:p>
            <a:pPr eaLnBrk="1" hangingPunct="1">
              <a:defRPr/>
            </a:pPr>
            <a:r>
              <a:rPr lang="es-ES" sz="3600" b="0" kern="0" spc="-150" dirty="0" smtClean="0">
                <a:solidFill>
                  <a:srgbClr val="00539E"/>
                </a:solidFill>
              </a:rPr>
              <a:t>4.-</a:t>
            </a:r>
          </a:p>
        </p:txBody>
      </p:sp>
      <p:sp>
        <p:nvSpPr>
          <p:cNvPr id="2" name="1 Marcador de número de diapositiva"/>
          <p:cNvSpPr>
            <a:spLocks noGrp="1"/>
          </p:cNvSpPr>
          <p:nvPr>
            <p:ph type="sldNum" sz="quarter" idx="11"/>
          </p:nvPr>
        </p:nvSpPr>
        <p:spPr/>
        <p:txBody>
          <a:bodyPr/>
          <a:lstStyle/>
          <a:p>
            <a:pPr>
              <a:defRPr/>
            </a:pPr>
            <a:fld id="{43E8E94E-7A3B-4999-A7D7-2FD18BF9C1D3}" type="slidenum">
              <a:rPr lang="es-ES" smtClean="0"/>
              <a:pPr>
                <a:defRPr/>
              </a:pPr>
              <a:t>2</a:t>
            </a:fld>
            <a:endParaRPr lang="es-ES" dirty="0"/>
          </a:p>
        </p:txBody>
      </p:sp>
      <p:sp>
        <p:nvSpPr>
          <p:cNvPr id="11" name="Rectangle 2"/>
          <p:cNvSpPr txBox="1">
            <a:spLocks noChangeArrowheads="1"/>
          </p:cNvSpPr>
          <p:nvPr/>
        </p:nvSpPr>
        <p:spPr bwMode="auto">
          <a:xfrm>
            <a:off x="1507993" y="3584144"/>
            <a:ext cx="731529"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rgbClr val="0039A6"/>
                </a:solidFill>
                <a:latin typeface="+mj-lt"/>
                <a:ea typeface="+mj-ea"/>
                <a:cs typeface="+mj-cs"/>
              </a:defRPr>
            </a:lvl1pPr>
            <a:lvl2pPr algn="l" rtl="0" eaLnBrk="0" fontAlgn="base" hangingPunct="0">
              <a:spcBef>
                <a:spcPct val="0"/>
              </a:spcBef>
              <a:spcAft>
                <a:spcPct val="0"/>
              </a:spcAft>
              <a:defRPr sz="2400" b="1">
                <a:solidFill>
                  <a:srgbClr val="0039A6"/>
                </a:solidFill>
                <a:latin typeface="Arial" charset="0"/>
              </a:defRPr>
            </a:lvl2pPr>
            <a:lvl3pPr algn="l" rtl="0" eaLnBrk="0" fontAlgn="base" hangingPunct="0">
              <a:spcBef>
                <a:spcPct val="0"/>
              </a:spcBef>
              <a:spcAft>
                <a:spcPct val="0"/>
              </a:spcAft>
              <a:defRPr sz="2400" b="1">
                <a:solidFill>
                  <a:srgbClr val="0039A6"/>
                </a:solidFill>
                <a:latin typeface="Arial" charset="0"/>
              </a:defRPr>
            </a:lvl3pPr>
            <a:lvl4pPr algn="l" rtl="0" eaLnBrk="0" fontAlgn="base" hangingPunct="0">
              <a:spcBef>
                <a:spcPct val="0"/>
              </a:spcBef>
              <a:spcAft>
                <a:spcPct val="0"/>
              </a:spcAft>
              <a:defRPr sz="2400" b="1">
                <a:solidFill>
                  <a:srgbClr val="0039A6"/>
                </a:solidFill>
                <a:latin typeface="Arial" charset="0"/>
              </a:defRPr>
            </a:lvl4pPr>
            <a:lvl5pPr algn="l" rtl="0" eaLnBrk="0" fontAlgn="base" hangingPunct="0">
              <a:spcBef>
                <a:spcPct val="0"/>
              </a:spcBef>
              <a:spcAft>
                <a:spcPct val="0"/>
              </a:spcAft>
              <a:defRPr sz="2400" b="1">
                <a:solidFill>
                  <a:srgbClr val="0039A6"/>
                </a:solidFill>
                <a:latin typeface="Arial" charset="0"/>
              </a:defRPr>
            </a:lvl5pPr>
            <a:lvl6pPr marL="457200" algn="l" rtl="0" fontAlgn="base">
              <a:spcBef>
                <a:spcPct val="0"/>
              </a:spcBef>
              <a:spcAft>
                <a:spcPct val="0"/>
              </a:spcAft>
              <a:defRPr sz="2400" b="1">
                <a:solidFill>
                  <a:srgbClr val="0039A6"/>
                </a:solidFill>
                <a:latin typeface="Arial" charset="0"/>
              </a:defRPr>
            </a:lvl6pPr>
            <a:lvl7pPr marL="914400" algn="l" rtl="0" fontAlgn="base">
              <a:spcBef>
                <a:spcPct val="0"/>
              </a:spcBef>
              <a:spcAft>
                <a:spcPct val="0"/>
              </a:spcAft>
              <a:defRPr sz="2400" b="1">
                <a:solidFill>
                  <a:srgbClr val="0039A6"/>
                </a:solidFill>
                <a:latin typeface="Arial" charset="0"/>
              </a:defRPr>
            </a:lvl7pPr>
            <a:lvl8pPr marL="1371600" algn="l" rtl="0" fontAlgn="base">
              <a:spcBef>
                <a:spcPct val="0"/>
              </a:spcBef>
              <a:spcAft>
                <a:spcPct val="0"/>
              </a:spcAft>
              <a:defRPr sz="2400" b="1">
                <a:solidFill>
                  <a:srgbClr val="0039A6"/>
                </a:solidFill>
                <a:latin typeface="Arial" charset="0"/>
              </a:defRPr>
            </a:lvl8pPr>
            <a:lvl9pPr marL="1828800" algn="l" rtl="0" fontAlgn="base">
              <a:spcBef>
                <a:spcPct val="0"/>
              </a:spcBef>
              <a:spcAft>
                <a:spcPct val="0"/>
              </a:spcAft>
              <a:defRPr sz="2400" b="1">
                <a:solidFill>
                  <a:srgbClr val="0039A6"/>
                </a:solidFill>
                <a:latin typeface="Arial" charset="0"/>
              </a:defRPr>
            </a:lvl9pPr>
          </a:lstStyle>
          <a:p>
            <a:pPr eaLnBrk="1" hangingPunct="1">
              <a:defRPr/>
            </a:pPr>
            <a:r>
              <a:rPr lang="es-ES" sz="3600" b="0" kern="0" spc="-150" dirty="0">
                <a:solidFill>
                  <a:srgbClr val="00539E"/>
                </a:solidFill>
              </a:rPr>
              <a:t>5</a:t>
            </a:r>
            <a:r>
              <a:rPr lang="es-ES" sz="3600" b="0" kern="0" spc="-150" dirty="0" smtClean="0">
                <a:solidFill>
                  <a:srgbClr val="00539E"/>
                </a:solidFill>
              </a:rPr>
              <a:t>.-</a:t>
            </a:r>
          </a:p>
        </p:txBody>
      </p:sp>
      <p:sp>
        <p:nvSpPr>
          <p:cNvPr id="12" name="Rectangle 2"/>
          <p:cNvSpPr txBox="1">
            <a:spLocks noChangeArrowheads="1"/>
          </p:cNvSpPr>
          <p:nvPr/>
        </p:nvSpPr>
        <p:spPr bwMode="auto">
          <a:xfrm>
            <a:off x="1507993" y="4078746"/>
            <a:ext cx="731529"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rgbClr val="0039A6"/>
                </a:solidFill>
                <a:latin typeface="+mj-lt"/>
                <a:ea typeface="+mj-ea"/>
                <a:cs typeface="+mj-cs"/>
              </a:defRPr>
            </a:lvl1pPr>
            <a:lvl2pPr algn="l" rtl="0" eaLnBrk="0" fontAlgn="base" hangingPunct="0">
              <a:spcBef>
                <a:spcPct val="0"/>
              </a:spcBef>
              <a:spcAft>
                <a:spcPct val="0"/>
              </a:spcAft>
              <a:defRPr sz="2400" b="1">
                <a:solidFill>
                  <a:srgbClr val="0039A6"/>
                </a:solidFill>
                <a:latin typeface="Arial" charset="0"/>
              </a:defRPr>
            </a:lvl2pPr>
            <a:lvl3pPr algn="l" rtl="0" eaLnBrk="0" fontAlgn="base" hangingPunct="0">
              <a:spcBef>
                <a:spcPct val="0"/>
              </a:spcBef>
              <a:spcAft>
                <a:spcPct val="0"/>
              </a:spcAft>
              <a:defRPr sz="2400" b="1">
                <a:solidFill>
                  <a:srgbClr val="0039A6"/>
                </a:solidFill>
                <a:latin typeface="Arial" charset="0"/>
              </a:defRPr>
            </a:lvl3pPr>
            <a:lvl4pPr algn="l" rtl="0" eaLnBrk="0" fontAlgn="base" hangingPunct="0">
              <a:spcBef>
                <a:spcPct val="0"/>
              </a:spcBef>
              <a:spcAft>
                <a:spcPct val="0"/>
              </a:spcAft>
              <a:defRPr sz="2400" b="1">
                <a:solidFill>
                  <a:srgbClr val="0039A6"/>
                </a:solidFill>
                <a:latin typeface="Arial" charset="0"/>
              </a:defRPr>
            </a:lvl4pPr>
            <a:lvl5pPr algn="l" rtl="0" eaLnBrk="0" fontAlgn="base" hangingPunct="0">
              <a:spcBef>
                <a:spcPct val="0"/>
              </a:spcBef>
              <a:spcAft>
                <a:spcPct val="0"/>
              </a:spcAft>
              <a:defRPr sz="2400" b="1">
                <a:solidFill>
                  <a:srgbClr val="0039A6"/>
                </a:solidFill>
                <a:latin typeface="Arial" charset="0"/>
              </a:defRPr>
            </a:lvl5pPr>
            <a:lvl6pPr marL="457200" algn="l" rtl="0" fontAlgn="base">
              <a:spcBef>
                <a:spcPct val="0"/>
              </a:spcBef>
              <a:spcAft>
                <a:spcPct val="0"/>
              </a:spcAft>
              <a:defRPr sz="2400" b="1">
                <a:solidFill>
                  <a:srgbClr val="0039A6"/>
                </a:solidFill>
                <a:latin typeface="Arial" charset="0"/>
              </a:defRPr>
            </a:lvl6pPr>
            <a:lvl7pPr marL="914400" algn="l" rtl="0" fontAlgn="base">
              <a:spcBef>
                <a:spcPct val="0"/>
              </a:spcBef>
              <a:spcAft>
                <a:spcPct val="0"/>
              </a:spcAft>
              <a:defRPr sz="2400" b="1">
                <a:solidFill>
                  <a:srgbClr val="0039A6"/>
                </a:solidFill>
                <a:latin typeface="Arial" charset="0"/>
              </a:defRPr>
            </a:lvl7pPr>
            <a:lvl8pPr marL="1371600" algn="l" rtl="0" fontAlgn="base">
              <a:spcBef>
                <a:spcPct val="0"/>
              </a:spcBef>
              <a:spcAft>
                <a:spcPct val="0"/>
              </a:spcAft>
              <a:defRPr sz="2400" b="1">
                <a:solidFill>
                  <a:srgbClr val="0039A6"/>
                </a:solidFill>
                <a:latin typeface="Arial" charset="0"/>
              </a:defRPr>
            </a:lvl8pPr>
            <a:lvl9pPr marL="1828800" algn="l" rtl="0" fontAlgn="base">
              <a:spcBef>
                <a:spcPct val="0"/>
              </a:spcBef>
              <a:spcAft>
                <a:spcPct val="0"/>
              </a:spcAft>
              <a:defRPr sz="2400" b="1">
                <a:solidFill>
                  <a:srgbClr val="0039A6"/>
                </a:solidFill>
                <a:latin typeface="Arial" charset="0"/>
              </a:defRPr>
            </a:lvl9pPr>
          </a:lstStyle>
          <a:p>
            <a:pPr eaLnBrk="1" hangingPunct="1">
              <a:defRPr/>
            </a:pPr>
            <a:r>
              <a:rPr lang="es-ES" sz="3600" b="0" kern="0" spc="-150" dirty="0">
                <a:solidFill>
                  <a:srgbClr val="00539E"/>
                </a:solidFill>
              </a:rPr>
              <a:t>6</a:t>
            </a:r>
            <a:r>
              <a:rPr lang="es-ES" sz="3600" b="0" kern="0" spc="-150" dirty="0" smtClean="0">
                <a:solidFill>
                  <a:srgbClr val="00539E"/>
                </a:solidFill>
              </a:rPr>
              <a:t>.-</a:t>
            </a:r>
          </a:p>
        </p:txBody>
      </p:sp>
      <p:sp>
        <p:nvSpPr>
          <p:cNvPr id="13" name="Rectangle 2"/>
          <p:cNvSpPr txBox="1">
            <a:spLocks noChangeArrowheads="1"/>
          </p:cNvSpPr>
          <p:nvPr/>
        </p:nvSpPr>
        <p:spPr bwMode="auto">
          <a:xfrm>
            <a:off x="1507993" y="4574450"/>
            <a:ext cx="731529"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rgbClr val="0039A6"/>
                </a:solidFill>
                <a:latin typeface="+mj-lt"/>
                <a:ea typeface="+mj-ea"/>
                <a:cs typeface="+mj-cs"/>
              </a:defRPr>
            </a:lvl1pPr>
            <a:lvl2pPr algn="l" rtl="0" eaLnBrk="0" fontAlgn="base" hangingPunct="0">
              <a:spcBef>
                <a:spcPct val="0"/>
              </a:spcBef>
              <a:spcAft>
                <a:spcPct val="0"/>
              </a:spcAft>
              <a:defRPr sz="2400" b="1">
                <a:solidFill>
                  <a:srgbClr val="0039A6"/>
                </a:solidFill>
                <a:latin typeface="Arial" charset="0"/>
              </a:defRPr>
            </a:lvl2pPr>
            <a:lvl3pPr algn="l" rtl="0" eaLnBrk="0" fontAlgn="base" hangingPunct="0">
              <a:spcBef>
                <a:spcPct val="0"/>
              </a:spcBef>
              <a:spcAft>
                <a:spcPct val="0"/>
              </a:spcAft>
              <a:defRPr sz="2400" b="1">
                <a:solidFill>
                  <a:srgbClr val="0039A6"/>
                </a:solidFill>
                <a:latin typeface="Arial" charset="0"/>
              </a:defRPr>
            </a:lvl3pPr>
            <a:lvl4pPr algn="l" rtl="0" eaLnBrk="0" fontAlgn="base" hangingPunct="0">
              <a:spcBef>
                <a:spcPct val="0"/>
              </a:spcBef>
              <a:spcAft>
                <a:spcPct val="0"/>
              </a:spcAft>
              <a:defRPr sz="2400" b="1">
                <a:solidFill>
                  <a:srgbClr val="0039A6"/>
                </a:solidFill>
                <a:latin typeface="Arial" charset="0"/>
              </a:defRPr>
            </a:lvl4pPr>
            <a:lvl5pPr algn="l" rtl="0" eaLnBrk="0" fontAlgn="base" hangingPunct="0">
              <a:spcBef>
                <a:spcPct val="0"/>
              </a:spcBef>
              <a:spcAft>
                <a:spcPct val="0"/>
              </a:spcAft>
              <a:defRPr sz="2400" b="1">
                <a:solidFill>
                  <a:srgbClr val="0039A6"/>
                </a:solidFill>
                <a:latin typeface="Arial" charset="0"/>
              </a:defRPr>
            </a:lvl5pPr>
            <a:lvl6pPr marL="457200" algn="l" rtl="0" fontAlgn="base">
              <a:spcBef>
                <a:spcPct val="0"/>
              </a:spcBef>
              <a:spcAft>
                <a:spcPct val="0"/>
              </a:spcAft>
              <a:defRPr sz="2400" b="1">
                <a:solidFill>
                  <a:srgbClr val="0039A6"/>
                </a:solidFill>
                <a:latin typeface="Arial" charset="0"/>
              </a:defRPr>
            </a:lvl6pPr>
            <a:lvl7pPr marL="914400" algn="l" rtl="0" fontAlgn="base">
              <a:spcBef>
                <a:spcPct val="0"/>
              </a:spcBef>
              <a:spcAft>
                <a:spcPct val="0"/>
              </a:spcAft>
              <a:defRPr sz="2400" b="1">
                <a:solidFill>
                  <a:srgbClr val="0039A6"/>
                </a:solidFill>
                <a:latin typeface="Arial" charset="0"/>
              </a:defRPr>
            </a:lvl7pPr>
            <a:lvl8pPr marL="1371600" algn="l" rtl="0" fontAlgn="base">
              <a:spcBef>
                <a:spcPct val="0"/>
              </a:spcBef>
              <a:spcAft>
                <a:spcPct val="0"/>
              </a:spcAft>
              <a:defRPr sz="2400" b="1">
                <a:solidFill>
                  <a:srgbClr val="0039A6"/>
                </a:solidFill>
                <a:latin typeface="Arial" charset="0"/>
              </a:defRPr>
            </a:lvl8pPr>
            <a:lvl9pPr marL="1828800" algn="l" rtl="0" fontAlgn="base">
              <a:spcBef>
                <a:spcPct val="0"/>
              </a:spcBef>
              <a:spcAft>
                <a:spcPct val="0"/>
              </a:spcAft>
              <a:defRPr sz="2400" b="1">
                <a:solidFill>
                  <a:srgbClr val="0039A6"/>
                </a:solidFill>
                <a:latin typeface="Arial" charset="0"/>
              </a:defRPr>
            </a:lvl9pPr>
          </a:lstStyle>
          <a:p>
            <a:pPr eaLnBrk="1" hangingPunct="1">
              <a:defRPr/>
            </a:pPr>
            <a:r>
              <a:rPr lang="es-ES" sz="3600" b="0" kern="0" spc="-150" dirty="0">
                <a:solidFill>
                  <a:srgbClr val="00539E"/>
                </a:solidFill>
              </a:rPr>
              <a:t>7</a:t>
            </a:r>
            <a:r>
              <a:rPr lang="es-ES" sz="3600" b="0" kern="0" spc="-150" dirty="0" smtClean="0">
                <a:solidFill>
                  <a:srgbClr val="00539E"/>
                </a:solidFill>
              </a:rPr>
              <a:t>.-</a:t>
            </a:r>
          </a:p>
        </p:txBody>
      </p:sp>
      <p:sp>
        <p:nvSpPr>
          <p:cNvPr id="16" name="Rectangle 2"/>
          <p:cNvSpPr txBox="1">
            <a:spLocks noChangeArrowheads="1"/>
          </p:cNvSpPr>
          <p:nvPr/>
        </p:nvSpPr>
        <p:spPr bwMode="auto">
          <a:xfrm>
            <a:off x="1507993" y="5046750"/>
            <a:ext cx="731529"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rgbClr val="0039A6"/>
                </a:solidFill>
                <a:latin typeface="+mj-lt"/>
                <a:ea typeface="+mj-ea"/>
                <a:cs typeface="+mj-cs"/>
              </a:defRPr>
            </a:lvl1pPr>
            <a:lvl2pPr algn="l" rtl="0" eaLnBrk="0" fontAlgn="base" hangingPunct="0">
              <a:spcBef>
                <a:spcPct val="0"/>
              </a:spcBef>
              <a:spcAft>
                <a:spcPct val="0"/>
              </a:spcAft>
              <a:defRPr sz="2400" b="1">
                <a:solidFill>
                  <a:srgbClr val="0039A6"/>
                </a:solidFill>
                <a:latin typeface="Arial" charset="0"/>
              </a:defRPr>
            </a:lvl2pPr>
            <a:lvl3pPr algn="l" rtl="0" eaLnBrk="0" fontAlgn="base" hangingPunct="0">
              <a:spcBef>
                <a:spcPct val="0"/>
              </a:spcBef>
              <a:spcAft>
                <a:spcPct val="0"/>
              </a:spcAft>
              <a:defRPr sz="2400" b="1">
                <a:solidFill>
                  <a:srgbClr val="0039A6"/>
                </a:solidFill>
                <a:latin typeface="Arial" charset="0"/>
              </a:defRPr>
            </a:lvl3pPr>
            <a:lvl4pPr algn="l" rtl="0" eaLnBrk="0" fontAlgn="base" hangingPunct="0">
              <a:spcBef>
                <a:spcPct val="0"/>
              </a:spcBef>
              <a:spcAft>
                <a:spcPct val="0"/>
              </a:spcAft>
              <a:defRPr sz="2400" b="1">
                <a:solidFill>
                  <a:srgbClr val="0039A6"/>
                </a:solidFill>
                <a:latin typeface="Arial" charset="0"/>
              </a:defRPr>
            </a:lvl4pPr>
            <a:lvl5pPr algn="l" rtl="0" eaLnBrk="0" fontAlgn="base" hangingPunct="0">
              <a:spcBef>
                <a:spcPct val="0"/>
              </a:spcBef>
              <a:spcAft>
                <a:spcPct val="0"/>
              </a:spcAft>
              <a:defRPr sz="2400" b="1">
                <a:solidFill>
                  <a:srgbClr val="0039A6"/>
                </a:solidFill>
                <a:latin typeface="Arial" charset="0"/>
              </a:defRPr>
            </a:lvl5pPr>
            <a:lvl6pPr marL="457200" algn="l" rtl="0" fontAlgn="base">
              <a:spcBef>
                <a:spcPct val="0"/>
              </a:spcBef>
              <a:spcAft>
                <a:spcPct val="0"/>
              </a:spcAft>
              <a:defRPr sz="2400" b="1">
                <a:solidFill>
                  <a:srgbClr val="0039A6"/>
                </a:solidFill>
                <a:latin typeface="Arial" charset="0"/>
              </a:defRPr>
            </a:lvl6pPr>
            <a:lvl7pPr marL="914400" algn="l" rtl="0" fontAlgn="base">
              <a:spcBef>
                <a:spcPct val="0"/>
              </a:spcBef>
              <a:spcAft>
                <a:spcPct val="0"/>
              </a:spcAft>
              <a:defRPr sz="2400" b="1">
                <a:solidFill>
                  <a:srgbClr val="0039A6"/>
                </a:solidFill>
                <a:latin typeface="Arial" charset="0"/>
              </a:defRPr>
            </a:lvl7pPr>
            <a:lvl8pPr marL="1371600" algn="l" rtl="0" fontAlgn="base">
              <a:spcBef>
                <a:spcPct val="0"/>
              </a:spcBef>
              <a:spcAft>
                <a:spcPct val="0"/>
              </a:spcAft>
              <a:defRPr sz="2400" b="1">
                <a:solidFill>
                  <a:srgbClr val="0039A6"/>
                </a:solidFill>
                <a:latin typeface="Arial" charset="0"/>
              </a:defRPr>
            </a:lvl8pPr>
            <a:lvl9pPr marL="1828800" algn="l" rtl="0" fontAlgn="base">
              <a:spcBef>
                <a:spcPct val="0"/>
              </a:spcBef>
              <a:spcAft>
                <a:spcPct val="0"/>
              </a:spcAft>
              <a:defRPr sz="2400" b="1">
                <a:solidFill>
                  <a:srgbClr val="0039A6"/>
                </a:solidFill>
                <a:latin typeface="Arial" charset="0"/>
              </a:defRPr>
            </a:lvl9pPr>
          </a:lstStyle>
          <a:p>
            <a:pPr eaLnBrk="1" hangingPunct="1">
              <a:defRPr/>
            </a:pPr>
            <a:r>
              <a:rPr lang="es-ES" sz="3600" b="0" kern="0" spc="-150" dirty="0">
                <a:solidFill>
                  <a:srgbClr val="00539E"/>
                </a:solidFill>
              </a:rPr>
              <a:t>8</a:t>
            </a:r>
            <a:r>
              <a:rPr lang="es-ES" sz="3600" b="0" kern="0" spc="-150" dirty="0" smtClean="0">
                <a:solidFill>
                  <a:srgbClr val="00539E"/>
                </a:solidFill>
              </a:rPr>
              <a:t>.-</a:t>
            </a:r>
          </a:p>
        </p:txBody>
      </p:sp>
      <p:sp>
        <p:nvSpPr>
          <p:cNvPr id="18" name="Rectangle 2"/>
          <p:cNvSpPr txBox="1">
            <a:spLocks noChangeArrowheads="1"/>
          </p:cNvSpPr>
          <p:nvPr/>
        </p:nvSpPr>
        <p:spPr bwMode="auto">
          <a:xfrm>
            <a:off x="1512476" y="5575666"/>
            <a:ext cx="731529"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rgbClr val="0039A6"/>
                </a:solidFill>
                <a:latin typeface="+mj-lt"/>
                <a:ea typeface="+mj-ea"/>
                <a:cs typeface="+mj-cs"/>
              </a:defRPr>
            </a:lvl1pPr>
            <a:lvl2pPr algn="l" rtl="0" eaLnBrk="0" fontAlgn="base" hangingPunct="0">
              <a:spcBef>
                <a:spcPct val="0"/>
              </a:spcBef>
              <a:spcAft>
                <a:spcPct val="0"/>
              </a:spcAft>
              <a:defRPr sz="2400" b="1">
                <a:solidFill>
                  <a:srgbClr val="0039A6"/>
                </a:solidFill>
                <a:latin typeface="Arial" charset="0"/>
              </a:defRPr>
            </a:lvl2pPr>
            <a:lvl3pPr algn="l" rtl="0" eaLnBrk="0" fontAlgn="base" hangingPunct="0">
              <a:spcBef>
                <a:spcPct val="0"/>
              </a:spcBef>
              <a:spcAft>
                <a:spcPct val="0"/>
              </a:spcAft>
              <a:defRPr sz="2400" b="1">
                <a:solidFill>
                  <a:srgbClr val="0039A6"/>
                </a:solidFill>
                <a:latin typeface="Arial" charset="0"/>
              </a:defRPr>
            </a:lvl3pPr>
            <a:lvl4pPr algn="l" rtl="0" eaLnBrk="0" fontAlgn="base" hangingPunct="0">
              <a:spcBef>
                <a:spcPct val="0"/>
              </a:spcBef>
              <a:spcAft>
                <a:spcPct val="0"/>
              </a:spcAft>
              <a:defRPr sz="2400" b="1">
                <a:solidFill>
                  <a:srgbClr val="0039A6"/>
                </a:solidFill>
                <a:latin typeface="Arial" charset="0"/>
              </a:defRPr>
            </a:lvl4pPr>
            <a:lvl5pPr algn="l" rtl="0" eaLnBrk="0" fontAlgn="base" hangingPunct="0">
              <a:spcBef>
                <a:spcPct val="0"/>
              </a:spcBef>
              <a:spcAft>
                <a:spcPct val="0"/>
              </a:spcAft>
              <a:defRPr sz="2400" b="1">
                <a:solidFill>
                  <a:srgbClr val="0039A6"/>
                </a:solidFill>
                <a:latin typeface="Arial" charset="0"/>
              </a:defRPr>
            </a:lvl5pPr>
            <a:lvl6pPr marL="457200" algn="l" rtl="0" fontAlgn="base">
              <a:spcBef>
                <a:spcPct val="0"/>
              </a:spcBef>
              <a:spcAft>
                <a:spcPct val="0"/>
              </a:spcAft>
              <a:defRPr sz="2400" b="1">
                <a:solidFill>
                  <a:srgbClr val="0039A6"/>
                </a:solidFill>
                <a:latin typeface="Arial" charset="0"/>
              </a:defRPr>
            </a:lvl6pPr>
            <a:lvl7pPr marL="914400" algn="l" rtl="0" fontAlgn="base">
              <a:spcBef>
                <a:spcPct val="0"/>
              </a:spcBef>
              <a:spcAft>
                <a:spcPct val="0"/>
              </a:spcAft>
              <a:defRPr sz="2400" b="1">
                <a:solidFill>
                  <a:srgbClr val="0039A6"/>
                </a:solidFill>
                <a:latin typeface="Arial" charset="0"/>
              </a:defRPr>
            </a:lvl7pPr>
            <a:lvl8pPr marL="1371600" algn="l" rtl="0" fontAlgn="base">
              <a:spcBef>
                <a:spcPct val="0"/>
              </a:spcBef>
              <a:spcAft>
                <a:spcPct val="0"/>
              </a:spcAft>
              <a:defRPr sz="2400" b="1">
                <a:solidFill>
                  <a:srgbClr val="0039A6"/>
                </a:solidFill>
                <a:latin typeface="Arial" charset="0"/>
              </a:defRPr>
            </a:lvl8pPr>
            <a:lvl9pPr marL="1828800" algn="l" rtl="0" fontAlgn="base">
              <a:spcBef>
                <a:spcPct val="0"/>
              </a:spcBef>
              <a:spcAft>
                <a:spcPct val="0"/>
              </a:spcAft>
              <a:defRPr sz="2400" b="1">
                <a:solidFill>
                  <a:srgbClr val="0039A6"/>
                </a:solidFill>
                <a:latin typeface="Arial" charset="0"/>
              </a:defRPr>
            </a:lvl9pPr>
          </a:lstStyle>
          <a:p>
            <a:pPr eaLnBrk="1" hangingPunct="1">
              <a:defRPr/>
            </a:pPr>
            <a:r>
              <a:rPr lang="es-ES" sz="3600" b="0" kern="0" spc="-150" dirty="0" smtClean="0">
                <a:solidFill>
                  <a:srgbClr val="00539E"/>
                </a:solidFill>
              </a:rPr>
              <a:t>9.-</a:t>
            </a:r>
          </a:p>
        </p:txBody>
      </p:sp>
      <p:sp>
        <p:nvSpPr>
          <p:cNvPr id="19" name="Rectangle 15"/>
          <p:cNvSpPr>
            <a:spLocks noChangeArrowheads="1"/>
          </p:cNvSpPr>
          <p:nvPr/>
        </p:nvSpPr>
        <p:spPr bwMode="auto">
          <a:xfrm>
            <a:off x="8229600" y="6401995"/>
            <a:ext cx="228600" cy="228600"/>
          </a:xfrm>
          <a:prstGeom prst="rect">
            <a:avLst/>
          </a:prstGeom>
          <a:noFill/>
          <a:ln w="19050">
            <a:solidFill>
              <a:schemeClr val="tx2"/>
            </a:solidFill>
            <a:miter lim="800000"/>
            <a:headEnd/>
            <a:tailEnd/>
          </a:ln>
          <a:effectLst/>
        </p:spPr>
        <p:txBody>
          <a:bodyPr wrap="none" anchor="ctr"/>
          <a:lstStyle/>
          <a:p>
            <a:pPr>
              <a:defRPr/>
            </a:pPr>
            <a:endParaRPr lang="es-ES" dirty="0"/>
          </a:p>
        </p:txBody>
      </p:sp>
      <p:sp>
        <p:nvSpPr>
          <p:cNvPr id="20" name="Rectangle 16"/>
          <p:cNvSpPr>
            <a:spLocks noChangeArrowheads="1"/>
          </p:cNvSpPr>
          <p:nvPr/>
        </p:nvSpPr>
        <p:spPr bwMode="auto">
          <a:xfrm>
            <a:off x="8534400" y="6401995"/>
            <a:ext cx="228600" cy="228600"/>
          </a:xfrm>
          <a:prstGeom prst="rect">
            <a:avLst/>
          </a:prstGeom>
          <a:solidFill>
            <a:schemeClr val="tx1"/>
          </a:solidFill>
          <a:ln w="19050">
            <a:solidFill>
              <a:schemeClr val="tx2"/>
            </a:solidFill>
            <a:miter lim="800000"/>
            <a:headEnd/>
            <a:tailEnd/>
          </a:ln>
          <a:effectLst/>
        </p:spPr>
        <p:txBody>
          <a:bodyPr wrap="none" anchor="ctr"/>
          <a:lstStyle/>
          <a:p>
            <a:pPr>
              <a:defRPr/>
            </a:pPr>
            <a:endParaRPr lang="es-ES" dirty="0"/>
          </a:p>
        </p:txBody>
      </p:sp>
      <p:sp>
        <p:nvSpPr>
          <p:cNvPr id="21" name="Rectángulo 5"/>
          <p:cNvSpPr/>
          <p:nvPr/>
        </p:nvSpPr>
        <p:spPr>
          <a:xfrm>
            <a:off x="7916091" y="6403795"/>
            <a:ext cx="226800" cy="226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Tree>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5000"/>
                            </p:stCondLst>
                            <p:childTnLst>
                              <p:par>
                                <p:cTn id="8" presetID="1" presetClass="entr" presetSubtype="0" fill="hold" grpId="0" nodeType="afterEffect">
                                  <p:stCondLst>
                                    <p:cond delay="250"/>
                                  </p:stCondLst>
                                  <p:childTnLst>
                                    <p:set>
                                      <p:cBhvr>
                                        <p:cTn id="9" dur="1" fill="hold">
                                          <p:stCondLst>
                                            <p:cond delay="0"/>
                                          </p:stCondLst>
                                        </p:cTn>
                                        <p:tgtEl>
                                          <p:spTgt spid="19"/>
                                        </p:tgtEl>
                                        <p:attrNameLst>
                                          <p:attrName>style.visibility</p:attrName>
                                        </p:attrNameLst>
                                      </p:cBhvr>
                                      <p:to>
                                        <p:strVal val="visible"/>
                                      </p:to>
                                    </p:set>
                                  </p:childTnLst>
                                </p:cTn>
                              </p:par>
                            </p:childTnLst>
                          </p:cTn>
                        </p:par>
                        <p:par>
                          <p:cTn id="10" fill="hold">
                            <p:stCondLst>
                              <p:cond delay="5250"/>
                            </p:stCondLst>
                            <p:childTnLst>
                              <p:par>
                                <p:cTn id="11" presetID="1" presetClass="entr" presetSubtype="0" fill="hold" grpId="0" nodeType="afterEffect">
                                  <p:stCondLst>
                                    <p:cond delay="25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48 Elipse"/>
          <p:cNvSpPr/>
          <p:nvPr/>
        </p:nvSpPr>
        <p:spPr>
          <a:xfrm>
            <a:off x="2419350" y="1847850"/>
            <a:ext cx="4329814" cy="4329814"/>
          </a:xfrm>
          <a:prstGeom prst="ellipse">
            <a:avLst/>
          </a:prstGeom>
          <a:noFill/>
          <a:ln w="57150">
            <a:solidFill>
              <a:srgbClr val="FD672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2" name="1 Marcador de número de diapositiva"/>
          <p:cNvSpPr>
            <a:spLocks noGrp="1"/>
          </p:cNvSpPr>
          <p:nvPr>
            <p:ph type="sldNum" sz="quarter" idx="11"/>
          </p:nvPr>
        </p:nvSpPr>
        <p:spPr/>
        <p:txBody>
          <a:bodyPr/>
          <a:lstStyle/>
          <a:p>
            <a:pPr>
              <a:defRPr/>
            </a:pPr>
            <a:fld id="{43E8E94E-7A3B-4999-A7D7-2FD18BF9C1D3}" type="slidenum">
              <a:rPr lang="es-ES" smtClean="0"/>
              <a:pPr>
                <a:defRPr/>
              </a:pPr>
              <a:t>3</a:t>
            </a:fld>
            <a:endParaRPr lang="es-ES" dirty="0"/>
          </a:p>
        </p:txBody>
      </p:sp>
      <p:sp>
        <p:nvSpPr>
          <p:cNvPr id="18" name="Rectángulo 13"/>
          <p:cNvSpPr>
            <a:spLocks noChangeAspect="1"/>
          </p:cNvSpPr>
          <p:nvPr/>
        </p:nvSpPr>
        <p:spPr>
          <a:xfrm>
            <a:off x="590210" y="447862"/>
            <a:ext cx="900000" cy="90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ln w="28575">
                <a:solidFill>
                  <a:schemeClr val="tx1"/>
                </a:solidFill>
              </a:ln>
              <a:solidFill>
                <a:schemeClr val="tx1"/>
              </a:solidFill>
            </a:endParaRPr>
          </a:p>
        </p:txBody>
      </p:sp>
      <p:sp>
        <p:nvSpPr>
          <p:cNvPr id="22" name="CuadroTexto 14"/>
          <p:cNvSpPr txBox="1"/>
          <p:nvPr/>
        </p:nvSpPr>
        <p:spPr>
          <a:xfrm>
            <a:off x="633461" y="-53003"/>
            <a:ext cx="1056400" cy="1549014"/>
          </a:xfrm>
          <a:prstGeom prst="rect">
            <a:avLst/>
          </a:prstGeom>
          <a:noFill/>
        </p:spPr>
        <p:txBody>
          <a:bodyPr wrap="square" rtlCol="0">
            <a:spAutoFit/>
          </a:bodyPr>
          <a:lstStyle/>
          <a:p>
            <a:pPr>
              <a:lnSpc>
                <a:spcPct val="150000"/>
              </a:lnSpc>
            </a:pPr>
            <a:r>
              <a:rPr lang="ca-ES" sz="7200" b="1" dirty="0"/>
              <a:t>1</a:t>
            </a:r>
            <a:r>
              <a:rPr lang="ca-ES" sz="7200" b="1" dirty="0" smtClean="0"/>
              <a:t>.</a:t>
            </a:r>
            <a:endParaRPr lang="ca-ES" sz="7200" b="1" dirty="0"/>
          </a:p>
        </p:txBody>
      </p:sp>
      <p:sp>
        <p:nvSpPr>
          <p:cNvPr id="23" name="Rectangle 2"/>
          <p:cNvSpPr>
            <a:spLocks noGrp="1" noChangeArrowheads="1"/>
          </p:cNvSpPr>
          <p:nvPr>
            <p:ph type="title"/>
          </p:nvPr>
        </p:nvSpPr>
        <p:spPr>
          <a:xfrm>
            <a:off x="1489691" y="357188"/>
            <a:ext cx="6154264" cy="563562"/>
          </a:xfrm>
        </p:spPr>
        <p:txBody>
          <a:bodyPr/>
          <a:lstStyle/>
          <a:p>
            <a:pPr eaLnBrk="1" hangingPunct="1">
              <a:defRPr/>
            </a:pPr>
            <a:r>
              <a:rPr lang="ca-ES" sz="4800" b="0" spc="-170" dirty="0" smtClean="0">
                <a:solidFill>
                  <a:srgbClr val="00539E"/>
                </a:solidFill>
              </a:rPr>
              <a:t>oportunitat i motivació</a:t>
            </a:r>
          </a:p>
        </p:txBody>
      </p:sp>
      <p:sp>
        <p:nvSpPr>
          <p:cNvPr id="12" name="Rectangle 15"/>
          <p:cNvSpPr>
            <a:spLocks noChangeArrowheads="1"/>
          </p:cNvSpPr>
          <p:nvPr/>
        </p:nvSpPr>
        <p:spPr bwMode="auto">
          <a:xfrm>
            <a:off x="8229600" y="6401995"/>
            <a:ext cx="228600" cy="228600"/>
          </a:xfrm>
          <a:prstGeom prst="rect">
            <a:avLst/>
          </a:prstGeom>
          <a:noFill/>
          <a:ln w="19050">
            <a:solidFill>
              <a:schemeClr val="tx2"/>
            </a:solidFill>
            <a:miter lim="800000"/>
            <a:headEnd/>
            <a:tailEnd/>
          </a:ln>
          <a:effectLst/>
        </p:spPr>
        <p:txBody>
          <a:bodyPr wrap="none" anchor="ctr"/>
          <a:lstStyle/>
          <a:p>
            <a:pPr>
              <a:defRPr/>
            </a:pPr>
            <a:endParaRPr lang="es-ES" dirty="0"/>
          </a:p>
        </p:txBody>
      </p:sp>
      <p:sp>
        <p:nvSpPr>
          <p:cNvPr id="13" name="Rectangle 16"/>
          <p:cNvSpPr>
            <a:spLocks noChangeArrowheads="1"/>
          </p:cNvSpPr>
          <p:nvPr/>
        </p:nvSpPr>
        <p:spPr bwMode="auto">
          <a:xfrm>
            <a:off x="8534400" y="6401995"/>
            <a:ext cx="228600" cy="228600"/>
          </a:xfrm>
          <a:prstGeom prst="rect">
            <a:avLst/>
          </a:prstGeom>
          <a:solidFill>
            <a:schemeClr val="tx1"/>
          </a:solidFill>
          <a:ln w="19050">
            <a:solidFill>
              <a:schemeClr val="tx2"/>
            </a:solidFill>
            <a:miter lim="800000"/>
            <a:headEnd/>
            <a:tailEnd/>
          </a:ln>
          <a:effectLst/>
        </p:spPr>
        <p:txBody>
          <a:bodyPr wrap="none" anchor="ctr"/>
          <a:lstStyle/>
          <a:p>
            <a:pPr>
              <a:defRPr/>
            </a:pPr>
            <a:endParaRPr lang="es-ES" dirty="0"/>
          </a:p>
        </p:txBody>
      </p:sp>
      <p:sp>
        <p:nvSpPr>
          <p:cNvPr id="14" name="Rectángulo 5"/>
          <p:cNvSpPr/>
          <p:nvPr/>
        </p:nvSpPr>
        <p:spPr>
          <a:xfrm>
            <a:off x="7916091" y="6403795"/>
            <a:ext cx="226800" cy="226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grpSp>
        <p:nvGrpSpPr>
          <p:cNvPr id="33" name="32 Grupo"/>
          <p:cNvGrpSpPr/>
          <p:nvPr/>
        </p:nvGrpSpPr>
        <p:grpSpPr>
          <a:xfrm>
            <a:off x="1618443" y="3579153"/>
            <a:ext cx="2384308" cy="2312894"/>
            <a:chOff x="1031257" y="3886192"/>
            <a:chExt cx="2384308" cy="2312894"/>
          </a:xfrm>
        </p:grpSpPr>
        <p:sp>
          <p:nvSpPr>
            <p:cNvPr id="21" name="20 Rectángulo"/>
            <p:cNvSpPr/>
            <p:nvPr/>
          </p:nvSpPr>
          <p:spPr>
            <a:xfrm>
              <a:off x="1031257" y="3886192"/>
              <a:ext cx="2312894" cy="23128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27" name="26 CuadroTexto"/>
            <p:cNvSpPr txBox="1"/>
            <p:nvPr/>
          </p:nvSpPr>
          <p:spPr>
            <a:xfrm>
              <a:off x="1121269" y="3993768"/>
              <a:ext cx="2195987" cy="615553"/>
            </a:xfrm>
            <a:prstGeom prst="rect">
              <a:avLst/>
            </a:prstGeom>
            <a:noFill/>
          </p:spPr>
          <p:txBody>
            <a:bodyPr wrap="square" rtlCol="0">
              <a:spAutoFit/>
            </a:bodyPr>
            <a:lstStyle/>
            <a:p>
              <a:r>
                <a:rPr lang="ca-ES" sz="3400" spc="-100" dirty="0" smtClean="0">
                  <a:solidFill>
                    <a:srgbClr val="00539E"/>
                  </a:solidFill>
                </a:rPr>
                <a:t>oportunitat</a:t>
              </a:r>
              <a:endParaRPr lang="ca-ES" sz="3400" spc="-100" dirty="0">
                <a:solidFill>
                  <a:srgbClr val="00539E"/>
                </a:solidFill>
              </a:endParaRPr>
            </a:p>
          </p:txBody>
        </p:sp>
        <p:sp>
          <p:nvSpPr>
            <p:cNvPr id="28" name="27 CuadroTexto"/>
            <p:cNvSpPr txBox="1"/>
            <p:nvPr/>
          </p:nvSpPr>
          <p:spPr>
            <a:xfrm>
              <a:off x="1134717" y="4492781"/>
              <a:ext cx="2280848" cy="1631216"/>
            </a:xfrm>
            <a:prstGeom prst="rect">
              <a:avLst/>
            </a:prstGeom>
            <a:noFill/>
          </p:spPr>
          <p:txBody>
            <a:bodyPr wrap="square" rtlCol="0">
              <a:spAutoFit/>
            </a:bodyPr>
            <a:lstStyle/>
            <a:p>
              <a:r>
                <a:rPr lang="ca-ES" sz="2000" spc="-50" dirty="0" smtClean="0"/>
                <a:t>de dotar </a:t>
              </a:r>
            </a:p>
            <a:p>
              <a:r>
                <a:rPr lang="ca-ES" sz="2000" spc="-50" dirty="0" smtClean="0"/>
                <a:t>la institució </a:t>
              </a:r>
            </a:p>
            <a:p>
              <a:r>
                <a:rPr lang="ca-ES" sz="2000" spc="-50" dirty="0" smtClean="0"/>
                <a:t>d’una eina prou útil </a:t>
              </a:r>
            </a:p>
            <a:p>
              <a:r>
                <a:rPr lang="ca-ES" sz="2000" spc="-50" dirty="0" smtClean="0"/>
                <a:t>per al reclutament </a:t>
              </a:r>
            </a:p>
            <a:p>
              <a:r>
                <a:rPr lang="ca-ES" sz="2000" spc="-50" dirty="0" smtClean="0"/>
                <a:t>i la selecció</a:t>
              </a:r>
            </a:p>
          </p:txBody>
        </p:sp>
      </p:grpSp>
      <p:grpSp>
        <p:nvGrpSpPr>
          <p:cNvPr id="32" name="31 Grupo"/>
          <p:cNvGrpSpPr/>
          <p:nvPr/>
        </p:nvGrpSpPr>
        <p:grpSpPr>
          <a:xfrm>
            <a:off x="3478607" y="1466464"/>
            <a:ext cx="2312894" cy="2312894"/>
            <a:chOff x="3402407" y="1275964"/>
            <a:chExt cx="2312894" cy="2312894"/>
          </a:xfrm>
          <a:solidFill>
            <a:srgbClr val="005086"/>
          </a:solidFill>
        </p:grpSpPr>
        <p:sp>
          <p:nvSpPr>
            <p:cNvPr id="3" name="2 Rectángulo"/>
            <p:cNvSpPr/>
            <p:nvPr/>
          </p:nvSpPr>
          <p:spPr>
            <a:xfrm>
              <a:off x="3402407" y="1275964"/>
              <a:ext cx="2312894" cy="23128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4" name="3 CuadroTexto"/>
            <p:cNvSpPr txBox="1"/>
            <p:nvPr/>
          </p:nvSpPr>
          <p:spPr>
            <a:xfrm>
              <a:off x="3523858" y="1329752"/>
              <a:ext cx="2079080" cy="615553"/>
            </a:xfrm>
            <a:prstGeom prst="rect">
              <a:avLst/>
            </a:prstGeom>
            <a:grpFill/>
            <a:ln>
              <a:noFill/>
            </a:ln>
          </p:spPr>
          <p:txBody>
            <a:bodyPr wrap="square" rtlCol="0">
              <a:spAutoFit/>
            </a:bodyPr>
            <a:lstStyle/>
            <a:p>
              <a:r>
                <a:rPr lang="ca-ES" sz="3400" spc="-100" dirty="0" smtClean="0">
                  <a:solidFill>
                    <a:schemeClr val="bg1"/>
                  </a:solidFill>
                </a:rPr>
                <a:t>necessitat</a:t>
              </a:r>
              <a:endParaRPr lang="ca-ES" sz="3400" spc="-100" dirty="0">
                <a:solidFill>
                  <a:schemeClr val="bg1"/>
                </a:solidFill>
              </a:endParaRPr>
            </a:p>
          </p:txBody>
        </p:sp>
        <p:sp>
          <p:nvSpPr>
            <p:cNvPr id="9" name="8 CuadroTexto"/>
            <p:cNvSpPr txBox="1"/>
            <p:nvPr/>
          </p:nvSpPr>
          <p:spPr>
            <a:xfrm>
              <a:off x="3536878" y="1878070"/>
              <a:ext cx="2052614" cy="1631216"/>
            </a:xfrm>
            <a:prstGeom prst="rect">
              <a:avLst/>
            </a:prstGeom>
            <a:grpFill/>
            <a:ln>
              <a:noFill/>
            </a:ln>
          </p:spPr>
          <p:txBody>
            <a:bodyPr wrap="square" rtlCol="0">
              <a:spAutoFit/>
            </a:bodyPr>
            <a:lstStyle/>
            <a:p>
              <a:r>
                <a:rPr lang="ca-ES" sz="2000" spc="-50" dirty="0" smtClean="0">
                  <a:solidFill>
                    <a:schemeClr val="bg1"/>
                  </a:solidFill>
                </a:rPr>
                <a:t>d’adequar la borsa de treball </a:t>
              </a:r>
            </a:p>
            <a:p>
              <a:r>
                <a:rPr lang="ca-ES" sz="2000" spc="-50" dirty="0" smtClean="0">
                  <a:solidFill>
                    <a:schemeClr val="bg1"/>
                  </a:solidFill>
                </a:rPr>
                <a:t>a les noves circumstàncies del seu entorn</a:t>
              </a:r>
              <a:endParaRPr lang="ca-ES" sz="2000" spc="-50" dirty="0">
                <a:solidFill>
                  <a:schemeClr val="bg1"/>
                </a:solidFill>
              </a:endParaRPr>
            </a:p>
          </p:txBody>
        </p:sp>
      </p:grpSp>
      <p:grpSp>
        <p:nvGrpSpPr>
          <p:cNvPr id="34" name="33 Grupo"/>
          <p:cNvGrpSpPr/>
          <p:nvPr/>
        </p:nvGrpSpPr>
        <p:grpSpPr>
          <a:xfrm>
            <a:off x="5402834" y="3135402"/>
            <a:ext cx="2513002" cy="2312894"/>
            <a:chOff x="5716597" y="3886192"/>
            <a:chExt cx="2513002" cy="2312894"/>
          </a:xfrm>
        </p:grpSpPr>
        <p:sp>
          <p:nvSpPr>
            <p:cNvPr id="29" name="28 Rectángulo"/>
            <p:cNvSpPr/>
            <p:nvPr/>
          </p:nvSpPr>
          <p:spPr>
            <a:xfrm>
              <a:off x="5716597" y="3886192"/>
              <a:ext cx="2312894" cy="23128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30" name="29 CuadroTexto"/>
            <p:cNvSpPr txBox="1"/>
            <p:nvPr/>
          </p:nvSpPr>
          <p:spPr>
            <a:xfrm>
              <a:off x="5806609" y="3993768"/>
              <a:ext cx="2195987" cy="615553"/>
            </a:xfrm>
            <a:prstGeom prst="rect">
              <a:avLst/>
            </a:prstGeom>
            <a:noFill/>
          </p:spPr>
          <p:txBody>
            <a:bodyPr wrap="square" rtlCol="0">
              <a:spAutoFit/>
            </a:bodyPr>
            <a:lstStyle/>
            <a:p>
              <a:r>
                <a:rPr lang="ca-ES" sz="3400" spc="-100" dirty="0" smtClean="0">
                  <a:solidFill>
                    <a:srgbClr val="00539E"/>
                  </a:solidFill>
                </a:rPr>
                <a:t>motivació</a:t>
              </a:r>
              <a:endParaRPr lang="ca-ES" sz="3400" spc="-100" dirty="0">
                <a:solidFill>
                  <a:srgbClr val="00539E"/>
                </a:solidFill>
              </a:endParaRPr>
            </a:p>
          </p:txBody>
        </p:sp>
        <p:sp>
          <p:nvSpPr>
            <p:cNvPr id="31" name="30 CuadroTexto"/>
            <p:cNvSpPr txBox="1"/>
            <p:nvPr/>
          </p:nvSpPr>
          <p:spPr>
            <a:xfrm>
              <a:off x="5820056" y="4492781"/>
              <a:ext cx="2409543" cy="1631216"/>
            </a:xfrm>
            <a:prstGeom prst="rect">
              <a:avLst/>
            </a:prstGeom>
            <a:noFill/>
          </p:spPr>
          <p:txBody>
            <a:bodyPr wrap="square" rtlCol="0">
              <a:spAutoFit/>
            </a:bodyPr>
            <a:lstStyle/>
            <a:p>
              <a:r>
                <a:rPr lang="ca-ES" sz="2000" spc="-50" dirty="0" smtClean="0"/>
                <a:t>possibilitat </a:t>
              </a:r>
            </a:p>
            <a:p>
              <a:r>
                <a:rPr lang="ca-ES" sz="2000" spc="-50" dirty="0" smtClean="0"/>
                <a:t>de redissenyar </a:t>
              </a:r>
            </a:p>
            <a:p>
              <a:r>
                <a:rPr lang="ca-ES" sz="2000" spc="-50" dirty="0" smtClean="0"/>
                <a:t>i actualitzar </a:t>
              </a:r>
            </a:p>
            <a:p>
              <a:r>
                <a:rPr lang="ca-ES" sz="2000" spc="-50" dirty="0" smtClean="0"/>
                <a:t>una antiga</a:t>
              </a:r>
            </a:p>
            <a:p>
              <a:r>
                <a:rPr lang="ca-ES" sz="2000" spc="-50" dirty="0" smtClean="0"/>
                <a:t>proposta pròpia</a:t>
              </a:r>
            </a:p>
          </p:txBody>
        </p:sp>
      </p:grpSp>
    </p:spTree>
    <p:extLst>
      <p:ext uri="{BB962C8B-B14F-4D97-AF65-F5344CB8AC3E}">
        <p14:creationId xmlns:p14="http://schemas.microsoft.com/office/powerpoint/2010/main" val="1959416207"/>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
                                  </p:stCondLst>
                                  <p:childTnLst>
                                    <p:set>
                                      <p:cBhvr>
                                        <p:cTn id="6" dur="1" fill="hold">
                                          <p:stCondLst>
                                            <p:cond delay="0"/>
                                          </p:stCondLst>
                                        </p:cTn>
                                        <p:tgtEl>
                                          <p:spTgt spid="32"/>
                                        </p:tgtEl>
                                        <p:attrNameLst>
                                          <p:attrName>style.visibility</p:attrName>
                                        </p:attrNameLst>
                                      </p:cBhvr>
                                      <p:to>
                                        <p:strVal val="visible"/>
                                      </p:to>
                                    </p:set>
                                  </p:childTnLst>
                                </p:cTn>
                              </p:par>
                            </p:childTnLst>
                          </p:cTn>
                        </p:par>
                        <p:par>
                          <p:cTn id="7" fill="hold">
                            <p:stCondLst>
                              <p:cond delay="10"/>
                            </p:stCondLst>
                            <p:childTnLst>
                              <p:par>
                                <p:cTn id="8" presetID="1" presetClass="entr" presetSubtype="0" fill="hold" nodeType="afterEffect">
                                  <p:stCondLst>
                                    <p:cond delay="2500"/>
                                  </p:stCondLst>
                                  <p:childTnLst>
                                    <p:set>
                                      <p:cBhvr>
                                        <p:cTn id="9" dur="1" fill="hold">
                                          <p:stCondLst>
                                            <p:cond delay="0"/>
                                          </p:stCondLst>
                                        </p:cTn>
                                        <p:tgtEl>
                                          <p:spTgt spid="33"/>
                                        </p:tgtEl>
                                        <p:attrNameLst>
                                          <p:attrName>style.visibility</p:attrName>
                                        </p:attrNameLst>
                                      </p:cBhvr>
                                      <p:to>
                                        <p:strVal val="visible"/>
                                      </p:to>
                                    </p:set>
                                  </p:childTnLst>
                                </p:cTn>
                              </p:par>
                            </p:childTnLst>
                          </p:cTn>
                        </p:par>
                        <p:par>
                          <p:cTn id="10" fill="hold">
                            <p:stCondLst>
                              <p:cond delay="2510"/>
                            </p:stCondLst>
                            <p:childTnLst>
                              <p:par>
                                <p:cTn id="11" presetID="1" presetClass="entr" presetSubtype="0" fill="hold" nodeType="afterEffect">
                                  <p:stCondLst>
                                    <p:cond delay="2500"/>
                                  </p:stCondLst>
                                  <p:childTnLst>
                                    <p:set>
                                      <p:cBhvr>
                                        <p:cTn id="12" dur="1" fill="hold">
                                          <p:stCondLst>
                                            <p:cond delay="0"/>
                                          </p:stCondLst>
                                        </p:cTn>
                                        <p:tgtEl>
                                          <p:spTgt spid="34"/>
                                        </p:tgtEl>
                                        <p:attrNameLst>
                                          <p:attrName>style.visibility</p:attrName>
                                        </p:attrNameLst>
                                      </p:cBhvr>
                                      <p:to>
                                        <p:strVal val="visible"/>
                                      </p:to>
                                    </p:set>
                                  </p:childTnLst>
                                </p:cTn>
                              </p:par>
                              <p:par>
                                <p:cTn id="13" presetID="10" presetClass="entr" presetSubtype="0" fill="hold" grpId="0" nodeType="withEffect">
                                  <p:stCondLst>
                                    <p:cond delay="250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childTnLst>
                                </p:cTn>
                              </p:par>
                            </p:childTnLst>
                          </p:cTn>
                        </p:par>
                        <p:par>
                          <p:cTn id="16" fill="hold">
                            <p:stCondLst>
                              <p:cond delay="6010"/>
                            </p:stCondLst>
                            <p:childTnLst>
                              <p:par>
                                <p:cTn id="17" presetID="1" presetClass="entr" presetSubtype="0" fill="hold" grpId="0" nodeType="afterEffect">
                                  <p:stCondLst>
                                    <p:cond delay="150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7510"/>
                            </p:stCondLst>
                            <p:childTnLst>
                              <p:par>
                                <p:cTn id="20" presetID="1" presetClass="entr" presetSubtype="0" fill="hold" grpId="0" nodeType="afterEffect">
                                  <p:stCondLst>
                                    <p:cond delay="25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7760"/>
                            </p:stCondLst>
                            <p:childTnLst>
                              <p:par>
                                <p:cTn id="23" presetID="1" presetClass="entr" presetSubtype="0" fill="hold" grpId="0" nodeType="afterEffect">
                                  <p:stCondLst>
                                    <p:cond delay="25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77 Grupo"/>
          <p:cNvGrpSpPr/>
          <p:nvPr/>
        </p:nvGrpSpPr>
        <p:grpSpPr>
          <a:xfrm>
            <a:off x="3804086" y="3978057"/>
            <a:ext cx="3973926" cy="1523454"/>
            <a:chOff x="3536064" y="3978057"/>
            <a:chExt cx="3973926" cy="1523454"/>
          </a:xfrm>
        </p:grpSpPr>
        <p:sp>
          <p:nvSpPr>
            <p:cNvPr id="56" name="55 Rectángulo"/>
            <p:cNvSpPr/>
            <p:nvPr/>
          </p:nvSpPr>
          <p:spPr>
            <a:xfrm>
              <a:off x="6252964" y="4268133"/>
              <a:ext cx="1233378" cy="12333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cxnSp>
          <p:nvCxnSpPr>
            <p:cNvPr id="35" name="34 Conector recto de flecha"/>
            <p:cNvCxnSpPr>
              <a:stCxn id="25" idx="3"/>
              <a:endCxn id="56" idx="1"/>
            </p:cNvCxnSpPr>
            <p:nvPr/>
          </p:nvCxnSpPr>
          <p:spPr>
            <a:xfrm>
              <a:off x="3536064" y="3978057"/>
              <a:ext cx="2716900" cy="906765"/>
            </a:xfrm>
            <a:prstGeom prst="straightConnector1">
              <a:avLst/>
            </a:prstGeom>
            <a:ln w="28575">
              <a:solidFill>
                <a:srgbClr val="FD6721"/>
              </a:solidFill>
              <a:tailEnd type="arrow"/>
            </a:ln>
          </p:spPr>
          <p:style>
            <a:lnRef idx="1">
              <a:schemeClr val="accent1"/>
            </a:lnRef>
            <a:fillRef idx="0">
              <a:schemeClr val="accent1"/>
            </a:fillRef>
            <a:effectRef idx="0">
              <a:schemeClr val="accent1"/>
            </a:effectRef>
            <a:fontRef idx="minor">
              <a:schemeClr val="tx1"/>
            </a:fontRef>
          </p:style>
        </p:cxnSp>
        <p:sp>
          <p:nvSpPr>
            <p:cNvPr id="44" name="43 Rectángulo"/>
            <p:cNvSpPr/>
            <p:nvPr/>
          </p:nvSpPr>
          <p:spPr>
            <a:xfrm>
              <a:off x="6276611" y="4322865"/>
              <a:ext cx="1233379" cy="1015663"/>
            </a:xfrm>
            <a:prstGeom prst="rect">
              <a:avLst/>
            </a:prstGeom>
          </p:spPr>
          <p:txBody>
            <a:bodyPr wrap="square">
              <a:spAutoFit/>
            </a:bodyPr>
            <a:lstStyle/>
            <a:p>
              <a:pPr lvl="0">
                <a:buClr>
                  <a:srgbClr val="00539E"/>
                </a:buClr>
                <a:buSzPct val="100000"/>
              </a:pPr>
              <a:r>
                <a:rPr lang="ca-ES" sz="1500" spc="-20" dirty="0">
                  <a:solidFill>
                    <a:srgbClr val="00539E"/>
                  </a:solidFill>
                </a:rPr>
                <a:t>Adequar-la a la nova imatge </a:t>
              </a:r>
              <a:r>
                <a:rPr lang="ca-ES" sz="1500" spc="-20" dirty="0" smtClean="0">
                  <a:solidFill>
                    <a:srgbClr val="00539E"/>
                  </a:solidFill>
                </a:rPr>
                <a:t>corporativa</a:t>
              </a:r>
              <a:endParaRPr lang="ca-ES" sz="1500" spc="-20" dirty="0">
                <a:solidFill>
                  <a:srgbClr val="00539E"/>
                </a:solidFill>
              </a:endParaRPr>
            </a:p>
          </p:txBody>
        </p:sp>
      </p:grpSp>
      <p:sp>
        <p:nvSpPr>
          <p:cNvPr id="2" name="1 Marcador de número de diapositiva"/>
          <p:cNvSpPr>
            <a:spLocks noGrp="1"/>
          </p:cNvSpPr>
          <p:nvPr>
            <p:ph type="sldNum" sz="quarter" idx="11"/>
          </p:nvPr>
        </p:nvSpPr>
        <p:spPr/>
        <p:txBody>
          <a:bodyPr/>
          <a:lstStyle/>
          <a:p>
            <a:pPr>
              <a:defRPr/>
            </a:pPr>
            <a:fld id="{43E8E94E-7A3B-4999-A7D7-2FD18BF9C1D3}" type="slidenum">
              <a:rPr lang="es-ES" smtClean="0"/>
              <a:pPr>
                <a:defRPr/>
              </a:pPr>
              <a:t>4</a:t>
            </a:fld>
            <a:endParaRPr lang="es-ES" dirty="0"/>
          </a:p>
        </p:txBody>
      </p:sp>
      <p:sp>
        <p:nvSpPr>
          <p:cNvPr id="18" name="Rectángulo 13"/>
          <p:cNvSpPr>
            <a:spLocks noChangeAspect="1"/>
          </p:cNvSpPr>
          <p:nvPr/>
        </p:nvSpPr>
        <p:spPr>
          <a:xfrm>
            <a:off x="590210" y="447862"/>
            <a:ext cx="900000" cy="90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ln w="28575">
                <a:solidFill>
                  <a:schemeClr val="tx1"/>
                </a:solidFill>
              </a:ln>
              <a:solidFill>
                <a:schemeClr val="tx1"/>
              </a:solidFill>
            </a:endParaRPr>
          </a:p>
        </p:txBody>
      </p:sp>
      <p:sp>
        <p:nvSpPr>
          <p:cNvPr id="22" name="CuadroTexto 14"/>
          <p:cNvSpPr txBox="1"/>
          <p:nvPr/>
        </p:nvSpPr>
        <p:spPr>
          <a:xfrm>
            <a:off x="633461" y="-53003"/>
            <a:ext cx="1056400" cy="1549014"/>
          </a:xfrm>
          <a:prstGeom prst="rect">
            <a:avLst/>
          </a:prstGeom>
          <a:noFill/>
        </p:spPr>
        <p:txBody>
          <a:bodyPr wrap="square" rtlCol="0">
            <a:spAutoFit/>
          </a:bodyPr>
          <a:lstStyle/>
          <a:p>
            <a:pPr>
              <a:lnSpc>
                <a:spcPct val="150000"/>
              </a:lnSpc>
            </a:pPr>
            <a:r>
              <a:rPr lang="ca-ES" sz="7200" b="1" dirty="0"/>
              <a:t>2</a:t>
            </a:r>
            <a:r>
              <a:rPr lang="ca-ES" sz="7200" b="1" dirty="0" smtClean="0"/>
              <a:t>.</a:t>
            </a:r>
            <a:endParaRPr lang="ca-ES" sz="7200" b="1" dirty="0"/>
          </a:p>
        </p:txBody>
      </p:sp>
      <p:sp>
        <p:nvSpPr>
          <p:cNvPr id="23" name="Rectangle 2"/>
          <p:cNvSpPr>
            <a:spLocks noGrp="1" noChangeArrowheads="1"/>
          </p:cNvSpPr>
          <p:nvPr>
            <p:ph type="title"/>
          </p:nvPr>
        </p:nvSpPr>
        <p:spPr>
          <a:xfrm>
            <a:off x="1489691" y="357188"/>
            <a:ext cx="6154264" cy="563562"/>
          </a:xfrm>
        </p:spPr>
        <p:txBody>
          <a:bodyPr/>
          <a:lstStyle/>
          <a:p>
            <a:pPr eaLnBrk="1" hangingPunct="1">
              <a:defRPr/>
            </a:pPr>
            <a:r>
              <a:rPr lang="ca-ES" sz="4800" b="0" spc="-170" dirty="0" smtClean="0">
                <a:solidFill>
                  <a:srgbClr val="00539E"/>
                </a:solidFill>
              </a:rPr>
              <a:t>objectius</a:t>
            </a:r>
          </a:p>
        </p:txBody>
      </p:sp>
      <p:sp>
        <p:nvSpPr>
          <p:cNvPr id="5" name="4 Rectángulo"/>
          <p:cNvSpPr/>
          <p:nvPr/>
        </p:nvSpPr>
        <p:spPr>
          <a:xfrm>
            <a:off x="1567363" y="930567"/>
            <a:ext cx="6971519" cy="353943"/>
          </a:xfrm>
          <a:prstGeom prst="rect">
            <a:avLst/>
          </a:prstGeom>
        </p:spPr>
        <p:txBody>
          <a:bodyPr wrap="square">
            <a:spAutoFit/>
          </a:bodyPr>
          <a:lstStyle/>
          <a:p>
            <a:pPr algn="just"/>
            <a:r>
              <a:rPr lang="ca-ES" sz="1700" dirty="0" smtClean="0"/>
              <a:t>Conseqüentment, </a:t>
            </a:r>
            <a:r>
              <a:rPr lang="ca-ES" sz="1700" dirty="0"/>
              <a:t>l'objectiu general i els objectius específics </a:t>
            </a:r>
            <a:r>
              <a:rPr lang="ca-ES" sz="1700" dirty="0" smtClean="0"/>
              <a:t>han estat:</a:t>
            </a:r>
            <a:endParaRPr lang="ca-ES" sz="1700" dirty="0"/>
          </a:p>
        </p:txBody>
      </p:sp>
      <p:sp>
        <p:nvSpPr>
          <p:cNvPr id="13" name="Rectangle 15"/>
          <p:cNvSpPr>
            <a:spLocks noChangeArrowheads="1"/>
          </p:cNvSpPr>
          <p:nvPr/>
        </p:nvSpPr>
        <p:spPr bwMode="auto">
          <a:xfrm>
            <a:off x="8229600" y="6401995"/>
            <a:ext cx="228600" cy="228600"/>
          </a:xfrm>
          <a:prstGeom prst="rect">
            <a:avLst/>
          </a:prstGeom>
          <a:noFill/>
          <a:ln w="19050">
            <a:solidFill>
              <a:schemeClr val="tx2"/>
            </a:solidFill>
            <a:miter lim="800000"/>
            <a:headEnd/>
            <a:tailEnd/>
          </a:ln>
          <a:effectLst/>
        </p:spPr>
        <p:txBody>
          <a:bodyPr wrap="none" anchor="ctr"/>
          <a:lstStyle/>
          <a:p>
            <a:pPr>
              <a:defRPr/>
            </a:pPr>
            <a:endParaRPr lang="es-ES" dirty="0"/>
          </a:p>
        </p:txBody>
      </p:sp>
      <p:sp>
        <p:nvSpPr>
          <p:cNvPr id="14" name="Rectangle 16"/>
          <p:cNvSpPr>
            <a:spLocks noChangeArrowheads="1"/>
          </p:cNvSpPr>
          <p:nvPr/>
        </p:nvSpPr>
        <p:spPr bwMode="auto">
          <a:xfrm>
            <a:off x="8534400" y="6401995"/>
            <a:ext cx="228600" cy="228600"/>
          </a:xfrm>
          <a:prstGeom prst="rect">
            <a:avLst/>
          </a:prstGeom>
          <a:solidFill>
            <a:schemeClr val="tx1"/>
          </a:solidFill>
          <a:ln w="19050">
            <a:solidFill>
              <a:schemeClr val="tx2"/>
            </a:solidFill>
            <a:miter lim="800000"/>
            <a:headEnd/>
            <a:tailEnd/>
          </a:ln>
          <a:effectLst/>
        </p:spPr>
        <p:txBody>
          <a:bodyPr wrap="none" anchor="ctr"/>
          <a:lstStyle/>
          <a:p>
            <a:pPr>
              <a:defRPr/>
            </a:pPr>
            <a:endParaRPr lang="es-ES" dirty="0"/>
          </a:p>
        </p:txBody>
      </p:sp>
      <p:sp>
        <p:nvSpPr>
          <p:cNvPr id="17" name="Rectángulo 5"/>
          <p:cNvSpPr/>
          <p:nvPr/>
        </p:nvSpPr>
        <p:spPr>
          <a:xfrm>
            <a:off x="7916091" y="6403795"/>
            <a:ext cx="226800" cy="226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grpSp>
        <p:nvGrpSpPr>
          <p:cNvPr id="6" name="5 Grupo"/>
          <p:cNvGrpSpPr/>
          <p:nvPr/>
        </p:nvGrpSpPr>
        <p:grpSpPr>
          <a:xfrm>
            <a:off x="3813611" y="1817435"/>
            <a:ext cx="3719043" cy="2151615"/>
            <a:chOff x="3813611" y="1817435"/>
            <a:chExt cx="3719043" cy="2151615"/>
          </a:xfrm>
        </p:grpSpPr>
        <p:sp>
          <p:nvSpPr>
            <p:cNvPr id="54" name="53 Rectángulo"/>
            <p:cNvSpPr/>
            <p:nvPr/>
          </p:nvSpPr>
          <p:spPr>
            <a:xfrm>
              <a:off x="6299276" y="1854996"/>
              <a:ext cx="1233378" cy="12333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solidFill>
                  <a:schemeClr val="bg1"/>
                </a:solidFill>
              </a:endParaRPr>
            </a:p>
          </p:txBody>
        </p:sp>
        <p:cxnSp>
          <p:nvCxnSpPr>
            <p:cNvPr id="10" name="9 Conector recto de flecha"/>
            <p:cNvCxnSpPr/>
            <p:nvPr/>
          </p:nvCxnSpPr>
          <p:spPr>
            <a:xfrm flipV="1">
              <a:off x="3813611" y="2443966"/>
              <a:ext cx="2471894" cy="1525084"/>
            </a:xfrm>
            <a:prstGeom prst="straightConnector1">
              <a:avLst/>
            </a:prstGeom>
            <a:ln w="28575">
              <a:solidFill>
                <a:srgbClr val="FD6721"/>
              </a:solidFill>
              <a:tailEnd type="arrow"/>
            </a:ln>
          </p:spPr>
          <p:style>
            <a:lnRef idx="1">
              <a:schemeClr val="accent1"/>
            </a:lnRef>
            <a:fillRef idx="0">
              <a:schemeClr val="accent1"/>
            </a:fillRef>
            <a:effectRef idx="0">
              <a:schemeClr val="accent1"/>
            </a:effectRef>
            <a:fontRef idx="minor">
              <a:schemeClr val="tx1"/>
            </a:fontRef>
          </p:style>
        </p:cxnSp>
        <p:sp>
          <p:nvSpPr>
            <p:cNvPr id="41" name="40 Rectángulo"/>
            <p:cNvSpPr/>
            <p:nvPr/>
          </p:nvSpPr>
          <p:spPr>
            <a:xfrm>
              <a:off x="6300977" y="1817435"/>
              <a:ext cx="1208362" cy="1246495"/>
            </a:xfrm>
            <a:prstGeom prst="rect">
              <a:avLst/>
            </a:prstGeom>
          </p:spPr>
          <p:txBody>
            <a:bodyPr wrap="square">
              <a:spAutoFit/>
            </a:bodyPr>
            <a:lstStyle/>
            <a:p>
              <a:pPr lvl="0">
                <a:buClr>
                  <a:srgbClr val="00539E"/>
                </a:buClr>
                <a:buSzPct val="100000"/>
              </a:pPr>
              <a:r>
                <a:rPr lang="ca-ES" sz="1500" spc="-20" dirty="0">
                  <a:solidFill>
                    <a:srgbClr val="00539E"/>
                  </a:solidFill>
                </a:rPr>
                <a:t>Convertir la borsa en una eina pràctica, àgil i </a:t>
              </a:r>
              <a:r>
                <a:rPr lang="ca-ES" sz="1500" spc="-20" dirty="0" smtClean="0">
                  <a:solidFill>
                    <a:srgbClr val="00539E"/>
                  </a:solidFill>
                </a:rPr>
                <a:t>útil</a:t>
              </a:r>
              <a:endParaRPr lang="ca-ES" sz="1500" spc="-20" dirty="0">
                <a:solidFill>
                  <a:srgbClr val="00539E"/>
                </a:solidFill>
              </a:endParaRPr>
            </a:p>
          </p:txBody>
        </p:sp>
      </p:grpSp>
      <p:grpSp>
        <p:nvGrpSpPr>
          <p:cNvPr id="77" name="76 Grupo"/>
          <p:cNvGrpSpPr/>
          <p:nvPr/>
        </p:nvGrpSpPr>
        <p:grpSpPr>
          <a:xfrm>
            <a:off x="3804086" y="2653753"/>
            <a:ext cx="4811761" cy="1324304"/>
            <a:chOff x="3536064" y="2653753"/>
            <a:chExt cx="4811761" cy="1324304"/>
          </a:xfrm>
        </p:grpSpPr>
        <p:cxnSp>
          <p:nvCxnSpPr>
            <p:cNvPr id="29" name="28 Conector recto de flecha"/>
            <p:cNvCxnSpPr>
              <a:stCxn id="25" idx="3"/>
              <a:endCxn id="55" idx="1"/>
            </p:cNvCxnSpPr>
            <p:nvPr/>
          </p:nvCxnSpPr>
          <p:spPr>
            <a:xfrm flipV="1">
              <a:off x="3536064" y="3270442"/>
              <a:ext cx="3542940" cy="707615"/>
            </a:xfrm>
            <a:prstGeom prst="straightConnector1">
              <a:avLst/>
            </a:prstGeom>
            <a:ln w="28575">
              <a:solidFill>
                <a:srgbClr val="FD6721"/>
              </a:solidFill>
              <a:tailEnd type="arrow"/>
            </a:ln>
          </p:spPr>
          <p:style>
            <a:lnRef idx="1">
              <a:schemeClr val="accent1"/>
            </a:lnRef>
            <a:fillRef idx="0">
              <a:schemeClr val="accent1"/>
            </a:fillRef>
            <a:effectRef idx="0">
              <a:schemeClr val="accent1"/>
            </a:effectRef>
            <a:fontRef idx="minor">
              <a:schemeClr val="tx1"/>
            </a:fontRef>
          </p:style>
        </p:cxnSp>
        <p:sp>
          <p:nvSpPr>
            <p:cNvPr id="55" name="54 Rectángulo"/>
            <p:cNvSpPr/>
            <p:nvPr/>
          </p:nvSpPr>
          <p:spPr>
            <a:xfrm>
              <a:off x="7079004" y="2653753"/>
              <a:ext cx="1233378" cy="12333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solidFill>
                  <a:schemeClr val="bg1"/>
                </a:solidFill>
              </a:endParaRPr>
            </a:p>
          </p:txBody>
        </p:sp>
        <p:sp>
          <p:nvSpPr>
            <p:cNvPr id="42" name="41 Rectángulo"/>
            <p:cNvSpPr/>
            <p:nvPr/>
          </p:nvSpPr>
          <p:spPr>
            <a:xfrm>
              <a:off x="7062170" y="2737912"/>
              <a:ext cx="1285655" cy="1015663"/>
            </a:xfrm>
            <a:prstGeom prst="rect">
              <a:avLst/>
            </a:prstGeom>
          </p:spPr>
          <p:txBody>
            <a:bodyPr wrap="square">
              <a:spAutoFit/>
            </a:bodyPr>
            <a:lstStyle/>
            <a:p>
              <a:pPr lvl="0">
                <a:buClr>
                  <a:srgbClr val="00539E"/>
                </a:buClr>
                <a:buSzPct val="100000"/>
              </a:pPr>
              <a:r>
                <a:rPr lang="ca-ES" sz="1500" spc="-20" dirty="0">
                  <a:solidFill>
                    <a:srgbClr val="00539E"/>
                  </a:solidFill>
                </a:rPr>
                <a:t>Ajustar-la a les noves conjuntures i </a:t>
              </a:r>
              <a:r>
                <a:rPr lang="ca-ES" sz="1500" spc="-20" dirty="0" smtClean="0">
                  <a:solidFill>
                    <a:srgbClr val="00539E"/>
                  </a:solidFill>
                </a:rPr>
                <a:t>requeriments</a:t>
              </a:r>
              <a:endParaRPr lang="ca-ES" sz="1500" spc="-20" dirty="0">
                <a:solidFill>
                  <a:srgbClr val="00539E"/>
                </a:solidFill>
              </a:endParaRPr>
            </a:p>
          </p:txBody>
        </p:sp>
      </p:grpSp>
      <p:grpSp>
        <p:nvGrpSpPr>
          <p:cNvPr id="80" name="79 Grupo"/>
          <p:cNvGrpSpPr/>
          <p:nvPr/>
        </p:nvGrpSpPr>
        <p:grpSpPr>
          <a:xfrm>
            <a:off x="3832661" y="3372444"/>
            <a:ext cx="2568084" cy="1233378"/>
            <a:chOff x="3555114" y="3353394"/>
            <a:chExt cx="2568084" cy="1233378"/>
          </a:xfrm>
        </p:grpSpPr>
        <p:cxnSp>
          <p:nvCxnSpPr>
            <p:cNvPr id="31" name="30 Conector recto de flecha"/>
            <p:cNvCxnSpPr>
              <a:endCxn id="57" idx="1"/>
            </p:cNvCxnSpPr>
            <p:nvPr/>
          </p:nvCxnSpPr>
          <p:spPr>
            <a:xfrm>
              <a:off x="3555114" y="3966592"/>
              <a:ext cx="1334705" cy="3491"/>
            </a:xfrm>
            <a:prstGeom prst="straightConnector1">
              <a:avLst/>
            </a:prstGeom>
            <a:ln w="28575">
              <a:solidFill>
                <a:srgbClr val="FD6721"/>
              </a:solidFill>
              <a:tailEnd type="arrow"/>
            </a:ln>
          </p:spPr>
          <p:style>
            <a:lnRef idx="1">
              <a:schemeClr val="accent1"/>
            </a:lnRef>
            <a:fillRef idx="0">
              <a:schemeClr val="accent1"/>
            </a:fillRef>
            <a:effectRef idx="0">
              <a:schemeClr val="accent1"/>
            </a:effectRef>
            <a:fontRef idx="minor">
              <a:schemeClr val="tx1"/>
            </a:fontRef>
          </p:style>
        </p:cxnSp>
        <p:sp>
          <p:nvSpPr>
            <p:cNvPr id="57" name="56 Rectángulo"/>
            <p:cNvSpPr/>
            <p:nvPr/>
          </p:nvSpPr>
          <p:spPr>
            <a:xfrm>
              <a:off x="4889819" y="3353394"/>
              <a:ext cx="1233378" cy="12333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solidFill>
                  <a:schemeClr val="tx1"/>
                </a:solidFill>
              </a:endParaRPr>
            </a:p>
          </p:txBody>
        </p:sp>
        <p:sp>
          <p:nvSpPr>
            <p:cNvPr id="43" name="42 Rectángulo"/>
            <p:cNvSpPr/>
            <p:nvPr/>
          </p:nvSpPr>
          <p:spPr>
            <a:xfrm>
              <a:off x="4889819" y="3693084"/>
              <a:ext cx="1233379" cy="553998"/>
            </a:xfrm>
            <a:prstGeom prst="rect">
              <a:avLst/>
            </a:prstGeom>
          </p:spPr>
          <p:txBody>
            <a:bodyPr wrap="square">
              <a:spAutoFit/>
            </a:bodyPr>
            <a:lstStyle/>
            <a:p>
              <a:pPr lvl="0">
                <a:buClr>
                  <a:srgbClr val="00539E"/>
                </a:buClr>
                <a:buSzPct val="100000"/>
              </a:pPr>
              <a:r>
                <a:rPr lang="ca-ES" sz="1500" spc="-20" dirty="0">
                  <a:solidFill>
                    <a:srgbClr val="00539E"/>
                  </a:solidFill>
                </a:rPr>
                <a:t>Millorar-ne la </a:t>
              </a:r>
              <a:r>
                <a:rPr lang="ca-ES" sz="1500" spc="-20" dirty="0" smtClean="0">
                  <a:solidFill>
                    <a:srgbClr val="00539E"/>
                  </a:solidFill>
                </a:rPr>
                <a:t>usabilitat</a:t>
              </a:r>
              <a:endParaRPr lang="ca-ES" sz="1500" spc="-20" dirty="0">
                <a:solidFill>
                  <a:srgbClr val="00539E"/>
                </a:solidFill>
              </a:endParaRPr>
            </a:p>
          </p:txBody>
        </p:sp>
      </p:grpSp>
      <p:grpSp>
        <p:nvGrpSpPr>
          <p:cNvPr id="79" name="78 Grupo"/>
          <p:cNvGrpSpPr/>
          <p:nvPr/>
        </p:nvGrpSpPr>
        <p:grpSpPr>
          <a:xfrm>
            <a:off x="3804086" y="3981532"/>
            <a:ext cx="3151283" cy="2594254"/>
            <a:chOff x="3536064" y="3981532"/>
            <a:chExt cx="3151283" cy="2594254"/>
          </a:xfrm>
        </p:grpSpPr>
        <p:cxnSp>
          <p:nvCxnSpPr>
            <p:cNvPr id="37" name="36 Conector recto de flecha"/>
            <p:cNvCxnSpPr>
              <a:endCxn id="58" idx="1"/>
            </p:cNvCxnSpPr>
            <p:nvPr/>
          </p:nvCxnSpPr>
          <p:spPr>
            <a:xfrm>
              <a:off x="3536064" y="3981532"/>
              <a:ext cx="1855205" cy="1962473"/>
            </a:xfrm>
            <a:prstGeom prst="straightConnector1">
              <a:avLst/>
            </a:prstGeom>
            <a:ln w="28575">
              <a:solidFill>
                <a:srgbClr val="FD6721"/>
              </a:solidFill>
              <a:tailEnd type="arrow"/>
            </a:ln>
          </p:spPr>
          <p:style>
            <a:lnRef idx="1">
              <a:schemeClr val="accent1"/>
            </a:lnRef>
            <a:fillRef idx="0">
              <a:schemeClr val="accent1"/>
            </a:fillRef>
            <a:effectRef idx="0">
              <a:schemeClr val="accent1"/>
            </a:effectRef>
            <a:fontRef idx="minor">
              <a:schemeClr val="tx1"/>
            </a:fontRef>
          </p:style>
        </p:cxnSp>
        <p:sp>
          <p:nvSpPr>
            <p:cNvPr id="58" name="57 Rectángulo"/>
            <p:cNvSpPr/>
            <p:nvPr/>
          </p:nvSpPr>
          <p:spPr>
            <a:xfrm>
              <a:off x="5391269" y="5327316"/>
              <a:ext cx="1233378" cy="12333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45" name="44 Rectángulo"/>
            <p:cNvSpPr/>
            <p:nvPr/>
          </p:nvSpPr>
          <p:spPr>
            <a:xfrm>
              <a:off x="5353168" y="5329291"/>
              <a:ext cx="1334179" cy="1246495"/>
            </a:xfrm>
            <a:prstGeom prst="rect">
              <a:avLst/>
            </a:prstGeom>
            <a:noFill/>
            <a:ln>
              <a:noFill/>
            </a:ln>
          </p:spPr>
          <p:txBody>
            <a:bodyPr wrap="square">
              <a:spAutoFit/>
            </a:bodyPr>
            <a:lstStyle/>
            <a:p>
              <a:pPr lvl="0">
                <a:buClr>
                  <a:srgbClr val="00539E"/>
                </a:buClr>
                <a:buSzPct val="100000"/>
              </a:pPr>
              <a:r>
                <a:rPr lang="ca-ES" sz="1500" spc="-20" dirty="0">
                  <a:solidFill>
                    <a:srgbClr val="00539E"/>
                  </a:solidFill>
                </a:rPr>
                <a:t>Aplicar els coneixements adquirits en aquest </a:t>
              </a:r>
              <a:r>
                <a:rPr lang="ca-ES" sz="1500" spc="-20" dirty="0" smtClean="0">
                  <a:solidFill>
                    <a:srgbClr val="00539E"/>
                  </a:solidFill>
                </a:rPr>
                <a:t>màster</a:t>
              </a:r>
              <a:endParaRPr lang="ca-ES" sz="1500" dirty="0">
                <a:solidFill>
                  <a:srgbClr val="00539E"/>
                </a:solidFill>
              </a:endParaRPr>
            </a:p>
          </p:txBody>
        </p:sp>
      </p:grpSp>
      <p:grpSp>
        <p:nvGrpSpPr>
          <p:cNvPr id="3" name="2 Grupo"/>
          <p:cNvGrpSpPr/>
          <p:nvPr/>
        </p:nvGrpSpPr>
        <p:grpSpPr>
          <a:xfrm>
            <a:off x="595066" y="1930377"/>
            <a:ext cx="3704320" cy="3460772"/>
            <a:chOff x="595066" y="1930377"/>
            <a:chExt cx="3704320" cy="3460772"/>
          </a:xfrm>
        </p:grpSpPr>
        <p:grpSp>
          <p:nvGrpSpPr>
            <p:cNvPr id="40" name="39 Grupo"/>
            <p:cNvGrpSpPr/>
            <p:nvPr/>
          </p:nvGrpSpPr>
          <p:grpSpPr>
            <a:xfrm>
              <a:off x="856899" y="1930377"/>
              <a:ext cx="3442487" cy="3460772"/>
              <a:chOff x="919963" y="1930377"/>
              <a:chExt cx="3442487" cy="3460772"/>
            </a:xfrm>
          </p:grpSpPr>
          <p:sp>
            <p:nvSpPr>
              <p:cNvPr id="21" name="20 CuadroTexto"/>
              <p:cNvSpPr txBox="1"/>
              <p:nvPr/>
            </p:nvSpPr>
            <p:spPr>
              <a:xfrm>
                <a:off x="919963" y="1930377"/>
                <a:ext cx="3442487" cy="630942"/>
              </a:xfrm>
              <a:prstGeom prst="rect">
                <a:avLst/>
              </a:prstGeom>
              <a:noFill/>
              <a:ln>
                <a:noFill/>
              </a:ln>
            </p:spPr>
            <p:txBody>
              <a:bodyPr wrap="square" rtlCol="0">
                <a:spAutoFit/>
              </a:bodyPr>
              <a:lstStyle/>
              <a:p>
                <a:r>
                  <a:rPr lang="ca-ES" sz="3500" spc="-150" dirty="0" smtClean="0">
                    <a:solidFill>
                      <a:srgbClr val="00539E"/>
                    </a:solidFill>
                  </a:rPr>
                  <a:t>objectiu general</a:t>
                </a:r>
                <a:endParaRPr lang="ca-ES" sz="3500" spc="-150" dirty="0">
                  <a:solidFill>
                    <a:srgbClr val="00539E"/>
                  </a:solidFill>
                </a:endParaRPr>
              </a:p>
            </p:txBody>
          </p:sp>
          <p:sp>
            <p:nvSpPr>
              <p:cNvPr id="20" name="19 Rectángulo"/>
              <p:cNvSpPr/>
              <p:nvPr/>
            </p:nvSpPr>
            <p:spPr>
              <a:xfrm>
                <a:off x="989012" y="2543338"/>
                <a:ext cx="2847811" cy="2847811"/>
              </a:xfrm>
              <a:prstGeom prst="rect">
                <a:avLst/>
              </a:prstGeom>
              <a:solidFill>
                <a:srgbClr val="005086"/>
              </a:solidFill>
              <a:ln>
                <a:solidFill>
                  <a:srgbClr val="005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solidFill>
                    <a:schemeClr val="tx1"/>
                  </a:solidFill>
                </a:endParaRPr>
              </a:p>
            </p:txBody>
          </p:sp>
          <p:sp>
            <p:nvSpPr>
              <p:cNvPr id="25" name="24 CuadroTexto"/>
              <p:cNvSpPr txBox="1"/>
              <p:nvPr/>
            </p:nvSpPr>
            <p:spPr>
              <a:xfrm>
                <a:off x="952033" y="2666159"/>
                <a:ext cx="2915117" cy="2623795"/>
              </a:xfrm>
              <a:prstGeom prst="rect">
                <a:avLst/>
              </a:prstGeom>
              <a:noFill/>
              <a:ln>
                <a:noFill/>
              </a:ln>
            </p:spPr>
            <p:txBody>
              <a:bodyPr wrap="square" rtlCol="0">
                <a:spAutoFit/>
              </a:bodyPr>
              <a:lstStyle/>
              <a:p>
                <a:r>
                  <a:rPr lang="ca-ES" sz="1600" spc="-50" dirty="0">
                    <a:solidFill>
                      <a:schemeClr val="bg1"/>
                    </a:solidFill>
                  </a:rPr>
                  <a:t>Efectuar </a:t>
                </a:r>
                <a:r>
                  <a:rPr lang="ca-ES" sz="1600" spc="-50" dirty="0" smtClean="0">
                    <a:solidFill>
                      <a:schemeClr val="bg1"/>
                    </a:solidFill>
                  </a:rPr>
                  <a:t>les</a:t>
                </a:r>
              </a:p>
              <a:p>
                <a:r>
                  <a:rPr lang="ca-ES" sz="2300" spc="-100" dirty="0" smtClean="0">
                    <a:solidFill>
                      <a:schemeClr val="bg1"/>
                    </a:solidFill>
                  </a:rPr>
                  <a:t>revisions</a:t>
                </a:r>
                <a:r>
                  <a:rPr lang="ca-ES" sz="2300" spc="-100" dirty="0">
                    <a:solidFill>
                      <a:schemeClr val="bg1"/>
                    </a:solidFill>
                  </a:rPr>
                  <a:t>, anàlisis i propostes </a:t>
                </a:r>
                <a:r>
                  <a:rPr lang="ca-ES" sz="2300" spc="-100" dirty="0" smtClean="0">
                    <a:solidFill>
                      <a:schemeClr val="bg1"/>
                    </a:solidFill>
                  </a:rPr>
                  <a:t>necessàries, </a:t>
                </a:r>
              </a:p>
              <a:p>
                <a:endParaRPr lang="ca-ES" sz="1600" spc="-100" dirty="0" smtClean="0">
                  <a:solidFill>
                    <a:schemeClr val="bg1"/>
                  </a:solidFill>
                </a:endParaRPr>
              </a:p>
              <a:p>
                <a:r>
                  <a:rPr lang="ca-ES" sz="1600" spc="-50" dirty="0" smtClean="0">
                    <a:solidFill>
                      <a:schemeClr val="bg1"/>
                    </a:solidFill>
                  </a:rPr>
                  <a:t>per </a:t>
                </a:r>
                <a:r>
                  <a:rPr lang="ca-ES" sz="1600" spc="-50" dirty="0">
                    <a:solidFill>
                      <a:schemeClr val="bg1"/>
                    </a:solidFill>
                  </a:rPr>
                  <a:t>tal de </a:t>
                </a:r>
                <a:r>
                  <a:rPr lang="ca-ES" sz="1600" spc="-50" dirty="0" smtClean="0">
                    <a:solidFill>
                      <a:schemeClr val="bg1"/>
                    </a:solidFill>
                  </a:rPr>
                  <a:t>fer possible de </a:t>
                </a:r>
              </a:p>
              <a:p>
                <a:r>
                  <a:rPr lang="ca-ES" sz="2250" spc="-100" dirty="0" smtClean="0">
                    <a:solidFill>
                      <a:schemeClr val="bg1"/>
                    </a:solidFill>
                  </a:rPr>
                  <a:t>redissenyar i actualitzar </a:t>
                </a:r>
              </a:p>
              <a:p>
                <a:r>
                  <a:rPr lang="ca-ES" sz="1600" spc="-50" dirty="0" smtClean="0">
                    <a:solidFill>
                      <a:schemeClr val="bg1"/>
                    </a:solidFill>
                  </a:rPr>
                  <a:t>la borsa de treball, </a:t>
                </a:r>
              </a:p>
              <a:p>
                <a:endParaRPr lang="ca-ES" sz="1600" spc="-50" dirty="0" smtClean="0">
                  <a:solidFill>
                    <a:schemeClr val="bg1"/>
                  </a:solidFill>
                </a:endParaRPr>
              </a:p>
              <a:p>
                <a:r>
                  <a:rPr lang="ca-ES" sz="1600" spc="-50" dirty="0" smtClean="0">
                    <a:solidFill>
                      <a:schemeClr val="bg1"/>
                    </a:solidFill>
                  </a:rPr>
                  <a:t>de manera que es pogués:</a:t>
                </a:r>
                <a:endParaRPr lang="ca-ES" sz="1600" spc="-50" dirty="0">
                  <a:solidFill>
                    <a:schemeClr val="bg1"/>
                  </a:solidFill>
                </a:endParaRPr>
              </a:p>
            </p:txBody>
          </p:sp>
        </p:grpSp>
        <p:cxnSp>
          <p:nvCxnSpPr>
            <p:cNvPr id="38" name="37 Conector recto de flecha"/>
            <p:cNvCxnSpPr/>
            <p:nvPr/>
          </p:nvCxnSpPr>
          <p:spPr>
            <a:xfrm>
              <a:off x="595066" y="2293146"/>
              <a:ext cx="277599" cy="0"/>
            </a:xfrm>
            <a:prstGeom prst="straightConnector1">
              <a:avLst/>
            </a:prstGeom>
            <a:ln w="28575">
              <a:solidFill>
                <a:srgbClr val="FD672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3 Grupo"/>
          <p:cNvGrpSpPr/>
          <p:nvPr/>
        </p:nvGrpSpPr>
        <p:grpSpPr>
          <a:xfrm>
            <a:off x="4920283" y="1283086"/>
            <a:ext cx="3924582" cy="569387"/>
            <a:chOff x="4920283" y="1283086"/>
            <a:chExt cx="3924582" cy="569387"/>
          </a:xfrm>
        </p:grpSpPr>
        <p:sp>
          <p:nvSpPr>
            <p:cNvPr id="26" name="25 CuadroTexto"/>
            <p:cNvSpPr txBox="1"/>
            <p:nvPr/>
          </p:nvSpPr>
          <p:spPr>
            <a:xfrm>
              <a:off x="5142075" y="1283086"/>
              <a:ext cx="3702790" cy="569387"/>
            </a:xfrm>
            <a:prstGeom prst="rect">
              <a:avLst/>
            </a:prstGeom>
            <a:noFill/>
            <a:ln>
              <a:noFill/>
            </a:ln>
          </p:spPr>
          <p:txBody>
            <a:bodyPr wrap="square" rtlCol="0">
              <a:spAutoFit/>
            </a:bodyPr>
            <a:lstStyle/>
            <a:p>
              <a:r>
                <a:rPr lang="ca-ES" sz="3100" spc="-100" dirty="0" smtClean="0">
                  <a:solidFill>
                    <a:srgbClr val="00539E"/>
                  </a:solidFill>
                </a:rPr>
                <a:t>objectius específics</a:t>
              </a:r>
              <a:endParaRPr lang="ca-ES" sz="3100" spc="-100" dirty="0">
                <a:solidFill>
                  <a:srgbClr val="00539E"/>
                </a:solidFill>
              </a:endParaRPr>
            </a:p>
          </p:txBody>
        </p:sp>
        <p:cxnSp>
          <p:nvCxnSpPr>
            <p:cNvPr id="39" name="38 Conector recto de flecha"/>
            <p:cNvCxnSpPr/>
            <p:nvPr/>
          </p:nvCxnSpPr>
          <p:spPr>
            <a:xfrm>
              <a:off x="4920283" y="1607346"/>
              <a:ext cx="277599" cy="0"/>
            </a:xfrm>
            <a:prstGeom prst="straightConnector1">
              <a:avLst/>
            </a:prstGeom>
            <a:ln w="28575">
              <a:solidFill>
                <a:srgbClr val="FD672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51147302"/>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50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nodeType="afterEffect">
                                  <p:stCondLst>
                                    <p:cond delay="50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6500"/>
                            </p:stCondLst>
                            <p:childTnLst>
                              <p:par>
                                <p:cTn id="11" presetID="1" presetClass="entr" presetSubtype="0" fill="hold" nodeType="afterEffect">
                                  <p:stCondLst>
                                    <p:cond delay="150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8000"/>
                            </p:stCondLst>
                            <p:childTnLst>
                              <p:par>
                                <p:cTn id="14" presetID="1" presetClass="entr" presetSubtype="0" fill="hold" nodeType="afterEffect">
                                  <p:stCondLst>
                                    <p:cond delay="1750"/>
                                  </p:stCondLst>
                                  <p:childTnLst>
                                    <p:set>
                                      <p:cBhvr>
                                        <p:cTn id="15" dur="1" fill="hold">
                                          <p:stCondLst>
                                            <p:cond delay="0"/>
                                          </p:stCondLst>
                                        </p:cTn>
                                        <p:tgtEl>
                                          <p:spTgt spid="77"/>
                                        </p:tgtEl>
                                        <p:attrNameLst>
                                          <p:attrName>style.visibility</p:attrName>
                                        </p:attrNameLst>
                                      </p:cBhvr>
                                      <p:to>
                                        <p:strVal val="visible"/>
                                      </p:to>
                                    </p:set>
                                  </p:childTnLst>
                                </p:cTn>
                              </p:par>
                            </p:childTnLst>
                          </p:cTn>
                        </p:par>
                        <p:par>
                          <p:cTn id="16" fill="hold">
                            <p:stCondLst>
                              <p:cond delay="9750"/>
                            </p:stCondLst>
                            <p:childTnLst>
                              <p:par>
                                <p:cTn id="17" presetID="1" presetClass="entr" presetSubtype="0" fill="hold" nodeType="afterEffect">
                                  <p:stCondLst>
                                    <p:cond delay="1750"/>
                                  </p:stCondLst>
                                  <p:childTnLst>
                                    <p:set>
                                      <p:cBhvr>
                                        <p:cTn id="18" dur="1" fill="hold">
                                          <p:stCondLst>
                                            <p:cond delay="0"/>
                                          </p:stCondLst>
                                        </p:cTn>
                                        <p:tgtEl>
                                          <p:spTgt spid="80"/>
                                        </p:tgtEl>
                                        <p:attrNameLst>
                                          <p:attrName>style.visibility</p:attrName>
                                        </p:attrNameLst>
                                      </p:cBhvr>
                                      <p:to>
                                        <p:strVal val="visible"/>
                                      </p:to>
                                    </p:set>
                                  </p:childTnLst>
                                </p:cTn>
                              </p:par>
                            </p:childTnLst>
                          </p:cTn>
                        </p:par>
                        <p:par>
                          <p:cTn id="19" fill="hold">
                            <p:stCondLst>
                              <p:cond delay="11500"/>
                            </p:stCondLst>
                            <p:childTnLst>
                              <p:par>
                                <p:cTn id="20" presetID="1" presetClass="entr" presetSubtype="0" fill="hold" nodeType="afterEffect">
                                  <p:stCondLst>
                                    <p:cond delay="1750"/>
                                  </p:stCondLst>
                                  <p:childTnLst>
                                    <p:set>
                                      <p:cBhvr>
                                        <p:cTn id="21" dur="1" fill="hold">
                                          <p:stCondLst>
                                            <p:cond delay="0"/>
                                          </p:stCondLst>
                                        </p:cTn>
                                        <p:tgtEl>
                                          <p:spTgt spid="78"/>
                                        </p:tgtEl>
                                        <p:attrNameLst>
                                          <p:attrName>style.visibility</p:attrName>
                                        </p:attrNameLst>
                                      </p:cBhvr>
                                      <p:to>
                                        <p:strVal val="visible"/>
                                      </p:to>
                                    </p:set>
                                  </p:childTnLst>
                                </p:cTn>
                              </p:par>
                            </p:childTnLst>
                          </p:cTn>
                        </p:par>
                        <p:par>
                          <p:cTn id="22" fill="hold">
                            <p:stCondLst>
                              <p:cond delay="13250"/>
                            </p:stCondLst>
                            <p:childTnLst>
                              <p:par>
                                <p:cTn id="23" presetID="1" presetClass="entr" presetSubtype="0" fill="hold" nodeType="afterEffect">
                                  <p:stCondLst>
                                    <p:cond delay="1750"/>
                                  </p:stCondLst>
                                  <p:childTnLst>
                                    <p:set>
                                      <p:cBhvr>
                                        <p:cTn id="24" dur="1" fill="hold">
                                          <p:stCondLst>
                                            <p:cond delay="0"/>
                                          </p:stCondLst>
                                        </p:cTn>
                                        <p:tgtEl>
                                          <p:spTgt spid="79"/>
                                        </p:tgtEl>
                                        <p:attrNameLst>
                                          <p:attrName>style.visibility</p:attrName>
                                        </p:attrNameLst>
                                      </p:cBhvr>
                                      <p:to>
                                        <p:strVal val="visible"/>
                                      </p:to>
                                    </p:set>
                                  </p:childTnLst>
                                </p:cTn>
                              </p:par>
                            </p:childTnLst>
                          </p:cTn>
                        </p:par>
                        <p:par>
                          <p:cTn id="25" fill="hold">
                            <p:stCondLst>
                              <p:cond delay="15000"/>
                            </p:stCondLst>
                            <p:childTnLst>
                              <p:par>
                                <p:cTn id="26" presetID="1" presetClass="entr" presetSubtype="0" fill="hold" grpId="0" nodeType="afterEffect">
                                  <p:stCondLst>
                                    <p:cond delay="150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16500"/>
                            </p:stCondLst>
                            <p:childTnLst>
                              <p:par>
                                <p:cTn id="29" presetID="1" presetClass="entr" presetSubtype="0" fill="hold" grpId="0" nodeType="afterEffect">
                                  <p:stCondLst>
                                    <p:cond delay="250"/>
                                  </p:stCondLst>
                                  <p:childTnLst>
                                    <p:set>
                                      <p:cBhvr>
                                        <p:cTn id="30" dur="1" fill="hold">
                                          <p:stCondLst>
                                            <p:cond delay="0"/>
                                          </p:stCondLst>
                                        </p:cTn>
                                        <p:tgtEl>
                                          <p:spTgt spid="13"/>
                                        </p:tgtEl>
                                        <p:attrNameLst>
                                          <p:attrName>style.visibility</p:attrName>
                                        </p:attrNameLst>
                                      </p:cBhvr>
                                      <p:to>
                                        <p:strVal val="visible"/>
                                      </p:to>
                                    </p:set>
                                  </p:childTnLst>
                                </p:cTn>
                              </p:par>
                            </p:childTnLst>
                          </p:cTn>
                        </p:par>
                        <p:par>
                          <p:cTn id="31" fill="hold">
                            <p:stCondLst>
                              <p:cond delay="16750"/>
                            </p:stCondLst>
                            <p:childTnLst>
                              <p:par>
                                <p:cTn id="32" presetID="1" presetClass="entr" presetSubtype="0" fill="hold" grpId="0" nodeType="afterEffect">
                                  <p:stCondLst>
                                    <p:cond delay="25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fld id="{43E8E94E-7A3B-4999-A7D7-2FD18BF9C1D3}" type="slidenum">
              <a:rPr lang="es-ES" smtClean="0"/>
              <a:pPr>
                <a:defRPr/>
              </a:pPr>
              <a:t>5</a:t>
            </a:fld>
            <a:endParaRPr lang="es-ES" dirty="0"/>
          </a:p>
        </p:txBody>
      </p:sp>
      <p:sp>
        <p:nvSpPr>
          <p:cNvPr id="18" name="Rectángulo 13"/>
          <p:cNvSpPr>
            <a:spLocks noChangeAspect="1"/>
          </p:cNvSpPr>
          <p:nvPr/>
        </p:nvSpPr>
        <p:spPr>
          <a:xfrm>
            <a:off x="590210" y="447862"/>
            <a:ext cx="900000" cy="90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ln w="28575">
                <a:solidFill>
                  <a:schemeClr val="tx1"/>
                </a:solidFill>
              </a:ln>
              <a:solidFill>
                <a:schemeClr val="tx1"/>
              </a:solidFill>
            </a:endParaRPr>
          </a:p>
        </p:txBody>
      </p:sp>
      <p:sp>
        <p:nvSpPr>
          <p:cNvPr id="22" name="CuadroTexto 14"/>
          <p:cNvSpPr txBox="1"/>
          <p:nvPr/>
        </p:nvSpPr>
        <p:spPr>
          <a:xfrm>
            <a:off x="490961" y="-53003"/>
            <a:ext cx="1919734" cy="1754326"/>
          </a:xfrm>
          <a:prstGeom prst="rect">
            <a:avLst/>
          </a:prstGeom>
          <a:noFill/>
        </p:spPr>
        <p:txBody>
          <a:bodyPr wrap="square" rtlCol="0">
            <a:spAutoFit/>
          </a:bodyPr>
          <a:lstStyle/>
          <a:p>
            <a:pPr>
              <a:lnSpc>
                <a:spcPct val="150000"/>
              </a:lnSpc>
            </a:pPr>
            <a:r>
              <a:rPr lang="ca-ES" sz="7200" b="1" dirty="0" smtClean="0"/>
              <a:t>3</a:t>
            </a:r>
            <a:r>
              <a:rPr lang="ca-ES" sz="5400" b="1" dirty="0" smtClean="0"/>
              <a:t>.</a:t>
            </a:r>
            <a:r>
              <a:rPr lang="ca-ES" sz="2800" b="1" dirty="0" smtClean="0"/>
              <a:t>1</a:t>
            </a:r>
            <a:endParaRPr lang="ca-ES" sz="2800" b="1" dirty="0"/>
          </a:p>
        </p:txBody>
      </p:sp>
      <p:sp>
        <p:nvSpPr>
          <p:cNvPr id="23" name="Rectangle 2"/>
          <p:cNvSpPr>
            <a:spLocks noGrp="1" noChangeArrowheads="1"/>
          </p:cNvSpPr>
          <p:nvPr>
            <p:ph type="title"/>
          </p:nvPr>
        </p:nvSpPr>
        <p:spPr>
          <a:xfrm>
            <a:off x="1489690" y="357188"/>
            <a:ext cx="7654309" cy="563562"/>
          </a:xfrm>
        </p:spPr>
        <p:txBody>
          <a:bodyPr/>
          <a:lstStyle/>
          <a:p>
            <a:pPr eaLnBrk="1" hangingPunct="1">
              <a:defRPr/>
            </a:pPr>
            <a:r>
              <a:rPr lang="ca-ES" sz="4800" b="0" spc="-170" dirty="0" smtClean="0">
                <a:solidFill>
                  <a:srgbClr val="00539E"/>
                </a:solidFill>
              </a:rPr>
              <a:t>metodologia</a:t>
            </a:r>
          </a:p>
        </p:txBody>
      </p:sp>
      <p:sp>
        <p:nvSpPr>
          <p:cNvPr id="3" name="2 Rectángulo"/>
          <p:cNvSpPr/>
          <p:nvPr/>
        </p:nvSpPr>
        <p:spPr>
          <a:xfrm>
            <a:off x="1564007" y="890896"/>
            <a:ext cx="7243814" cy="353943"/>
          </a:xfrm>
          <a:prstGeom prst="rect">
            <a:avLst/>
          </a:prstGeom>
        </p:spPr>
        <p:txBody>
          <a:bodyPr wrap="square">
            <a:spAutoFit/>
          </a:bodyPr>
          <a:lstStyle/>
          <a:p>
            <a:pPr algn="just"/>
            <a:r>
              <a:rPr lang="ca-ES" sz="1700" spc="-50" dirty="0"/>
              <a:t>La metodologia emprada </a:t>
            </a:r>
            <a:r>
              <a:rPr lang="ca-ES" sz="1700" spc="-50" dirty="0" smtClean="0"/>
              <a:t>la </a:t>
            </a:r>
            <a:r>
              <a:rPr lang="ca-ES" sz="1700" spc="-50" dirty="0"/>
              <a:t>podríem </a:t>
            </a:r>
            <a:r>
              <a:rPr lang="ca-ES" sz="1700" spc="-50" dirty="0" smtClean="0"/>
              <a:t>dividir </a:t>
            </a:r>
            <a:r>
              <a:rPr lang="ca-ES" sz="1700" spc="-50" dirty="0"/>
              <a:t>en tres </a:t>
            </a:r>
            <a:r>
              <a:rPr lang="ca-ES" sz="1700" spc="-50" dirty="0" smtClean="0"/>
              <a:t>grans </a:t>
            </a:r>
            <a:r>
              <a:rPr lang="ca-ES" sz="1700" spc="-50" dirty="0"/>
              <a:t>blocs </a:t>
            </a:r>
            <a:r>
              <a:rPr lang="ca-ES" sz="1700" spc="-50" dirty="0" smtClean="0"/>
              <a:t>d'actuació:</a:t>
            </a:r>
            <a:endParaRPr lang="ca-ES" sz="1700" spc="-50" dirty="0"/>
          </a:p>
        </p:txBody>
      </p:sp>
      <p:sp>
        <p:nvSpPr>
          <p:cNvPr id="16" name="Rectangle 15"/>
          <p:cNvSpPr>
            <a:spLocks noChangeArrowheads="1"/>
          </p:cNvSpPr>
          <p:nvPr/>
        </p:nvSpPr>
        <p:spPr bwMode="auto">
          <a:xfrm>
            <a:off x="8229600" y="6401995"/>
            <a:ext cx="228600" cy="228600"/>
          </a:xfrm>
          <a:prstGeom prst="rect">
            <a:avLst/>
          </a:prstGeom>
          <a:noFill/>
          <a:ln w="19050">
            <a:solidFill>
              <a:schemeClr val="tx2"/>
            </a:solidFill>
            <a:miter lim="800000"/>
            <a:headEnd/>
            <a:tailEnd/>
          </a:ln>
          <a:effectLst/>
        </p:spPr>
        <p:txBody>
          <a:bodyPr wrap="none" anchor="ctr"/>
          <a:lstStyle/>
          <a:p>
            <a:pPr>
              <a:defRPr/>
            </a:pPr>
            <a:endParaRPr lang="es-ES" dirty="0"/>
          </a:p>
        </p:txBody>
      </p:sp>
      <p:sp>
        <p:nvSpPr>
          <p:cNvPr id="17" name="Rectangle 16"/>
          <p:cNvSpPr>
            <a:spLocks noChangeArrowheads="1"/>
          </p:cNvSpPr>
          <p:nvPr/>
        </p:nvSpPr>
        <p:spPr bwMode="auto">
          <a:xfrm>
            <a:off x="8534400" y="6401995"/>
            <a:ext cx="228600" cy="228600"/>
          </a:xfrm>
          <a:prstGeom prst="rect">
            <a:avLst/>
          </a:prstGeom>
          <a:solidFill>
            <a:schemeClr val="tx1"/>
          </a:solidFill>
          <a:ln w="19050">
            <a:solidFill>
              <a:schemeClr val="tx2"/>
            </a:solidFill>
            <a:miter lim="800000"/>
            <a:headEnd/>
            <a:tailEnd/>
          </a:ln>
          <a:effectLst/>
        </p:spPr>
        <p:txBody>
          <a:bodyPr wrap="none" anchor="ctr"/>
          <a:lstStyle/>
          <a:p>
            <a:pPr>
              <a:defRPr/>
            </a:pPr>
            <a:endParaRPr lang="es-ES" dirty="0"/>
          </a:p>
        </p:txBody>
      </p:sp>
      <p:sp>
        <p:nvSpPr>
          <p:cNvPr id="21" name="Rectángulo 5"/>
          <p:cNvSpPr/>
          <p:nvPr/>
        </p:nvSpPr>
        <p:spPr>
          <a:xfrm>
            <a:off x="7916091" y="6403795"/>
            <a:ext cx="226800" cy="226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grpSp>
        <p:nvGrpSpPr>
          <p:cNvPr id="58" name="57 Grupo"/>
          <p:cNvGrpSpPr/>
          <p:nvPr/>
        </p:nvGrpSpPr>
        <p:grpSpPr>
          <a:xfrm>
            <a:off x="1116629" y="1520704"/>
            <a:ext cx="2598121" cy="1793996"/>
            <a:chOff x="1116629" y="1520704"/>
            <a:chExt cx="2598121" cy="1793996"/>
          </a:xfrm>
        </p:grpSpPr>
        <p:sp>
          <p:nvSpPr>
            <p:cNvPr id="25" name="24 Rectángulo"/>
            <p:cNvSpPr/>
            <p:nvPr/>
          </p:nvSpPr>
          <p:spPr>
            <a:xfrm>
              <a:off x="1651668" y="1520704"/>
              <a:ext cx="1793996" cy="17939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26" name="25 CuadroTexto"/>
            <p:cNvSpPr txBox="1"/>
            <p:nvPr/>
          </p:nvSpPr>
          <p:spPr>
            <a:xfrm>
              <a:off x="1665730" y="1642630"/>
              <a:ext cx="2049020" cy="1508105"/>
            </a:xfrm>
            <a:prstGeom prst="rect">
              <a:avLst/>
            </a:prstGeom>
            <a:noFill/>
          </p:spPr>
          <p:txBody>
            <a:bodyPr wrap="square" rtlCol="0">
              <a:spAutoFit/>
            </a:bodyPr>
            <a:lstStyle/>
            <a:p>
              <a:r>
                <a:rPr lang="ca-ES" sz="2300" spc="-150" dirty="0" smtClean="0">
                  <a:solidFill>
                    <a:srgbClr val="00539E"/>
                  </a:solidFill>
                </a:rPr>
                <a:t>metodologia </a:t>
              </a:r>
            </a:p>
            <a:p>
              <a:r>
                <a:rPr lang="ca-ES" sz="2300" spc="-150" dirty="0" smtClean="0">
                  <a:solidFill>
                    <a:srgbClr val="00539E"/>
                  </a:solidFill>
                </a:rPr>
                <a:t>de </a:t>
              </a:r>
            </a:p>
            <a:p>
              <a:r>
                <a:rPr lang="ca-ES" sz="2300" spc="-150" dirty="0" smtClean="0">
                  <a:solidFill>
                    <a:srgbClr val="00539E"/>
                  </a:solidFill>
                </a:rPr>
                <a:t>recollida d’informació</a:t>
              </a:r>
              <a:endParaRPr lang="ca-ES" sz="2300" spc="-150" dirty="0">
                <a:solidFill>
                  <a:srgbClr val="00539E"/>
                </a:solidFill>
              </a:endParaRPr>
            </a:p>
          </p:txBody>
        </p:sp>
        <p:sp>
          <p:nvSpPr>
            <p:cNvPr id="5" name="4 Elipse"/>
            <p:cNvSpPr/>
            <p:nvPr/>
          </p:nvSpPr>
          <p:spPr>
            <a:xfrm>
              <a:off x="1118277" y="2168634"/>
              <a:ext cx="457200" cy="4572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6" name="5 CuadroTexto"/>
            <p:cNvSpPr txBox="1"/>
            <p:nvPr/>
          </p:nvSpPr>
          <p:spPr>
            <a:xfrm>
              <a:off x="1116629" y="2062341"/>
              <a:ext cx="668398" cy="630942"/>
            </a:xfrm>
            <a:prstGeom prst="rect">
              <a:avLst/>
            </a:prstGeom>
            <a:noFill/>
          </p:spPr>
          <p:txBody>
            <a:bodyPr wrap="square" rtlCol="0">
              <a:spAutoFit/>
            </a:bodyPr>
            <a:lstStyle/>
            <a:p>
              <a:r>
                <a:rPr lang="ca-ES" sz="3500" b="1" dirty="0" smtClean="0">
                  <a:solidFill>
                    <a:schemeClr val="bg1"/>
                  </a:solidFill>
                </a:rPr>
                <a:t>1</a:t>
              </a:r>
              <a:endParaRPr lang="ca-ES" sz="3500" b="1" dirty="0">
                <a:solidFill>
                  <a:schemeClr val="bg1"/>
                </a:solidFill>
              </a:endParaRPr>
            </a:p>
          </p:txBody>
        </p:sp>
      </p:grpSp>
      <p:grpSp>
        <p:nvGrpSpPr>
          <p:cNvPr id="61" name="60 Grupo"/>
          <p:cNvGrpSpPr/>
          <p:nvPr/>
        </p:nvGrpSpPr>
        <p:grpSpPr>
          <a:xfrm>
            <a:off x="2435746" y="3063754"/>
            <a:ext cx="2593454" cy="1793996"/>
            <a:chOff x="2435746" y="3063754"/>
            <a:chExt cx="2593454" cy="1793996"/>
          </a:xfrm>
        </p:grpSpPr>
        <p:sp>
          <p:nvSpPr>
            <p:cNvPr id="36" name="35 Rectángulo"/>
            <p:cNvSpPr/>
            <p:nvPr/>
          </p:nvSpPr>
          <p:spPr>
            <a:xfrm>
              <a:off x="2966118" y="3063754"/>
              <a:ext cx="1793996" cy="17939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37" name="36 CuadroTexto"/>
            <p:cNvSpPr txBox="1"/>
            <p:nvPr/>
          </p:nvSpPr>
          <p:spPr>
            <a:xfrm>
              <a:off x="2980180" y="3204730"/>
              <a:ext cx="2049020" cy="1508105"/>
            </a:xfrm>
            <a:prstGeom prst="rect">
              <a:avLst/>
            </a:prstGeom>
            <a:noFill/>
          </p:spPr>
          <p:txBody>
            <a:bodyPr wrap="square" rtlCol="0">
              <a:spAutoFit/>
            </a:bodyPr>
            <a:lstStyle/>
            <a:p>
              <a:r>
                <a:rPr lang="ca-ES" sz="2300" spc="-150" dirty="0" smtClean="0">
                  <a:solidFill>
                    <a:srgbClr val="00539E"/>
                  </a:solidFill>
                </a:rPr>
                <a:t>metodologia </a:t>
              </a:r>
            </a:p>
            <a:p>
              <a:r>
                <a:rPr lang="ca-ES" sz="2300" spc="-150" dirty="0" smtClean="0">
                  <a:solidFill>
                    <a:srgbClr val="00539E"/>
                  </a:solidFill>
                </a:rPr>
                <a:t>d’execució i</a:t>
              </a:r>
            </a:p>
            <a:p>
              <a:r>
                <a:rPr lang="ca-ES" sz="2300" spc="-150" dirty="0" smtClean="0">
                  <a:solidFill>
                    <a:srgbClr val="00539E"/>
                  </a:solidFill>
                </a:rPr>
                <a:t>documentació del producte</a:t>
              </a:r>
              <a:endParaRPr lang="ca-ES" sz="2300" spc="-150" dirty="0">
                <a:solidFill>
                  <a:srgbClr val="00539E"/>
                </a:solidFill>
              </a:endParaRPr>
            </a:p>
          </p:txBody>
        </p:sp>
        <p:sp>
          <p:nvSpPr>
            <p:cNvPr id="43" name="42 Elipse"/>
            <p:cNvSpPr/>
            <p:nvPr/>
          </p:nvSpPr>
          <p:spPr>
            <a:xfrm>
              <a:off x="2435746" y="3713474"/>
              <a:ext cx="457200" cy="4572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44" name="43 CuadroTexto"/>
            <p:cNvSpPr txBox="1"/>
            <p:nvPr/>
          </p:nvSpPr>
          <p:spPr>
            <a:xfrm>
              <a:off x="2453148" y="3607181"/>
              <a:ext cx="668398" cy="630942"/>
            </a:xfrm>
            <a:prstGeom prst="rect">
              <a:avLst/>
            </a:prstGeom>
            <a:noFill/>
          </p:spPr>
          <p:txBody>
            <a:bodyPr wrap="square" rtlCol="0">
              <a:spAutoFit/>
            </a:bodyPr>
            <a:lstStyle/>
            <a:p>
              <a:r>
                <a:rPr lang="ca-ES" sz="3500" b="1" dirty="0" smtClean="0">
                  <a:solidFill>
                    <a:schemeClr val="bg1"/>
                  </a:solidFill>
                </a:rPr>
                <a:t>2</a:t>
              </a:r>
              <a:endParaRPr lang="ca-ES" sz="3500" b="1" dirty="0">
                <a:solidFill>
                  <a:schemeClr val="bg1"/>
                </a:solidFill>
              </a:endParaRPr>
            </a:p>
          </p:txBody>
        </p:sp>
      </p:grpSp>
      <p:grpSp>
        <p:nvGrpSpPr>
          <p:cNvPr id="63" name="62 Grupo"/>
          <p:cNvGrpSpPr/>
          <p:nvPr/>
        </p:nvGrpSpPr>
        <p:grpSpPr>
          <a:xfrm>
            <a:off x="797446" y="4648200"/>
            <a:ext cx="2533918" cy="1793996"/>
            <a:chOff x="797446" y="4648200"/>
            <a:chExt cx="2533918" cy="1793996"/>
          </a:xfrm>
        </p:grpSpPr>
        <p:sp>
          <p:nvSpPr>
            <p:cNvPr id="38" name="37 Rectángulo"/>
            <p:cNvSpPr/>
            <p:nvPr/>
          </p:nvSpPr>
          <p:spPr>
            <a:xfrm>
              <a:off x="1325432" y="4648200"/>
              <a:ext cx="1793996" cy="17939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39" name="38 CuadroTexto"/>
            <p:cNvSpPr txBox="1"/>
            <p:nvPr/>
          </p:nvSpPr>
          <p:spPr>
            <a:xfrm>
              <a:off x="1282344" y="4801208"/>
              <a:ext cx="2049020" cy="1477328"/>
            </a:xfrm>
            <a:prstGeom prst="rect">
              <a:avLst/>
            </a:prstGeom>
            <a:noFill/>
          </p:spPr>
          <p:txBody>
            <a:bodyPr wrap="square" rtlCol="0">
              <a:spAutoFit/>
            </a:bodyPr>
            <a:lstStyle/>
            <a:p>
              <a:r>
                <a:rPr lang="ca-ES" sz="2300" spc="-150" dirty="0" smtClean="0">
                  <a:solidFill>
                    <a:srgbClr val="00539E"/>
                  </a:solidFill>
                </a:rPr>
                <a:t>metodologia </a:t>
              </a:r>
            </a:p>
            <a:p>
              <a:r>
                <a:rPr lang="ca-ES" sz="1950" spc="-150" dirty="0" smtClean="0">
                  <a:solidFill>
                    <a:srgbClr val="00539E"/>
                  </a:solidFill>
                </a:rPr>
                <a:t>desenvolupament</a:t>
              </a:r>
              <a:r>
                <a:rPr lang="ca-ES" sz="2100" spc="-150" dirty="0" smtClean="0">
                  <a:solidFill>
                    <a:srgbClr val="00539E"/>
                  </a:solidFill>
                </a:rPr>
                <a:t> </a:t>
              </a:r>
            </a:p>
            <a:p>
              <a:r>
                <a:rPr lang="ca-ES" sz="2300" spc="-150" dirty="0" smtClean="0">
                  <a:solidFill>
                    <a:srgbClr val="00539E"/>
                  </a:solidFill>
                </a:rPr>
                <a:t>i seguiment </a:t>
              </a:r>
            </a:p>
            <a:p>
              <a:r>
                <a:rPr lang="ca-ES" sz="2300" spc="-150" dirty="0" smtClean="0">
                  <a:solidFill>
                    <a:srgbClr val="00539E"/>
                  </a:solidFill>
                </a:rPr>
                <a:t>del projecte</a:t>
              </a:r>
              <a:endParaRPr lang="ca-ES" sz="2300" spc="-150" dirty="0">
                <a:solidFill>
                  <a:srgbClr val="00539E"/>
                </a:solidFill>
              </a:endParaRPr>
            </a:p>
          </p:txBody>
        </p:sp>
        <p:sp>
          <p:nvSpPr>
            <p:cNvPr id="45" name="44 Elipse"/>
            <p:cNvSpPr/>
            <p:nvPr/>
          </p:nvSpPr>
          <p:spPr>
            <a:xfrm>
              <a:off x="797446" y="5332724"/>
              <a:ext cx="457200" cy="4572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46" name="45 CuadroTexto"/>
            <p:cNvSpPr txBox="1"/>
            <p:nvPr/>
          </p:nvSpPr>
          <p:spPr>
            <a:xfrm>
              <a:off x="814848" y="5226431"/>
              <a:ext cx="668398" cy="630942"/>
            </a:xfrm>
            <a:prstGeom prst="rect">
              <a:avLst/>
            </a:prstGeom>
            <a:noFill/>
          </p:spPr>
          <p:txBody>
            <a:bodyPr wrap="square" rtlCol="0">
              <a:spAutoFit/>
            </a:bodyPr>
            <a:lstStyle/>
            <a:p>
              <a:r>
                <a:rPr lang="ca-ES" sz="3500" b="1" dirty="0" smtClean="0">
                  <a:solidFill>
                    <a:schemeClr val="bg1"/>
                  </a:solidFill>
                </a:rPr>
                <a:t>3</a:t>
              </a:r>
              <a:endParaRPr lang="ca-ES" sz="3500" b="1" dirty="0">
                <a:solidFill>
                  <a:schemeClr val="bg1"/>
                </a:solidFill>
              </a:endParaRPr>
            </a:p>
          </p:txBody>
        </p:sp>
      </p:grpSp>
      <p:grpSp>
        <p:nvGrpSpPr>
          <p:cNvPr id="59" name="58 Grupo"/>
          <p:cNvGrpSpPr/>
          <p:nvPr/>
        </p:nvGrpSpPr>
        <p:grpSpPr>
          <a:xfrm>
            <a:off x="3464714" y="1560403"/>
            <a:ext cx="4273776" cy="665137"/>
            <a:chOff x="3464714" y="1560403"/>
            <a:chExt cx="4273776" cy="665137"/>
          </a:xfrm>
        </p:grpSpPr>
        <p:sp>
          <p:nvSpPr>
            <p:cNvPr id="10" name="9 CuadroTexto"/>
            <p:cNvSpPr txBox="1"/>
            <p:nvPr/>
          </p:nvSpPr>
          <p:spPr>
            <a:xfrm>
              <a:off x="3852290" y="1560403"/>
              <a:ext cx="3886200" cy="584775"/>
            </a:xfrm>
            <a:prstGeom prst="rect">
              <a:avLst/>
            </a:prstGeom>
            <a:noFill/>
          </p:spPr>
          <p:txBody>
            <a:bodyPr wrap="square" rtlCol="0">
              <a:spAutoFit/>
            </a:bodyPr>
            <a:lstStyle/>
            <a:p>
              <a:r>
                <a:rPr lang="ca-ES" sz="1600" dirty="0" smtClean="0"/>
                <a:t>consulta i estudi de</a:t>
              </a:r>
            </a:p>
            <a:p>
              <a:r>
                <a:rPr lang="ca-ES" sz="1600" b="1" dirty="0" smtClean="0"/>
                <a:t>fonts bibliogràfiques i documentals</a:t>
              </a:r>
              <a:endParaRPr lang="ca-ES" sz="1600" b="1" dirty="0"/>
            </a:p>
          </p:txBody>
        </p:sp>
        <p:cxnSp>
          <p:nvCxnSpPr>
            <p:cNvPr id="14" name="13 Conector recto de flecha"/>
            <p:cNvCxnSpPr/>
            <p:nvPr/>
          </p:nvCxnSpPr>
          <p:spPr>
            <a:xfrm flipV="1">
              <a:off x="3464714" y="1757541"/>
              <a:ext cx="406626" cy="467999"/>
            </a:xfrm>
            <a:prstGeom prst="straightConnector1">
              <a:avLst/>
            </a:prstGeom>
            <a:ln w="28575">
              <a:solidFill>
                <a:srgbClr val="FD6721"/>
              </a:solidFill>
              <a:tailEnd type="arrow"/>
            </a:ln>
          </p:spPr>
          <p:style>
            <a:lnRef idx="1">
              <a:schemeClr val="accent1"/>
            </a:lnRef>
            <a:fillRef idx="0">
              <a:schemeClr val="accent1"/>
            </a:fillRef>
            <a:effectRef idx="0">
              <a:schemeClr val="accent1"/>
            </a:effectRef>
            <a:fontRef idx="minor">
              <a:schemeClr val="tx1"/>
            </a:fontRef>
          </p:style>
        </p:cxnSp>
      </p:grpSp>
      <p:grpSp>
        <p:nvGrpSpPr>
          <p:cNvPr id="60" name="59 Grupo"/>
          <p:cNvGrpSpPr/>
          <p:nvPr/>
        </p:nvGrpSpPr>
        <p:grpSpPr>
          <a:xfrm>
            <a:off x="3467748" y="2213475"/>
            <a:ext cx="4270742" cy="662567"/>
            <a:chOff x="3467748" y="2213475"/>
            <a:chExt cx="4270742" cy="662567"/>
          </a:xfrm>
        </p:grpSpPr>
        <p:sp>
          <p:nvSpPr>
            <p:cNvPr id="47" name="46 CuadroTexto"/>
            <p:cNvSpPr txBox="1"/>
            <p:nvPr/>
          </p:nvSpPr>
          <p:spPr>
            <a:xfrm>
              <a:off x="3852290" y="2291267"/>
              <a:ext cx="3886200" cy="584775"/>
            </a:xfrm>
            <a:prstGeom prst="rect">
              <a:avLst/>
            </a:prstGeom>
            <a:noFill/>
          </p:spPr>
          <p:txBody>
            <a:bodyPr wrap="square" rtlCol="0">
              <a:spAutoFit/>
            </a:bodyPr>
            <a:lstStyle/>
            <a:p>
              <a:r>
                <a:rPr lang="ca-ES" sz="1600" dirty="0" smtClean="0"/>
                <a:t>recollida de</a:t>
              </a:r>
            </a:p>
            <a:p>
              <a:r>
                <a:rPr lang="ca-ES" sz="1600" b="1" dirty="0" smtClean="0"/>
                <a:t>dades empíriques</a:t>
              </a:r>
              <a:endParaRPr lang="ca-ES" sz="1600" b="1" dirty="0"/>
            </a:p>
          </p:txBody>
        </p:sp>
        <p:cxnSp>
          <p:nvCxnSpPr>
            <p:cNvPr id="51" name="50 Conector recto de flecha"/>
            <p:cNvCxnSpPr/>
            <p:nvPr/>
          </p:nvCxnSpPr>
          <p:spPr>
            <a:xfrm>
              <a:off x="3467748" y="2213475"/>
              <a:ext cx="412202" cy="426643"/>
            </a:xfrm>
            <a:prstGeom prst="straightConnector1">
              <a:avLst/>
            </a:prstGeom>
            <a:ln w="28575">
              <a:solidFill>
                <a:srgbClr val="FD6721"/>
              </a:solidFill>
              <a:tailEnd type="arrow"/>
            </a:ln>
          </p:spPr>
          <p:style>
            <a:lnRef idx="1">
              <a:schemeClr val="accent1"/>
            </a:lnRef>
            <a:fillRef idx="0">
              <a:schemeClr val="accent1"/>
            </a:fillRef>
            <a:effectRef idx="0">
              <a:schemeClr val="accent1"/>
            </a:effectRef>
            <a:fontRef idx="minor">
              <a:schemeClr val="tx1"/>
            </a:fontRef>
          </p:style>
        </p:cxnSp>
      </p:grpSp>
      <p:grpSp>
        <p:nvGrpSpPr>
          <p:cNvPr id="62" name="61 Grupo"/>
          <p:cNvGrpSpPr/>
          <p:nvPr/>
        </p:nvGrpSpPr>
        <p:grpSpPr>
          <a:xfrm>
            <a:off x="4781380" y="3605719"/>
            <a:ext cx="3920485" cy="584775"/>
            <a:chOff x="4781380" y="3605719"/>
            <a:chExt cx="3920485" cy="584775"/>
          </a:xfrm>
        </p:grpSpPr>
        <p:sp>
          <p:nvSpPr>
            <p:cNvPr id="48" name="47 CuadroTexto"/>
            <p:cNvSpPr txBox="1"/>
            <p:nvPr/>
          </p:nvSpPr>
          <p:spPr>
            <a:xfrm>
              <a:off x="5101245" y="3605719"/>
              <a:ext cx="3600620" cy="584775"/>
            </a:xfrm>
            <a:prstGeom prst="rect">
              <a:avLst/>
            </a:prstGeom>
            <a:noFill/>
          </p:spPr>
          <p:txBody>
            <a:bodyPr wrap="square" rtlCol="0">
              <a:spAutoFit/>
            </a:bodyPr>
            <a:lstStyle/>
            <a:p>
              <a:r>
                <a:rPr lang="ca-ES" sz="1600" dirty="0" smtClean="0"/>
                <a:t>metodologia de </a:t>
              </a:r>
              <a:r>
                <a:rPr lang="ca-ES" sz="1600" b="1" dirty="0" smtClean="0"/>
                <a:t>caràcter</a:t>
              </a:r>
              <a:r>
                <a:rPr lang="ca-ES" sz="1600" dirty="0" smtClean="0"/>
                <a:t> </a:t>
              </a:r>
              <a:r>
                <a:rPr lang="ca-ES" sz="1600" b="1" dirty="0" smtClean="0"/>
                <a:t>àgil;</a:t>
              </a:r>
            </a:p>
            <a:p>
              <a:r>
                <a:rPr lang="ca-ES" sz="1600" dirty="0" smtClean="0"/>
                <a:t>lliurament de material en 7 iteracions</a:t>
              </a:r>
            </a:p>
          </p:txBody>
        </p:sp>
        <p:cxnSp>
          <p:nvCxnSpPr>
            <p:cNvPr id="56" name="55 Conector recto de flecha"/>
            <p:cNvCxnSpPr/>
            <p:nvPr/>
          </p:nvCxnSpPr>
          <p:spPr>
            <a:xfrm>
              <a:off x="4781380" y="3919372"/>
              <a:ext cx="324000" cy="0"/>
            </a:xfrm>
            <a:prstGeom prst="straightConnector1">
              <a:avLst/>
            </a:prstGeom>
            <a:ln w="28575">
              <a:solidFill>
                <a:srgbClr val="FD6721"/>
              </a:solidFill>
              <a:tailEnd type="arrow"/>
            </a:ln>
          </p:spPr>
          <p:style>
            <a:lnRef idx="1">
              <a:schemeClr val="accent1"/>
            </a:lnRef>
            <a:fillRef idx="0">
              <a:schemeClr val="accent1"/>
            </a:fillRef>
            <a:effectRef idx="0">
              <a:schemeClr val="accent1"/>
            </a:effectRef>
            <a:fontRef idx="minor">
              <a:schemeClr val="tx1"/>
            </a:fontRef>
          </p:style>
        </p:cxnSp>
      </p:grpSp>
      <p:grpSp>
        <p:nvGrpSpPr>
          <p:cNvPr id="64" name="63 Grupo"/>
          <p:cNvGrpSpPr/>
          <p:nvPr/>
        </p:nvGrpSpPr>
        <p:grpSpPr>
          <a:xfrm>
            <a:off x="3140714" y="5280874"/>
            <a:ext cx="5196537" cy="584775"/>
            <a:chOff x="3140714" y="5280874"/>
            <a:chExt cx="5196537" cy="584775"/>
          </a:xfrm>
        </p:grpSpPr>
        <p:sp>
          <p:nvSpPr>
            <p:cNvPr id="49" name="48 CuadroTexto"/>
            <p:cNvSpPr txBox="1"/>
            <p:nvPr/>
          </p:nvSpPr>
          <p:spPr>
            <a:xfrm>
              <a:off x="3444398" y="5280874"/>
              <a:ext cx="4892853" cy="584775"/>
            </a:xfrm>
            <a:prstGeom prst="rect">
              <a:avLst/>
            </a:prstGeom>
            <a:noFill/>
          </p:spPr>
          <p:txBody>
            <a:bodyPr wrap="square" rtlCol="0">
              <a:spAutoFit/>
            </a:bodyPr>
            <a:lstStyle/>
            <a:p>
              <a:r>
                <a:rPr lang="ca-ES" sz="1600" dirty="0" smtClean="0"/>
                <a:t>atenent i tenint present el </a:t>
              </a:r>
              <a:r>
                <a:rPr lang="ca-ES" sz="1600" b="1" dirty="0" smtClean="0"/>
                <a:t>PMBOK,</a:t>
              </a:r>
            </a:p>
            <a:p>
              <a:r>
                <a:rPr lang="ca-ES" sz="1600" dirty="0" smtClean="0"/>
                <a:t>com a marc conceptual i metodològic general</a:t>
              </a:r>
            </a:p>
          </p:txBody>
        </p:sp>
        <p:cxnSp>
          <p:nvCxnSpPr>
            <p:cNvPr id="57" name="56 Conector recto de flecha"/>
            <p:cNvCxnSpPr/>
            <p:nvPr/>
          </p:nvCxnSpPr>
          <p:spPr>
            <a:xfrm>
              <a:off x="3140714" y="5545198"/>
              <a:ext cx="324000" cy="0"/>
            </a:xfrm>
            <a:prstGeom prst="straightConnector1">
              <a:avLst/>
            </a:prstGeom>
            <a:ln w="28575">
              <a:solidFill>
                <a:srgbClr val="FD672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1904362"/>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0"/>
                                  </p:stCondLst>
                                  <p:childTnLst>
                                    <p:set>
                                      <p:cBhvr>
                                        <p:cTn id="6" dur="1" fill="hold">
                                          <p:stCondLst>
                                            <p:cond delay="0"/>
                                          </p:stCondLst>
                                        </p:cTn>
                                        <p:tgtEl>
                                          <p:spTgt spid="58"/>
                                        </p:tgtEl>
                                        <p:attrNameLst>
                                          <p:attrName>style.visibility</p:attrName>
                                        </p:attrNameLst>
                                      </p:cBhvr>
                                      <p:to>
                                        <p:strVal val="visible"/>
                                      </p:to>
                                    </p:set>
                                  </p:childTnLst>
                                </p:cTn>
                              </p:par>
                            </p:childTnLst>
                          </p:cTn>
                        </p:par>
                        <p:par>
                          <p:cTn id="7" fill="hold">
                            <p:stCondLst>
                              <p:cond delay="2500"/>
                            </p:stCondLst>
                            <p:childTnLst>
                              <p:par>
                                <p:cTn id="8" presetID="1" presetClass="entr" presetSubtype="0" fill="hold" nodeType="afterEffect">
                                  <p:stCondLst>
                                    <p:cond delay="2000"/>
                                  </p:stCondLst>
                                  <p:childTnLst>
                                    <p:set>
                                      <p:cBhvr>
                                        <p:cTn id="9" dur="1" fill="hold">
                                          <p:stCondLst>
                                            <p:cond delay="0"/>
                                          </p:stCondLst>
                                        </p:cTn>
                                        <p:tgtEl>
                                          <p:spTgt spid="59"/>
                                        </p:tgtEl>
                                        <p:attrNameLst>
                                          <p:attrName>style.visibility</p:attrName>
                                        </p:attrNameLst>
                                      </p:cBhvr>
                                      <p:to>
                                        <p:strVal val="visible"/>
                                      </p:to>
                                    </p:set>
                                  </p:childTnLst>
                                </p:cTn>
                              </p:par>
                            </p:childTnLst>
                          </p:cTn>
                        </p:par>
                        <p:par>
                          <p:cTn id="10" fill="hold">
                            <p:stCondLst>
                              <p:cond delay="4500"/>
                            </p:stCondLst>
                            <p:childTnLst>
                              <p:par>
                                <p:cTn id="11" presetID="1" presetClass="entr" presetSubtype="0" fill="hold" nodeType="afterEffect">
                                  <p:stCondLst>
                                    <p:cond delay="2000"/>
                                  </p:stCondLst>
                                  <p:childTnLst>
                                    <p:set>
                                      <p:cBhvr>
                                        <p:cTn id="12" dur="1" fill="hold">
                                          <p:stCondLst>
                                            <p:cond delay="0"/>
                                          </p:stCondLst>
                                        </p:cTn>
                                        <p:tgtEl>
                                          <p:spTgt spid="60"/>
                                        </p:tgtEl>
                                        <p:attrNameLst>
                                          <p:attrName>style.visibility</p:attrName>
                                        </p:attrNameLst>
                                      </p:cBhvr>
                                      <p:to>
                                        <p:strVal val="visible"/>
                                      </p:to>
                                    </p:set>
                                  </p:childTnLst>
                                </p:cTn>
                              </p:par>
                            </p:childTnLst>
                          </p:cTn>
                        </p:par>
                        <p:par>
                          <p:cTn id="13" fill="hold">
                            <p:stCondLst>
                              <p:cond delay="6500"/>
                            </p:stCondLst>
                            <p:childTnLst>
                              <p:par>
                                <p:cTn id="14" presetID="1" presetClass="entr" presetSubtype="0" fill="hold" nodeType="afterEffect">
                                  <p:stCondLst>
                                    <p:cond delay="2000"/>
                                  </p:stCondLst>
                                  <p:childTnLst>
                                    <p:set>
                                      <p:cBhvr>
                                        <p:cTn id="15" dur="1" fill="hold">
                                          <p:stCondLst>
                                            <p:cond delay="0"/>
                                          </p:stCondLst>
                                        </p:cTn>
                                        <p:tgtEl>
                                          <p:spTgt spid="61"/>
                                        </p:tgtEl>
                                        <p:attrNameLst>
                                          <p:attrName>style.visibility</p:attrName>
                                        </p:attrNameLst>
                                      </p:cBhvr>
                                      <p:to>
                                        <p:strVal val="visible"/>
                                      </p:to>
                                    </p:set>
                                  </p:childTnLst>
                                </p:cTn>
                              </p:par>
                            </p:childTnLst>
                          </p:cTn>
                        </p:par>
                        <p:par>
                          <p:cTn id="16" fill="hold">
                            <p:stCondLst>
                              <p:cond delay="8500"/>
                            </p:stCondLst>
                            <p:childTnLst>
                              <p:par>
                                <p:cTn id="17" presetID="1" presetClass="entr" presetSubtype="0" fill="hold" nodeType="afterEffect">
                                  <p:stCondLst>
                                    <p:cond delay="2000"/>
                                  </p:stCondLst>
                                  <p:childTnLst>
                                    <p:set>
                                      <p:cBhvr>
                                        <p:cTn id="18" dur="1" fill="hold">
                                          <p:stCondLst>
                                            <p:cond delay="0"/>
                                          </p:stCondLst>
                                        </p:cTn>
                                        <p:tgtEl>
                                          <p:spTgt spid="62"/>
                                        </p:tgtEl>
                                        <p:attrNameLst>
                                          <p:attrName>style.visibility</p:attrName>
                                        </p:attrNameLst>
                                      </p:cBhvr>
                                      <p:to>
                                        <p:strVal val="visible"/>
                                      </p:to>
                                    </p:set>
                                  </p:childTnLst>
                                </p:cTn>
                              </p:par>
                            </p:childTnLst>
                          </p:cTn>
                        </p:par>
                        <p:par>
                          <p:cTn id="19" fill="hold">
                            <p:stCondLst>
                              <p:cond delay="10500"/>
                            </p:stCondLst>
                            <p:childTnLst>
                              <p:par>
                                <p:cTn id="20" presetID="1" presetClass="entr" presetSubtype="0" fill="hold" nodeType="afterEffect">
                                  <p:stCondLst>
                                    <p:cond delay="2000"/>
                                  </p:stCondLst>
                                  <p:childTnLst>
                                    <p:set>
                                      <p:cBhvr>
                                        <p:cTn id="21" dur="1" fill="hold">
                                          <p:stCondLst>
                                            <p:cond delay="0"/>
                                          </p:stCondLst>
                                        </p:cTn>
                                        <p:tgtEl>
                                          <p:spTgt spid="63"/>
                                        </p:tgtEl>
                                        <p:attrNameLst>
                                          <p:attrName>style.visibility</p:attrName>
                                        </p:attrNameLst>
                                      </p:cBhvr>
                                      <p:to>
                                        <p:strVal val="visible"/>
                                      </p:to>
                                    </p:set>
                                  </p:childTnLst>
                                </p:cTn>
                              </p:par>
                            </p:childTnLst>
                          </p:cTn>
                        </p:par>
                        <p:par>
                          <p:cTn id="22" fill="hold">
                            <p:stCondLst>
                              <p:cond delay="12500"/>
                            </p:stCondLst>
                            <p:childTnLst>
                              <p:par>
                                <p:cTn id="23" presetID="1" presetClass="entr" presetSubtype="0" fill="hold" nodeType="afterEffect">
                                  <p:stCondLst>
                                    <p:cond delay="2000"/>
                                  </p:stCondLst>
                                  <p:childTnLst>
                                    <p:set>
                                      <p:cBhvr>
                                        <p:cTn id="24" dur="1" fill="hold">
                                          <p:stCondLst>
                                            <p:cond delay="0"/>
                                          </p:stCondLst>
                                        </p:cTn>
                                        <p:tgtEl>
                                          <p:spTgt spid="64"/>
                                        </p:tgtEl>
                                        <p:attrNameLst>
                                          <p:attrName>style.visibility</p:attrName>
                                        </p:attrNameLst>
                                      </p:cBhvr>
                                      <p:to>
                                        <p:strVal val="visible"/>
                                      </p:to>
                                    </p:set>
                                  </p:childTnLst>
                                </p:cTn>
                              </p:par>
                            </p:childTnLst>
                          </p:cTn>
                        </p:par>
                        <p:par>
                          <p:cTn id="25" fill="hold">
                            <p:stCondLst>
                              <p:cond delay="14500"/>
                            </p:stCondLst>
                            <p:childTnLst>
                              <p:par>
                                <p:cTn id="26" presetID="1" presetClass="entr" presetSubtype="0" fill="hold" grpId="0" nodeType="afterEffect">
                                  <p:stCondLst>
                                    <p:cond delay="250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17000"/>
                            </p:stCondLst>
                            <p:childTnLst>
                              <p:par>
                                <p:cTn id="29" presetID="1" presetClass="entr" presetSubtype="0" fill="hold" grpId="0" nodeType="afterEffect">
                                  <p:stCondLst>
                                    <p:cond delay="250"/>
                                  </p:stCondLst>
                                  <p:childTnLst>
                                    <p:set>
                                      <p:cBhvr>
                                        <p:cTn id="30" dur="1" fill="hold">
                                          <p:stCondLst>
                                            <p:cond delay="0"/>
                                          </p:stCondLst>
                                        </p:cTn>
                                        <p:tgtEl>
                                          <p:spTgt spid="16"/>
                                        </p:tgtEl>
                                        <p:attrNameLst>
                                          <p:attrName>style.visibility</p:attrName>
                                        </p:attrNameLst>
                                      </p:cBhvr>
                                      <p:to>
                                        <p:strVal val="visible"/>
                                      </p:to>
                                    </p:set>
                                  </p:childTnLst>
                                </p:cTn>
                              </p:par>
                            </p:childTnLst>
                          </p:cTn>
                        </p:par>
                        <p:par>
                          <p:cTn id="31" fill="hold">
                            <p:stCondLst>
                              <p:cond delay="17250"/>
                            </p:stCondLst>
                            <p:childTnLst>
                              <p:par>
                                <p:cTn id="32" presetID="1" presetClass="entr" presetSubtype="0" fill="hold" grpId="0" nodeType="afterEffect">
                                  <p:stCondLst>
                                    <p:cond delay="25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fld id="{43E8E94E-7A3B-4999-A7D7-2FD18BF9C1D3}" type="slidenum">
              <a:rPr lang="es-ES" smtClean="0"/>
              <a:pPr>
                <a:defRPr/>
              </a:pPr>
              <a:t>6</a:t>
            </a:fld>
            <a:endParaRPr lang="es-ES" dirty="0"/>
          </a:p>
        </p:txBody>
      </p:sp>
      <p:sp>
        <p:nvSpPr>
          <p:cNvPr id="18" name="Rectángulo 13"/>
          <p:cNvSpPr>
            <a:spLocks noChangeAspect="1"/>
          </p:cNvSpPr>
          <p:nvPr/>
        </p:nvSpPr>
        <p:spPr>
          <a:xfrm>
            <a:off x="590210" y="447862"/>
            <a:ext cx="900000" cy="90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ln w="28575">
                <a:solidFill>
                  <a:schemeClr val="tx1"/>
                </a:solidFill>
              </a:ln>
              <a:solidFill>
                <a:schemeClr val="tx1"/>
              </a:solidFill>
            </a:endParaRPr>
          </a:p>
        </p:txBody>
      </p:sp>
      <p:sp>
        <p:nvSpPr>
          <p:cNvPr id="23" name="Rectangle 2"/>
          <p:cNvSpPr>
            <a:spLocks noGrp="1" noChangeArrowheads="1"/>
          </p:cNvSpPr>
          <p:nvPr>
            <p:ph type="title"/>
          </p:nvPr>
        </p:nvSpPr>
        <p:spPr>
          <a:xfrm>
            <a:off x="1489690" y="357188"/>
            <a:ext cx="7654309" cy="563562"/>
          </a:xfrm>
        </p:spPr>
        <p:txBody>
          <a:bodyPr/>
          <a:lstStyle/>
          <a:p>
            <a:pPr eaLnBrk="1" hangingPunct="1">
              <a:defRPr/>
            </a:pPr>
            <a:r>
              <a:rPr lang="ca-ES" sz="4800" b="0" spc="-170" dirty="0" smtClean="0">
                <a:solidFill>
                  <a:srgbClr val="00539E"/>
                </a:solidFill>
              </a:rPr>
              <a:t>planificació</a:t>
            </a:r>
          </a:p>
        </p:txBody>
      </p:sp>
      <p:sp>
        <p:nvSpPr>
          <p:cNvPr id="3" name="2 Rectángulo"/>
          <p:cNvSpPr/>
          <p:nvPr/>
        </p:nvSpPr>
        <p:spPr>
          <a:xfrm>
            <a:off x="1564007" y="890896"/>
            <a:ext cx="7243814" cy="353943"/>
          </a:xfrm>
          <a:prstGeom prst="rect">
            <a:avLst/>
          </a:prstGeom>
        </p:spPr>
        <p:txBody>
          <a:bodyPr wrap="square">
            <a:spAutoFit/>
          </a:bodyPr>
          <a:lstStyle/>
          <a:p>
            <a:pPr algn="just"/>
            <a:r>
              <a:rPr lang="ca-ES" sz="1700" spc="-50" dirty="0" smtClean="0"/>
              <a:t>Quant a la planificació es va actuar de la manera següent:</a:t>
            </a:r>
            <a:endParaRPr lang="ca-ES" sz="1700" spc="-50" dirty="0"/>
          </a:p>
        </p:txBody>
      </p:sp>
      <p:sp>
        <p:nvSpPr>
          <p:cNvPr id="13" name="Rectangle 15"/>
          <p:cNvSpPr>
            <a:spLocks noChangeArrowheads="1"/>
          </p:cNvSpPr>
          <p:nvPr/>
        </p:nvSpPr>
        <p:spPr bwMode="auto">
          <a:xfrm>
            <a:off x="8229600" y="6401995"/>
            <a:ext cx="228600" cy="228600"/>
          </a:xfrm>
          <a:prstGeom prst="rect">
            <a:avLst/>
          </a:prstGeom>
          <a:noFill/>
          <a:ln w="19050">
            <a:solidFill>
              <a:schemeClr val="tx2"/>
            </a:solidFill>
            <a:miter lim="800000"/>
            <a:headEnd/>
            <a:tailEnd/>
          </a:ln>
          <a:effectLst/>
        </p:spPr>
        <p:txBody>
          <a:bodyPr wrap="none" anchor="ctr"/>
          <a:lstStyle/>
          <a:p>
            <a:pPr>
              <a:defRPr/>
            </a:pPr>
            <a:endParaRPr lang="es-ES" dirty="0"/>
          </a:p>
        </p:txBody>
      </p:sp>
      <p:sp>
        <p:nvSpPr>
          <p:cNvPr id="14" name="Rectangle 16"/>
          <p:cNvSpPr>
            <a:spLocks noChangeArrowheads="1"/>
          </p:cNvSpPr>
          <p:nvPr/>
        </p:nvSpPr>
        <p:spPr bwMode="auto">
          <a:xfrm>
            <a:off x="8534400" y="6401995"/>
            <a:ext cx="228600" cy="228600"/>
          </a:xfrm>
          <a:prstGeom prst="rect">
            <a:avLst/>
          </a:prstGeom>
          <a:solidFill>
            <a:schemeClr val="tx1"/>
          </a:solidFill>
          <a:ln w="19050">
            <a:solidFill>
              <a:schemeClr val="tx2"/>
            </a:solidFill>
            <a:miter lim="800000"/>
            <a:headEnd/>
            <a:tailEnd/>
          </a:ln>
          <a:effectLst/>
        </p:spPr>
        <p:txBody>
          <a:bodyPr wrap="none" anchor="ctr"/>
          <a:lstStyle/>
          <a:p>
            <a:pPr>
              <a:defRPr/>
            </a:pPr>
            <a:endParaRPr lang="es-ES" dirty="0"/>
          </a:p>
        </p:txBody>
      </p:sp>
      <p:sp>
        <p:nvSpPr>
          <p:cNvPr id="15" name="Rectángulo 5"/>
          <p:cNvSpPr/>
          <p:nvPr/>
        </p:nvSpPr>
        <p:spPr>
          <a:xfrm>
            <a:off x="7916091" y="6403795"/>
            <a:ext cx="226800" cy="226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16" name="CuadroTexto 14"/>
          <p:cNvSpPr txBox="1"/>
          <p:nvPr/>
        </p:nvSpPr>
        <p:spPr>
          <a:xfrm>
            <a:off x="490961" y="-53003"/>
            <a:ext cx="1919734" cy="1754326"/>
          </a:xfrm>
          <a:prstGeom prst="rect">
            <a:avLst/>
          </a:prstGeom>
          <a:noFill/>
        </p:spPr>
        <p:txBody>
          <a:bodyPr wrap="square" rtlCol="0">
            <a:spAutoFit/>
          </a:bodyPr>
          <a:lstStyle/>
          <a:p>
            <a:pPr>
              <a:lnSpc>
                <a:spcPct val="150000"/>
              </a:lnSpc>
            </a:pPr>
            <a:r>
              <a:rPr lang="ca-ES" sz="7200" b="1" dirty="0" smtClean="0"/>
              <a:t>3</a:t>
            </a:r>
            <a:r>
              <a:rPr lang="ca-ES" sz="5400" b="1" dirty="0" smtClean="0"/>
              <a:t>.</a:t>
            </a:r>
            <a:r>
              <a:rPr lang="ca-ES" sz="2800" b="1" dirty="0" smtClean="0"/>
              <a:t>2</a:t>
            </a:r>
            <a:endParaRPr lang="ca-ES" sz="2800" b="1" dirty="0"/>
          </a:p>
        </p:txBody>
      </p:sp>
      <p:grpSp>
        <p:nvGrpSpPr>
          <p:cNvPr id="11" name="10 Grupo"/>
          <p:cNvGrpSpPr/>
          <p:nvPr/>
        </p:nvGrpSpPr>
        <p:grpSpPr>
          <a:xfrm>
            <a:off x="945133" y="1933896"/>
            <a:ext cx="1427462" cy="1888922"/>
            <a:chOff x="945133" y="1933896"/>
            <a:chExt cx="1427462" cy="1888922"/>
          </a:xfrm>
        </p:grpSpPr>
        <p:sp>
          <p:nvSpPr>
            <p:cNvPr id="21" name="20 Rectángulo"/>
            <p:cNvSpPr/>
            <p:nvPr/>
          </p:nvSpPr>
          <p:spPr>
            <a:xfrm>
              <a:off x="983233" y="2433456"/>
              <a:ext cx="1389362" cy="13893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34" name="33 Elipse"/>
            <p:cNvSpPr/>
            <p:nvPr/>
          </p:nvSpPr>
          <p:spPr>
            <a:xfrm>
              <a:off x="1449674" y="2021139"/>
              <a:ext cx="360000" cy="3600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35" name="34 CuadroTexto"/>
            <p:cNvSpPr txBox="1"/>
            <p:nvPr/>
          </p:nvSpPr>
          <p:spPr>
            <a:xfrm>
              <a:off x="1438965" y="1933896"/>
              <a:ext cx="439798" cy="507831"/>
            </a:xfrm>
            <a:prstGeom prst="rect">
              <a:avLst/>
            </a:prstGeom>
            <a:noFill/>
          </p:spPr>
          <p:txBody>
            <a:bodyPr wrap="square" rtlCol="0">
              <a:spAutoFit/>
            </a:bodyPr>
            <a:lstStyle/>
            <a:p>
              <a:r>
                <a:rPr lang="ca-ES" sz="2700" b="1" dirty="0" smtClean="0">
                  <a:solidFill>
                    <a:schemeClr val="bg1"/>
                  </a:solidFill>
                </a:rPr>
                <a:t>1</a:t>
              </a:r>
              <a:endParaRPr lang="ca-ES" sz="2700" b="1" dirty="0">
                <a:solidFill>
                  <a:schemeClr val="bg1"/>
                </a:solidFill>
              </a:endParaRPr>
            </a:p>
          </p:txBody>
        </p:sp>
        <p:sp>
          <p:nvSpPr>
            <p:cNvPr id="5" name="4 CuadroTexto"/>
            <p:cNvSpPr txBox="1"/>
            <p:nvPr/>
          </p:nvSpPr>
          <p:spPr>
            <a:xfrm>
              <a:off x="1009650" y="2419350"/>
              <a:ext cx="725774" cy="369332"/>
            </a:xfrm>
            <a:prstGeom prst="rect">
              <a:avLst/>
            </a:prstGeom>
            <a:noFill/>
          </p:spPr>
          <p:txBody>
            <a:bodyPr wrap="square" rtlCol="0">
              <a:spAutoFit/>
            </a:bodyPr>
            <a:lstStyle/>
            <a:p>
              <a:r>
                <a:rPr lang="ca-ES" spc="-50" dirty="0">
                  <a:solidFill>
                    <a:srgbClr val="00539E"/>
                  </a:solidFill>
                </a:rPr>
                <a:t>I</a:t>
              </a:r>
              <a:r>
                <a:rPr lang="ca-ES" spc="-50" dirty="0" smtClean="0">
                  <a:solidFill>
                    <a:srgbClr val="00539E"/>
                  </a:solidFill>
                </a:rPr>
                <a:t>nici</a:t>
              </a:r>
              <a:endParaRPr lang="ca-ES" spc="-50" dirty="0">
                <a:solidFill>
                  <a:srgbClr val="00539E"/>
                </a:solidFill>
              </a:endParaRPr>
            </a:p>
          </p:txBody>
        </p:sp>
        <p:sp>
          <p:nvSpPr>
            <p:cNvPr id="8" name="7 CuadroTexto"/>
            <p:cNvSpPr txBox="1"/>
            <p:nvPr/>
          </p:nvSpPr>
          <p:spPr>
            <a:xfrm>
              <a:off x="945133" y="3510636"/>
              <a:ext cx="1190341" cy="307777"/>
            </a:xfrm>
            <a:prstGeom prst="rect">
              <a:avLst/>
            </a:prstGeom>
            <a:noFill/>
          </p:spPr>
          <p:txBody>
            <a:bodyPr wrap="square" rtlCol="0">
              <a:spAutoFit/>
            </a:bodyPr>
            <a:lstStyle/>
            <a:p>
              <a:r>
                <a:rPr lang="ca-ES" sz="1400" dirty="0" smtClean="0"/>
                <a:t>(15 dies)</a:t>
              </a:r>
              <a:endParaRPr lang="ca-ES" sz="1400" dirty="0"/>
            </a:p>
          </p:txBody>
        </p:sp>
      </p:grpSp>
      <p:grpSp>
        <p:nvGrpSpPr>
          <p:cNvPr id="10" name="9 Grupo"/>
          <p:cNvGrpSpPr/>
          <p:nvPr/>
        </p:nvGrpSpPr>
        <p:grpSpPr>
          <a:xfrm>
            <a:off x="678260" y="1451010"/>
            <a:ext cx="4854059" cy="563562"/>
            <a:chOff x="678260" y="1451010"/>
            <a:chExt cx="4854059" cy="563562"/>
          </a:xfrm>
        </p:grpSpPr>
        <p:sp>
          <p:nvSpPr>
            <p:cNvPr id="17" name="Rectangle 2"/>
            <p:cNvSpPr txBox="1">
              <a:spLocks noChangeArrowheads="1"/>
            </p:cNvSpPr>
            <p:nvPr/>
          </p:nvSpPr>
          <p:spPr bwMode="auto">
            <a:xfrm>
              <a:off x="898708" y="1451010"/>
              <a:ext cx="4633611"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rgbClr val="0039A6"/>
                  </a:solidFill>
                  <a:latin typeface="+mj-lt"/>
                  <a:ea typeface="+mj-ea"/>
                  <a:cs typeface="+mj-cs"/>
                </a:defRPr>
              </a:lvl1pPr>
              <a:lvl2pPr algn="l" rtl="0" eaLnBrk="0" fontAlgn="base" hangingPunct="0">
                <a:spcBef>
                  <a:spcPct val="0"/>
                </a:spcBef>
                <a:spcAft>
                  <a:spcPct val="0"/>
                </a:spcAft>
                <a:defRPr sz="2400" b="1">
                  <a:solidFill>
                    <a:srgbClr val="0039A6"/>
                  </a:solidFill>
                  <a:latin typeface="Arial" charset="0"/>
                </a:defRPr>
              </a:lvl2pPr>
              <a:lvl3pPr algn="l" rtl="0" eaLnBrk="0" fontAlgn="base" hangingPunct="0">
                <a:spcBef>
                  <a:spcPct val="0"/>
                </a:spcBef>
                <a:spcAft>
                  <a:spcPct val="0"/>
                </a:spcAft>
                <a:defRPr sz="2400" b="1">
                  <a:solidFill>
                    <a:srgbClr val="0039A6"/>
                  </a:solidFill>
                  <a:latin typeface="Arial" charset="0"/>
                </a:defRPr>
              </a:lvl3pPr>
              <a:lvl4pPr algn="l" rtl="0" eaLnBrk="0" fontAlgn="base" hangingPunct="0">
                <a:spcBef>
                  <a:spcPct val="0"/>
                </a:spcBef>
                <a:spcAft>
                  <a:spcPct val="0"/>
                </a:spcAft>
                <a:defRPr sz="2400" b="1">
                  <a:solidFill>
                    <a:srgbClr val="0039A6"/>
                  </a:solidFill>
                  <a:latin typeface="Arial" charset="0"/>
                </a:defRPr>
              </a:lvl4pPr>
              <a:lvl5pPr algn="l" rtl="0" eaLnBrk="0" fontAlgn="base" hangingPunct="0">
                <a:spcBef>
                  <a:spcPct val="0"/>
                </a:spcBef>
                <a:spcAft>
                  <a:spcPct val="0"/>
                </a:spcAft>
                <a:defRPr sz="2400" b="1">
                  <a:solidFill>
                    <a:srgbClr val="0039A6"/>
                  </a:solidFill>
                  <a:latin typeface="Arial" charset="0"/>
                </a:defRPr>
              </a:lvl5pPr>
              <a:lvl6pPr marL="457200" algn="l" rtl="0" fontAlgn="base">
                <a:spcBef>
                  <a:spcPct val="0"/>
                </a:spcBef>
                <a:spcAft>
                  <a:spcPct val="0"/>
                </a:spcAft>
                <a:defRPr sz="2400" b="1">
                  <a:solidFill>
                    <a:srgbClr val="0039A6"/>
                  </a:solidFill>
                  <a:latin typeface="Arial" charset="0"/>
                </a:defRPr>
              </a:lvl6pPr>
              <a:lvl7pPr marL="914400" algn="l" rtl="0" fontAlgn="base">
                <a:spcBef>
                  <a:spcPct val="0"/>
                </a:spcBef>
                <a:spcAft>
                  <a:spcPct val="0"/>
                </a:spcAft>
                <a:defRPr sz="2400" b="1">
                  <a:solidFill>
                    <a:srgbClr val="0039A6"/>
                  </a:solidFill>
                  <a:latin typeface="Arial" charset="0"/>
                </a:defRPr>
              </a:lvl7pPr>
              <a:lvl8pPr marL="1371600" algn="l" rtl="0" fontAlgn="base">
                <a:spcBef>
                  <a:spcPct val="0"/>
                </a:spcBef>
                <a:spcAft>
                  <a:spcPct val="0"/>
                </a:spcAft>
                <a:defRPr sz="2400" b="1">
                  <a:solidFill>
                    <a:srgbClr val="0039A6"/>
                  </a:solidFill>
                  <a:latin typeface="Arial" charset="0"/>
                </a:defRPr>
              </a:lvl8pPr>
              <a:lvl9pPr marL="1828800" algn="l" rtl="0" fontAlgn="base">
                <a:spcBef>
                  <a:spcPct val="0"/>
                </a:spcBef>
                <a:spcAft>
                  <a:spcPct val="0"/>
                </a:spcAft>
                <a:defRPr sz="2400" b="1">
                  <a:solidFill>
                    <a:srgbClr val="0039A6"/>
                  </a:solidFill>
                  <a:latin typeface="Arial" charset="0"/>
                </a:defRPr>
              </a:lvl9pPr>
            </a:lstStyle>
            <a:p>
              <a:pPr eaLnBrk="1" hangingPunct="1">
                <a:defRPr/>
              </a:pPr>
              <a:r>
                <a:rPr lang="ca-ES" sz="2300" b="0" kern="0" spc="-80" dirty="0" smtClean="0">
                  <a:solidFill>
                    <a:srgbClr val="00539E"/>
                  </a:solidFill>
                </a:rPr>
                <a:t>5 fases </a:t>
              </a:r>
              <a:r>
                <a:rPr lang="ca-ES" sz="1400" b="0" kern="0" spc="-20" dirty="0" smtClean="0">
                  <a:solidFill>
                    <a:schemeClr val="bg1">
                      <a:lumMod val="50000"/>
                    </a:schemeClr>
                  </a:solidFill>
                  <a:latin typeface="+mn-lt"/>
                </a:rPr>
                <a:t>(atenent a la data de lliurament de les PACs)</a:t>
              </a:r>
            </a:p>
          </p:txBody>
        </p:sp>
        <p:cxnSp>
          <p:nvCxnSpPr>
            <p:cNvPr id="46" name="45 Conector recto de flecha"/>
            <p:cNvCxnSpPr/>
            <p:nvPr/>
          </p:nvCxnSpPr>
          <p:spPr>
            <a:xfrm>
              <a:off x="678260" y="1778735"/>
              <a:ext cx="277599" cy="0"/>
            </a:xfrm>
            <a:prstGeom prst="straightConnector1">
              <a:avLst/>
            </a:prstGeom>
            <a:ln w="28575">
              <a:solidFill>
                <a:srgbClr val="FD6721"/>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11 Grupo"/>
          <p:cNvGrpSpPr/>
          <p:nvPr/>
        </p:nvGrpSpPr>
        <p:grpSpPr>
          <a:xfrm>
            <a:off x="2563095" y="1942818"/>
            <a:ext cx="1389362" cy="1880000"/>
            <a:chOff x="2563095" y="1942818"/>
            <a:chExt cx="1389362" cy="1880000"/>
          </a:xfrm>
        </p:grpSpPr>
        <p:sp>
          <p:nvSpPr>
            <p:cNvPr id="25" name="24 Elipse"/>
            <p:cNvSpPr/>
            <p:nvPr/>
          </p:nvSpPr>
          <p:spPr>
            <a:xfrm>
              <a:off x="2992724" y="2021139"/>
              <a:ext cx="360000" cy="3600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26" name="25 CuadroTexto"/>
            <p:cNvSpPr txBox="1"/>
            <p:nvPr/>
          </p:nvSpPr>
          <p:spPr>
            <a:xfrm>
              <a:off x="2984249" y="1942818"/>
              <a:ext cx="668398" cy="507831"/>
            </a:xfrm>
            <a:prstGeom prst="rect">
              <a:avLst/>
            </a:prstGeom>
            <a:noFill/>
          </p:spPr>
          <p:txBody>
            <a:bodyPr wrap="square" rtlCol="0">
              <a:spAutoFit/>
            </a:bodyPr>
            <a:lstStyle/>
            <a:p>
              <a:r>
                <a:rPr lang="ca-ES" sz="2700" b="1" dirty="0" smtClean="0">
                  <a:solidFill>
                    <a:schemeClr val="bg1"/>
                  </a:solidFill>
                </a:rPr>
                <a:t>2</a:t>
              </a:r>
              <a:endParaRPr lang="ca-ES" sz="2700" b="1" dirty="0">
                <a:solidFill>
                  <a:schemeClr val="bg1"/>
                </a:solidFill>
              </a:endParaRPr>
            </a:p>
          </p:txBody>
        </p:sp>
        <p:sp>
          <p:nvSpPr>
            <p:cNvPr id="29" name="28 Rectángulo"/>
            <p:cNvSpPr/>
            <p:nvPr/>
          </p:nvSpPr>
          <p:spPr>
            <a:xfrm>
              <a:off x="2563095" y="2433456"/>
              <a:ext cx="1389362" cy="13893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42" name="41 CuadroTexto"/>
            <p:cNvSpPr txBox="1"/>
            <p:nvPr/>
          </p:nvSpPr>
          <p:spPr>
            <a:xfrm>
              <a:off x="2601375" y="2419350"/>
              <a:ext cx="1351082" cy="1200329"/>
            </a:xfrm>
            <a:prstGeom prst="rect">
              <a:avLst/>
            </a:prstGeom>
            <a:noFill/>
          </p:spPr>
          <p:txBody>
            <a:bodyPr wrap="square" rtlCol="0">
              <a:spAutoFit/>
            </a:bodyPr>
            <a:lstStyle/>
            <a:p>
              <a:r>
                <a:rPr lang="ca-ES" spc="-50" dirty="0" smtClean="0">
                  <a:solidFill>
                    <a:srgbClr val="00539E"/>
                  </a:solidFill>
                </a:rPr>
                <a:t>Què podem fer per millorar la borsa?</a:t>
              </a:r>
              <a:endParaRPr lang="ca-ES" spc="-50" dirty="0">
                <a:solidFill>
                  <a:srgbClr val="00539E"/>
                </a:solidFill>
              </a:endParaRPr>
            </a:p>
          </p:txBody>
        </p:sp>
        <p:sp>
          <p:nvSpPr>
            <p:cNvPr id="47" name="46 CuadroTexto"/>
            <p:cNvSpPr txBox="1"/>
            <p:nvPr/>
          </p:nvSpPr>
          <p:spPr>
            <a:xfrm>
              <a:off x="2583433" y="3510636"/>
              <a:ext cx="1190341" cy="307777"/>
            </a:xfrm>
            <a:prstGeom prst="rect">
              <a:avLst/>
            </a:prstGeom>
            <a:noFill/>
          </p:spPr>
          <p:txBody>
            <a:bodyPr wrap="square" rtlCol="0">
              <a:spAutoFit/>
            </a:bodyPr>
            <a:lstStyle/>
            <a:p>
              <a:r>
                <a:rPr lang="ca-ES" sz="1400" dirty="0" smtClean="0"/>
                <a:t>(14 dies)</a:t>
              </a:r>
              <a:endParaRPr lang="ca-ES" sz="1400" dirty="0"/>
            </a:p>
          </p:txBody>
        </p:sp>
      </p:grpSp>
      <p:grpSp>
        <p:nvGrpSpPr>
          <p:cNvPr id="103" name="102 Grupo"/>
          <p:cNvGrpSpPr/>
          <p:nvPr/>
        </p:nvGrpSpPr>
        <p:grpSpPr>
          <a:xfrm>
            <a:off x="4142957" y="1925554"/>
            <a:ext cx="1389362" cy="1911909"/>
            <a:chOff x="4142957" y="1925554"/>
            <a:chExt cx="1389362" cy="1911909"/>
          </a:xfrm>
        </p:grpSpPr>
        <p:sp>
          <p:nvSpPr>
            <p:cNvPr id="31" name="30 Rectángulo"/>
            <p:cNvSpPr/>
            <p:nvPr/>
          </p:nvSpPr>
          <p:spPr>
            <a:xfrm>
              <a:off x="4142957" y="2433456"/>
              <a:ext cx="1389362" cy="13893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36" name="35 Elipse"/>
            <p:cNvSpPr/>
            <p:nvPr/>
          </p:nvSpPr>
          <p:spPr>
            <a:xfrm>
              <a:off x="4573874" y="2021139"/>
              <a:ext cx="360000" cy="3600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37" name="36 CuadroTexto"/>
            <p:cNvSpPr txBox="1"/>
            <p:nvPr/>
          </p:nvSpPr>
          <p:spPr>
            <a:xfrm>
              <a:off x="4565399" y="1925554"/>
              <a:ext cx="668398" cy="507831"/>
            </a:xfrm>
            <a:prstGeom prst="rect">
              <a:avLst/>
            </a:prstGeom>
            <a:noFill/>
          </p:spPr>
          <p:txBody>
            <a:bodyPr wrap="square" rtlCol="0">
              <a:spAutoFit/>
            </a:bodyPr>
            <a:lstStyle/>
            <a:p>
              <a:r>
                <a:rPr lang="ca-ES" sz="2700" b="1" dirty="0" smtClean="0">
                  <a:solidFill>
                    <a:schemeClr val="bg1"/>
                  </a:solidFill>
                </a:rPr>
                <a:t>3</a:t>
              </a:r>
              <a:endParaRPr lang="ca-ES" sz="2700" b="1" dirty="0">
                <a:solidFill>
                  <a:schemeClr val="bg1"/>
                </a:solidFill>
              </a:endParaRPr>
            </a:p>
          </p:txBody>
        </p:sp>
        <p:sp>
          <p:nvSpPr>
            <p:cNvPr id="43" name="42 CuadroTexto"/>
            <p:cNvSpPr txBox="1"/>
            <p:nvPr/>
          </p:nvSpPr>
          <p:spPr>
            <a:xfrm>
              <a:off x="4162097" y="2419350"/>
              <a:ext cx="1351082" cy="923330"/>
            </a:xfrm>
            <a:prstGeom prst="rect">
              <a:avLst/>
            </a:prstGeom>
            <a:noFill/>
          </p:spPr>
          <p:txBody>
            <a:bodyPr wrap="square" rtlCol="0">
              <a:spAutoFit/>
            </a:bodyPr>
            <a:lstStyle/>
            <a:p>
              <a:r>
                <a:rPr lang="ca-ES" spc="-50" dirty="0" smtClean="0">
                  <a:solidFill>
                    <a:srgbClr val="00539E"/>
                  </a:solidFill>
                </a:rPr>
                <a:t>Com </a:t>
              </a:r>
            </a:p>
            <a:p>
              <a:r>
                <a:rPr lang="ca-ES" spc="-50" dirty="0" smtClean="0">
                  <a:solidFill>
                    <a:srgbClr val="00539E"/>
                  </a:solidFill>
                </a:rPr>
                <a:t>ho podem fer?</a:t>
              </a:r>
              <a:endParaRPr lang="ca-ES" spc="-50" dirty="0">
                <a:solidFill>
                  <a:srgbClr val="00539E"/>
                </a:solidFill>
              </a:endParaRPr>
            </a:p>
          </p:txBody>
        </p:sp>
        <p:sp>
          <p:nvSpPr>
            <p:cNvPr id="48" name="47 CuadroTexto"/>
            <p:cNvSpPr txBox="1"/>
            <p:nvPr/>
          </p:nvSpPr>
          <p:spPr>
            <a:xfrm>
              <a:off x="4145533" y="3529686"/>
              <a:ext cx="1190341" cy="307777"/>
            </a:xfrm>
            <a:prstGeom prst="rect">
              <a:avLst/>
            </a:prstGeom>
            <a:noFill/>
          </p:spPr>
          <p:txBody>
            <a:bodyPr wrap="square" rtlCol="0">
              <a:spAutoFit/>
            </a:bodyPr>
            <a:lstStyle/>
            <a:p>
              <a:r>
                <a:rPr lang="ca-ES" sz="1400" dirty="0" smtClean="0"/>
                <a:t>(28 dies)</a:t>
              </a:r>
              <a:endParaRPr lang="ca-ES" sz="1400" dirty="0"/>
            </a:p>
          </p:txBody>
        </p:sp>
      </p:grpSp>
      <p:grpSp>
        <p:nvGrpSpPr>
          <p:cNvPr id="104" name="103 Grupo"/>
          <p:cNvGrpSpPr/>
          <p:nvPr/>
        </p:nvGrpSpPr>
        <p:grpSpPr>
          <a:xfrm>
            <a:off x="5706345" y="1923768"/>
            <a:ext cx="1393676" cy="1913695"/>
            <a:chOff x="5706345" y="1923768"/>
            <a:chExt cx="1393676" cy="1913695"/>
          </a:xfrm>
        </p:grpSpPr>
        <p:sp>
          <p:nvSpPr>
            <p:cNvPr id="32" name="31 Rectángulo"/>
            <p:cNvSpPr/>
            <p:nvPr/>
          </p:nvSpPr>
          <p:spPr>
            <a:xfrm>
              <a:off x="5706345" y="2433456"/>
              <a:ext cx="1389362" cy="13893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38" name="37 Elipse"/>
            <p:cNvSpPr/>
            <p:nvPr/>
          </p:nvSpPr>
          <p:spPr>
            <a:xfrm>
              <a:off x="6155024" y="2021139"/>
              <a:ext cx="360000" cy="3600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39" name="38 CuadroTexto"/>
            <p:cNvSpPr txBox="1"/>
            <p:nvPr/>
          </p:nvSpPr>
          <p:spPr>
            <a:xfrm>
              <a:off x="6121004" y="1923768"/>
              <a:ext cx="668398" cy="507831"/>
            </a:xfrm>
            <a:prstGeom prst="rect">
              <a:avLst/>
            </a:prstGeom>
            <a:noFill/>
          </p:spPr>
          <p:txBody>
            <a:bodyPr wrap="square" rtlCol="0">
              <a:spAutoFit/>
            </a:bodyPr>
            <a:lstStyle/>
            <a:p>
              <a:r>
                <a:rPr lang="ca-ES" sz="2700" b="1" dirty="0" smtClean="0">
                  <a:solidFill>
                    <a:schemeClr val="bg1"/>
                  </a:solidFill>
                </a:rPr>
                <a:t>4</a:t>
              </a:r>
              <a:endParaRPr lang="ca-ES" sz="2700" b="1" dirty="0">
                <a:solidFill>
                  <a:schemeClr val="bg1"/>
                </a:solidFill>
              </a:endParaRPr>
            </a:p>
          </p:txBody>
        </p:sp>
        <p:sp>
          <p:nvSpPr>
            <p:cNvPr id="44" name="43 CuadroTexto"/>
            <p:cNvSpPr txBox="1"/>
            <p:nvPr/>
          </p:nvSpPr>
          <p:spPr>
            <a:xfrm>
              <a:off x="5748939" y="2419350"/>
              <a:ext cx="1351082" cy="369332"/>
            </a:xfrm>
            <a:prstGeom prst="rect">
              <a:avLst/>
            </a:prstGeom>
            <a:noFill/>
          </p:spPr>
          <p:txBody>
            <a:bodyPr wrap="square" rtlCol="0">
              <a:spAutoFit/>
            </a:bodyPr>
            <a:lstStyle/>
            <a:p>
              <a:r>
                <a:rPr lang="ca-ES" spc="-50" dirty="0" smtClean="0">
                  <a:solidFill>
                    <a:srgbClr val="00539E"/>
                  </a:solidFill>
                </a:rPr>
                <a:t>Prototip</a:t>
              </a:r>
              <a:endParaRPr lang="ca-ES" spc="-50" dirty="0">
                <a:solidFill>
                  <a:srgbClr val="00539E"/>
                </a:solidFill>
              </a:endParaRPr>
            </a:p>
          </p:txBody>
        </p:sp>
        <p:sp>
          <p:nvSpPr>
            <p:cNvPr id="49" name="48 CuadroTexto"/>
            <p:cNvSpPr txBox="1"/>
            <p:nvPr/>
          </p:nvSpPr>
          <p:spPr>
            <a:xfrm>
              <a:off x="5707633" y="3529686"/>
              <a:ext cx="1190341" cy="307777"/>
            </a:xfrm>
            <a:prstGeom prst="rect">
              <a:avLst/>
            </a:prstGeom>
            <a:noFill/>
          </p:spPr>
          <p:txBody>
            <a:bodyPr wrap="square" rtlCol="0">
              <a:spAutoFit/>
            </a:bodyPr>
            <a:lstStyle/>
            <a:p>
              <a:r>
                <a:rPr lang="ca-ES" sz="1400" dirty="0" smtClean="0"/>
                <a:t>(28 dies)</a:t>
              </a:r>
              <a:endParaRPr lang="ca-ES" sz="1400" dirty="0"/>
            </a:p>
          </p:txBody>
        </p:sp>
      </p:grpSp>
      <p:grpSp>
        <p:nvGrpSpPr>
          <p:cNvPr id="105" name="104 Grupo"/>
          <p:cNvGrpSpPr/>
          <p:nvPr/>
        </p:nvGrpSpPr>
        <p:grpSpPr>
          <a:xfrm>
            <a:off x="7268445" y="1925554"/>
            <a:ext cx="1389362" cy="1911909"/>
            <a:chOff x="7268445" y="1925554"/>
            <a:chExt cx="1389362" cy="1911909"/>
          </a:xfrm>
        </p:grpSpPr>
        <p:sp>
          <p:nvSpPr>
            <p:cNvPr id="33" name="32 Rectángulo"/>
            <p:cNvSpPr/>
            <p:nvPr/>
          </p:nvSpPr>
          <p:spPr>
            <a:xfrm>
              <a:off x="7268445" y="2433456"/>
              <a:ext cx="1389362" cy="13893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40" name="39 Elipse"/>
            <p:cNvSpPr/>
            <p:nvPr/>
          </p:nvSpPr>
          <p:spPr>
            <a:xfrm>
              <a:off x="7679024" y="2021139"/>
              <a:ext cx="360000" cy="3600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41" name="40 CuadroTexto"/>
            <p:cNvSpPr txBox="1"/>
            <p:nvPr/>
          </p:nvSpPr>
          <p:spPr>
            <a:xfrm>
              <a:off x="7658092" y="1925554"/>
              <a:ext cx="668398" cy="507831"/>
            </a:xfrm>
            <a:prstGeom prst="rect">
              <a:avLst/>
            </a:prstGeom>
            <a:noFill/>
          </p:spPr>
          <p:txBody>
            <a:bodyPr wrap="square" rtlCol="0">
              <a:spAutoFit/>
            </a:bodyPr>
            <a:lstStyle/>
            <a:p>
              <a:r>
                <a:rPr lang="ca-ES" sz="2700" b="1" dirty="0" smtClean="0">
                  <a:solidFill>
                    <a:schemeClr val="bg1"/>
                  </a:solidFill>
                </a:rPr>
                <a:t>5</a:t>
              </a:r>
              <a:endParaRPr lang="ca-ES" sz="2700" b="1" dirty="0">
                <a:solidFill>
                  <a:schemeClr val="bg1"/>
                </a:solidFill>
              </a:endParaRPr>
            </a:p>
          </p:txBody>
        </p:sp>
        <p:sp>
          <p:nvSpPr>
            <p:cNvPr id="45" name="44 CuadroTexto"/>
            <p:cNvSpPr txBox="1"/>
            <p:nvPr/>
          </p:nvSpPr>
          <p:spPr>
            <a:xfrm>
              <a:off x="7306725" y="2419350"/>
              <a:ext cx="1351082" cy="646331"/>
            </a:xfrm>
            <a:prstGeom prst="rect">
              <a:avLst/>
            </a:prstGeom>
            <a:noFill/>
          </p:spPr>
          <p:txBody>
            <a:bodyPr wrap="square" rtlCol="0">
              <a:spAutoFit/>
            </a:bodyPr>
            <a:lstStyle/>
            <a:p>
              <a:r>
                <a:rPr lang="ca-ES" spc="-50" dirty="0" smtClean="0">
                  <a:solidFill>
                    <a:srgbClr val="00539E"/>
                  </a:solidFill>
                </a:rPr>
                <a:t>Lliurament final</a:t>
              </a:r>
              <a:endParaRPr lang="ca-ES" spc="-50" dirty="0">
                <a:solidFill>
                  <a:srgbClr val="00539E"/>
                </a:solidFill>
              </a:endParaRPr>
            </a:p>
          </p:txBody>
        </p:sp>
        <p:sp>
          <p:nvSpPr>
            <p:cNvPr id="50" name="49 CuadroTexto"/>
            <p:cNvSpPr txBox="1"/>
            <p:nvPr/>
          </p:nvSpPr>
          <p:spPr>
            <a:xfrm>
              <a:off x="7269733" y="3529686"/>
              <a:ext cx="1190341" cy="307777"/>
            </a:xfrm>
            <a:prstGeom prst="rect">
              <a:avLst/>
            </a:prstGeom>
            <a:noFill/>
          </p:spPr>
          <p:txBody>
            <a:bodyPr wrap="square" rtlCol="0">
              <a:spAutoFit/>
            </a:bodyPr>
            <a:lstStyle/>
            <a:p>
              <a:r>
                <a:rPr lang="ca-ES" sz="1400" dirty="0" smtClean="0"/>
                <a:t>(21 dies)</a:t>
              </a:r>
              <a:endParaRPr lang="ca-ES" sz="1400" dirty="0"/>
            </a:p>
          </p:txBody>
        </p:sp>
      </p:grpSp>
      <p:grpSp>
        <p:nvGrpSpPr>
          <p:cNvPr id="106" name="105 Grupo"/>
          <p:cNvGrpSpPr/>
          <p:nvPr/>
        </p:nvGrpSpPr>
        <p:grpSpPr>
          <a:xfrm>
            <a:off x="735410" y="4003710"/>
            <a:ext cx="3664801" cy="563562"/>
            <a:chOff x="735410" y="4003710"/>
            <a:chExt cx="3664801" cy="563562"/>
          </a:xfrm>
        </p:grpSpPr>
        <p:sp>
          <p:nvSpPr>
            <p:cNvPr id="51" name="Rectangle 2"/>
            <p:cNvSpPr txBox="1">
              <a:spLocks noChangeArrowheads="1"/>
            </p:cNvSpPr>
            <p:nvPr/>
          </p:nvSpPr>
          <p:spPr bwMode="auto">
            <a:xfrm>
              <a:off x="955858" y="4003710"/>
              <a:ext cx="3444353"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rgbClr val="0039A6"/>
                  </a:solidFill>
                  <a:latin typeface="+mj-lt"/>
                  <a:ea typeface="+mj-ea"/>
                  <a:cs typeface="+mj-cs"/>
                </a:defRPr>
              </a:lvl1pPr>
              <a:lvl2pPr algn="l" rtl="0" eaLnBrk="0" fontAlgn="base" hangingPunct="0">
                <a:spcBef>
                  <a:spcPct val="0"/>
                </a:spcBef>
                <a:spcAft>
                  <a:spcPct val="0"/>
                </a:spcAft>
                <a:defRPr sz="2400" b="1">
                  <a:solidFill>
                    <a:srgbClr val="0039A6"/>
                  </a:solidFill>
                  <a:latin typeface="Arial" charset="0"/>
                </a:defRPr>
              </a:lvl2pPr>
              <a:lvl3pPr algn="l" rtl="0" eaLnBrk="0" fontAlgn="base" hangingPunct="0">
                <a:spcBef>
                  <a:spcPct val="0"/>
                </a:spcBef>
                <a:spcAft>
                  <a:spcPct val="0"/>
                </a:spcAft>
                <a:defRPr sz="2400" b="1">
                  <a:solidFill>
                    <a:srgbClr val="0039A6"/>
                  </a:solidFill>
                  <a:latin typeface="Arial" charset="0"/>
                </a:defRPr>
              </a:lvl3pPr>
              <a:lvl4pPr algn="l" rtl="0" eaLnBrk="0" fontAlgn="base" hangingPunct="0">
                <a:spcBef>
                  <a:spcPct val="0"/>
                </a:spcBef>
                <a:spcAft>
                  <a:spcPct val="0"/>
                </a:spcAft>
                <a:defRPr sz="2400" b="1">
                  <a:solidFill>
                    <a:srgbClr val="0039A6"/>
                  </a:solidFill>
                  <a:latin typeface="Arial" charset="0"/>
                </a:defRPr>
              </a:lvl4pPr>
              <a:lvl5pPr algn="l" rtl="0" eaLnBrk="0" fontAlgn="base" hangingPunct="0">
                <a:spcBef>
                  <a:spcPct val="0"/>
                </a:spcBef>
                <a:spcAft>
                  <a:spcPct val="0"/>
                </a:spcAft>
                <a:defRPr sz="2400" b="1">
                  <a:solidFill>
                    <a:srgbClr val="0039A6"/>
                  </a:solidFill>
                  <a:latin typeface="Arial" charset="0"/>
                </a:defRPr>
              </a:lvl5pPr>
              <a:lvl6pPr marL="457200" algn="l" rtl="0" fontAlgn="base">
                <a:spcBef>
                  <a:spcPct val="0"/>
                </a:spcBef>
                <a:spcAft>
                  <a:spcPct val="0"/>
                </a:spcAft>
                <a:defRPr sz="2400" b="1">
                  <a:solidFill>
                    <a:srgbClr val="0039A6"/>
                  </a:solidFill>
                  <a:latin typeface="Arial" charset="0"/>
                </a:defRPr>
              </a:lvl6pPr>
              <a:lvl7pPr marL="914400" algn="l" rtl="0" fontAlgn="base">
                <a:spcBef>
                  <a:spcPct val="0"/>
                </a:spcBef>
                <a:spcAft>
                  <a:spcPct val="0"/>
                </a:spcAft>
                <a:defRPr sz="2400" b="1">
                  <a:solidFill>
                    <a:srgbClr val="0039A6"/>
                  </a:solidFill>
                  <a:latin typeface="Arial" charset="0"/>
                </a:defRPr>
              </a:lvl7pPr>
              <a:lvl8pPr marL="1371600" algn="l" rtl="0" fontAlgn="base">
                <a:spcBef>
                  <a:spcPct val="0"/>
                </a:spcBef>
                <a:spcAft>
                  <a:spcPct val="0"/>
                </a:spcAft>
                <a:defRPr sz="2400" b="1">
                  <a:solidFill>
                    <a:srgbClr val="0039A6"/>
                  </a:solidFill>
                  <a:latin typeface="Arial" charset="0"/>
                </a:defRPr>
              </a:lvl8pPr>
              <a:lvl9pPr marL="1828800" algn="l" rtl="0" fontAlgn="base">
                <a:spcBef>
                  <a:spcPct val="0"/>
                </a:spcBef>
                <a:spcAft>
                  <a:spcPct val="0"/>
                </a:spcAft>
                <a:defRPr sz="2400" b="1">
                  <a:solidFill>
                    <a:srgbClr val="0039A6"/>
                  </a:solidFill>
                  <a:latin typeface="Arial" charset="0"/>
                </a:defRPr>
              </a:lvl9pPr>
            </a:lstStyle>
            <a:p>
              <a:pPr eaLnBrk="1" hangingPunct="1">
                <a:defRPr/>
              </a:pPr>
              <a:r>
                <a:rPr lang="ca-ES" sz="2300" b="0" kern="0" spc="-80" dirty="0" smtClean="0">
                  <a:solidFill>
                    <a:srgbClr val="00539E"/>
                  </a:solidFill>
                </a:rPr>
                <a:t>5 blocs de tasques </a:t>
              </a:r>
              <a:r>
                <a:rPr lang="ca-ES" sz="1400" b="0" kern="0" spc="-20" dirty="0" smtClean="0">
                  <a:solidFill>
                    <a:schemeClr val="bg1">
                      <a:lumMod val="50000"/>
                    </a:schemeClr>
                  </a:solidFill>
                </a:rPr>
                <a:t>(per fase) </a:t>
              </a:r>
              <a:endParaRPr lang="ca-ES" sz="1400" b="0" kern="0" spc="-20" dirty="0" smtClean="0">
                <a:solidFill>
                  <a:srgbClr val="00539E"/>
                </a:solidFill>
                <a:latin typeface="+mn-lt"/>
              </a:endParaRPr>
            </a:p>
          </p:txBody>
        </p:sp>
        <p:cxnSp>
          <p:nvCxnSpPr>
            <p:cNvPr id="52" name="51 Conector recto de flecha"/>
            <p:cNvCxnSpPr/>
            <p:nvPr/>
          </p:nvCxnSpPr>
          <p:spPr>
            <a:xfrm>
              <a:off x="735410" y="4331435"/>
              <a:ext cx="277599" cy="0"/>
            </a:xfrm>
            <a:prstGeom prst="straightConnector1">
              <a:avLst/>
            </a:prstGeom>
            <a:ln w="28575">
              <a:solidFill>
                <a:srgbClr val="FD6721"/>
              </a:solidFill>
              <a:tailEnd type="arrow"/>
            </a:ln>
          </p:spPr>
          <p:style>
            <a:lnRef idx="1">
              <a:schemeClr val="accent1"/>
            </a:lnRef>
            <a:fillRef idx="0">
              <a:schemeClr val="accent1"/>
            </a:fillRef>
            <a:effectRef idx="0">
              <a:schemeClr val="accent1"/>
            </a:effectRef>
            <a:fontRef idx="minor">
              <a:schemeClr val="tx1"/>
            </a:fontRef>
          </p:style>
        </p:cxnSp>
      </p:grpSp>
      <p:grpSp>
        <p:nvGrpSpPr>
          <p:cNvPr id="107" name="106 Grupo"/>
          <p:cNvGrpSpPr/>
          <p:nvPr/>
        </p:nvGrpSpPr>
        <p:grpSpPr>
          <a:xfrm>
            <a:off x="1021333" y="4688139"/>
            <a:ext cx="1208284" cy="1188000"/>
            <a:chOff x="1021333" y="4688139"/>
            <a:chExt cx="1208284" cy="1188000"/>
          </a:xfrm>
        </p:grpSpPr>
        <p:sp>
          <p:nvSpPr>
            <p:cNvPr id="80" name="79 Elipse"/>
            <p:cNvSpPr>
              <a:spLocks noChangeAspect="1"/>
            </p:cNvSpPr>
            <p:nvPr/>
          </p:nvSpPr>
          <p:spPr>
            <a:xfrm>
              <a:off x="1021333" y="4688139"/>
              <a:ext cx="1188000" cy="11880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9" name="8 CuadroTexto"/>
            <p:cNvSpPr txBox="1"/>
            <p:nvPr/>
          </p:nvSpPr>
          <p:spPr>
            <a:xfrm>
              <a:off x="1028360" y="4895850"/>
              <a:ext cx="1201257" cy="553998"/>
            </a:xfrm>
            <a:prstGeom prst="rect">
              <a:avLst/>
            </a:prstGeom>
            <a:noFill/>
          </p:spPr>
          <p:txBody>
            <a:bodyPr wrap="square" rtlCol="0">
              <a:spAutoFit/>
            </a:bodyPr>
            <a:lstStyle/>
            <a:p>
              <a:r>
                <a:rPr lang="ca-ES" sz="1500" dirty="0">
                  <a:solidFill>
                    <a:schemeClr val="bg1"/>
                  </a:solidFill>
                </a:rPr>
                <a:t>P</a:t>
              </a:r>
              <a:r>
                <a:rPr lang="ca-ES" sz="1500" dirty="0" smtClean="0">
                  <a:solidFill>
                    <a:schemeClr val="bg1"/>
                  </a:solidFill>
                </a:rPr>
                <a:t>AC/</a:t>
              </a:r>
            </a:p>
            <a:p>
              <a:r>
                <a:rPr lang="ca-ES" sz="1500" dirty="0" smtClean="0">
                  <a:solidFill>
                    <a:schemeClr val="bg1"/>
                  </a:solidFill>
                </a:rPr>
                <a:t>PROJECTE</a:t>
              </a:r>
              <a:endParaRPr lang="ca-ES" sz="1500" dirty="0">
                <a:solidFill>
                  <a:schemeClr val="bg1"/>
                </a:solidFill>
              </a:endParaRPr>
            </a:p>
          </p:txBody>
        </p:sp>
      </p:grpSp>
      <p:grpSp>
        <p:nvGrpSpPr>
          <p:cNvPr id="108" name="107 Grupo"/>
          <p:cNvGrpSpPr/>
          <p:nvPr/>
        </p:nvGrpSpPr>
        <p:grpSpPr>
          <a:xfrm>
            <a:off x="2590460" y="4688139"/>
            <a:ext cx="1323897" cy="1188000"/>
            <a:chOff x="2590460" y="4688139"/>
            <a:chExt cx="1323897" cy="1188000"/>
          </a:xfrm>
        </p:grpSpPr>
        <p:sp>
          <p:nvSpPr>
            <p:cNvPr id="74" name="73 Elipse"/>
            <p:cNvSpPr>
              <a:spLocks noChangeAspect="1"/>
            </p:cNvSpPr>
            <p:nvPr/>
          </p:nvSpPr>
          <p:spPr>
            <a:xfrm>
              <a:off x="2602483" y="4688139"/>
              <a:ext cx="1188000" cy="11880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99" name="98 CuadroTexto"/>
            <p:cNvSpPr txBox="1"/>
            <p:nvPr/>
          </p:nvSpPr>
          <p:spPr>
            <a:xfrm>
              <a:off x="2590460" y="5126683"/>
              <a:ext cx="1323897" cy="323165"/>
            </a:xfrm>
            <a:prstGeom prst="rect">
              <a:avLst/>
            </a:prstGeom>
            <a:noFill/>
          </p:spPr>
          <p:txBody>
            <a:bodyPr wrap="square" rtlCol="0">
              <a:spAutoFit/>
            </a:bodyPr>
            <a:lstStyle/>
            <a:p>
              <a:r>
                <a:rPr lang="ca-ES" sz="1500" dirty="0" smtClean="0">
                  <a:solidFill>
                    <a:schemeClr val="bg1"/>
                  </a:solidFill>
                </a:rPr>
                <a:t>PRODUCTE</a:t>
              </a:r>
              <a:endParaRPr lang="ca-ES" sz="1500" dirty="0">
                <a:solidFill>
                  <a:schemeClr val="bg1"/>
                </a:solidFill>
              </a:endParaRPr>
            </a:p>
          </p:txBody>
        </p:sp>
      </p:grpSp>
      <p:grpSp>
        <p:nvGrpSpPr>
          <p:cNvPr id="109" name="108 Grupo"/>
          <p:cNvGrpSpPr/>
          <p:nvPr/>
        </p:nvGrpSpPr>
        <p:grpSpPr>
          <a:xfrm>
            <a:off x="4202683" y="4688139"/>
            <a:ext cx="1192782" cy="1188000"/>
            <a:chOff x="4202683" y="4688139"/>
            <a:chExt cx="1192782" cy="1188000"/>
          </a:xfrm>
        </p:grpSpPr>
        <p:sp>
          <p:nvSpPr>
            <p:cNvPr id="82" name="81 Elipse"/>
            <p:cNvSpPr>
              <a:spLocks noChangeAspect="1"/>
            </p:cNvSpPr>
            <p:nvPr/>
          </p:nvSpPr>
          <p:spPr>
            <a:xfrm>
              <a:off x="4202683" y="4688139"/>
              <a:ext cx="1188000" cy="11880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100" name="99 CuadroTexto"/>
            <p:cNvSpPr txBox="1"/>
            <p:nvPr/>
          </p:nvSpPr>
          <p:spPr>
            <a:xfrm>
              <a:off x="4400211" y="5126683"/>
              <a:ext cx="995254" cy="323165"/>
            </a:xfrm>
            <a:prstGeom prst="rect">
              <a:avLst/>
            </a:prstGeom>
            <a:noFill/>
          </p:spPr>
          <p:txBody>
            <a:bodyPr wrap="square" rtlCol="0">
              <a:spAutoFit/>
            </a:bodyPr>
            <a:lstStyle/>
            <a:p>
              <a:r>
                <a:rPr lang="ca-ES" sz="1500" dirty="0" smtClean="0">
                  <a:solidFill>
                    <a:schemeClr val="bg1"/>
                  </a:solidFill>
                </a:rPr>
                <a:t>FONTS</a:t>
              </a:r>
              <a:endParaRPr lang="ca-ES" sz="1500" dirty="0">
                <a:solidFill>
                  <a:schemeClr val="bg1"/>
                </a:solidFill>
              </a:endParaRPr>
            </a:p>
          </p:txBody>
        </p:sp>
      </p:grpSp>
      <p:grpSp>
        <p:nvGrpSpPr>
          <p:cNvPr id="110" name="109 Grupo"/>
          <p:cNvGrpSpPr/>
          <p:nvPr/>
        </p:nvGrpSpPr>
        <p:grpSpPr>
          <a:xfrm>
            <a:off x="5802883" y="4688139"/>
            <a:ext cx="1192782" cy="1188000"/>
            <a:chOff x="5802883" y="4688139"/>
            <a:chExt cx="1192782" cy="1188000"/>
          </a:xfrm>
        </p:grpSpPr>
        <p:sp>
          <p:nvSpPr>
            <p:cNvPr id="84" name="83 Elipse"/>
            <p:cNvSpPr>
              <a:spLocks noChangeAspect="1"/>
            </p:cNvSpPr>
            <p:nvPr/>
          </p:nvSpPr>
          <p:spPr>
            <a:xfrm>
              <a:off x="5802883" y="4688139"/>
              <a:ext cx="1188000" cy="11880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101" name="100 CuadroTexto"/>
            <p:cNvSpPr txBox="1"/>
            <p:nvPr/>
          </p:nvSpPr>
          <p:spPr>
            <a:xfrm>
              <a:off x="5879083" y="5126683"/>
              <a:ext cx="1116582" cy="323165"/>
            </a:xfrm>
            <a:prstGeom prst="rect">
              <a:avLst/>
            </a:prstGeom>
            <a:noFill/>
          </p:spPr>
          <p:txBody>
            <a:bodyPr wrap="square" rtlCol="0">
              <a:spAutoFit/>
            </a:bodyPr>
            <a:lstStyle/>
            <a:p>
              <a:r>
                <a:rPr lang="ca-ES" sz="1500" dirty="0" smtClean="0">
                  <a:solidFill>
                    <a:schemeClr val="bg1"/>
                  </a:solidFill>
                </a:rPr>
                <a:t>MEMÒRIA</a:t>
              </a:r>
              <a:endParaRPr lang="ca-ES" sz="1500" dirty="0">
                <a:solidFill>
                  <a:schemeClr val="bg1"/>
                </a:solidFill>
              </a:endParaRPr>
            </a:p>
          </p:txBody>
        </p:sp>
      </p:grpSp>
      <p:grpSp>
        <p:nvGrpSpPr>
          <p:cNvPr id="111" name="110 Grupo"/>
          <p:cNvGrpSpPr/>
          <p:nvPr/>
        </p:nvGrpSpPr>
        <p:grpSpPr>
          <a:xfrm>
            <a:off x="7328622" y="4688139"/>
            <a:ext cx="1662978" cy="1188000"/>
            <a:chOff x="7328622" y="4688139"/>
            <a:chExt cx="1662978" cy="1188000"/>
          </a:xfrm>
        </p:grpSpPr>
        <p:sp>
          <p:nvSpPr>
            <p:cNvPr id="86" name="85 Elipse"/>
            <p:cNvSpPr>
              <a:spLocks noChangeAspect="1"/>
            </p:cNvSpPr>
            <p:nvPr/>
          </p:nvSpPr>
          <p:spPr>
            <a:xfrm>
              <a:off x="7364983" y="4688139"/>
              <a:ext cx="1188000" cy="11880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102" name="101 CuadroTexto"/>
            <p:cNvSpPr txBox="1"/>
            <p:nvPr/>
          </p:nvSpPr>
          <p:spPr>
            <a:xfrm>
              <a:off x="7328622" y="5157460"/>
              <a:ext cx="1662978" cy="292388"/>
            </a:xfrm>
            <a:prstGeom prst="rect">
              <a:avLst/>
            </a:prstGeom>
            <a:noFill/>
          </p:spPr>
          <p:txBody>
            <a:bodyPr wrap="square" rtlCol="0">
              <a:spAutoFit/>
            </a:bodyPr>
            <a:lstStyle/>
            <a:p>
              <a:r>
                <a:rPr lang="ca-ES" sz="1250" dirty="0" smtClean="0">
                  <a:solidFill>
                    <a:schemeClr val="bg1"/>
                  </a:solidFill>
                </a:rPr>
                <a:t>PRESENTACIÓ</a:t>
              </a:r>
              <a:endParaRPr lang="ca-ES" sz="1250" dirty="0">
                <a:solidFill>
                  <a:schemeClr val="bg1"/>
                </a:solidFill>
              </a:endParaRPr>
            </a:p>
          </p:txBody>
        </p:sp>
      </p:grpSp>
    </p:spTree>
    <p:extLst>
      <p:ext uri="{BB962C8B-B14F-4D97-AF65-F5344CB8AC3E}">
        <p14:creationId xmlns:p14="http://schemas.microsoft.com/office/powerpoint/2010/main" val="1112258807"/>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25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4500"/>
                            </p:stCondLst>
                            <p:childTnLst>
                              <p:par>
                                <p:cTn id="11" presetID="1" presetClass="entr" presetSubtype="0" fill="hold" nodeType="afterEffect">
                                  <p:stCondLst>
                                    <p:cond delay="150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nodeType="afterEffect">
                                  <p:stCondLst>
                                    <p:cond delay="1500"/>
                                  </p:stCondLst>
                                  <p:childTnLst>
                                    <p:set>
                                      <p:cBhvr>
                                        <p:cTn id="15" dur="1" fill="hold">
                                          <p:stCondLst>
                                            <p:cond delay="0"/>
                                          </p:stCondLst>
                                        </p:cTn>
                                        <p:tgtEl>
                                          <p:spTgt spid="103"/>
                                        </p:tgtEl>
                                        <p:attrNameLst>
                                          <p:attrName>style.visibility</p:attrName>
                                        </p:attrNameLst>
                                      </p:cBhvr>
                                      <p:to>
                                        <p:strVal val="visible"/>
                                      </p:to>
                                    </p:set>
                                  </p:childTnLst>
                                </p:cTn>
                              </p:par>
                            </p:childTnLst>
                          </p:cTn>
                        </p:par>
                        <p:par>
                          <p:cTn id="16" fill="hold">
                            <p:stCondLst>
                              <p:cond delay="7500"/>
                            </p:stCondLst>
                            <p:childTnLst>
                              <p:par>
                                <p:cTn id="17" presetID="1" presetClass="entr" presetSubtype="0" fill="hold" nodeType="afterEffect">
                                  <p:stCondLst>
                                    <p:cond delay="1500"/>
                                  </p:stCondLst>
                                  <p:childTnLst>
                                    <p:set>
                                      <p:cBhvr>
                                        <p:cTn id="18" dur="1" fill="hold">
                                          <p:stCondLst>
                                            <p:cond delay="0"/>
                                          </p:stCondLst>
                                        </p:cTn>
                                        <p:tgtEl>
                                          <p:spTgt spid="104"/>
                                        </p:tgtEl>
                                        <p:attrNameLst>
                                          <p:attrName>style.visibility</p:attrName>
                                        </p:attrNameLst>
                                      </p:cBhvr>
                                      <p:to>
                                        <p:strVal val="visible"/>
                                      </p:to>
                                    </p:set>
                                  </p:childTnLst>
                                </p:cTn>
                              </p:par>
                            </p:childTnLst>
                          </p:cTn>
                        </p:par>
                        <p:par>
                          <p:cTn id="19" fill="hold">
                            <p:stCondLst>
                              <p:cond delay="9000"/>
                            </p:stCondLst>
                            <p:childTnLst>
                              <p:par>
                                <p:cTn id="20" presetID="1" presetClass="entr" presetSubtype="0" fill="hold" nodeType="afterEffect">
                                  <p:stCondLst>
                                    <p:cond delay="1500"/>
                                  </p:stCondLst>
                                  <p:childTnLst>
                                    <p:set>
                                      <p:cBhvr>
                                        <p:cTn id="21" dur="1" fill="hold">
                                          <p:stCondLst>
                                            <p:cond delay="0"/>
                                          </p:stCondLst>
                                        </p:cTn>
                                        <p:tgtEl>
                                          <p:spTgt spid="105"/>
                                        </p:tgtEl>
                                        <p:attrNameLst>
                                          <p:attrName>style.visibility</p:attrName>
                                        </p:attrNameLst>
                                      </p:cBhvr>
                                      <p:to>
                                        <p:strVal val="visible"/>
                                      </p:to>
                                    </p:set>
                                  </p:childTnLst>
                                </p:cTn>
                              </p:par>
                            </p:childTnLst>
                          </p:cTn>
                        </p:par>
                        <p:par>
                          <p:cTn id="22" fill="hold">
                            <p:stCondLst>
                              <p:cond delay="10500"/>
                            </p:stCondLst>
                            <p:childTnLst>
                              <p:par>
                                <p:cTn id="23" presetID="1" presetClass="entr" presetSubtype="0" fill="hold" nodeType="afterEffect">
                                  <p:stCondLst>
                                    <p:cond delay="1750"/>
                                  </p:stCondLst>
                                  <p:childTnLst>
                                    <p:set>
                                      <p:cBhvr>
                                        <p:cTn id="24" dur="1" fill="hold">
                                          <p:stCondLst>
                                            <p:cond delay="0"/>
                                          </p:stCondLst>
                                        </p:cTn>
                                        <p:tgtEl>
                                          <p:spTgt spid="106"/>
                                        </p:tgtEl>
                                        <p:attrNameLst>
                                          <p:attrName>style.visibility</p:attrName>
                                        </p:attrNameLst>
                                      </p:cBhvr>
                                      <p:to>
                                        <p:strVal val="visible"/>
                                      </p:to>
                                    </p:set>
                                  </p:childTnLst>
                                </p:cTn>
                              </p:par>
                            </p:childTnLst>
                          </p:cTn>
                        </p:par>
                        <p:par>
                          <p:cTn id="25" fill="hold">
                            <p:stCondLst>
                              <p:cond delay="12250"/>
                            </p:stCondLst>
                            <p:childTnLst>
                              <p:par>
                                <p:cTn id="26" presetID="10" presetClass="entr" presetSubtype="0" fill="hold" nodeType="afterEffect">
                                  <p:stCondLst>
                                    <p:cond delay="0"/>
                                  </p:stCondLst>
                                  <p:childTnLst>
                                    <p:set>
                                      <p:cBhvr>
                                        <p:cTn id="27" dur="1" fill="hold">
                                          <p:stCondLst>
                                            <p:cond delay="0"/>
                                          </p:stCondLst>
                                        </p:cTn>
                                        <p:tgtEl>
                                          <p:spTgt spid="107"/>
                                        </p:tgtEl>
                                        <p:attrNameLst>
                                          <p:attrName>style.visibility</p:attrName>
                                        </p:attrNameLst>
                                      </p:cBhvr>
                                      <p:to>
                                        <p:strVal val="visible"/>
                                      </p:to>
                                    </p:set>
                                    <p:animEffect transition="in" filter="fade">
                                      <p:cBhvr>
                                        <p:cTn id="28" dur="1000"/>
                                        <p:tgtEl>
                                          <p:spTgt spid="107"/>
                                        </p:tgtEl>
                                      </p:cBhvr>
                                    </p:animEffect>
                                  </p:childTnLst>
                                </p:cTn>
                              </p:par>
                            </p:childTnLst>
                          </p:cTn>
                        </p:par>
                        <p:par>
                          <p:cTn id="29" fill="hold">
                            <p:stCondLst>
                              <p:cond delay="13250"/>
                            </p:stCondLst>
                            <p:childTnLst>
                              <p:par>
                                <p:cTn id="30" presetID="10" presetClass="entr" presetSubtype="0" fill="hold" nodeType="afterEffect">
                                  <p:stCondLst>
                                    <p:cond delay="0"/>
                                  </p:stCondLst>
                                  <p:childTnLst>
                                    <p:set>
                                      <p:cBhvr>
                                        <p:cTn id="31" dur="1" fill="hold">
                                          <p:stCondLst>
                                            <p:cond delay="0"/>
                                          </p:stCondLst>
                                        </p:cTn>
                                        <p:tgtEl>
                                          <p:spTgt spid="108"/>
                                        </p:tgtEl>
                                        <p:attrNameLst>
                                          <p:attrName>style.visibility</p:attrName>
                                        </p:attrNameLst>
                                      </p:cBhvr>
                                      <p:to>
                                        <p:strVal val="visible"/>
                                      </p:to>
                                    </p:set>
                                    <p:animEffect transition="in" filter="fade">
                                      <p:cBhvr>
                                        <p:cTn id="32" dur="1000"/>
                                        <p:tgtEl>
                                          <p:spTgt spid="108"/>
                                        </p:tgtEl>
                                      </p:cBhvr>
                                    </p:animEffect>
                                  </p:childTnLst>
                                </p:cTn>
                              </p:par>
                            </p:childTnLst>
                          </p:cTn>
                        </p:par>
                        <p:par>
                          <p:cTn id="33" fill="hold">
                            <p:stCondLst>
                              <p:cond delay="14250"/>
                            </p:stCondLst>
                            <p:childTnLst>
                              <p:par>
                                <p:cTn id="34" presetID="10" presetClass="entr" presetSubtype="0"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fade">
                                      <p:cBhvr>
                                        <p:cTn id="36" dur="1000"/>
                                        <p:tgtEl>
                                          <p:spTgt spid="109"/>
                                        </p:tgtEl>
                                      </p:cBhvr>
                                    </p:animEffect>
                                  </p:childTnLst>
                                </p:cTn>
                              </p:par>
                            </p:childTnLst>
                          </p:cTn>
                        </p:par>
                        <p:par>
                          <p:cTn id="37" fill="hold">
                            <p:stCondLst>
                              <p:cond delay="15250"/>
                            </p:stCondLst>
                            <p:childTnLst>
                              <p:par>
                                <p:cTn id="38" presetID="10" presetClass="entr" presetSubtype="0" fill="hold" nodeType="afterEffect">
                                  <p:stCondLst>
                                    <p:cond delay="0"/>
                                  </p:stCondLst>
                                  <p:childTnLst>
                                    <p:set>
                                      <p:cBhvr>
                                        <p:cTn id="39" dur="1" fill="hold">
                                          <p:stCondLst>
                                            <p:cond delay="0"/>
                                          </p:stCondLst>
                                        </p:cTn>
                                        <p:tgtEl>
                                          <p:spTgt spid="110"/>
                                        </p:tgtEl>
                                        <p:attrNameLst>
                                          <p:attrName>style.visibility</p:attrName>
                                        </p:attrNameLst>
                                      </p:cBhvr>
                                      <p:to>
                                        <p:strVal val="visible"/>
                                      </p:to>
                                    </p:set>
                                    <p:animEffect transition="in" filter="fade">
                                      <p:cBhvr>
                                        <p:cTn id="40" dur="1000"/>
                                        <p:tgtEl>
                                          <p:spTgt spid="110"/>
                                        </p:tgtEl>
                                      </p:cBhvr>
                                    </p:animEffect>
                                  </p:childTnLst>
                                </p:cTn>
                              </p:par>
                            </p:childTnLst>
                          </p:cTn>
                        </p:par>
                        <p:par>
                          <p:cTn id="41" fill="hold">
                            <p:stCondLst>
                              <p:cond delay="16250"/>
                            </p:stCondLst>
                            <p:childTnLst>
                              <p:par>
                                <p:cTn id="42" presetID="10" presetClass="entr" presetSubtype="0" fill="hold" nodeType="afterEffect">
                                  <p:stCondLst>
                                    <p:cond delay="0"/>
                                  </p:stCondLst>
                                  <p:childTnLst>
                                    <p:set>
                                      <p:cBhvr>
                                        <p:cTn id="43" dur="1" fill="hold">
                                          <p:stCondLst>
                                            <p:cond delay="0"/>
                                          </p:stCondLst>
                                        </p:cTn>
                                        <p:tgtEl>
                                          <p:spTgt spid="111"/>
                                        </p:tgtEl>
                                        <p:attrNameLst>
                                          <p:attrName>style.visibility</p:attrName>
                                        </p:attrNameLst>
                                      </p:cBhvr>
                                      <p:to>
                                        <p:strVal val="visible"/>
                                      </p:to>
                                    </p:set>
                                    <p:animEffect transition="in" filter="fade">
                                      <p:cBhvr>
                                        <p:cTn id="44" dur="1000"/>
                                        <p:tgtEl>
                                          <p:spTgt spid="111"/>
                                        </p:tgtEl>
                                      </p:cBhvr>
                                    </p:animEffect>
                                  </p:childTnLst>
                                </p:cTn>
                              </p:par>
                            </p:childTnLst>
                          </p:cTn>
                        </p:par>
                        <p:par>
                          <p:cTn id="45" fill="hold">
                            <p:stCondLst>
                              <p:cond delay="17250"/>
                            </p:stCondLst>
                            <p:childTnLst>
                              <p:par>
                                <p:cTn id="46" presetID="1" presetClass="entr" presetSubtype="0" fill="hold" grpId="0" nodeType="afterEffect">
                                  <p:stCondLst>
                                    <p:cond delay="500"/>
                                  </p:stCondLst>
                                  <p:childTnLst>
                                    <p:set>
                                      <p:cBhvr>
                                        <p:cTn id="47" dur="1" fill="hold">
                                          <p:stCondLst>
                                            <p:cond delay="0"/>
                                          </p:stCondLst>
                                        </p:cTn>
                                        <p:tgtEl>
                                          <p:spTgt spid="15"/>
                                        </p:tgtEl>
                                        <p:attrNameLst>
                                          <p:attrName>style.visibility</p:attrName>
                                        </p:attrNameLst>
                                      </p:cBhvr>
                                      <p:to>
                                        <p:strVal val="visible"/>
                                      </p:to>
                                    </p:set>
                                  </p:childTnLst>
                                </p:cTn>
                              </p:par>
                            </p:childTnLst>
                          </p:cTn>
                        </p:par>
                        <p:par>
                          <p:cTn id="48" fill="hold">
                            <p:stCondLst>
                              <p:cond delay="17750"/>
                            </p:stCondLst>
                            <p:childTnLst>
                              <p:par>
                                <p:cTn id="49" presetID="1" presetClass="entr" presetSubtype="0" fill="hold" grpId="0" nodeType="afterEffect">
                                  <p:stCondLst>
                                    <p:cond delay="250"/>
                                  </p:stCondLst>
                                  <p:childTnLst>
                                    <p:set>
                                      <p:cBhvr>
                                        <p:cTn id="50" dur="1" fill="hold">
                                          <p:stCondLst>
                                            <p:cond delay="0"/>
                                          </p:stCondLst>
                                        </p:cTn>
                                        <p:tgtEl>
                                          <p:spTgt spid="13"/>
                                        </p:tgtEl>
                                        <p:attrNameLst>
                                          <p:attrName>style.visibility</p:attrName>
                                        </p:attrNameLst>
                                      </p:cBhvr>
                                      <p:to>
                                        <p:strVal val="visible"/>
                                      </p:to>
                                    </p:set>
                                  </p:childTnLst>
                                </p:cTn>
                              </p:par>
                            </p:childTnLst>
                          </p:cTn>
                        </p:par>
                        <p:par>
                          <p:cTn id="51" fill="hold">
                            <p:stCondLst>
                              <p:cond delay="18000"/>
                            </p:stCondLst>
                            <p:childTnLst>
                              <p:par>
                                <p:cTn id="52" presetID="1" presetClass="entr" presetSubtype="0" fill="hold" grpId="0" nodeType="afterEffect">
                                  <p:stCondLst>
                                    <p:cond delay="250"/>
                                  </p:stCondLst>
                                  <p:childTnLst>
                                    <p:set>
                                      <p:cBhvr>
                                        <p:cTn id="5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fld id="{43E8E94E-7A3B-4999-A7D7-2FD18BF9C1D3}" type="slidenum">
              <a:rPr lang="es-ES" smtClean="0"/>
              <a:pPr>
                <a:defRPr/>
              </a:pPr>
              <a:t>7</a:t>
            </a:fld>
            <a:endParaRPr lang="es-ES" dirty="0"/>
          </a:p>
        </p:txBody>
      </p:sp>
      <p:sp>
        <p:nvSpPr>
          <p:cNvPr id="18" name="Rectángulo 13"/>
          <p:cNvSpPr>
            <a:spLocks noChangeAspect="1"/>
          </p:cNvSpPr>
          <p:nvPr/>
        </p:nvSpPr>
        <p:spPr>
          <a:xfrm>
            <a:off x="590210" y="447862"/>
            <a:ext cx="900000" cy="90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ln w="28575">
                <a:solidFill>
                  <a:schemeClr val="tx1"/>
                </a:solidFill>
              </a:ln>
              <a:solidFill>
                <a:schemeClr val="tx1"/>
              </a:solidFill>
            </a:endParaRPr>
          </a:p>
        </p:txBody>
      </p:sp>
      <p:sp>
        <p:nvSpPr>
          <p:cNvPr id="22" name="CuadroTexto 14"/>
          <p:cNvSpPr txBox="1"/>
          <p:nvPr/>
        </p:nvSpPr>
        <p:spPr>
          <a:xfrm>
            <a:off x="633461" y="-53003"/>
            <a:ext cx="1056400" cy="1549014"/>
          </a:xfrm>
          <a:prstGeom prst="rect">
            <a:avLst/>
          </a:prstGeom>
          <a:noFill/>
        </p:spPr>
        <p:txBody>
          <a:bodyPr wrap="square" rtlCol="0">
            <a:spAutoFit/>
          </a:bodyPr>
          <a:lstStyle/>
          <a:p>
            <a:pPr>
              <a:lnSpc>
                <a:spcPct val="150000"/>
              </a:lnSpc>
            </a:pPr>
            <a:r>
              <a:rPr lang="ca-ES" sz="7200" b="1" dirty="0"/>
              <a:t>4</a:t>
            </a:r>
            <a:r>
              <a:rPr lang="ca-ES" sz="7200" b="1" dirty="0" smtClean="0"/>
              <a:t>.</a:t>
            </a:r>
            <a:endParaRPr lang="ca-ES" sz="7200" b="1" dirty="0"/>
          </a:p>
        </p:txBody>
      </p:sp>
      <p:sp>
        <p:nvSpPr>
          <p:cNvPr id="23" name="Rectangle 2"/>
          <p:cNvSpPr>
            <a:spLocks noGrp="1" noChangeArrowheads="1"/>
          </p:cNvSpPr>
          <p:nvPr>
            <p:ph type="title"/>
          </p:nvPr>
        </p:nvSpPr>
        <p:spPr>
          <a:xfrm>
            <a:off x="1489691" y="357188"/>
            <a:ext cx="6092210" cy="563562"/>
          </a:xfrm>
        </p:spPr>
        <p:txBody>
          <a:bodyPr/>
          <a:lstStyle/>
          <a:p>
            <a:pPr eaLnBrk="1" hangingPunct="1">
              <a:defRPr/>
            </a:pPr>
            <a:r>
              <a:rPr lang="ca-ES" sz="4800" b="0" spc="-170" dirty="0" smtClean="0">
                <a:solidFill>
                  <a:srgbClr val="00539E"/>
                </a:solidFill>
              </a:rPr>
              <a:t>detecció de problemes </a:t>
            </a:r>
          </a:p>
        </p:txBody>
      </p:sp>
      <p:sp>
        <p:nvSpPr>
          <p:cNvPr id="3" name="2 Rectángulo"/>
          <p:cNvSpPr/>
          <p:nvPr/>
        </p:nvSpPr>
        <p:spPr>
          <a:xfrm>
            <a:off x="1564007" y="890896"/>
            <a:ext cx="7243814" cy="353943"/>
          </a:xfrm>
          <a:prstGeom prst="rect">
            <a:avLst/>
          </a:prstGeom>
        </p:spPr>
        <p:txBody>
          <a:bodyPr wrap="square">
            <a:spAutoFit/>
          </a:bodyPr>
          <a:lstStyle/>
          <a:p>
            <a:pPr algn="just"/>
            <a:r>
              <a:rPr lang="ca-ES" sz="1700" spc="-50" dirty="0" smtClean="0"/>
              <a:t>Tot seguint la metodologia i planificació descrita, es varen poder detectar:</a:t>
            </a:r>
            <a:endParaRPr lang="ca-ES" sz="1700" spc="-50" dirty="0"/>
          </a:p>
        </p:txBody>
      </p:sp>
      <p:sp>
        <p:nvSpPr>
          <p:cNvPr id="11" name="Rectangle 15"/>
          <p:cNvSpPr>
            <a:spLocks noChangeArrowheads="1"/>
          </p:cNvSpPr>
          <p:nvPr/>
        </p:nvSpPr>
        <p:spPr bwMode="auto">
          <a:xfrm>
            <a:off x="8229600" y="6401995"/>
            <a:ext cx="228600" cy="228600"/>
          </a:xfrm>
          <a:prstGeom prst="rect">
            <a:avLst/>
          </a:prstGeom>
          <a:noFill/>
          <a:ln w="19050">
            <a:solidFill>
              <a:schemeClr val="tx2"/>
            </a:solidFill>
            <a:miter lim="800000"/>
            <a:headEnd/>
            <a:tailEnd/>
          </a:ln>
          <a:effectLst/>
        </p:spPr>
        <p:txBody>
          <a:bodyPr wrap="none" anchor="ctr"/>
          <a:lstStyle/>
          <a:p>
            <a:pPr>
              <a:defRPr/>
            </a:pPr>
            <a:endParaRPr lang="es-ES" dirty="0"/>
          </a:p>
        </p:txBody>
      </p:sp>
      <p:sp>
        <p:nvSpPr>
          <p:cNvPr id="12" name="Rectangle 16"/>
          <p:cNvSpPr>
            <a:spLocks noChangeArrowheads="1"/>
          </p:cNvSpPr>
          <p:nvPr/>
        </p:nvSpPr>
        <p:spPr bwMode="auto">
          <a:xfrm>
            <a:off x="8534400" y="6401995"/>
            <a:ext cx="228600" cy="228600"/>
          </a:xfrm>
          <a:prstGeom prst="rect">
            <a:avLst/>
          </a:prstGeom>
          <a:solidFill>
            <a:schemeClr val="tx1"/>
          </a:solidFill>
          <a:ln w="19050">
            <a:solidFill>
              <a:schemeClr val="tx2"/>
            </a:solidFill>
            <a:miter lim="800000"/>
            <a:headEnd/>
            <a:tailEnd/>
          </a:ln>
          <a:effectLst/>
        </p:spPr>
        <p:txBody>
          <a:bodyPr wrap="none" anchor="ctr"/>
          <a:lstStyle/>
          <a:p>
            <a:pPr>
              <a:defRPr/>
            </a:pPr>
            <a:endParaRPr lang="es-ES" dirty="0"/>
          </a:p>
        </p:txBody>
      </p:sp>
      <p:sp>
        <p:nvSpPr>
          <p:cNvPr id="14" name="Rectángulo 5"/>
          <p:cNvSpPr/>
          <p:nvPr/>
        </p:nvSpPr>
        <p:spPr>
          <a:xfrm>
            <a:off x="7916091" y="6403795"/>
            <a:ext cx="226800" cy="226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13" name="12 Rectángulo"/>
          <p:cNvSpPr/>
          <p:nvPr/>
        </p:nvSpPr>
        <p:spPr>
          <a:xfrm>
            <a:off x="3252361" y="2708049"/>
            <a:ext cx="2407415" cy="2448667"/>
          </a:xfrm>
          <a:prstGeom prst="rect">
            <a:avLst/>
          </a:prstGeom>
          <a:solidFill>
            <a:srgbClr val="005086"/>
          </a:solidFill>
          <a:ln>
            <a:solidFill>
              <a:srgbClr val="005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17" name="CuadroTexto 14"/>
          <p:cNvSpPr txBox="1"/>
          <p:nvPr/>
        </p:nvSpPr>
        <p:spPr>
          <a:xfrm>
            <a:off x="3761255" y="2090532"/>
            <a:ext cx="1385644" cy="1938992"/>
          </a:xfrm>
          <a:prstGeom prst="rect">
            <a:avLst/>
          </a:prstGeom>
          <a:noFill/>
        </p:spPr>
        <p:txBody>
          <a:bodyPr wrap="square" rtlCol="0">
            <a:spAutoFit/>
          </a:bodyPr>
          <a:lstStyle/>
          <a:p>
            <a:pPr>
              <a:lnSpc>
                <a:spcPct val="150000"/>
              </a:lnSpc>
            </a:pPr>
            <a:r>
              <a:rPr lang="ca-ES" sz="8000" b="1" spc="-400" dirty="0" smtClean="0">
                <a:solidFill>
                  <a:schemeClr val="bg1"/>
                </a:solidFill>
              </a:rPr>
              <a:t>11</a:t>
            </a:r>
            <a:endParaRPr lang="ca-ES" sz="8000" b="1" spc="-400" dirty="0">
              <a:solidFill>
                <a:schemeClr val="bg1"/>
              </a:solidFill>
            </a:endParaRPr>
          </a:p>
        </p:txBody>
      </p:sp>
      <p:sp>
        <p:nvSpPr>
          <p:cNvPr id="4" name="3 Rectángulo"/>
          <p:cNvSpPr/>
          <p:nvPr/>
        </p:nvSpPr>
        <p:spPr>
          <a:xfrm>
            <a:off x="3252526" y="3757048"/>
            <a:ext cx="2470548" cy="738664"/>
          </a:xfrm>
          <a:prstGeom prst="rect">
            <a:avLst/>
          </a:prstGeom>
        </p:spPr>
        <p:txBody>
          <a:bodyPr wrap="none">
            <a:spAutoFit/>
          </a:bodyPr>
          <a:lstStyle/>
          <a:p>
            <a:r>
              <a:rPr lang="ca-ES" sz="4200" spc="-200" dirty="0" smtClean="0">
                <a:solidFill>
                  <a:schemeClr val="bg1"/>
                </a:solidFill>
              </a:rPr>
              <a:t>problemes</a:t>
            </a:r>
            <a:endParaRPr lang="ca-ES" sz="4200" spc="-200" dirty="0">
              <a:solidFill>
                <a:schemeClr val="bg1"/>
              </a:solidFill>
            </a:endParaRPr>
          </a:p>
        </p:txBody>
      </p:sp>
      <p:sp>
        <p:nvSpPr>
          <p:cNvPr id="5" name="4 Rectángulo"/>
          <p:cNvSpPr/>
          <p:nvPr/>
        </p:nvSpPr>
        <p:spPr>
          <a:xfrm>
            <a:off x="3252526" y="4787384"/>
            <a:ext cx="1114408" cy="369332"/>
          </a:xfrm>
          <a:prstGeom prst="rect">
            <a:avLst/>
          </a:prstGeom>
        </p:spPr>
        <p:txBody>
          <a:bodyPr wrap="none">
            <a:spAutoFit/>
          </a:bodyPr>
          <a:lstStyle/>
          <a:p>
            <a:r>
              <a:rPr lang="ca-ES" spc="-50" dirty="0" smtClean="0">
                <a:solidFill>
                  <a:schemeClr val="bg1"/>
                </a:solidFill>
              </a:rPr>
              <a:t>relatius a:</a:t>
            </a:r>
            <a:endParaRPr lang="ca-ES" dirty="0">
              <a:solidFill>
                <a:schemeClr val="bg1"/>
              </a:solidFill>
            </a:endParaRPr>
          </a:p>
        </p:txBody>
      </p:sp>
      <p:sp>
        <p:nvSpPr>
          <p:cNvPr id="19" name="18 Rectángulo"/>
          <p:cNvSpPr/>
          <p:nvPr/>
        </p:nvSpPr>
        <p:spPr>
          <a:xfrm>
            <a:off x="3252526" y="4210263"/>
            <a:ext cx="2387192" cy="738664"/>
          </a:xfrm>
          <a:prstGeom prst="rect">
            <a:avLst/>
          </a:prstGeom>
        </p:spPr>
        <p:txBody>
          <a:bodyPr wrap="none">
            <a:spAutoFit/>
          </a:bodyPr>
          <a:lstStyle/>
          <a:p>
            <a:r>
              <a:rPr lang="ca-ES" sz="2800" spc="-200" dirty="0" smtClean="0">
                <a:solidFill>
                  <a:schemeClr val="bg1"/>
                </a:solidFill>
              </a:rPr>
              <a:t>i/o</a:t>
            </a:r>
            <a:r>
              <a:rPr lang="ca-ES" sz="4200" spc="-200" dirty="0" smtClean="0">
                <a:solidFill>
                  <a:schemeClr val="bg1"/>
                </a:solidFill>
              </a:rPr>
              <a:t> requisits</a:t>
            </a:r>
            <a:endParaRPr lang="ca-ES" sz="4200" spc="-200" dirty="0">
              <a:solidFill>
                <a:schemeClr val="bg1"/>
              </a:solidFill>
            </a:endParaRPr>
          </a:p>
        </p:txBody>
      </p:sp>
      <p:grpSp>
        <p:nvGrpSpPr>
          <p:cNvPr id="81" name="80 Grupo"/>
          <p:cNvGrpSpPr/>
          <p:nvPr/>
        </p:nvGrpSpPr>
        <p:grpSpPr>
          <a:xfrm>
            <a:off x="3187655" y="1410842"/>
            <a:ext cx="1255919" cy="1089552"/>
            <a:chOff x="3187655" y="1410842"/>
            <a:chExt cx="1255919" cy="1089552"/>
          </a:xfrm>
        </p:grpSpPr>
        <p:sp>
          <p:nvSpPr>
            <p:cNvPr id="25" name="24 Rectángulo"/>
            <p:cNvSpPr/>
            <p:nvPr/>
          </p:nvSpPr>
          <p:spPr>
            <a:xfrm>
              <a:off x="3252361" y="1410842"/>
              <a:ext cx="1089552" cy="1089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6" name="5 CuadroTexto"/>
            <p:cNvSpPr txBox="1"/>
            <p:nvPr/>
          </p:nvSpPr>
          <p:spPr>
            <a:xfrm>
              <a:off x="3187655" y="1708566"/>
              <a:ext cx="1255919" cy="738664"/>
            </a:xfrm>
            <a:prstGeom prst="rect">
              <a:avLst/>
            </a:prstGeom>
            <a:noFill/>
          </p:spPr>
          <p:txBody>
            <a:bodyPr wrap="square" rtlCol="0">
              <a:spAutoFit/>
            </a:bodyPr>
            <a:lstStyle/>
            <a:p>
              <a:r>
                <a:rPr lang="ca-ES" sz="1400" dirty="0" smtClean="0"/>
                <a:t>complexitat </a:t>
              </a:r>
              <a:r>
                <a:rPr lang="ca-ES" sz="1400" i="1" dirty="0" smtClean="0"/>
                <a:t>vs.</a:t>
              </a:r>
              <a:r>
                <a:rPr lang="ca-ES" sz="800" i="1" dirty="0" smtClean="0"/>
                <a:t> </a:t>
              </a:r>
              <a:r>
                <a:rPr lang="ca-ES" sz="1400" dirty="0" smtClean="0"/>
                <a:t>simplicitat </a:t>
              </a:r>
            </a:p>
            <a:p>
              <a:r>
                <a:rPr lang="ca-ES" sz="1400" dirty="0" smtClean="0"/>
                <a:t>de la borsa</a:t>
              </a:r>
              <a:endParaRPr lang="ca-ES" sz="1400" dirty="0"/>
            </a:p>
          </p:txBody>
        </p:sp>
        <p:sp>
          <p:nvSpPr>
            <p:cNvPr id="41" name="40 Elipse"/>
            <p:cNvSpPr/>
            <p:nvPr/>
          </p:nvSpPr>
          <p:spPr>
            <a:xfrm>
              <a:off x="3282462" y="1464852"/>
              <a:ext cx="252000" cy="2520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42" name="41 CuadroTexto"/>
            <p:cNvSpPr txBox="1"/>
            <p:nvPr/>
          </p:nvSpPr>
          <p:spPr>
            <a:xfrm>
              <a:off x="3252361" y="1432108"/>
              <a:ext cx="282101" cy="307777"/>
            </a:xfrm>
            <a:prstGeom prst="rect">
              <a:avLst/>
            </a:prstGeom>
            <a:noFill/>
          </p:spPr>
          <p:txBody>
            <a:bodyPr wrap="square" rtlCol="0">
              <a:spAutoFit/>
            </a:bodyPr>
            <a:lstStyle/>
            <a:p>
              <a:r>
                <a:rPr lang="ca-ES" sz="1400" b="1" dirty="0" smtClean="0">
                  <a:solidFill>
                    <a:schemeClr val="bg1"/>
                  </a:solidFill>
                </a:rPr>
                <a:t>A</a:t>
              </a:r>
              <a:endParaRPr lang="ca-ES" sz="1400" b="1" dirty="0">
                <a:solidFill>
                  <a:schemeClr val="bg1"/>
                </a:solidFill>
              </a:endParaRPr>
            </a:p>
          </p:txBody>
        </p:sp>
      </p:grpSp>
      <p:grpSp>
        <p:nvGrpSpPr>
          <p:cNvPr id="82" name="81 Grupo"/>
          <p:cNvGrpSpPr/>
          <p:nvPr/>
        </p:nvGrpSpPr>
        <p:grpSpPr>
          <a:xfrm>
            <a:off x="4509685" y="1410842"/>
            <a:ext cx="1255919" cy="1089552"/>
            <a:chOff x="4509685" y="1410842"/>
            <a:chExt cx="1255919" cy="1089552"/>
          </a:xfrm>
        </p:grpSpPr>
        <p:sp>
          <p:nvSpPr>
            <p:cNvPr id="28" name="27 Rectángulo"/>
            <p:cNvSpPr/>
            <p:nvPr/>
          </p:nvSpPr>
          <p:spPr>
            <a:xfrm>
              <a:off x="4570224" y="1410842"/>
              <a:ext cx="1089552" cy="1089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45" name="44 CuadroTexto"/>
            <p:cNvSpPr txBox="1"/>
            <p:nvPr/>
          </p:nvSpPr>
          <p:spPr>
            <a:xfrm>
              <a:off x="4509685" y="1708566"/>
              <a:ext cx="1255919" cy="738664"/>
            </a:xfrm>
            <a:prstGeom prst="rect">
              <a:avLst/>
            </a:prstGeom>
            <a:noFill/>
          </p:spPr>
          <p:txBody>
            <a:bodyPr wrap="square" rtlCol="0">
              <a:spAutoFit/>
            </a:bodyPr>
            <a:lstStyle/>
            <a:p>
              <a:r>
                <a:rPr lang="ca-ES" sz="1400" dirty="0" smtClean="0"/>
                <a:t>accés </a:t>
              </a:r>
            </a:p>
            <a:p>
              <a:r>
                <a:rPr lang="ca-ES" sz="1400" dirty="0" smtClean="0"/>
                <a:t>als </a:t>
              </a:r>
            </a:p>
            <a:p>
              <a:r>
                <a:rPr lang="ca-ES" sz="1400" dirty="0" smtClean="0"/>
                <a:t>formularis</a:t>
              </a:r>
              <a:endParaRPr lang="ca-ES" sz="1400" dirty="0"/>
            </a:p>
          </p:txBody>
        </p:sp>
        <p:sp>
          <p:nvSpPr>
            <p:cNvPr id="46" name="45 Elipse"/>
            <p:cNvSpPr/>
            <p:nvPr/>
          </p:nvSpPr>
          <p:spPr>
            <a:xfrm>
              <a:off x="4604492" y="1457757"/>
              <a:ext cx="252000" cy="2520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47" name="46 CuadroTexto"/>
            <p:cNvSpPr txBox="1"/>
            <p:nvPr/>
          </p:nvSpPr>
          <p:spPr>
            <a:xfrm>
              <a:off x="4574391" y="1432108"/>
              <a:ext cx="282101" cy="307777"/>
            </a:xfrm>
            <a:prstGeom prst="rect">
              <a:avLst/>
            </a:prstGeom>
            <a:noFill/>
          </p:spPr>
          <p:txBody>
            <a:bodyPr wrap="square" rtlCol="0">
              <a:spAutoFit/>
            </a:bodyPr>
            <a:lstStyle/>
            <a:p>
              <a:r>
                <a:rPr lang="ca-ES" sz="1400" b="1" dirty="0" smtClean="0">
                  <a:solidFill>
                    <a:schemeClr val="bg1"/>
                  </a:solidFill>
                </a:rPr>
                <a:t>B</a:t>
              </a:r>
              <a:endParaRPr lang="ca-ES" sz="1400" b="1" dirty="0">
                <a:solidFill>
                  <a:schemeClr val="bg1"/>
                </a:solidFill>
              </a:endParaRPr>
            </a:p>
          </p:txBody>
        </p:sp>
      </p:grpSp>
      <p:grpSp>
        <p:nvGrpSpPr>
          <p:cNvPr id="83" name="82 Grupo"/>
          <p:cNvGrpSpPr/>
          <p:nvPr/>
        </p:nvGrpSpPr>
        <p:grpSpPr>
          <a:xfrm>
            <a:off x="5852981" y="1410842"/>
            <a:ext cx="1255919" cy="1089552"/>
            <a:chOff x="5852981" y="1410842"/>
            <a:chExt cx="1255919" cy="1089552"/>
          </a:xfrm>
        </p:grpSpPr>
        <p:sp>
          <p:nvSpPr>
            <p:cNvPr id="37" name="36 Rectángulo"/>
            <p:cNvSpPr/>
            <p:nvPr/>
          </p:nvSpPr>
          <p:spPr>
            <a:xfrm rot="5400000" flipH="1" flipV="1">
              <a:off x="5909187" y="1410842"/>
              <a:ext cx="1089552" cy="1089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48" name="47 CuadroTexto"/>
            <p:cNvSpPr txBox="1"/>
            <p:nvPr/>
          </p:nvSpPr>
          <p:spPr>
            <a:xfrm>
              <a:off x="5852981" y="1708566"/>
              <a:ext cx="1255919" cy="738664"/>
            </a:xfrm>
            <a:prstGeom prst="rect">
              <a:avLst/>
            </a:prstGeom>
            <a:noFill/>
          </p:spPr>
          <p:txBody>
            <a:bodyPr wrap="square" rtlCol="0">
              <a:spAutoFit/>
            </a:bodyPr>
            <a:lstStyle/>
            <a:p>
              <a:r>
                <a:rPr lang="ca-ES" sz="1400" dirty="0" smtClean="0"/>
                <a:t>introducció </a:t>
              </a:r>
            </a:p>
            <a:p>
              <a:r>
                <a:rPr lang="ca-ES" sz="1400" dirty="0" smtClean="0"/>
                <a:t>experiència </a:t>
              </a:r>
            </a:p>
            <a:p>
              <a:r>
                <a:rPr lang="ca-ES" sz="1400" dirty="0" smtClean="0"/>
                <a:t>professional</a:t>
              </a:r>
              <a:endParaRPr lang="ca-ES" sz="1400" dirty="0"/>
            </a:p>
          </p:txBody>
        </p:sp>
        <p:sp>
          <p:nvSpPr>
            <p:cNvPr id="49" name="48 Elipse"/>
            <p:cNvSpPr/>
            <p:nvPr/>
          </p:nvSpPr>
          <p:spPr>
            <a:xfrm>
              <a:off x="5947788" y="1461295"/>
              <a:ext cx="252000" cy="2520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50" name="49 CuadroTexto"/>
            <p:cNvSpPr txBox="1"/>
            <p:nvPr/>
          </p:nvSpPr>
          <p:spPr>
            <a:xfrm>
              <a:off x="5917687" y="1432108"/>
              <a:ext cx="282101" cy="307777"/>
            </a:xfrm>
            <a:prstGeom prst="rect">
              <a:avLst/>
            </a:prstGeom>
            <a:noFill/>
          </p:spPr>
          <p:txBody>
            <a:bodyPr wrap="square" rtlCol="0">
              <a:spAutoFit/>
            </a:bodyPr>
            <a:lstStyle/>
            <a:p>
              <a:r>
                <a:rPr lang="ca-ES" sz="1400" b="1" dirty="0">
                  <a:solidFill>
                    <a:schemeClr val="bg1"/>
                  </a:solidFill>
                </a:rPr>
                <a:t>C</a:t>
              </a:r>
            </a:p>
          </p:txBody>
        </p:sp>
      </p:grpSp>
      <p:grpSp>
        <p:nvGrpSpPr>
          <p:cNvPr id="84" name="83 Grupo"/>
          <p:cNvGrpSpPr/>
          <p:nvPr/>
        </p:nvGrpSpPr>
        <p:grpSpPr>
          <a:xfrm>
            <a:off x="5856519" y="2695774"/>
            <a:ext cx="1255919" cy="1089552"/>
            <a:chOff x="5856519" y="2695774"/>
            <a:chExt cx="1255919" cy="1089552"/>
          </a:xfrm>
        </p:grpSpPr>
        <p:sp>
          <p:nvSpPr>
            <p:cNvPr id="36" name="35 Rectángulo"/>
            <p:cNvSpPr/>
            <p:nvPr/>
          </p:nvSpPr>
          <p:spPr>
            <a:xfrm rot="5400000" flipH="1" flipV="1">
              <a:off x="5909187" y="2695774"/>
              <a:ext cx="1089552" cy="1089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53" name="52 CuadroTexto"/>
            <p:cNvSpPr txBox="1"/>
            <p:nvPr/>
          </p:nvSpPr>
          <p:spPr>
            <a:xfrm>
              <a:off x="5856519" y="2984507"/>
              <a:ext cx="1255919" cy="738664"/>
            </a:xfrm>
            <a:prstGeom prst="rect">
              <a:avLst/>
            </a:prstGeom>
            <a:noFill/>
          </p:spPr>
          <p:txBody>
            <a:bodyPr wrap="square" rtlCol="0">
              <a:spAutoFit/>
            </a:bodyPr>
            <a:lstStyle/>
            <a:p>
              <a:r>
                <a:rPr lang="ca-ES" sz="1400" dirty="0" smtClean="0"/>
                <a:t>adjunció </a:t>
              </a:r>
            </a:p>
            <a:p>
              <a:r>
                <a:rPr lang="ca-ES" sz="1400" dirty="0" smtClean="0"/>
                <a:t>de la </a:t>
              </a:r>
            </a:p>
            <a:p>
              <a:r>
                <a:rPr lang="ca-ES" sz="1400" dirty="0" smtClean="0"/>
                <a:t>titulació</a:t>
              </a:r>
            </a:p>
          </p:txBody>
        </p:sp>
        <p:sp>
          <p:nvSpPr>
            <p:cNvPr id="54" name="53 Elipse"/>
            <p:cNvSpPr/>
            <p:nvPr/>
          </p:nvSpPr>
          <p:spPr>
            <a:xfrm>
              <a:off x="5951326" y="2740793"/>
              <a:ext cx="252000" cy="2520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55" name="54 CuadroTexto"/>
            <p:cNvSpPr txBox="1"/>
            <p:nvPr/>
          </p:nvSpPr>
          <p:spPr>
            <a:xfrm>
              <a:off x="5921225" y="2708049"/>
              <a:ext cx="282101" cy="307777"/>
            </a:xfrm>
            <a:prstGeom prst="rect">
              <a:avLst/>
            </a:prstGeom>
            <a:noFill/>
          </p:spPr>
          <p:txBody>
            <a:bodyPr wrap="square" rtlCol="0">
              <a:spAutoFit/>
            </a:bodyPr>
            <a:lstStyle/>
            <a:p>
              <a:r>
                <a:rPr lang="ca-ES" sz="1400" b="1" dirty="0" smtClean="0">
                  <a:solidFill>
                    <a:schemeClr val="bg1"/>
                  </a:solidFill>
                </a:rPr>
                <a:t>D</a:t>
              </a:r>
              <a:endParaRPr lang="ca-ES" sz="1400" b="1" dirty="0">
                <a:solidFill>
                  <a:schemeClr val="bg1"/>
                </a:solidFill>
              </a:endParaRPr>
            </a:p>
          </p:txBody>
        </p:sp>
      </p:grpSp>
      <p:grpSp>
        <p:nvGrpSpPr>
          <p:cNvPr id="85" name="84 Grupo"/>
          <p:cNvGrpSpPr/>
          <p:nvPr/>
        </p:nvGrpSpPr>
        <p:grpSpPr>
          <a:xfrm>
            <a:off x="5849424" y="4066807"/>
            <a:ext cx="1255919" cy="1089552"/>
            <a:chOff x="5849424" y="4066807"/>
            <a:chExt cx="1255919" cy="1089552"/>
          </a:xfrm>
        </p:grpSpPr>
        <p:sp>
          <p:nvSpPr>
            <p:cNvPr id="35" name="34 Rectángulo"/>
            <p:cNvSpPr/>
            <p:nvPr/>
          </p:nvSpPr>
          <p:spPr>
            <a:xfrm rot="5400000" flipH="1" flipV="1">
              <a:off x="5909187" y="4066807"/>
              <a:ext cx="1089552" cy="1089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56" name="55 CuadroTexto"/>
            <p:cNvSpPr txBox="1"/>
            <p:nvPr/>
          </p:nvSpPr>
          <p:spPr>
            <a:xfrm>
              <a:off x="5849424" y="4349069"/>
              <a:ext cx="1255919" cy="738664"/>
            </a:xfrm>
            <a:prstGeom prst="rect">
              <a:avLst/>
            </a:prstGeom>
            <a:noFill/>
          </p:spPr>
          <p:txBody>
            <a:bodyPr wrap="square" rtlCol="0">
              <a:spAutoFit/>
            </a:bodyPr>
            <a:lstStyle/>
            <a:p>
              <a:r>
                <a:rPr lang="ca-ES" sz="1400" dirty="0" smtClean="0"/>
                <a:t>titulació </a:t>
              </a:r>
            </a:p>
            <a:p>
              <a:r>
                <a:rPr lang="ca-ES" sz="1400" dirty="0" smtClean="0"/>
                <a:t>no</a:t>
              </a:r>
            </a:p>
            <a:p>
              <a:r>
                <a:rPr lang="ca-ES" sz="1350" dirty="0" smtClean="0"/>
                <a:t>corresponent</a:t>
              </a:r>
            </a:p>
          </p:txBody>
        </p:sp>
        <p:sp>
          <p:nvSpPr>
            <p:cNvPr id="57" name="56 Elipse"/>
            <p:cNvSpPr/>
            <p:nvPr/>
          </p:nvSpPr>
          <p:spPr>
            <a:xfrm>
              <a:off x="5944231" y="4105355"/>
              <a:ext cx="252000" cy="2520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58" name="57 CuadroTexto"/>
            <p:cNvSpPr txBox="1"/>
            <p:nvPr/>
          </p:nvSpPr>
          <p:spPr>
            <a:xfrm>
              <a:off x="5914130" y="4072611"/>
              <a:ext cx="282101" cy="307777"/>
            </a:xfrm>
            <a:prstGeom prst="rect">
              <a:avLst/>
            </a:prstGeom>
            <a:noFill/>
          </p:spPr>
          <p:txBody>
            <a:bodyPr wrap="square" rtlCol="0">
              <a:spAutoFit/>
            </a:bodyPr>
            <a:lstStyle/>
            <a:p>
              <a:r>
                <a:rPr lang="ca-ES" sz="1400" b="1" dirty="0">
                  <a:solidFill>
                    <a:schemeClr val="bg1"/>
                  </a:solidFill>
                </a:rPr>
                <a:t>E</a:t>
              </a:r>
            </a:p>
          </p:txBody>
        </p:sp>
      </p:grpSp>
      <p:grpSp>
        <p:nvGrpSpPr>
          <p:cNvPr id="86" name="85 Grupo"/>
          <p:cNvGrpSpPr/>
          <p:nvPr/>
        </p:nvGrpSpPr>
        <p:grpSpPr>
          <a:xfrm>
            <a:off x="5852962" y="5417865"/>
            <a:ext cx="1255919" cy="1089552"/>
            <a:chOff x="5852962" y="5417865"/>
            <a:chExt cx="1255919" cy="1089552"/>
          </a:xfrm>
        </p:grpSpPr>
        <p:sp>
          <p:nvSpPr>
            <p:cNvPr id="38" name="37 Rectángulo"/>
            <p:cNvSpPr/>
            <p:nvPr/>
          </p:nvSpPr>
          <p:spPr>
            <a:xfrm rot="5400000" flipH="1" flipV="1">
              <a:off x="5909187" y="5417865"/>
              <a:ext cx="1089552" cy="1089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59" name="58 CuadroTexto"/>
            <p:cNvSpPr txBox="1"/>
            <p:nvPr/>
          </p:nvSpPr>
          <p:spPr>
            <a:xfrm>
              <a:off x="5852962" y="5713631"/>
              <a:ext cx="1255919" cy="738664"/>
            </a:xfrm>
            <a:prstGeom prst="rect">
              <a:avLst/>
            </a:prstGeom>
            <a:noFill/>
          </p:spPr>
          <p:txBody>
            <a:bodyPr wrap="square" rtlCol="0">
              <a:spAutoFit/>
            </a:bodyPr>
            <a:lstStyle/>
            <a:p>
              <a:r>
                <a:rPr lang="ca-ES" sz="1400" dirty="0" smtClean="0"/>
                <a:t>valoració</a:t>
              </a:r>
            </a:p>
            <a:p>
              <a:r>
                <a:rPr lang="ca-ES" sz="1400" dirty="0" smtClean="0"/>
                <a:t>experiència</a:t>
              </a:r>
            </a:p>
            <a:p>
              <a:r>
                <a:rPr lang="ca-ES" sz="1400" dirty="0" smtClean="0"/>
                <a:t>professional</a:t>
              </a:r>
            </a:p>
          </p:txBody>
        </p:sp>
        <p:sp>
          <p:nvSpPr>
            <p:cNvPr id="60" name="59 Elipse"/>
            <p:cNvSpPr/>
            <p:nvPr/>
          </p:nvSpPr>
          <p:spPr>
            <a:xfrm>
              <a:off x="5947769" y="5469917"/>
              <a:ext cx="252000" cy="2520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61" name="60 CuadroTexto"/>
            <p:cNvSpPr txBox="1"/>
            <p:nvPr/>
          </p:nvSpPr>
          <p:spPr>
            <a:xfrm>
              <a:off x="5917668" y="5437173"/>
              <a:ext cx="282101" cy="307777"/>
            </a:xfrm>
            <a:prstGeom prst="rect">
              <a:avLst/>
            </a:prstGeom>
            <a:noFill/>
          </p:spPr>
          <p:txBody>
            <a:bodyPr wrap="square" rtlCol="0">
              <a:spAutoFit/>
            </a:bodyPr>
            <a:lstStyle/>
            <a:p>
              <a:r>
                <a:rPr lang="ca-ES" sz="1400" b="1" dirty="0" smtClean="0">
                  <a:solidFill>
                    <a:schemeClr val="bg1"/>
                  </a:solidFill>
                </a:rPr>
                <a:t>F</a:t>
              </a:r>
              <a:endParaRPr lang="ca-ES" sz="1400" b="1" dirty="0">
                <a:solidFill>
                  <a:schemeClr val="bg1"/>
                </a:solidFill>
              </a:endParaRPr>
            </a:p>
          </p:txBody>
        </p:sp>
      </p:grpSp>
      <p:grpSp>
        <p:nvGrpSpPr>
          <p:cNvPr id="87" name="86 Grupo"/>
          <p:cNvGrpSpPr/>
          <p:nvPr/>
        </p:nvGrpSpPr>
        <p:grpSpPr>
          <a:xfrm>
            <a:off x="4591173" y="5417865"/>
            <a:ext cx="1255919" cy="1089552"/>
            <a:chOff x="4591173" y="5417865"/>
            <a:chExt cx="1255919" cy="1089552"/>
          </a:xfrm>
        </p:grpSpPr>
        <p:sp>
          <p:nvSpPr>
            <p:cNvPr id="30" name="29 Rectángulo"/>
            <p:cNvSpPr/>
            <p:nvPr/>
          </p:nvSpPr>
          <p:spPr>
            <a:xfrm>
              <a:off x="4633522" y="5417865"/>
              <a:ext cx="1089552" cy="1089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62" name="61 CuadroTexto"/>
            <p:cNvSpPr txBox="1"/>
            <p:nvPr/>
          </p:nvSpPr>
          <p:spPr>
            <a:xfrm>
              <a:off x="4591173" y="5717169"/>
              <a:ext cx="1255919" cy="738664"/>
            </a:xfrm>
            <a:prstGeom prst="rect">
              <a:avLst/>
            </a:prstGeom>
            <a:noFill/>
          </p:spPr>
          <p:txBody>
            <a:bodyPr wrap="square" rtlCol="0">
              <a:spAutoFit/>
            </a:bodyPr>
            <a:lstStyle/>
            <a:p>
              <a:r>
                <a:rPr lang="ca-ES" sz="1400" dirty="0" smtClean="0"/>
                <a:t>valoració</a:t>
              </a:r>
            </a:p>
            <a:p>
              <a:r>
                <a:rPr lang="ca-ES" sz="1400" dirty="0" smtClean="0"/>
                <a:t>formació</a:t>
              </a:r>
            </a:p>
            <a:p>
              <a:r>
                <a:rPr lang="ca-ES" sz="1400" dirty="0" smtClean="0"/>
                <a:t>acadèmica</a:t>
              </a:r>
            </a:p>
          </p:txBody>
        </p:sp>
        <p:sp>
          <p:nvSpPr>
            <p:cNvPr id="63" name="62 Elipse"/>
            <p:cNvSpPr/>
            <p:nvPr/>
          </p:nvSpPr>
          <p:spPr>
            <a:xfrm>
              <a:off x="4685980" y="5473455"/>
              <a:ext cx="252000" cy="2520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64" name="63 CuadroTexto"/>
            <p:cNvSpPr txBox="1"/>
            <p:nvPr/>
          </p:nvSpPr>
          <p:spPr>
            <a:xfrm>
              <a:off x="4645246" y="5440711"/>
              <a:ext cx="282101" cy="307777"/>
            </a:xfrm>
            <a:prstGeom prst="rect">
              <a:avLst/>
            </a:prstGeom>
            <a:noFill/>
          </p:spPr>
          <p:txBody>
            <a:bodyPr wrap="square" rtlCol="0">
              <a:spAutoFit/>
            </a:bodyPr>
            <a:lstStyle/>
            <a:p>
              <a:r>
                <a:rPr lang="ca-ES" sz="1400" b="1" dirty="0" smtClean="0">
                  <a:solidFill>
                    <a:schemeClr val="bg1"/>
                  </a:solidFill>
                </a:rPr>
                <a:t>G</a:t>
              </a:r>
              <a:endParaRPr lang="ca-ES" sz="1400" b="1" dirty="0">
                <a:solidFill>
                  <a:schemeClr val="bg1"/>
                </a:solidFill>
              </a:endParaRPr>
            </a:p>
          </p:txBody>
        </p:sp>
      </p:grpSp>
      <p:grpSp>
        <p:nvGrpSpPr>
          <p:cNvPr id="88" name="87 Grupo"/>
          <p:cNvGrpSpPr/>
          <p:nvPr/>
        </p:nvGrpSpPr>
        <p:grpSpPr>
          <a:xfrm>
            <a:off x="3265586" y="5417865"/>
            <a:ext cx="1255919" cy="1089552"/>
            <a:chOff x="3265586" y="5417865"/>
            <a:chExt cx="1255919" cy="1089552"/>
          </a:xfrm>
        </p:grpSpPr>
        <p:sp>
          <p:nvSpPr>
            <p:cNvPr id="29" name="28 Rectángulo"/>
            <p:cNvSpPr/>
            <p:nvPr/>
          </p:nvSpPr>
          <p:spPr>
            <a:xfrm>
              <a:off x="3315659" y="5417865"/>
              <a:ext cx="1089552" cy="1089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67" name="66 CuadroTexto"/>
            <p:cNvSpPr txBox="1"/>
            <p:nvPr/>
          </p:nvSpPr>
          <p:spPr>
            <a:xfrm>
              <a:off x="3265586" y="5720707"/>
              <a:ext cx="1255919" cy="738664"/>
            </a:xfrm>
            <a:prstGeom prst="rect">
              <a:avLst/>
            </a:prstGeom>
            <a:noFill/>
          </p:spPr>
          <p:txBody>
            <a:bodyPr wrap="square" rtlCol="0">
              <a:spAutoFit/>
            </a:bodyPr>
            <a:lstStyle/>
            <a:p>
              <a:r>
                <a:rPr lang="ca-ES" sz="1400" dirty="0" smtClean="0"/>
                <a:t>volum</a:t>
              </a:r>
            </a:p>
            <a:p>
              <a:r>
                <a:rPr lang="ca-ES" sz="1400" dirty="0" smtClean="0"/>
                <a:t>de</a:t>
              </a:r>
            </a:p>
            <a:p>
              <a:r>
                <a:rPr lang="ca-ES" sz="1400" dirty="0" smtClean="0"/>
                <a:t>candidats</a:t>
              </a:r>
            </a:p>
          </p:txBody>
        </p:sp>
        <p:sp>
          <p:nvSpPr>
            <p:cNvPr id="68" name="67 Elipse"/>
            <p:cNvSpPr/>
            <p:nvPr/>
          </p:nvSpPr>
          <p:spPr>
            <a:xfrm>
              <a:off x="3360393" y="5476993"/>
              <a:ext cx="252000" cy="2520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69" name="68 CuadroTexto"/>
            <p:cNvSpPr txBox="1"/>
            <p:nvPr/>
          </p:nvSpPr>
          <p:spPr>
            <a:xfrm>
              <a:off x="3319659" y="5444249"/>
              <a:ext cx="282101" cy="307777"/>
            </a:xfrm>
            <a:prstGeom prst="rect">
              <a:avLst/>
            </a:prstGeom>
            <a:noFill/>
          </p:spPr>
          <p:txBody>
            <a:bodyPr wrap="square" rtlCol="0">
              <a:spAutoFit/>
            </a:bodyPr>
            <a:lstStyle/>
            <a:p>
              <a:r>
                <a:rPr lang="ca-ES" sz="1400" b="1" dirty="0">
                  <a:solidFill>
                    <a:schemeClr val="bg1"/>
                  </a:solidFill>
                </a:rPr>
                <a:t>H</a:t>
              </a:r>
            </a:p>
          </p:txBody>
        </p:sp>
      </p:grpSp>
      <p:grpSp>
        <p:nvGrpSpPr>
          <p:cNvPr id="89" name="88 Grupo"/>
          <p:cNvGrpSpPr/>
          <p:nvPr/>
        </p:nvGrpSpPr>
        <p:grpSpPr>
          <a:xfrm>
            <a:off x="1918733" y="5417865"/>
            <a:ext cx="1255919" cy="1089552"/>
            <a:chOff x="1918733" y="5417865"/>
            <a:chExt cx="1255919" cy="1089552"/>
          </a:xfrm>
        </p:grpSpPr>
        <p:sp>
          <p:nvSpPr>
            <p:cNvPr id="34" name="33 Rectángulo"/>
            <p:cNvSpPr/>
            <p:nvPr/>
          </p:nvSpPr>
          <p:spPr>
            <a:xfrm rot="5400000" flipH="1" flipV="1">
              <a:off x="1969537" y="5417865"/>
              <a:ext cx="1089552" cy="1089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70" name="69 CuadroTexto"/>
            <p:cNvSpPr txBox="1"/>
            <p:nvPr/>
          </p:nvSpPr>
          <p:spPr>
            <a:xfrm>
              <a:off x="1918733" y="5713612"/>
              <a:ext cx="1255919" cy="738664"/>
            </a:xfrm>
            <a:prstGeom prst="rect">
              <a:avLst/>
            </a:prstGeom>
            <a:noFill/>
          </p:spPr>
          <p:txBody>
            <a:bodyPr wrap="square" rtlCol="0">
              <a:spAutoFit/>
            </a:bodyPr>
            <a:lstStyle/>
            <a:p>
              <a:r>
                <a:rPr lang="ca-ES" sz="1400" dirty="0" smtClean="0"/>
                <a:t>correcció</a:t>
              </a:r>
            </a:p>
            <a:p>
              <a:r>
                <a:rPr lang="ca-ES" sz="1400" dirty="0" smtClean="0"/>
                <a:t>d’errors</a:t>
              </a:r>
            </a:p>
            <a:p>
              <a:r>
                <a:rPr lang="ca-ES" sz="1400" dirty="0" smtClean="0"/>
                <a:t>d’usuaris</a:t>
              </a:r>
            </a:p>
          </p:txBody>
        </p:sp>
        <p:sp>
          <p:nvSpPr>
            <p:cNvPr id="71" name="70 Elipse"/>
            <p:cNvSpPr/>
            <p:nvPr/>
          </p:nvSpPr>
          <p:spPr>
            <a:xfrm>
              <a:off x="2013540" y="5469898"/>
              <a:ext cx="252000" cy="2520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72" name="71 CuadroTexto"/>
            <p:cNvSpPr txBox="1"/>
            <p:nvPr/>
          </p:nvSpPr>
          <p:spPr>
            <a:xfrm>
              <a:off x="2025971" y="5437154"/>
              <a:ext cx="282101" cy="307777"/>
            </a:xfrm>
            <a:prstGeom prst="rect">
              <a:avLst/>
            </a:prstGeom>
            <a:noFill/>
          </p:spPr>
          <p:txBody>
            <a:bodyPr wrap="square" rtlCol="0">
              <a:spAutoFit/>
            </a:bodyPr>
            <a:lstStyle/>
            <a:p>
              <a:r>
                <a:rPr lang="ca-ES" sz="1400" b="1" dirty="0" smtClean="0">
                  <a:solidFill>
                    <a:schemeClr val="bg1"/>
                  </a:solidFill>
                </a:rPr>
                <a:t>I</a:t>
              </a:r>
              <a:endParaRPr lang="ca-ES" sz="1400" b="1" dirty="0">
                <a:solidFill>
                  <a:schemeClr val="bg1"/>
                </a:solidFill>
              </a:endParaRPr>
            </a:p>
          </p:txBody>
        </p:sp>
      </p:grpSp>
      <p:grpSp>
        <p:nvGrpSpPr>
          <p:cNvPr id="90" name="89 Grupo"/>
          <p:cNvGrpSpPr/>
          <p:nvPr/>
        </p:nvGrpSpPr>
        <p:grpSpPr>
          <a:xfrm>
            <a:off x="1922271" y="4067164"/>
            <a:ext cx="1255919" cy="1089552"/>
            <a:chOff x="1922271" y="4067164"/>
            <a:chExt cx="1255919" cy="1089552"/>
          </a:xfrm>
        </p:grpSpPr>
        <p:sp>
          <p:nvSpPr>
            <p:cNvPr id="31" name="30 Rectángulo"/>
            <p:cNvSpPr/>
            <p:nvPr/>
          </p:nvSpPr>
          <p:spPr>
            <a:xfrm rot="5400000" flipH="1" flipV="1">
              <a:off x="1969537" y="4067164"/>
              <a:ext cx="1089552" cy="1089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73" name="72 CuadroTexto"/>
            <p:cNvSpPr txBox="1"/>
            <p:nvPr/>
          </p:nvSpPr>
          <p:spPr>
            <a:xfrm>
              <a:off x="1922271" y="4356126"/>
              <a:ext cx="1255919" cy="738664"/>
            </a:xfrm>
            <a:prstGeom prst="rect">
              <a:avLst/>
            </a:prstGeom>
            <a:noFill/>
          </p:spPr>
          <p:txBody>
            <a:bodyPr wrap="square" rtlCol="0">
              <a:spAutoFit/>
            </a:bodyPr>
            <a:lstStyle/>
            <a:p>
              <a:r>
                <a:rPr lang="ca-ES" sz="1400" dirty="0" smtClean="0"/>
                <a:t>tancament</a:t>
              </a:r>
            </a:p>
            <a:p>
              <a:r>
                <a:rPr lang="ca-ES" sz="1400" dirty="0" smtClean="0"/>
                <a:t>abrupte dels</a:t>
              </a:r>
            </a:p>
            <a:p>
              <a:r>
                <a:rPr lang="ca-ES" sz="1400" dirty="0" smtClean="0"/>
                <a:t>formularis</a:t>
              </a:r>
            </a:p>
          </p:txBody>
        </p:sp>
        <p:sp>
          <p:nvSpPr>
            <p:cNvPr id="74" name="73 Elipse"/>
            <p:cNvSpPr/>
            <p:nvPr/>
          </p:nvSpPr>
          <p:spPr>
            <a:xfrm>
              <a:off x="2017078" y="4112412"/>
              <a:ext cx="252000" cy="2520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75" name="74 CuadroTexto"/>
            <p:cNvSpPr txBox="1"/>
            <p:nvPr/>
          </p:nvSpPr>
          <p:spPr>
            <a:xfrm>
              <a:off x="1997610" y="4079668"/>
              <a:ext cx="282101" cy="307777"/>
            </a:xfrm>
            <a:prstGeom prst="rect">
              <a:avLst/>
            </a:prstGeom>
            <a:noFill/>
          </p:spPr>
          <p:txBody>
            <a:bodyPr wrap="square" rtlCol="0">
              <a:spAutoFit/>
            </a:bodyPr>
            <a:lstStyle/>
            <a:p>
              <a:r>
                <a:rPr lang="ca-ES" sz="1400" b="1" dirty="0" smtClean="0">
                  <a:solidFill>
                    <a:schemeClr val="bg1"/>
                  </a:solidFill>
                </a:rPr>
                <a:t>J</a:t>
              </a:r>
              <a:endParaRPr lang="ca-ES" sz="1400" b="1" dirty="0">
                <a:solidFill>
                  <a:schemeClr val="bg1"/>
                </a:solidFill>
              </a:endParaRPr>
            </a:p>
          </p:txBody>
        </p:sp>
      </p:grpSp>
      <p:grpSp>
        <p:nvGrpSpPr>
          <p:cNvPr id="91" name="90 Grupo"/>
          <p:cNvGrpSpPr/>
          <p:nvPr/>
        </p:nvGrpSpPr>
        <p:grpSpPr>
          <a:xfrm>
            <a:off x="1915176" y="2696131"/>
            <a:ext cx="1255919" cy="1089552"/>
            <a:chOff x="1915176" y="2696131"/>
            <a:chExt cx="1255919" cy="1089552"/>
          </a:xfrm>
        </p:grpSpPr>
        <p:sp>
          <p:nvSpPr>
            <p:cNvPr id="32" name="31 Rectángulo"/>
            <p:cNvSpPr/>
            <p:nvPr/>
          </p:nvSpPr>
          <p:spPr>
            <a:xfrm rot="5400000" flipH="1" flipV="1">
              <a:off x="1969537" y="2696131"/>
              <a:ext cx="1089552" cy="1089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76" name="75 CuadroTexto"/>
            <p:cNvSpPr txBox="1"/>
            <p:nvPr/>
          </p:nvSpPr>
          <p:spPr>
            <a:xfrm>
              <a:off x="1915176" y="2988007"/>
              <a:ext cx="1255919" cy="738664"/>
            </a:xfrm>
            <a:prstGeom prst="rect">
              <a:avLst/>
            </a:prstGeom>
            <a:noFill/>
          </p:spPr>
          <p:txBody>
            <a:bodyPr wrap="square" rtlCol="0">
              <a:spAutoFit/>
            </a:bodyPr>
            <a:lstStyle/>
            <a:p>
              <a:r>
                <a:rPr lang="ca-ES" sz="1400" dirty="0" smtClean="0"/>
                <a:t>inadequació a imatge</a:t>
              </a:r>
            </a:p>
            <a:p>
              <a:r>
                <a:rPr lang="ca-ES" sz="1400" dirty="0" smtClean="0"/>
                <a:t>corporativa</a:t>
              </a:r>
            </a:p>
          </p:txBody>
        </p:sp>
        <p:sp>
          <p:nvSpPr>
            <p:cNvPr id="77" name="76 Elipse"/>
            <p:cNvSpPr/>
            <p:nvPr/>
          </p:nvSpPr>
          <p:spPr>
            <a:xfrm>
              <a:off x="2009983" y="2744293"/>
              <a:ext cx="252000" cy="2520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78" name="77 CuadroTexto"/>
            <p:cNvSpPr txBox="1"/>
            <p:nvPr/>
          </p:nvSpPr>
          <p:spPr>
            <a:xfrm>
              <a:off x="1990515" y="2711549"/>
              <a:ext cx="282101" cy="307777"/>
            </a:xfrm>
            <a:prstGeom prst="rect">
              <a:avLst/>
            </a:prstGeom>
            <a:noFill/>
          </p:spPr>
          <p:txBody>
            <a:bodyPr wrap="square" rtlCol="0">
              <a:spAutoFit/>
            </a:bodyPr>
            <a:lstStyle/>
            <a:p>
              <a:r>
                <a:rPr lang="ca-ES" sz="1400" b="1" dirty="0">
                  <a:solidFill>
                    <a:schemeClr val="bg1"/>
                  </a:solidFill>
                </a:rPr>
                <a:t>K</a:t>
              </a:r>
            </a:p>
          </p:txBody>
        </p:sp>
      </p:grpSp>
      <p:grpSp>
        <p:nvGrpSpPr>
          <p:cNvPr id="92" name="91 Grupo"/>
          <p:cNvGrpSpPr/>
          <p:nvPr/>
        </p:nvGrpSpPr>
        <p:grpSpPr>
          <a:xfrm>
            <a:off x="1916372" y="1410842"/>
            <a:ext cx="1201558" cy="1089552"/>
            <a:chOff x="1916372" y="1410842"/>
            <a:chExt cx="1201558" cy="1089552"/>
          </a:xfrm>
        </p:grpSpPr>
        <p:sp>
          <p:nvSpPr>
            <p:cNvPr id="33" name="32 Rectángulo"/>
            <p:cNvSpPr/>
            <p:nvPr/>
          </p:nvSpPr>
          <p:spPr>
            <a:xfrm rot="5400000" flipH="1" flipV="1">
              <a:off x="1969537" y="1410842"/>
              <a:ext cx="1089552" cy="1089552"/>
            </a:xfrm>
            <a:prstGeom prst="rect">
              <a:avLst/>
            </a:prstGeom>
            <a:solidFill>
              <a:srgbClr val="005086"/>
            </a:solidFill>
            <a:ln>
              <a:solidFill>
                <a:srgbClr val="005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79" name="78 CuadroTexto"/>
            <p:cNvSpPr txBox="1"/>
            <p:nvPr/>
          </p:nvSpPr>
          <p:spPr>
            <a:xfrm>
              <a:off x="1916372" y="1495906"/>
              <a:ext cx="1201558" cy="954107"/>
            </a:xfrm>
            <a:prstGeom prst="rect">
              <a:avLst/>
            </a:prstGeom>
            <a:noFill/>
          </p:spPr>
          <p:txBody>
            <a:bodyPr wrap="square" rtlCol="0">
              <a:spAutoFit/>
            </a:bodyPr>
            <a:lstStyle/>
            <a:p>
              <a:r>
                <a:rPr lang="ca-ES" sz="1400" dirty="0" smtClean="0">
                  <a:solidFill>
                    <a:schemeClr val="bg1"/>
                  </a:solidFill>
                </a:rPr>
                <a:t>l’explicació</a:t>
              </a:r>
            </a:p>
            <a:p>
              <a:r>
                <a:rPr lang="ca-ES" sz="1400" dirty="0" smtClean="0">
                  <a:solidFill>
                    <a:schemeClr val="bg1"/>
                  </a:solidFill>
                </a:rPr>
                <a:t>es recull al </a:t>
              </a:r>
            </a:p>
            <a:p>
              <a:r>
                <a:rPr lang="ca-ES" sz="1400" dirty="0" smtClean="0">
                  <a:solidFill>
                    <a:schemeClr val="bg1"/>
                  </a:solidFill>
                </a:rPr>
                <a:t>document de treball (1)</a:t>
              </a:r>
              <a:endParaRPr lang="ca-ES" sz="1400" dirty="0">
                <a:solidFill>
                  <a:schemeClr val="bg1"/>
                </a:solidFill>
              </a:endParaRPr>
            </a:p>
          </p:txBody>
        </p:sp>
      </p:grpSp>
      <p:sp>
        <p:nvSpPr>
          <p:cNvPr id="93" name="92 Rectángulo"/>
          <p:cNvSpPr/>
          <p:nvPr/>
        </p:nvSpPr>
        <p:spPr>
          <a:xfrm>
            <a:off x="3252526" y="3559908"/>
            <a:ext cx="941283" cy="369332"/>
          </a:xfrm>
          <a:prstGeom prst="rect">
            <a:avLst/>
          </a:prstGeom>
        </p:spPr>
        <p:txBody>
          <a:bodyPr wrap="none">
            <a:spAutoFit/>
          </a:bodyPr>
          <a:lstStyle/>
          <a:p>
            <a:r>
              <a:rPr lang="ca-ES" spc="-50" dirty="0" smtClean="0">
                <a:solidFill>
                  <a:schemeClr val="bg1"/>
                </a:solidFill>
              </a:rPr>
              <a:t>tipus de</a:t>
            </a:r>
            <a:endParaRPr lang="ca-ES" dirty="0">
              <a:solidFill>
                <a:schemeClr val="bg1"/>
              </a:solidFill>
            </a:endParaRPr>
          </a:p>
        </p:txBody>
      </p:sp>
    </p:spTree>
    <p:extLst>
      <p:ext uri="{BB962C8B-B14F-4D97-AF65-F5344CB8AC3E}">
        <p14:creationId xmlns:p14="http://schemas.microsoft.com/office/powerpoint/2010/main" val="1880347749"/>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spd="med"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2250"/>
                                  </p:stCondLst>
                                  <p:childTnLst>
                                    <p:set>
                                      <p:cBhvr>
                                        <p:cTn id="9" dur="1" fill="hold">
                                          <p:stCondLst>
                                            <p:cond delay="0"/>
                                          </p:stCondLst>
                                        </p:cTn>
                                        <p:tgtEl>
                                          <p:spTgt spid="81"/>
                                        </p:tgtEl>
                                        <p:attrNameLst>
                                          <p:attrName>style.visibility</p:attrName>
                                        </p:attrNameLst>
                                      </p:cBhvr>
                                      <p:to>
                                        <p:strVal val="visible"/>
                                      </p:to>
                                    </p:set>
                                  </p:childTnLst>
                                </p:cTn>
                              </p:par>
                            </p:childTnLst>
                          </p:cTn>
                        </p:par>
                        <p:par>
                          <p:cTn id="10" fill="hold">
                            <p:stCondLst>
                              <p:cond delay="4250"/>
                            </p:stCondLst>
                            <p:childTnLst>
                              <p:par>
                                <p:cTn id="11" presetID="1" presetClass="entr" presetSubtype="0" fill="hold" nodeType="afterEffect">
                                  <p:stCondLst>
                                    <p:cond delay="1000"/>
                                  </p:stCondLst>
                                  <p:childTnLst>
                                    <p:set>
                                      <p:cBhvr>
                                        <p:cTn id="12" dur="1" fill="hold">
                                          <p:stCondLst>
                                            <p:cond delay="0"/>
                                          </p:stCondLst>
                                        </p:cTn>
                                        <p:tgtEl>
                                          <p:spTgt spid="82"/>
                                        </p:tgtEl>
                                        <p:attrNameLst>
                                          <p:attrName>style.visibility</p:attrName>
                                        </p:attrNameLst>
                                      </p:cBhvr>
                                      <p:to>
                                        <p:strVal val="visible"/>
                                      </p:to>
                                    </p:set>
                                  </p:childTnLst>
                                </p:cTn>
                              </p:par>
                            </p:childTnLst>
                          </p:cTn>
                        </p:par>
                        <p:par>
                          <p:cTn id="13" fill="hold">
                            <p:stCondLst>
                              <p:cond delay="5250"/>
                            </p:stCondLst>
                            <p:childTnLst>
                              <p:par>
                                <p:cTn id="14" presetID="1" presetClass="entr" presetSubtype="0" fill="hold" nodeType="afterEffect">
                                  <p:stCondLst>
                                    <p:cond delay="1000"/>
                                  </p:stCondLst>
                                  <p:childTnLst>
                                    <p:set>
                                      <p:cBhvr>
                                        <p:cTn id="15" dur="1" fill="hold">
                                          <p:stCondLst>
                                            <p:cond delay="0"/>
                                          </p:stCondLst>
                                        </p:cTn>
                                        <p:tgtEl>
                                          <p:spTgt spid="83"/>
                                        </p:tgtEl>
                                        <p:attrNameLst>
                                          <p:attrName>style.visibility</p:attrName>
                                        </p:attrNameLst>
                                      </p:cBhvr>
                                      <p:to>
                                        <p:strVal val="visible"/>
                                      </p:to>
                                    </p:set>
                                  </p:childTnLst>
                                </p:cTn>
                              </p:par>
                            </p:childTnLst>
                          </p:cTn>
                        </p:par>
                        <p:par>
                          <p:cTn id="16" fill="hold">
                            <p:stCondLst>
                              <p:cond delay="6250"/>
                            </p:stCondLst>
                            <p:childTnLst>
                              <p:par>
                                <p:cTn id="17" presetID="1" presetClass="entr" presetSubtype="0" fill="hold" nodeType="afterEffect">
                                  <p:stCondLst>
                                    <p:cond delay="1000"/>
                                  </p:stCondLst>
                                  <p:childTnLst>
                                    <p:set>
                                      <p:cBhvr>
                                        <p:cTn id="18" dur="1" fill="hold">
                                          <p:stCondLst>
                                            <p:cond delay="0"/>
                                          </p:stCondLst>
                                        </p:cTn>
                                        <p:tgtEl>
                                          <p:spTgt spid="84"/>
                                        </p:tgtEl>
                                        <p:attrNameLst>
                                          <p:attrName>style.visibility</p:attrName>
                                        </p:attrNameLst>
                                      </p:cBhvr>
                                      <p:to>
                                        <p:strVal val="visible"/>
                                      </p:to>
                                    </p:set>
                                  </p:childTnLst>
                                </p:cTn>
                              </p:par>
                            </p:childTnLst>
                          </p:cTn>
                        </p:par>
                        <p:par>
                          <p:cTn id="19" fill="hold">
                            <p:stCondLst>
                              <p:cond delay="7250"/>
                            </p:stCondLst>
                            <p:childTnLst>
                              <p:par>
                                <p:cTn id="20" presetID="1" presetClass="entr" presetSubtype="0" fill="hold" nodeType="afterEffect">
                                  <p:stCondLst>
                                    <p:cond delay="1000"/>
                                  </p:stCondLst>
                                  <p:childTnLst>
                                    <p:set>
                                      <p:cBhvr>
                                        <p:cTn id="21" dur="1" fill="hold">
                                          <p:stCondLst>
                                            <p:cond delay="0"/>
                                          </p:stCondLst>
                                        </p:cTn>
                                        <p:tgtEl>
                                          <p:spTgt spid="85"/>
                                        </p:tgtEl>
                                        <p:attrNameLst>
                                          <p:attrName>style.visibility</p:attrName>
                                        </p:attrNameLst>
                                      </p:cBhvr>
                                      <p:to>
                                        <p:strVal val="visible"/>
                                      </p:to>
                                    </p:set>
                                  </p:childTnLst>
                                </p:cTn>
                              </p:par>
                            </p:childTnLst>
                          </p:cTn>
                        </p:par>
                        <p:par>
                          <p:cTn id="22" fill="hold">
                            <p:stCondLst>
                              <p:cond delay="8250"/>
                            </p:stCondLst>
                            <p:childTnLst>
                              <p:par>
                                <p:cTn id="23" presetID="1" presetClass="entr" presetSubtype="0" fill="hold" nodeType="afterEffect">
                                  <p:stCondLst>
                                    <p:cond delay="1000"/>
                                  </p:stCondLst>
                                  <p:childTnLst>
                                    <p:set>
                                      <p:cBhvr>
                                        <p:cTn id="24" dur="1" fill="hold">
                                          <p:stCondLst>
                                            <p:cond delay="0"/>
                                          </p:stCondLst>
                                        </p:cTn>
                                        <p:tgtEl>
                                          <p:spTgt spid="86"/>
                                        </p:tgtEl>
                                        <p:attrNameLst>
                                          <p:attrName>style.visibility</p:attrName>
                                        </p:attrNameLst>
                                      </p:cBhvr>
                                      <p:to>
                                        <p:strVal val="visible"/>
                                      </p:to>
                                    </p:set>
                                  </p:childTnLst>
                                </p:cTn>
                              </p:par>
                            </p:childTnLst>
                          </p:cTn>
                        </p:par>
                        <p:par>
                          <p:cTn id="25" fill="hold">
                            <p:stCondLst>
                              <p:cond delay="9250"/>
                            </p:stCondLst>
                            <p:childTnLst>
                              <p:par>
                                <p:cTn id="26" presetID="1" presetClass="entr" presetSubtype="0" fill="hold" nodeType="afterEffect">
                                  <p:stCondLst>
                                    <p:cond delay="1000"/>
                                  </p:stCondLst>
                                  <p:childTnLst>
                                    <p:set>
                                      <p:cBhvr>
                                        <p:cTn id="27" dur="1" fill="hold">
                                          <p:stCondLst>
                                            <p:cond delay="0"/>
                                          </p:stCondLst>
                                        </p:cTn>
                                        <p:tgtEl>
                                          <p:spTgt spid="87"/>
                                        </p:tgtEl>
                                        <p:attrNameLst>
                                          <p:attrName>style.visibility</p:attrName>
                                        </p:attrNameLst>
                                      </p:cBhvr>
                                      <p:to>
                                        <p:strVal val="visible"/>
                                      </p:to>
                                    </p:set>
                                  </p:childTnLst>
                                </p:cTn>
                              </p:par>
                            </p:childTnLst>
                          </p:cTn>
                        </p:par>
                        <p:par>
                          <p:cTn id="28" fill="hold">
                            <p:stCondLst>
                              <p:cond delay="10250"/>
                            </p:stCondLst>
                            <p:childTnLst>
                              <p:par>
                                <p:cTn id="29" presetID="1" presetClass="entr" presetSubtype="0" fill="hold" nodeType="afterEffect">
                                  <p:stCondLst>
                                    <p:cond delay="1000"/>
                                  </p:stCondLst>
                                  <p:childTnLst>
                                    <p:set>
                                      <p:cBhvr>
                                        <p:cTn id="30" dur="1" fill="hold">
                                          <p:stCondLst>
                                            <p:cond delay="0"/>
                                          </p:stCondLst>
                                        </p:cTn>
                                        <p:tgtEl>
                                          <p:spTgt spid="88"/>
                                        </p:tgtEl>
                                        <p:attrNameLst>
                                          <p:attrName>style.visibility</p:attrName>
                                        </p:attrNameLst>
                                      </p:cBhvr>
                                      <p:to>
                                        <p:strVal val="visible"/>
                                      </p:to>
                                    </p:set>
                                  </p:childTnLst>
                                </p:cTn>
                              </p:par>
                            </p:childTnLst>
                          </p:cTn>
                        </p:par>
                        <p:par>
                          <p:cTn id="31" fill="hold">
                            <p:stCondLst>
                              <p:cond delay="11250"/>
                            </p:stCondLst>
                            <p:childTnLst>
                              <p:par>
                                <p:cTn id="32" presetID="1" presetClass="entr" presetSubtype="0" fill="hold" nodeType="afterEffect">
                                  <p:stCondLst>
                                    <p:cond delay="1000"/>
                                  </p:stCondLst>
                                  <p:childTnLst>
                                    <p:set>
                                      <p:cBhvr>
                                        <p:cTn id="33" dur="1" fill="hold">
                                          <p:stCondLst>
                                            <p:cond delay="0"/>
                                          </p:stCondLst>
                                        </p:cTn>
                                        <p:tgtEl>
                                          <p:spTgt spid="89"/>
                                        </p:tgtEl>
                                        <p:attrNameLst>
                                          <p:attrName>style.visibility</p:attrName>
                                        </p:attrNameLst>
                                      </p:cBhvr>
                                      <p:to>
                                        <p:strVal val="visible"/>
                                      </p:to>
                                    </p:set>
                                  </p:childTnLst>
                                </p:cTn>
                              </p:par>
                            </p:childTnLst>
                          </p:cTn>
                        </p:par>
                        <p:par>
                          <p:cTn id="34" fill="hold">
                            <p:stCondLst>
                              <p:cond delay="12250"/>
                            </p:stCondLst>
                            <p:childTnLst>
                              <p:par>
                                <p:cTn id="35" presetID="1" presetClass="entr" presetSubtype="0" fill="hold" nodeType="afterEffect">
                                  <p:stCondLst>
                                    <p:cond delay="1000"/>
                                  </p:stCondLst>
                                  <p:childTnLst>
                                    <p:set>
                                      <p:cBhvr>
                                        <p:cTn id="36" dur="1" fill="hold">
                                          <p:stCondLst>
                                            <p:cond delay="0"/>
                                          </p:stCondLst>
                                        </p:cTn>
                                        <p:tgtEl>
                                          <p:spTgt spid="90"/>
                                        </p:tgtEl>
                                        <p:attrNameLst>
                                          <p:attrName>style.visibility</p:attrName>
                                        </p:attrNameLst>
                                      </p:cBhvr>
                                      <p:to>
                                        <p:strVal val="visible"/>
                                      </p:to>
                                    </p:set>
                                  </p:childTnLst>
                                </p:cTn>
                              </p:par>
                            </p:childTnLst>
                          </p:cTn>
                        </p:par>
                        <p:par>
                          <p:cTn id="37" fill="hold">
                            <p:stCondLst>
                              <p:cond delay="13250"/>
                            </p:stCondLst>
                            <p:childTnLst>
                              <p:par>
                                <p:cTn id="38" presetID="1" presetClass="entr" presetSubtype="0" fill="hold" nodeType="afterEffect">
                                  <p:stCondLst>
                                    <p:cond delay="1000"/>
                                  </p:stCondLst>
                                  <p:childTnLst>
                                    <p:set>
                                      <p:cBhvr>
                                        <p:cTn id="39" dur="1" fill="hold">
                                          <p:stCondLst>
                                            <p:cond delay="0"/>
                                          </p:stCondLst>
                                        </p:cTn>
                                        <p:tgtEl>
                                          <p:spTgt spid="91"/>
                                        </p:tgtEl>
                                        <p:attrNameLst>
                                          <p:attrName>style.visibility</p:attrName>
                                        </p:attrNameLst>
                                      </p:cBhvr>
                                      <p:to>
                                        <p:strVal val="visible"/>
                                      </p:to>
                                    </p:set>
                                  </p:childTnLst>
                                </p:cTn>
                              </p:par>
                            </p:childTnLst>
                          </p:cTn>
                        </p:par>
                        <p:par>
                          <p:cTn id="40" fill="hold">
                            <p:stCondLst>
                              <p:cond delay="14250"/>
                            </p:stCondLst>
                            <p:childTnLst>
                              <p:par>
                                <p:cTn id="41" presetID="1" presetClass="entr" presetSubtype="0" fill="hold" nodeType="afterEffect">
                                  <p:stCondLst>
                                    <p:cond delay="1000"/>
                                  </p:stCondLst>
                                  <p:childTnLst>
                                    <p:set>
                                      <p:cBhvr>
                                        <p:cTn id="42" dur="1" fill="hold">
                                          <p:stCondLst>
                                            <p:cond delay="0"/>
                                          </p:stCondLst>
                                        </p:cTn>
                                        <p:tgtEl>
                                          <p:spTgt spid="92"/>
                                        </p:tgtEl>
                                        <p:attrNameLst>
                                          <p:attrName>style.visibility</p:attrName>
                                        </p:attrNameLst>
                                      </p:cBhvr>
                                      <p:to>
                                        <p:strVal val="visible"/>
                                      </p:to>
                                    </p:set>
                                  </p:childTnLst>
                                </p:cTn>
                              </p:par>
                            </p:childTnLst>
                          </p:cTn>
                        </p:par>
                        <p:par>
                          <p:cTn id="43" fill="hold">
                            <p:stCondLst>
                              <p:cond delay="15250"/>
                            </p:stCondLst>
                            <p:childTnLst>
                              <p:par>
                                <p:cTn id="44" presetID="1" presetClass="entr" presetSubtype="0" fill="hold" grpId="0" nodeType="afterEffect">
                                  <p:stCondLst>
                                    <p:cond delay="2250"/>
                                  </p:stCondLst>
                                  <p:childTnLst>
                                    <p:set>
                                      <p:cBhvr>
                                        <p:cTn id="45" dur="1" fill="hold">
                                          <p:stCondLst>
                                            <p:cond delay="0"/>
                                          </p:stCondLst>
                                        </p:cTn>
                                        <p:tgtEl>
                                          <p:spTgt spid="14"/>
                                        </p:tgtEl>
                                        <p:attrNameLst>
                                          <p:attrName>style.visibility</p:attrName>
                                        </p:attrNameLst>
                                      </p:cBhvr>
                                      <p:to>
                                        <p:strVal val="visible"/>
                                      </p:to>
                                    </p:set>
                                  </p:childTnLst>
                                </p:cTn>
                              </p:par>
                            </p:childTnLst>
                          </p:cTn>
                        </p:par>
                        <p:par>
                          <p:cTn id="46" fill="hold">
                            <p:stCondLst>
                              <p:cond delay="17500"/>
                            </p:stCondLst>
                            <p:childTnLst>
                              <p:par>
                                <p:cTn id="47" presetID="1" presetClass="entr" presetSubtype="0" fill="hold" grpId="0" nodeType="afterEffect">
                                  <p:stCondLst>
                                    <p:cond delay="250"/>
                                  </p:stCondLst>
                                  <p:childTnLst>
                                    <p:set>
                                      <p:cBhvr>
                                        <p:cTn id="48" dur="1" fill="hold">
                                          <p:stCondLst>
                                            <p:cond delay="0"/>
                                          </p:stCondLst>
                                        </p:cTn>
                                        <p:tgtEl>
                                          <p:spTgt spid="11"/>
                                        </p:tgtEl>
                                        <p:attrNameLst>
                                          <p:attrName>style.visibility</p:attrName>
                                        </p:attrNameLst>
                                      </p:cBhvr>
                                      <p:to>
                                        <p:strVal val="visible"/>
                                      </p:to>
                                    </p:set>
                                  </p:childTnLst>
                                </p:cTn>
                              </p:par>
                            </p:childTnLst>
                          </p:cTn>
                        </p:par>
                        <p:par>
                          <p:cTn id="49" fill="hold">
                            <p:stCondLst>
                              <p:cond delay="17750"/>
                            </p:stCondLst>
                            <p:childTnLst>
                              <p:par>
                                <p:cTn id="50" presetID="1" presetClass="entr" presetSubtype="0" fill="hold" grpId="0" nodeType="afterEffect">
                                  <p:stCondLst>
                                    <p:cond delay="250"/>
                                  </p:st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4781380" y="3637803"/>
            <a:ext cx="3920485" cy="830997"/>
            <a:chOff x="4781380" y="3637803"/>
            <a:chExt cx="3920485" cy="830997"/>
          </a:xfrm>
        </p:grpSpPr>
        <p:sp>
          <p:nvSpPr>
            <p:cNvPr id="40" name="39 CuadroTexto"/>
            <p:cNvSpPr txBox="1"/>
            <p:nvPr/>
          </p:nvSpPr>
          <p:spPr>
            <a:xfrm>
              <a:off x="5101245" y="3637803"/>
              <a:ext cx="3600620" cy="830997"/>
            </a:xfrm>
            <a:prstGeom prst="rect">
              <a:avLst/>
            </a:prstGeom>
            <a:noFill/>
          </p:spPr>
          <p:txBody>
            <a:bodyPr wrap="square" rtlCol="0">
              <a:spAutoFit/>
            </a:bodyPr>
            <a:lstStyle/>
            <a:p>
              <a:r>
                <a:rPr lang="ca-ES" sz="1600" dirty="0" smtClean="0"/>
                <a:t>es varen plantejar </a:t>
              </a:r>
              <a:r>
                <a:rPr lang="ca-ES" sz="1600" b="1" dirty="0" smtClean="0"/>
                <a:t>noves propostes,</a:t>
              </a:r>
            </a:p>
            <a:p>
              <a:r>
                <a:rPr lang="ca-ES" sz="1600" dirty="0" smtClean="0"/>
                <a:t>que tractessin de defugir </a:t>
              </a:r>
            </a:p>
            <a:p>
              <a:r>
                <a:rPr lang="ca-ES" sz="1600" dirty="0" smtClean="0"/>
                <a:t>els desajustos observats</a:t>
              </a:r>
            </a:p>
          </p:txBody>
        </p:sp>
        <p:cxnSp>
          <p:nvCxnSpPr>
            <p:cNvPr id="41" name="40 Conector recto de flecha"/>
            <p:cNvCxnSpPr/>
            <p:nvPr/>
          </p:nvCxnSpPr>
          <p:spPr>
            <a:xfrm>
              <a:off x="4781380" y="4063750"/>
              <a:ext cx="324000" cy="0"/>
            </a:xfrm>
            <a:prstGeom prst="straightConnector1">
              <a:avLst/>
            </a:prstGeom>
            <a:ln w="28575">
              <a:solidFill>
                <a:srgbClr val="FD6721"/>
              </a:solidFill>
              <a:tailEnd type="arrow"/>
            </a:ln>
          </p:spPr>
          <p:style>
            <a:lnRef idx="1">
              <a:schemeClr val="accent1"/>
            </a:lnRef>
            <a:fillRef idx="0">
              <a:schemeClr val="accent1"/>
            </a:fillRef>
            <a:effectRef idx="0">
              <a:schemeClr val="accent1"/>
            </a:effectRef>
            <a:fontRef idx="minor">
              <a:schemeClr val="tx1"/>
            </a:fontRef>
          </p:style>
        </p:cxnSp>
      </p:grpSp>
      <p:sp>
        <p:nvSpPr>
          <p:cNvPr id="2" name="1 Marcador de número de diapositiva"/>
          <p:cNvSpPr>
            <a:spLocks noGrp="1"/>
          </p:cNvSpPr>
          <p:nvPr>
            <p:ph type="sldNum" sz="quarter" idx="11"/>
          </p:nvPr>
        </p:nvSpPr>
        <p:spPr/>
        <p:txBody>
          <a:bodyPr/>
          <a:lstStyle/>
          <a:p>
            <a:pPr>
              <a:defRPr/>
            </a:pPr>
            <a:fld id="{43E8E94E-7A3B-4999-A7D7-2FD18BF9C1D3}" type="slidenum">
              <a:rPr lang="es-ES" smtClean="0"/>
              <a:pPr>
                <a:defRPr/>
              </a:pPr>
              <a:t>8</a:t>
            </a:fld>
            <a:endParaRPr lang="es-ES" dirty="0"/>
          </a:p>
        </p:txBody>
      </p:sp>
      <p:sp>
        <p:nvSpPr>
          <p:cNvPr id="18" name="Rectángulo 13"/>
          <p:cNvSpPr>
            <a:spLocks noChangeAspect="1"/>
          </p:cNvSpPr>
          <p:nvPr/>
        </p:nvSpPr>
        <p:spPr>
          <a:xfrm>
            <a:off x="590210" y="447862"/>
            <a:ext cx="900000" cy="90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ln w="28575">
                <a:solidFill>
                  <a:schemeClr val="tx1"/>
                </a:solidFill>
              </a:ln>
              <a:solidFill>
                <a:schemeClr val="tx1"/>
              </a:solidFill>
            </a:endParaRPr>
          </a:p>
        </p:txBody>
      </p:sp>
      <p:sp>
        <p:nvSpPr>
          <p:cNvPr id="23" name="Rectangle 2"/>
          <p:cNvSpPr>
            <a:spLocks noGrp="1" noChangeArrowheads="1"/>
          </p:cNvSpPr>
          <p:nvPr>
            <p:ph type="title"/>
          </p:nvPr>
        </p:nvSpPr>
        <p:spPr>
          <a:xfrm>
            <a:off x="1489690" y="357188"/>
            <a:ext cx="3531489" cy="563562"/>
          </a:xfrm>
        </p:spPr>
        <p:txBody>
          <a:bodyPr/>
          <a:lstStyle/>
          <a:p>
            <a:pPr eaLnBrk="1" hangingPunct="1">
              <a:defRPr/>
            </a:pPr>
            <a:r>
              <a:rPr lang="ca-ES" sz="4800" b="0" spc="-170" dirty="0" smtClean="0">
                <a:solidFill>
                  <a:srgbClr val="00539E"/>
                </a:solidFill>
              </a:rPr>
              <a:t>comparativa</a:t>
            </a:r>
          </a:p>
        </p:txBody>
      </p:sp>
      <p:sp>
        <p:nvSpPr>
          <p:cNvPr id="9" name="Rectangle 15"/>
          <p:cNvSpPr>
            <a:spLocks noChangeArrowheads="1"/>
          </p:cNvSpPr>
          <p:nvPr/>
        </p:nvSpPr>
        <p:spPr bwMode="auto">
          <a:xfrm>
            <a:off x="8229600" y="6401995"/>
            <a:ext cx="228600" cy="228600"/>
          </a:xfrm>
          <a:prstGeom prst="rect">
            <a:avLst/>
          </a:prstGeom>
          <a:noFill/>
          <a:ln w="19050">
            <a:solidFill>
              <a:schemeClr val="tx2"/>
            </a:solidFill>
            <a:miter lim="800000"/>
            <a:headEnd/>
            <a:tailEnd/>
          </a:ln>
          <a:effectLst/>
        </p:spPr>
        <p:txBody>
          <a:bodyPr wrap="none" anchor="ctr"/>
          <a:lstStyle/>
          <a:p>
            <a:pPr>
              <a:defRPr/>
            </a:pPr>
            <a:endParaRPr lang="es-ES" dirty="0"/>
          </a:p>
        </p:txBody>
      </p:sp>
      <p:sp>
        <p:nvSpPr>
          <p:cNvPr id="10" name="Rectangle 16"/>
          <p:cNvSpPr>
            <a:spLocks noChangeArrowheads="1"/>
          </p:cNvSpPr>
          <p:nvPr/>
        </p:nvSpPr>
        <p:spPr bwMode="auto">
          <a:xfrm>
            <a:off x="8534400" y="6401995"/>
            <a:ext cx="228600" cy="228600"/>
          </a:xfrm>
          <a:prstGeom prst="rect">
            <a:avLst/>
          </a:prstGeom>
          <a:solidFill>
            <a:schemeClr val="tx1"/>
          </a:solidFill>
          <a:ln w="19050">
            <a:solidFill>
              <a:schemeClr val="tx2"/>
            </a:solidFill>
            <a:miter lim="800000"/>
            <a:headEnd/>
            <a:tailEnd/>
          </a:ln>
          <a:effectLst/>
        </p:spPr>
        <p:txBody>
          <a:bodyPr wrap="none" anchor="ctr"/>
          <a:lstStyle/>
          <a:p>
            <a:pPr>
              <a:defRPr/>
            </a:pPr>
            <a:endParaRPr lang="es-ES" dirty="0"/>
          </a:p>
        </p:txBody>
      </p:sp>
      <p:sp>
        <p:nvSpPr>
          <p:cNvPr id="11" name="Rectángulo 5"/>
          <p:cNvSpPr/>
          <p:nvPr/>
        </p:nvSpPr>
        <p:spPr>
          <a:xfrm>
            <a:off x="7916091" y="6403795"/>
            <a:ext cx="226800" cy="226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12" name="CuadroTexto 14"/>
          <p:cNvSpPr txBox="1"/>
          <p:nvPr/>
        </p:nvSpPr>
        <p:spPr>
          <a:xfrm>
            <a:off x="490961" y="-53003"/>
            <a:ext cx="1919734" cy="1549014"/>
          </a:xfrm>
          <a:prstGeom prst="rect">
            <a:avLst/>
          </a:prstGeom>
          <a:noFill/>
        </p:spPr>
        <p:txBody>
          <a:bodyPr wrap="square" rtlCol="0">
            <a:spAutoFit/>
          </a:bodyPr>
          <a:lstStyle/>
          <a:p>
            <a:pPr>
              <a:lnSpc>
                <a:spcPct val="150000"/>
              </a:lnSpc>
            </a:pPr>
            <a:r>
              <a:rPr lang="ca-ES" sz="7200" b="1" dirty="0"/>
              <a:t>5</a:t>
            </a:r>
            <a:r>
              <a:rPr lang="ca-ES" sz="5400" b="1" dirty="0" smtClean="0"/>
              <a:t>.</a:t>
            </a:r>
            <a:r>
              <a:rPr lang="ca-ES" sz="2800" b="1" dirty="0" smtClean="0"/>
              <a:t>1</a:t>
            </a:r>
            <a:endParaRPr lang="ca-ES" sz="2800" b="1" dirty="0"/>
          </a:p>
        </p:txBody>
      </p:sp>
      <p:sp>
        <p:nvSpPr>
          <p:cNvPr id="13" name="12 Rectángulo"/>
          <p:cNvSpPr/>
          <p:nvPr/>
        </p:nvSpPr>
        <p:spPr>
          <a:xfrm>
            <a:off x="1564007" y="890896"/>
            <a:ext cx="6970394" cy="615553"/>
          </a:xfrm>
          <a:prstGeom prst="rect">
            <a:avLst/>
          </a:prstGeom>
        </p:spPr>
        <p:txBody>
          <a:bodyPr wrap="square">
            <a:spAutoFit/>
          </a:bodyPr>
          <a:lstStyle/>
          <a:p>
            <a:pPr algn="just"/>
            <a:r>
              <a:rPr lang="ca-ES" sz="1700" spc="-50" dirty="0" smtClean="0"/>
              <a:t>Després de revisar com aborden les borses on-line d’altres institucions els problemes similars, es varen seguir tres pautes d’actuació: </a:t>
            </a:r>
            <a:endParaRPr lang="ca-ES" sz="1700" spc="-50" dirty="0"/>
          </a:p>
        </p:txBody>
      </p:sp>
      <p:grpSp>
        <p:nvGrpSpPr>
          <p:cNvPr id="14" name="13 Grupo"/>
          <p:cNvGrpSpPr/>
          <p:nvPr/>
        </p:nvGrpSpPr>
        <p:grpSpPr>
          <a:xfrm>
            <a:off x="1116629" y="1665082"/>
            <a:ext cx="2549995" cy="1793996"/>
            <a:chOff x="1116629" y="1520704"/>
            <a:chExt cx="2549995" cy="1793996"/>
          </a:xfrm>
        </p:grpSpPr>
        <p:sp>
          <p:nvSpPr>
            <p:cNvPr id="16" name="15 Rectángulo"/>
            <p:cNvSpPr/>
            <p:nvPr/>
          </p:nvSpPr>
          <p:spPr>
            <a:xfrm>
              <a:off x="1651668" y="1520704"/>
              <a:ext cx="1793996" cy="17939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17" name="16 CuadroTexto"/>
            <p:cNvSpPr txBox="1"/>
            <p:nvPr/>
          </p:nvSpPr>
          <p:spPr>
            <a:xfrm>
              <a:off x="1617604" y="1642630"/>
              <a:ext cx="2049020" cy="1508105"/>
            </a:xfrm>
            <a:prstGeom prst="rect">
              <a:avLst/>
            </a:prstGeom>
            <a:noFill/>
          </p:spPr>
          <p:txBody>
            <a:bodyPr wrap="square" rtlCol="0">
              <a:spAutoFit/>
            </a:bodyPr>
            <a:lstStyle/>
            <a:p>
              <a:r>
                <a:rPr lang="ca-ES" sz="2300" spc="-150" dirty="0" smtClean="0">
                  <a:solidFill>
                    <a:srgbClr val="00539E"/>
                  </a:solidFill>
                </a:rPr>
                <a:t>altres borses</a:t>
              </a:r>
            </a:p>
            <a:p>
              <a:r>
                <a:rPr lang="ca-ES" sz="2300" spc="-150" dirty="0" smtClean="0">
                  <a:solidFill>
                    <a:srgbClr val="00539E"/>
                  </a:solidFill>
                </a:rPr>
                <a:t>apliquen</a:t>
              </a:r>
            </a:p>
            <a:p>
              <a:r>
                <a:rPr lang="ca-ES" sz="2300" spc="-150" dirty="0" smtClean="0">
                  <a:solidFill>
                    <a:srgbClr val="00539E"/>
                  </a:solidFill>
                </a:rPr>
                <a:t>una solució</a:t>
              </a:r>
            </a:p>
            <a:p>
              <a:r>
                <a:rPr lang="ca-ES" sz="2300" spc="-150" dirty="0" smtClean="0">
                  <a:solidFill>
                    <a:srgbClr val="00539E"/>
                  </a:solidFill>
                </a:rPr>
                <a:t>millor</a:t>
              </a:r>
              <a:endParaRPr lang="ca-ES" sz="2300" spc="-150" dirty="0">
                <a:solidFill>
                  <a:srgbClr val="00539E"/>
                </a:solidFill>
              </a:endParaRPr>
            </a:p>
          </p:txBody>
        </p:sp>
        <p:sp>
          <p:nvSpPr>
            <p:cNvPr id="19" name="18 Elipse"/>
            <p:cNvSpPr/>
            <p:nvPr/>
          </p:nvSpPr>
          <p:spPr>
            <a:xfrm>
              <a:off x="1118277" y="2168634"/>
              <a:ext cx="457200" cy="4572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20" name="19 CuadroTexto"/>
            <p:cNvSpPr txBox="1"/>
            <p:nvPr/>
          </p:nvSpPr>
          <p:spPr>
            <a:xfrm>
              <a:off x="1116629" y="2062341"/>
              <a:ext cx="668398" cy="630942"/>
            </a:xfrm>
            <a:prstGeom prst="rect">
              <a:avLst/>
            </a:prstGeom>
            <a:noFill/>
          </p:spPr>
          <p:txBody>
            <a:bodyPr wrap="square" rtlCol="0">
              <a:spAutoFit/>
            </a:bodyPr>
            <a:lstStyle/>
            <a:p>
              <a:r>
                <a:rPr lang="ca-ES" sz="3500" b="1" dirty="0" smtClean="0">
                  <a:solidFill>
                    <a:schemeClr val="bg1"/>
                  </a:solidFill>
                </a:rPr>
                <a:t>1</a:t>
              </a:r>
              <a:endParaRPr lang="ca-ES" sz="3500" b="1" dirty="0">
                <a:solidFill>
                  <a:schemeClr val="bg1"/>
                </a:solidFill>
              </a:endParaRPr>
            </a:p>
          </p:txBody>
        </p:sp>
      </p:grpSp>
      <p:grpSp>
        <p:nvGrpSpPr>
          <p:cNvPr id="7" name="6 Grupo"/>
          <p:cNvGrpSpPr/>
          <p:nvPr/>
        </p:nvGrpSpPr>
        <p:grpSpPr>
          <a:xfrm>
            <a:off x="2435746" y="3208132"/>
            <a:ext cx="2529286" cy="2003024"/>
            <a:chOff x="2435746" y="3208132"/>
            <a:chExt cx="2529286" cy="2003024"/>
          </a:xfrm>
        </p:grpSpPr>
        <p:sp>
          <p:nvSpPr>
            <p:cNvPr id="24" name="23 Rectángulo"/>
            <p:cNvSpPr/>
            <p:nvPr/>
          </p:nvSpPr>
          <p:spPr>
            <a:xfrm>
              <a:off x="2966118" y="3208132"/>
              <a:ext cx="1793996" cy="17939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25" name="24 CuadroTexto"/>
            <p:cNvSpPr txBox="1"/>
            <p:nvPr/>
          </p:nvSpPr>
          <p:spPr>
            <a:xfrm>
              <a:off x="2916012" y="3349108"/>
              <a:ext cx="2049020" cy="1862048"/>
            </a:xfrm>
            <a:prstGeom prst="rect">
              <a:avLst/>
            </a:prstGeom>
            <a:noFill/>
          </p:spPr>
          <p:txBody>
            <a:bodyPr wrap="square" rtlCol="0">
              <a:spAutoFit/>
            </a:bodyPr>
            <a:lstStyle/>
            <a:p>
              <a:r>
                <a:rPr lang="ca-ES" sz="2300" spc="-150" dirty="0" smtClean="0">
                  <a:solidFill>
                    <a:srgbClr val="00539E"/>
                  </a:solidFill>
                </a:rPr>
                <a:t>altres borses</a:t>
              </a:r>
            </a:p>
            <a:p>
              <a:r>
                <a:rPr lang="ca-ES" sz="2300" spc="-150" dirty="0" smtClean="0">
                  <a:solidFill>
                    <a:srgbClr val="00539E"/>
                  </a:solidFill>
                </a:rPr>
                <a:t>apliquen </a:t>
              </a:r>
            </a:p>
            <a:p>
              <a:r>
                <a:rPr lang="ca-ES" sz="2300" spc="-150" dirty="0" smtClean="0">
                  <a:solidFill>
                    <a:srgbClr val="00539E"/>
                  </a:solidFill>
                </a:rPr>
                <a:t>un mètode que</a:t>
              </a:r>
            </a:p>
            <a:p>
              <a:r>
                <a:rPr lang="ca-ES" sz="2300" spc="-150" dirty="0" smtClean="0">
                  <a:solidFill>
                    <a:srgbClr val="00539E"/>
                  </a:solidFill>
                </a:rPr>
                <a:t>sembla pitjor</a:t>
              </a:r>
            </a:p>
            <a:p>
              <a:endParaRPr lang="ca-ES" sz="2300" spc="-150" dirty="0" smtClean="0">
                <a:solidFill>
                  <a:srgbClr val="00539E"/>
                </a:solidFill>
              </a:endParaRPr>
            </a:p>
          </p:txBody>
        </p:sp>
        <p:sp>
          <p:nvSpPr>
            <p:cNvPr id="26" name="25 Elipse"/>
            <p:cNvSpPr/>
            <p:nvPr/>
          </p:nvSpPr>
          <p:spPr>
            <a:xfrm>
              <a:off x="2435746" y="3857852"/>
              <a:ext cx="457200" cy="4572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27" name="26 CuadroTexto"/>
            <p:cNvSpPr txBox="1"/>
            <p:nvPr/>
          </p:nvSpPr>
          <p:spPr>
            <a:xfrm>
              <a:off x="2453148" y="3751559"/>
              <a:ext cx="668398" cy="630942"/>
            </a:xfrm>
            <a:prstGeom prst="rect">
              <a:avLst/>
            </a:prstGeom>
            <a:noFill/>
          </p:spPr>
          <p:txBody>
            <a:bodyPr wrap="square" rtlCol="0">
              <a:spAutoFit/>
            </a:bodyPr>
            <a:lstStyle/>
            <a:p>
              <a:r>
                <a:rPr lang="ca-ES" sz="3500" b="1" dirty="0" smtClean="0">
                  <a:solidFill>
                    <a:schemeClr val="bg1"/>
                  </a:solidFill>
                </a:rPr>
                <a:t>2</a:t>
              </a:r>
              <a:endParaRPr lang="ca-ES" sz="3500" b="1" dirty="0">
                <a:solidFill>
                  <a:schemeClr val="bg1"/>
                </a:solidFill>
              </a:endParaRPr>
            </a:p>
          </p:txBody>
        </p:sp>
      </p:grpSp>
      <p:grpSp>
        <p:nvGrpSpPr>
          <p:cNvPr id="28" name="27 Grupo"/>
          <p:cNvGrpSpPr/>
          <p:nvPr/>
        </p:nvGrpSpPr>
        <p:grpSpPr>
          <a:xfrm>
            <a:off x="797446" y="4792578"/>
            <a:ext cx="2533918" cy="1793996"/>
            <a:chOff x="797446" y="4648200"/>
            <a:chExt cx="2533918" cy="1793996"/>
          </a:xfrm>
        </p:grpSpPr>
        <p:sp>
          <p:nvSpPr>
            <p:cNvPr id="29" name="28 Rectángulo"/>
            <p:cNvSpPr/>
            <p:nvPr/>
          </p:nvSpPr>
          <p:spPr>
            <a:xfrm>
              <a:off x="1325432" y="4648200"/>
              <a:ext cx="1793996" cy="17939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30" name="29 CuadroTexto"/>
            <p:cNvSpPr txBox="1"/>
            <p:nvPr/>
          </p:nvSpPr>
          <p:spPr>
            <a:xfrm>
              <a:off x="1282344" y="4817250"/>
              <a:ext cx="2049020" cy="1508105"/>
            </a:xfrm>
            <a:prstGeom prst="rect">
              <a:avLst/>
            </a:prstGeom>
            <a:noFill/>
          </p:spPr>
          <p:txBody>
            <a:bodyPr wrap="square" rtlCol="0">
              <a:spAutoFit/>
            </a:bodyPr>
            <a:lstStyle/>
            <a:p>
              <a:r>
                <a:rPr lang="ca-ES" sz="2300" spc="-150" dirty="0" smtClean="0">
                  <a:solidFill>
                    <a:srgbClr val="00539E"/>
                  </a:solidFill>
                </a:rPr>
                <a:t>no es pot</a:t>
              </a:r>
            </a:p>
            <a:p>
              <a:r>
                <a:rPr lang="ca-ES" sz="2300" spc="-150" dirty="0" smtClean="0">
                  <a:solidFill>
                    <a:srgbClr val="00539E"/>
                  </a:solidFill>
                </a:rPr>
                <a:t>copsar </a:t>
              </a:r>
            </a:p>
            <a:p>
              <a:r>
                <a:rPr lang="ca-ES" sz="2300" spc="-150" dirty="0" smtClean="0">
                  <a:solidFill>
                    <a:srgbClr val="00539E"/>
                  </a:solidFill>
                </a:rPr>
                <a:t>el tractament</a:t>
              </a:r>
            </a:p>
            <a:p>
              <a:r>
                <a:rPr lang="ca-ES" sz="2300" spc="-150" dirty="0" smtClean="0">
                  <a:solidFill>
                    <a:srgbClr val="00539E"/>
                  </a:solidFill>
                </a:rPr>
                <a:t>a altres borses</a:t>
              </a:r>
              <a:endParaRPr lang="ca-ES" sz="2300" spc="-150" dirty="0">
                <a:solidFill>
                  <a:srgbClr val="00539E"/>
                </a:solidFill>
              </a:endParaRPr>
            </a:p>
          </p:txBody>
        </p:sp>
        <p:sp>
          <p:nvSpPr>
            <p:cNvPr id="31" name="30 Elipse"/>
            <p:cNvSpPr/>
            <p:nvPr/>
          </p:nvSpPr>
          <p:spPr>
            <a:xfrm>
              <a:off x="797446" y="5332724"/>
              <a:ext cx="457200" cy="4572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32" name="31 CuadroTexto"/>
            <p:cNvSpPr txBox="1"/>
            <p:nvPr/>
          </p:nvSpPr>
          <p:spPr>
            <a:xfrm>
              <a:off x="814848" y="5226431"/>
              <a:ext cx="668398" cy="630942"/>
            </a:xfrm>
            <a:prstGeom prst="rect">
              <a:avLst/>
            </a:prstGeom>
            <a:noFill/>
          </p:spPr>
          <p:txBody>
            <a:bodyPr wrap="square" rtlCol="0">
              <a:spAutoFit/>
            </a:bodyPr>
            <a:lstStyle/>
            <a:p>
              <a:r>
                <a:rPr lang="ca-ES" sz="3500" b="1" dirty="0" smtClean="0">
                  <a:solidFill>
                    <a:schemeClr val="bg1"/>
                  </a:solidFill>
                </a:rPr>
                <a:t>3</a:t>
              </a:r>
              <a:endParaRPr lang="ca-ES" sz="3500" b="1" dirty="0">
                <a:solidFill>
                  <a:schemeClr val="bg1"/>
                </a:solidFill>
              </a:endParaRPr>
            </a:p>
          </p:txBody>
        </p:sp>
      </p:grpSp>
      <p:grpSp>
        <p:nvGrpSpPr>
          <p:cNvPr id="48" name="47 Grupo"/>
          <p:cNvGrpSpPr/>
          <p:nvPr/>
        </p:nvGrpSpPr>
        <p:grpSpPr>
          <a:xfrm>
            <a:off x="3140714" y="5409210"/>
            <a:ext cx="4775377" cy="584775"/>
            <a:chOff x="3140714" y="5409210"/>
            <a:chExt cx="4775377" cy="584775"/>
          </a:xfrm>
        </p:grpSpPr>
        <p:sp>
          <p:nvSpPr>
            <p:cNvPr id="43" name="42 CuadroTexto"/>
            <p:cNvSpPr txBox="1"/>
            <p:nvPr/>
          </p:nvSpPr>
          <p:spPr>
            <a:xfrm>
              <a:off x="3491544" y="5409210"/>
              <a:ext cx="4424547" cy="584775"/>
            </a:xfrm>
            <a:prstGeom prst="rect">
              <a:avLst/>
            </a:prstGeom>
            <a:noFill/>
          </p:spPr>
          <p:txBody>
            <a:bodyPr wrap="square" rtlCol="0">
              <a:spAutoFit/>
            </a:bodyPr>
            <a:lstStyle/>
            <a:p>
              <a:r>
                <a:rPr lang="ca-ES" sz="1600" dirty="0" smtClean="0"/>
                <a:t>s’han proposat solucions bastides</a:t>
              </a:r>
              <a:r>
                <a:rPr lang="ca-ES" sz="1600" b="1" dirty="0" smtClean="0"/>
                <a:t> completament de nou</a:t>
              </a:r>
            </a:p>
          </p:txBody>
        </p:sp>
        <p:cxnSp>
          <p:nvCxnSpPr>
            <p:cNvPr id="44" name="43 Conector recto de flecha"/>
            <p:cNvCxnSpPr/>
            <p:nvPr/>
          </p:nvCxnSpPr>
          <p:spPr>
            <a:xfrm>
              <a:off x="3140714" y="5689576"/>
              <a:ext cx="374300" cy="0"/>
            </a:xfrm>
            <a:prstGeom prst="straightConnector1">
              <a:avLst/>
            </a:prstGeom>
            <a:ln w="28575">
              <a:solidFill>
                <a:srgbClr val="FD6721"/>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2 Grupo"/>
          <p:cNvGrpSpPr/>
          <p:nvPr/>
        </p:nvGrpSpPr>
        <p:grpSpPr>
          <a:xfrm>
            <a:off x="3473958" y="2137877"/>
            <a:ext cx="5541704" cy="584775"/>
            <a:chOff x="3473958" y="2137877"/>
            <a:chExt cx="5541704" cy="584775"/>
          </a:xfrm>
        </p:grpSpPr>
        <p:sp>
          <p:nvSpPr>
            <p:cNvPr id="46" name="45 CuadroTexto"/>
            <p:cNvSpPr txBox="1"/>
            <p:nvPr/>
          </p:nvSpPr>
          <p:spPr>
            <a:xfrm>
              <a:off x="3793821" y="2137877"/>
              <a:ext cx="5221841" cy="584775"/>
            </a:xfrm>
            <a:prstGeom prst="rect">
              <a:avLst/>
            </a:prstGeom>
            <a:noFill/>
          </p:spPr>
          <p:txBody>
            <a:bodyPr wrap="square" rtlCol="0">
              <a:spAutoFit/>
            </a:bodyPr>
            <a:lstStyle/>
            <a:p>
              <a:r>
                <a:rPr lang="ca-ES" sz="1600" dirty="0" smtClean="0"/>
                <a:t>adopció d’una </a:t>
              </a:r>
              <a:r>
                <a:rPr lang="ca-ES" sz="1600" b="1" dirty="0" smtClean="0"/>
                <a:t>solució similar,</a:t>
              </a:r>
            </a:p>
            <a:p>
              <a:r>
                <a:rPr lang="ca-ES" sz="1600" dirty="0" smtClean="0"/>
                <a:t>però adaptada a les circumstàncies de la pròpia borsa </a:t>
              </a:r>
            </a:p>
          </p:txBody>
        </p:sp>
        <p:cxnSp>
          <p:nvCxnSpPr>
            <p:cNvPr id="47" name="46 Conector recto de flecha"/>
            <p:cNvCxnSpPr/>
            <p:nvPr/>
          </p:nvCxnSpPr>
          <p:spPr>
            <a:xfrm>
              <a:off x="3473958" y="2451530"/>
              <a:ext cx="324000" cy="0"/>
            </a:xfrm>
            <a:prstGeom prst="straightConnector1">
              <a:avLst/>
            </a:prstGeom>
            <a:ln w="28575">
              <a:solidFill>
                <a:srgbClr val="FD672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5807627"/>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400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4000"/>
                            </p:stCondLst>
                            <p:childTnLst>
                              <p:par>
                                <p:cTn id="8" presetID="1" presetClass="entr" presetSubtype="0" fill="hold" nodeType="afterEffect">
                                  <p:stCondLst>
                                    <p:cond delay="15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5500"/>
                            </p:stCondLst>
                            <p:childTnLst>
                              <p:par>
                                <p:cTn id="11" presetID="1" presetClass="entr" presetSubtype="0" fill="hold" nodeType="afterEffect">
                                  <p:stCondLst>
                                    <p:cond delay="30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8500"/>
                            </p:stCondLst>
                            <p:childTnLst>
                              <p:par>
                                <p:cTn id="14" presetID="1" presetClass="entr" presetSubtype="0" fill="hold" nodeType="afterEffect">
                                  <p:stCondLst>
                                    <p:cond delay="15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10000"/>
                            </p:stCondLst>
                            <p:childTnLst>
                              <p:par>
                                <p:cTn id="17" presetID="1" presetClass="entr" presetSubtype="0" fill="hold" nodeType="afterEffect">
                                  <p:stCondLst>
                                    <p:cond delay="3000"/>
                                  </p:stCondLst>
                                  <p:childTnLst>
                                    <p:set>
                                      <p:cBhvr>
                                        <p:cTn id="18" dur="1" fill="hold">
                                          <p:stCondLst>
                                            <p:cond delay="0"/>
                                          </p:stCondLst>
                                        </p:cTn>
                                        <p:tgtEl>
                                          <p:spTgt spid="28"/>
                                        </p:tgtEl>
                                        <p:attrNameLst>
                                          <p:attrName>style.visibility</p:attrName>
                                        </p:attrNameLst>
                                      </p:cBhvr>
                                      <p:to>
                                        <p:strVal val="visible"/>
                                      </p:to>
                                    </p:set>
                                  </p:childTnLst>
                                </p:cTn>
                              </p:par>
                            </p:childTnLst>
                          </p:cTn>
                        </p:par>
                        <p:par>
                          <p:cTn id="19" fill="hold">
                            <p:stCondLst>
                              <p:cond delay="13000"/>
                            </p:stCondLst>
                            <p:childTnLst>
                              <p:par>
                                <p:cTn id="20" presetID="1" presetClass="entr" presetSubtype="0" fill="hold" nodeType="afterEffect">
                                  <p:stCondLst>
                                    <p:cond delay="1500"/>
                                  </p:stCondLst>
                                  <p:childTnLst>
                                    <p:set>
                                      <p:cBhvr>
                                        <p:cTn id="21" dur="1" fill="hold">
                                          <p:stCondLst>
                                            <p:cond delay="0"/>
                                          </p:stCondLst>
                                        </p:cTn>
                                        <p:tgtEl>
                                          <p:spTgt spid="48"/>
                                        </p:tgtEl>
                                        <p:attrNameLst>
                                          <p:attrName>style.visibility</p:attrName>
                                        </p:attrNameLst>
                                      </p:cBhvr>
                                      <p:to>
                                        <p:strVal val="visible"/>
                                      </p:to>
                                    </p:set>
                                  </p:childTnLst>
                                </p:cTn>
                              </p:par>
                            </p:childTnLst>
                          </p:cTn>
                        </p:par>
                        <p:par>
                          <p:cTn id="22" fill="hold">
                            <p:stCondLst>
                              <p:cond delay="14500"/>
                            </p:stCondLst>
                            <p:childTnLst>
                              <p:par>
                                <p:cTn id="23" presetID="1" presetClass="entr" presetSubtype="0" fill="hold" grpId="0" nodeType="afterEffect">
                                  <p:stCondLst>
                                    <p:cond delay="300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17500"/>
                            </p:stCondLst>
                            <p:childTnLst>
                              <p:par>
                                <p:cTn id="26" presetID="1" presetClass="entr" presetSubtype="0" fill="hold" grpId="0" nodeType="afterEffect">
                                  <p:stCondLst>
                                    <p:cond delay="250"/>
                                  </p:stCondLst>
                                  <p:childTnLst>
                                    <p:set>
                                      <p:cBhvr>
                                        <p:cTn id="27" dur="1" fill="hold">
                                          <p:stCondLst>
                                            <p:cond delay="0"/>
                                          </p:stCondLst>
                                        </p:cTn>
                                        <p:tgtEl>
                                          <p:spTgt spid="9"/>
                                        </p:tgtEl>
                                        <p:attrNameLst>
                                          <p:attrName>style.visibility</p:attrName>
                                        </p:attrNameLst>
                                      </p:cBhvr>
                                      <p:to>
                                        <p:strVal val="visible"/>
                                      </p:to>
                                    </p:set>
                                  </p:childTnLst>
                                </p:cTn>
                              </p:par>
                            </p:childTnLst>
                          </p:cTn>
                        </p:par>
                        <p:par>
                          <p:cTn id="28" fill="hold">
                            <p:stCondLst>
                              <p:cond delay="17750"/>
                            </p:stCondLst>
                            <p:childTnLst>
                              <p:par>
                                <p:cTn id="29" presetID="1" presetClass="entr" presetSubtype="0" fill="hold" grpId="0" nodeType="afterEffect">
                                  <p:stCondLst>
                                    <p:cond delay="25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fld id="{43E8E94E-7A3B-4999-A7D7-2FD18BF9C1D3}" type="slidenum">
              <a:rPr lang="es-ES" smtClean="0"/>
              <a:pPr>
                <a:defRPr/>
              </a:pPr>
              <a:t>9</a:t>
            </a:fld>
            <a:endParaRPr lang="es-ES" dirty="0"/>
          </a:p>
        </p:txBody>
      </p:sp>
      <p:sp>
        <p:nvSpPr>
          <p:cNvPr id="18" name="Rectángulo 13"/>
          <p:cNvSpPr>
            <a:spLocks noChangeAspect="1"/>
          </p:cNvSpPr>
          <p:nvPr/>
        </p:nvSpPr>
        <p:spPr>
          <a:xfrm>
            <a:off x="590210" y="447862"/>
            <a:ext cx="900000" cy="90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ln w="28575">
                <a:solidFill>
                  <a:schemeClr val="tx1"/>
                </a:solidFill>
              </a:ln>
              <a:solidFill>
                <a:schemeClr val="tx1"/>
              </a:solidFill>
            </a:endParaRPr>
          </a:p>
        </p:txBody>
      </p:sp>
      <p:sp>
        <p:nvSpPr>
          <p:cNvPr id="23" name="Rectangle 2"/>
          <p:cNvSpPr>
            <a:spLocks noGrp="1" noChangeArrowheads="1"/>
          </p:cNvSpPr>
          <p:nvPr>
            <p:ph type="title"/>
          </p:nvPr>
        </p:nvSpPr>
        <p:spPr>
          <a:xfrm>
            <a:off x="1489691" y="357188"/>
            <a:ext cx="6092210" cy="563562"/>
          </a:xfrm>
        </p:spPr>
        <p:txBody>
          <a:bodyPr/>
          <a:lstStyle/>
          <a:p>
            <a:pPr eaLnBrk="1" hangingPunct="1">
              <a:defRPr/>
            </a:pPr>
            <a:r>
              <a:rPr lang="ca-ES" sz="4800" b="0" spc="-170" dirty="0" smtClean="0">
                <a:solidFill>
                  <a:srgbClr val="00539E"/>
                </a:solidFill>
              </a:rPr>
              <a:t>solucions </a:t>
            </a:r>
          </a:p>
        </p:txBody>
      </p:sp>
      <p:sp>
        <p:nvSpPr>
          <p:cNvPr id="11" name="Rectangle 15"/>
          <p:cNvSpPr>
            <a:spLocks noChangeArrowheads="1"/>
          </p:cNvSpPr>
          <p:nvPr/>
        </p:nvSpPr>
        <p:spPr bwMode="auto">
          <a:xfrm>
            <a:off x="8229600" y="6401995"/>
            <a:ext cx="228600" cy="228600"/>
          </a:xfrm>
          <a:prstGeom prst="rect">
            <a:avLst/>
          </a:prstGeom>
          <a:noFill/>
          <a:ln w="19050">
            <a:solidFill>
              <a:schemeClr val="tx2"/>
            </a:solidFill>
            <a:miter lim="800000"/>
            <a:headEnd/>
            <a:tailEnd/>
          </a:ln>
          <a:effectLst/>
        </p:spPr>
        <p:txBody>
          <a:bodyPr wrap="none" anchor="ctr"/>
          <a:lstStyle/>
          <a:p>
            <a:pPr>
              <a:defRPr/>
            </a:pPr>
            <a:endParaRPr lang="es-ES" dirty="0"/>
          </a:p>
        </p:txBody>
      </p:sp>
      <p:sp>
        <p:nvSpPr>
          <p:cNvPr id="12" name="Rectangle 16"/>
          <p:cNvSpPr>
            <a:spLocks noChangeArrowheads="1"/>
          </p:cNvSpPr>
          <p:nvPr/>
        </p:nvSpPr>
        <p:spPr bwMode="auto">
          <a:xfrm>
            <a:off x="8534400" y="6401995"/>
            <a:ext cx="228600" cy="228600"/>
          </a:xfrm>
          <a:prstGeom prst="rect">
            <a:avLst/>
          </a:prstGeom>
          <a:solidFill>
            <a:schemeClr val="tx1"/>
          </a:solidFill>
          <a:ln w="19050">
            <a:solidFill>
              <a:schemeClr val="tx2"/>
            </a:solidFill>
            <a:miter lim="800000"/>
            <a:headEnd/>
            <a:tailEnd/>
          </a:ln>
          <a:effectLst/>
        </p:spPr>
        <p:txBody>
          <a:bodyPr wrap="none" anchor="ctr"/>
          <a:lstStyle/>
          <a:p>
            <a:pPr>
              <a:defRPr/>
            </a:pPr>
            <a:endParaRPr lang="es-ES" dirty="0"/>
          </a:p>
        </p:txBody>
      </p:sp>
      <p:sp>
        <p:nvSpPr>
          <p:cNvPr id="14" name="Rectángulo 5"/>
          <p:cNvSpPr/>
          <p:nvPr/>
        </p:nvSpPr>
        <p:spPr>
          <a:xfrm>
            <a:off x="7916091" y="6403795"/>
            <a:ext cx="226800" cy="226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grpSp>
        <p:nvGrpSpPr>
          <p:cNvPr id="80" name="79 Grupo"/>
          <p:cNvGrpSpPr/>
          <p:nvPr/>
        </p:nvGrpSpPr>
        <p:grpSpPr>
          <a:xfrm>
            <a:off x="3300652" y="2708049"/>
            <a:ext cx="2670924" cy="2448667"/>
            <a:chOff x="3204400" y="2708049"/>
            <a:chExt cx="2670924" cy="2448667"/>
          </a:xfrm>
        </p:grpSpPr>
        <p:sp>
          <p:nvSpPr>
            <p:cNvPr id="13" name="12 Rectángulo"/>
            <p:cNvSpPr/>
            <p:nvPr/>
          </p:nvSpPr>
          <p:spPr>
            <a:xfrm>
              <a:off x="3252361" y="2708049"/>
              <a:ext cx="2407415" cy="2448667"/>
            </a:xfrm>
            <a:prstGeom prst="rect">
              <a:avLst/>
            </a:prstGeom>
            <a:solidFill>
              <a:srgbClr val="005086"/>
            </a:solidFill>
            <a:ln>
              <a:solidFill>
                <a:srgbClr val="005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4" name="3 Rectángulo"/>
            <p:cNvSpPr/>
            <p:nvPr/>
          </p:nvSpPr>
          <p:spPr>
            <a:xfrm>
              <a:off x="3204400" y="3564544"/>
              <a:ext cx="2670924" cy="800219"/>
            </a:xfrm>
            <a:prstGeom prst="rect">
              <a:avLst/>
            </a:prstGeom>
          </p:spPr>
          <p:txBody>
            <a:bodyPr wrap="none">
              <a:spAutoFit/>
            </a:bodyPr>
            <a:lstStyle/>
            <a:p>
              <a:r>
                <a:rPr lang="ca-ES" sz="4600" spc="-200" dirty="0" smtClean="0">
                  <a:solidFill>
                    <a:schemeClr val="bg1"/>
                  </a:solidFill>
                </a:rPr>
                <a:t>propostes</a:t>
              </a:r>
              <a:r>
                <a:rPr lang="ca-ES" sz="4200" spc="-200" dirty="0" smtClean="0">
                  <a:solidFill>
                    <a:schemeClr val="bg1"/>
                  </a:solidFill>
                </a:rPr>
                <a:t> </a:t>
              </a:r>
              <a:endParaRPr lang="ca-ES" sz="4200" spc="-200" dirty="0">
                <a:solidFill>
                  <a:schemeClr val="bg1"/>
                </a:solidFill>
              </a:endParaRPr>
            </a:p>
          </p:txBody>
        </p:sp>
        <p:sp>
          <p:nvSpPr>
            <p:cNvPr id="5" name="4 Rectángulo"/>
            <p:cNvSpPr/>
            <p:nvPr/>
          </p:nvSpPr>
          <p:spPr>
            <a:xfrm>
              <a:off x="3838244" y="4787384"/>
              <a:ext cx="1223412" cy="369332"/>
            </a:xfrm>
            <a:prstGeom prst="rect">
              <a:avLst/>
            </a:prstGeom>
          </p:spPr>
          <p:txBody>
            <a:bodyPr wrap="none">
              <a:spAutoFit/>
            </a:bodyPr>
            <a:lstStyle/>
            <a:p>
              <a:r>
                <a:rPr lang="ca-ES" spc="-50" dirty="0" smtClean="0">
                  <a:solidFill>
                    <a:schemeClr val="bg1"/>
                  </a:solidFill>
                </a:rPr>
                <a:t>relatives a:</a:t>
              </a:r>
              <a:endParaRPr lang="ca-ES" dirty="0">
                <a:solidFill>
                  <a:schemeClr val="bg1"/>
                </a:solidFill>
              </a:endParaRPr>
            </a:p>
          </p:txBody>
        </p:sp>
        <p:sp>
          <p:nvSpPr>
            <p:cNvPr id="19" name="18 Rectángulo"/>
            <p:cNvSpPr/>
            <p:nvPr/>
          </p:nvSpPr>
          <p:spPr>
            <a:xfrm>
              <a:off x="3219977" y="4065885"/>
              <a:ext cx="2573140" cy="800219"/>
            </a:xfrm>
            <a:prstGeom prst="rect">
              <a:avLst/>
            </a:prstGeom>
          </p:spPr>
          <p:txBody>
            <a:bodyPr wrap="none">
              <a:spAutoFit/>
            </a:bodyPr>
            <a:lstStyle/>
            <a:p>
              <a:r>
                <a:rPr lang="ca-ES" sz="4300" spc="-200" dirty="0" smtClean="0">
                  <a:solidFill>
                    <a:schemeClr val="bg1"/>
                  </a:solidFill>
                </a:rPr>
                <a:t>de</a:t>
              </a:r>
              <a:r>
                <a:rPr lang="ca-ES" sz="4200" spc="-200" dirty="0" smtClean="0">
                  <a:solidFill>
                    <a:schemeClr val="bg1"/>
                  </a:solidFill>
                </a:rPr>
                <a:t> </a:t>
              </a:r>
              <a:r>
                <a:rPr lang="ca-ES" sz="4600" spc="-200" dirty="0" smtClean="0">
                  <a:solidFill>
                    <a:schemeClr val="bg1"/>
                  </a:solidFill>
                </a:rPr>
                <a:t>solució</a:t>
              </a:r>
              <a:endParaRPr lang="ca-ES" sz="4600" spc="-200" dirty="0">
                <a:solidFill>
                  <a:schemeClr val="bg1"/>
                </a:solidFill>
              </a:endParaRPr>
            </a:p>
          </p:txBody>
        </p:sp>
      </p:grpSp>
      <p:grpSp>
        <p:nvGrpSpPr>
          <p:cNvPr id="81" name="80 Grupo"/>
          <p:cNvGrpSpPr/>
          <p:nvPr/>
        </p:nvGrpSpPr>
        <p:grpSpPr>
          <a:xfrm>
            <a:off x="3283907" y="1410842"/>
            <a:ext cx="1255919" cy="1089552"/>
            <a:chOff x="3187655" y="1410842"/>
            <a:chExt cx="1255919" cy="1089552"/>
          </a:xfrm>
        </p:grpSpPr>
        <p:sp>
          <p:nvSpPr>
            <p:cNvPr id="25" name="24 Rectángulo"/>
            <p:cNvSpPr/>
            <p:nvPr/>
          </p:nvSpPr>
          <p:spPr>
            <a:xfrm>
              <a:off x="3252361" y="1410842"/>
              <a:ext cx="1089552" cy="1089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6" name="5 CuadroTexto"/>
            <p:cNvSpPr txBox="1"/>
            <p:nvPr/>
          </p:nvSpPr>
          <p:spPr>
            <a:xfrm>
              <a:off x="3187655" y="1708566"/>
              <a:ext cx="1255919" cy="738664"/>
            </a:xfrm>
            <a:prstGeom prst="rect">
              <a:avLst/>
            </a:prstGeom>
            <a:noFill/>
          </p:spPr>
          <p:txBody>
            <a:bodyPr wrap="square" rtlCol="0">
              <a:spAutoFit/>
            </a:bodyPr>
            <a:lstStyle/>
            <a:p>
              <a:r>
                <a:rPr lang="ca-ES" sz="1400" spc="-50" dirty="0" smtClean="0"/>
                <a:t>borsa tant simple com sigui</a:t>
              </a:r>
              <a:r>
                <a:rPr lang="ca-ES" sz="900" spc="-50" dirty="0" smtClean="0"/>
                <a:t> </a:t>
              </a:r>
              <a:r>
                <a:rPr lang="ca-ES" sz="1400" spc="-50" dirty="0" smtClean="0"/>
                <a:t>possible</a:t>
              </a:r>
              <a:endParaRPr lang="ca-ES" sz="1400" spc="-50" dirty="0"/>
            </a:p>
          </p:txBody>
        </p:sp>
        <p:sp>
          <p:nvSpPr>
            <p:cNvPr id="41" name="40 Elipse"/>
            <p:cNvSpPr/>
            <p:nvPr/>
          </p:nvSpPr>
          <p:spPr>
            <a:xfrm>
              <a:off x="3282462" y="1464852"/>
              <a:ext cx="252000" cy="2520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42" name="41 CuadroTexto"/>
            <p:cNvSpPr txBox="1"/>
            <p:nvPr/>
          </p:nvSpPr>
          <p:spPr>
            <a:xfrm>
              <a:off x="3268403" y="1432108"/>
              <a:ext cx="282101" cy="307777"/>
            </a:xfrm>
            <a:prstGeom prst="rect">
              <a:avLst/>
            </a:prstGeom>
            <a:noFill/>
          </p:spPr>
          <p:txBody>
            <a:bodyPr wrap="square" rtlCol="0">
              <a:spAutoFit/>
            </a:bodyPr>
            <a:lstStyle/>
            <a:p>
              <a:r>
                <a:rPr lang="ca-ES" sz="1400" b="1" dirty="0" smtClean="0">
                  <a:solidFill>
                    <a:schemeClr val="bg1"/>
                  </a:solidFill>
                </a:rPr>
                <a:t>1</a:t>
              </a:r>
              <a:endParaRPr lang="ca-ES" sz="1400" b="1" dirty="0">
                <a:solidFill>
                  <a:schemeClr val="bg1"/>
                </a:solidFill>
              </a:endParaRPr>
            </a:p>
          </p:txBody>
        </p:sp>
      </p:grpSp>
      <p:grpSp>
        <p:nvGrpSpPr>
          <p:cNvPr id="82" name="81 Grupo"/>
          <p:cNvGrpSpPr/>
          <p:nvPr/>
        </p:nvGrpSpPr>
        <p:grpSpPr>
          <a:xfrm>
            <a:off x="4605937" y="1410842"/>
            <a:ext cx="1255919" cy="1089552"/>
            <a:chOff x="4509685" y="1410842"/>
            <a:chExt cx="1255919" cy="1089552"/>
          </a:xfrm>
        </p:grpSpPr>
        <p:sp>
          <p:nvSpPr>
            <p:cNvPr id="28" name="27 Rectángulo"/>
            <p:cNvSpPr/>
            <p:nvPr/>
          </p:nvSpPr>
          <p:spPr>
            <a:xfrm>
              <a:off x="4570224" y="1410842"/>
              <a:ext cx="1089552" cy="1089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45" name="44 CuadroTexto"/>
            <p:cNvSpPr txBox="1"/>
            <p:nvPr/>
          </p:nvSpPr>
          <p:spPr>
            <a:xfrm>
              <a:off x="4509685" y="1708566"/>
              <a:ext cx="1255919" cy="738664"/>
            </a:xfrm>
            <a:prstGeom prst="rect">
              <a:avLst/>
            </a:prstGeom>
            <a:noFill/>
          </p:spPr>
          <p:txBody>
            <a:bodyPr wrap="square" rtlCol="0">
              <a:spAutoFit/>
            </a:bodyPr>
            <a:lstStyle/>
            <a:p>
              <a:r>
                <a:rPr lang="ca-ES" sz="1400" spc="-50" dirty="0" smtClean="0"/>
                <a:t>incorporar les explicacions als formularis</a:t>
              </a:r>
              <a:endParaRPr lang="ca-ES" sz="1400" spc="-50" dirty="0"/>
            </a:p>
          </p:txBody>
        </p:sp>
        <p:sp>
          <p:nvSpPr>
            <p:cNvPr id="46" name="45 Elipse"/>
            <p:cNvSpPr/>
            <p:nvPr/>
          </p:nvSpPr>
          <p:spPr>
            <a:xfrm>
              <a:off x="4604492" y="1457757"/>
              <a:ext cx="252000" cy="2520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47" name="46 CuadroTexto"/>
            <p:cNvSpPr txBox="1"/>
            <p:nvPr/>
          </p:nvSpPr>
          <p:spPr>
            <a:xfrm>
              <a:off x="4590433" y="1432108"/>
              <a:ext cx="282101" cy="307777"/>
            </a:xfrm>
            <a:prstGeom prst="rect">
              <a:avLst/>
            </a:prstGeom>
            <a:noFill/>
          </p:spPr>
          <p:txBody>
            <a:bodyPr wrap="square" rtlCol="0">
              <a:spAutoFit/>
            </a:bodyPr>
            <a:lstStyle/>
            <a:p>
              <a:r>
                <a:rPr lang="ca-ES" sz="1400" b="1" dirty="0" smtClean="0">
                  <a:solidFill>
                    <a:schemeClr val="bg1"/>
                  </a:solidFill>
                </a:rPr>
                <a:t>2</a:t>
              </a:r>
              <a:endParaRPr lang="ca-ES" sz="1400" b="1" dirty="0">
                <a:solidFill>
                  <a:schemeClr val="bg1"/>
                </a:solidFill>
              </a:endParaRPr>
            </a:p>
          </p:txBody>
        </p:sp>
      </p:grpSp>
      <p:grpSp>
        <p:nvGrpSpPr>
          <p:cNvPr id="83" name="82 Grupo"/>
          <p:cNvGrpSpPr/>
          <p:nvPr/>
        </p:nvGrpSpPr>
        <p:grpSpPr>
          <a:xfrm>
            <a:off x="5949233" y="1410842"/>
            <a:ext cx="1255919" cy="1089552"/>
            <a:chOff x="5852981" y="1410842"/>
            <a:chExt cx="1255919" cy="1089552"/>
          </a:xfrm>
        </p:grpSpPr>
        <p:sp>
          <p:nvSpPr>
            <p:cNvPr id="37" name="36 Rectángulo"/>
            <p:cNvSpPr/>
            <p:nvPr/>
          </p:nvSpPr>
          <p:spPr>
            <a:xfrm rot="5400000" flipH="1" flipV="1">
              <a:off x="5909187" y="1410842"/>
              <a:ext cx="1089552" cy="1089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48" name="47 CuadroTexto"/>
            <p:cNvSpPr txBox="1"/>
            <p:nvPr/>
          </p:nvSpPr>
          <p:spPr>
            <a:xfrm>
              <a:off x="5852981" y="1708566"/>
              <a:ext cx="1255919" cy="738664"/>
            </a:xfrm>
            <a:prstGeom prst="rect">
              <a:avLst/>
            </a:prstGeom>
            <a:noFill/>
          </p:spPr>
          <p:txBody>
            <a:bodyPr wrap="square" rtlCol="0">
              <a:spAutoFit/>
            </a:bodyPr>
            <a:lstStyle/>
            <a:p>
              <a:r>
                <a:rPr lang="ca-ES" sz="1400" spc="-50" dirty="0" smtClean="0"/>
                <a:t>nou sistema de registre inicial</a:t>
              </a:r>
              <a:endParaRPr lang="ca-ES" sz="1400" spc="-50" dirty="0"/>
            </a:p>
          </p:txBody>
        </p:sp>
        <p:sp>
          <p:nvSpPr>
            <p:cNvPr id="49" name="48 Elipse"/>
            <p:cNvSpPr/>
            <p:nvPr/>
          </p:nvSpPr>
          <p:spPr>
            <a:xfrm>
              <a:off x="5947788" y="1461295"/>
              <a:ext cx="252000" cy="2520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50" name="49 CuadroTexto"/>
            <p:cNvSpPr txBox="1"/>
            <p:nvPr/>
          </p:nvSpPr>
          <p:spPr>
            <a:xfrm>
              <a:off x="5917687" y="1432108"/>
              <a:ext cx="282101" cy="307777"/>
            </a:xfrm>
            <a:prstGeom prst="rect">
              <a:avLst/>
            </a:prstGeom>
            <a:noFill/>
          </p:spPr>
          <p:txBody>
            <a:bodyPr wrap="square" rtlCol="0">
              <a:spAutoFit/>
            </a:bodyPr>
            <a:lstStyle/>
            <a:p>
              <a:r>
                <a:rPr lang="ca-ES" sz="1400" b="1" dirty="0">
                  <a:solidFill>
                    <a:schemeClr val="bg1"/>
                  </a:solidFill>
                </a:rPr>
                <a:t>3</a:t>
              </a:r>
            </a:p>
          </p:txBody>
        </p:sp>
      </p:grpSp>
      <p:grpSp>
        <p:nvGrpSpPr>
          <p:cNvPr id="84" name="83 Grupo"/>
          <p:cNvGrpSpPr/>
          <p:nvPr/>
        </p:nvGrpSpPr>
        <p:grpSpPr>
          <a:xfrm>
            <a:off x="5952771" y="2695774"/>
            <a:ext cx="1255919" cy="1089552"/>
            <a:chOff x="5856519" y="2695774"/>
            <a:chExt cx="1255919" cy="1089552"/>
          </a:xfrm>
        </p:grpSpPr>
        <p:sp>
          <p:nvSpPr>
            <p:cNvPr id="36" name="35 Rectángulo"/>
            <p:cNvSpPr/>
            <p:nvPr/>
          </p:nvSpPr>
          <p:spPr>
            <a:xfrm rot="5400000" flipH="1" flipV="1">
              <a:off x="5909187" y="2695774"/>
              <a:ext cx="1089552" cy="1089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53" name="52 CuadroTexto"/>
            <p:cNvSpPr txBox="1"/>
            <p:nvPr/>
          </p:nvSpPr>
          <p:spPr>
            <a:xfrm>
              <a:off x="5856519" y="2984507"/>
              <a:ext cx="1255919" cy="738664"/>
            </a:xfrm>
            <a:prstGeom prst="rect">
              <a:avLst/>
            </a:prstGeom>
            <a:noFill/>
          </p:spPr>
          <p:txBody>
            <a:bodyPr wrap="square" rtlCol="0">
              <a:spAutoFit/>
            </a:bodyPr>
            <a:lstStyle/>
            <a:p>
              <a:r>
                <a:rPr lang="ca-ES" sz="1400" spc="-50" dirty="0" smtClean="0"/>
                <a:t>experiència laboral</a:t>
              </a:r>
              <a:r>
                <a:rPr lang="ca-ES" sz="700" spc="-50" dirty="0" smtClean="0"/>
                <a:t> </a:t>
              </a:r>
              <a:r>
                <a:rPr lang="ca-ES" sz="1400" spc="-50" dirty="0" smtClean="0"/>
                <a:t>en </a:t>
              </a:r>
            </a:p>
            <a:p>
              <a:r>
                <a:rPr lang="ca-ES" sz="1400" spc="-50" dirty="0" smtClean="0"/>
                <a:t>dies treballats</a:t>
              </a:r>
            </a:p>
          </p:txBody>
        </p:sp>
        <p:sp>
          <p:nvSpPr>
            <p:cNvPr id="54" name="53 Elipse"/>
            <p:cNvSpPr/>
            <p:nvPr/>
          </p:nvSpPr>
          <p:spPr>
            <a:xfrm>
              <a:off x="5951326" y="2740793"/>
              <a:ext cx="252000" cy="2520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55" name="54 CuadroTexto"/>
            <p:cNvSpPr txBox="1"/>
            <p:nvPr/>
          </p:nvSpPr>
          <p:spPr>
            <a:xfrm>
              <a:off x="5921225" y="2708049"/>
              <a:ext cx="282101" cy="307777"/>
            </a:xfrm>
            <a:prstGeom prst="rect">
              <a:avLst/>
            </a:prstGeom>
            <a:noFill/>
          </p:spPr>
          <p:txBody>
            <a:bodyPr wrap="square" rtlCol="0">
              <a:spAutoFit/>
            </a:bodyPr>
            <a:lstStyle/>
            <a:p>
              <a:r>
                <a:rPr lang="ca-ES" sz="1400" b="1" dirty="0" smtClean="0">
                  <a:solidFill>
                    <a:schemeClr val="bg1"/>
                  </a:solidFill>
                </a:rPr>
                <a:t>4</a:t>
              </a:r>
              <a:endParaRPr lang="ca-ES" sz="1400" b="1" dirty="0">
                <a:solidFill>
                  <a:schemeClr val="bg1"/>
                </a:solidFill>
              </a:endParaRPr>
            </a:p>
          </p:txBody>
        </p:sp>
      </p:grpSp>
      <p:grpSp>
        <p:nvGrpSpPr>
          <p:cNvPr id="85" name="84 Grupo"/>
          <p:cNvGrpSpPr/>
          <p:nvPr/>
        </p:nvGrpSpPr>
        <p:grpSpPr>
          <a:xfrm>
            <a:off x="5945676" y="4066807"/>
            <a:ext cx="1255919" cy="1089552"/>
            <a:chOff x="5849424" y="4066807"/>
            <a:chExt cx="1255919" cy="1089552"/>
          </a:xfrm>
        </p:grpSpPr>
        <p:sp>
          <p:nvSpPr>
            <p:cNvPr id="35" name="34 Rectángulo"/>
            <p:cNvSpPr/>
            <p:nvPr/>
          </p:nvSpPr>
          <p:spPr>
            <a:xfrm rot="5400000" flipH="1" flipV="1">
              <a:off x="5909187" y="4066807"/>
              <a:ext cx="1089552" cy="1089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56" name="55 CuadroTexto"/>
            <p:cNvSpPr txBox="1"/>
            <p:nvPr/>
          </p:nvSpPr>
          <p:spPr>
            <a:xfrm>
              <a:off x="5849424" y="4349069"/>
              <a:ext cx="1255919" cy="738664"/>
            </a:xfrm>
            <a:prstGeom prst="rect">
              <a:avLst/>
            </a:prstGeom>
            <a:noFill/>
          </p:spPr>
          <p:txBody>
            <a:bodyPr wrap="square" rtlCol="0">
              <a:spAutoFit/>
            </a:bodyPr>
            <a:lstStyle/>
            <a:p>
              <a:r>
                <a:rPr lang="ca-ES" sz="1400" spc="-50" dirty="0" smtClean="0"/>
                <a:t>nous</a:t>
              </a:r>
            </a:p>
            <a:p>
              <a:r>
                <a:rPr lang="ca-ES" sz="1400" spc="-50" dirty="0" smtClean="0"/>
                <a:t>aclariments sobre titulació</a:t>
              </a:r>
            </a:p>
          </p:txBody>
        </p:sp>
        <p:sp>
          <p:nvSpPr>
            <p:cNvPr id="57" name="56 Elipse"/>
            <p:cNvSpPr/>
            <p:nvPr/>
          </p:nvSpPr>
          <p:spPr>
            <a:xfrm>
              <a:off x="5944231" y="4105355"/>
              <a:ext cx="252000" cy="2520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58" name="57 CuadroTexto"/>
            <p:cNvSpPr txBox="1"/>
            <p:nvPr/>
          </p:nvSpPr>
          <p:spPr>
            <a:xfrm>
              <a:off x="5914130" y="4072611"/>
              <a:ext cx="282101" cy="307777"/>
            </a:xfrm>
            <a:prstGeom prst="rect">
              <a:avLst/>
            </a:prstGeom>
            <a:noFill/>
          </p:spPr>
          <p:txBody>
            <a:bodyPr wrap="square" rtlCol="0">
              <a:spAutoFit/>
            </a:bodyPr>
            <a:lstStyle/>
            <a:p>
              <a:r>
                <a:rPr lang="ca-ES" sz="1400" b="1" dirty="0">
                  <a:solidFill>
                    <a:schemeClr val="bg1"/>
                  </a:solidFill>
                </a:rPr>
                <a:t>5</a:t>
              </a:r>
            </a:p>
          </p:txBody>
        </p:sp>
      </p:grpSp>
      <p:grpSp>
        <p:nvGrpSpPr>
          <p:cNvPr id="86" name="85 Grupo"/>
          <p:cNvGrpSpPr/>
          <p:nvPr/>
        </p:nvGrpSpPr>
        <p:grpSpPr>
          <a:xfrm>
            <a:off x="5949214" y="5417865"/>
            <a:ext cx="1255919" cy="1089552"/>
            <a:chOff x="5852962" y="5417865"/>
            <a:chExt cx="1255919" cy="1089552"/>
          </a:xfrm>
        </p:grpSpPr>
        <p:sp>
          <p:nvSpPr>
            <p:cNvPr id="38" name="37 Rectángulo"/>
            <p:cNvSpPr/>
            <p:nvPr/>
          </p:nvSpPr>
          <p:spPr>
            <a:xfrm rot="5400000" flipH="1" flipV="1">
              <a:off x="5909187" y="5417865"/>
              <a:ext cx="1089552" cy="1089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59" name="58 CuadroTexto"/>
            <p:cNvSpPr txBox="1"/>
            <p:nvPr/>
          </p:nvSpPr>
          <p:spPr>
            <a:xfrm>
              <a:off x="5852962" y="5713631"/>
              <a:ext cx="1255919" cy="738664"/>
            </a:xfrm>
            <a:prstGeom prst="rect">
              <a:avLst/>
            </a:prstGeom>
            <a:noFill/>
          </p:spPr>
          <p:txBody>
            <a:bodyPr wrap="square" rtlCol="0">
              <a:spAutoFit/>
            </a:bodyPr>
            <a:lstStyle/>
            <a:p>
              <a:r>
                <a:rPr lang="ca-ES" sz="1400" spc="-50" dirty="0" smtClean="0"/>
                <a:t>desplegable</a:t>
              </a:r>
            </a:p>
            <a:p>
              <a:r>
                <a:rPr lang="ca-ES" sz="1400" spc="-50" dirty="0" smtClean="0"/>
                <a:t>per introduir</a:t>
              </a:r>
            </a:p>
            <a:p>
              <a:r>
                <a:rPr lang="ca-ES" sz="1400" spc="-50" dirty="0" smtClean="0"/>
                <a:t>jornades</a:t>
              </a:r>
            </a:p>
          </p:txBody>
        </p:sp>
        <p:sp>
          <p:nvSpPr>
            <p:cNvPr id="60" name="59 Elipse"/>
            <p:cNvSpPr/>
            <p:nvPr/>
          </p:nvSpPr>
          <p:spPr>
            <a:xfrm>
              <a:off x="5947769" y="5469917"/>
              <a:ext cx="252000" cy="2520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61" name="60 CuadroTexto"/>
            <p:cNvSpPr txBox="1"/>
            <p:nvPr/>
          </p:nvSpPr>
          <p:spPr>
            <a:xfrm>
              <a:off x="5917668" y="5437173"/>
              <a:ext cx="282101" cy="307777"/>
            </a:xfrm>
            <a:prstGeom prst="rect">
              <a:avLst/>
            </a:prstGeom>
            <a:noFill/>
          </p:spPr>
          <p:txBody>
            <a:bodyPr wrap="square" rtlCol="0">
              <a:spAutoFit/>
            </a:bodyPr>
            <a:lstStyle/>
            <a:p>
              <a:r>
                <a:rPr lang="ca-ES" sz="1400" b="1" dirty="0">
                  <a:solidFill>
                    <a:schemeClr val="bg1"/>
                  </a:solidFill>
                </a:rPr>
                <a:t>6</a:t>
              </a:r>
            </a:p>
          </p:txBody>
        </p:sp>
      </p:grpSp>
      <p:grpSp>
        <p:nvGrpSpPr>
          <p:cNvPr id="87" name="86 Grupo"/>
          <p:cNvGrpSpPr/>
          <p:nvPr/>
        </p:nvGrpSpPr>
        <p:grpSpPr>
          <a:xfrm>
            <a:off x="4687425" y="5417865"/>
            <a:ext cx="1255919" cy="1089552"/>
            <a:chOff x="4591173" y="5417865"/>
            <a:chExt cx="1255919" cy="1089552"/>
          </a:xfrm>
        </p:grpSpPr>
        <p:sp>
          <p:nvSpPr>
            <p:cNvPr id="30" name="29 Rectángulo"/>
            <p:cNvSpPr/>
            <p:nvPr/>
          </p:nvSpPr>
          <p:spPr>
            <a:xfrm>
              <a:off x="4633522" y="5417865"/>
              <a:ext cx="1089552" cy="1089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62" name="61 CuadroTexto"/>
            <p:cNvSpPr txBox="1"/>
            <p:nvPr/>
          </p:nvSpPr>
          <p:spPr>
            <a:xfrm>
              <a:off x="4591173" y="5717169"/>
              <a:ext cx="1255919" cy="738664"/>
            </a:xfrm>
            <a:prstGeom prst="rect">
              <a:avLst/>
            </a:prstGeom>
            <a:noFill/>
          </p:spPr>
          <p:txBody>
            <a:bodyPr wrap="square" rtlCol="0">
              <a:spAutoFit/>
            </a:bodyPr>
            <a:lstStyle/>
            <a:p>
              <a:r>
                <a:rPr lang="ca-ES" sz="1400" spc="-50" dirty="0" smtClean="0"/>
                <a:t>filtratge</a:t>
              </a:r>
            </a:p>
            <a:p>
              <a:r>
                <a:rPr lang="ca-ES" sz="1400" spc="-50" dirty="0" smtClean="0"/>
                <a:t>d’experiència</a:t>
              </a:r>
            </a:p>
            <a:p>
              <a:r>
                <a:rPr lang="ca-ES" sz="1400" spc="-50" dirty="0" smtClean="0"/>
                <a:t>relacionada</a:t>
              </a:r>
            </a:p>
          </p:txBody>
        </p:sp>
        <p:sp>
          <p:nvSpPr>
            <p:cNvPr id="63" name="62 Elipse"/>
            <p:cNvSpPr/>
            <p:nvPr/>
          </p:nvSpPr>
          <p:spPr>
            <a:xfrm>
              <a:off x="4685980" y="5473455"/>
              <a:ext cx="252000" cy="2520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64" name="63 CuadroTexto"/>
            <p:cNvSpPr txBox="1"/>
            <p:nvPr/>
          </p:nvSpPr>
          <p:spPr>
            <a:xfrm>
              <a:off x="4664296" y="5440711"/>
              <a:ext cx="282101" cy="307777"/>
            </a:xfrm>
            <a:prstGeom prst="rect">
              <a:avLst/>
            </a:prstGeom>
            <a:noFill/>
          </p:spPr>
          <p:txBody>
            <a:bodyPr wrap="square" rtlCol="0">
              <a:spAutoFit/>
            </a:bodyPr>
            <a:lstStyle/>
            <a:p>
              <a:r>
                <a:rPr lang="ca-ES" sz="1400" b="1" dirty="0">
                  <a:solidFill>
                    <a:schemeClr val="bg1"/>
                  </a:solidFill>
                </a:rPr>
                <a:t>7</a:t>
              </a:r>
            </a:p>
          </p:txBody>
        </p:sp>
      </p:grpSp>
      <p:grpSp>
        <p:nvGrpSpPr>
          <p:cNvPr id="88" name="87 Grupo"/>
          <p:cNvGrpSpPr/>
          <p:nvPr/>
        </p:nvGrpSpPr>
        <p:grpSpPr>
          <a:xfrm>
            <a:off x="3361838" y="5417865"/>
            <a:ext cx="1255919" cy="1089552"/>
            <a:chOff x="3265586" y="5417865"/>
            <a:chExt cx="1255919" cy="1089552"/>
          </a:xfrm>
        </p:grpSpPr>
        <p:sp>
          <p:nvSpPr>
            <p:cNvPr id="29" name="28 Rectángulo"/>
            <p:cNvSpPr/>
            <p:nvPr/>
          </p:nvSpPr>
          <p:spPr>
            <a:xfrm>
              <a:off x="3315659" y="5417865"/>
              <a:ext cx="1089552" cy="1089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67" name="66 CuadroTexto"/>
            <p:cNvSpPr txBox="1"/>
            <p:nvPr/>
          </p:nvSpPr>
          <p:spPr>
            <a:xfrm>
              <a:off x="3265586" y="5720707"/>
              <a:ext cx="1255919" cy="738664"/>
            </a:xfrm>
            <a:prstGeom prst="rect">
              <a:avLst/>
            </a:prstGeom>
            <a:noFill/>
          </p:spPr>
          <p:txBody>
            <a:bodyPr wrap="square" rtlCol="0">
              <a:spAutoFit/>
            </a:bodyPr>
            <a:lstStyle/>
            <a:p>
              <a:r>
                <a:rPr lang="ca-ES" sz="1400" spc="-50" dirty="0" smtClean="0"/>
                <a:t>desplegable</a:t>
              </a:r>
            </a:p>
            <a:p>
              <a:r>
                <a:rPr lang="ca-ES" sz="1400" spc="-50" dirty="0" smtClean="0"/>
                <a:t>per introduir</a:t>
              </a:r>
            </a:p>
            <a:p>
              <a:r>
                <a:rPr lang="ca-ES" sz="1400" spc="-50" dirty="0" smtClean="0"/>
                <a:t>titulació</a:t>
              </a:r>
            </a:p>
          </p:txBody>
        </p:sp>
        <p:sp>
          <p:nvSpPr>
            <p:cNvPr id="68" name="67 Elipse"/>
            <p:cNvSpPr/>
            <p:nvPr/>
          </p:nvSpPr>
          <p:spPr>
            <a:xfrm>
              <a:off x="3360393" y="5476993"/>
              <a:ext cx="252000" cy="2520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69" name="68 CuadroTexto"/>
            <p:cNvSpPr txBox="1"/>
            <p:nvPr/>
          </p:nvSpPr>
          <p:spPr>
            <a:xfrm>
              <a:off x="3338709" y="5444249"/>
              <a:ext cx="282101" cy="307777"/>
            </a:xfrm>
            <a:prstGeom prst="rect">
              <a:avLst/>
            </a:prstGeom>
            <a:noFill/>
          </p:spPr>
          <p:txBody>
            <a:bodyPr wrap="square" rtlCol="0">
              <a:spAutoFit/>
            </a:bodyPr>
            <a:lstStyle/>
            <a:p>
              <a:r>
                <a:rPr lang="ca-ES" sz="1400" b="1" dirty="0">
                  <a:solidFill>
                    <a:schemeClr val="bg1"/>
                  </a:solidFill>
                </a:rPr>
                <a:t>8</a:t>
              </a:r>
            </a:p>
          </p:txBody>
        </p:sp>
      </p:grpSp>
      <p:grpSp>
        <p:nvGrpSpPr>
          <p:cNvPr id="89" name="88 Grupo"/>
          <p:cNvGrpSpPr/>
          <p:nvPr/>
        </p:nvGrpSpPr>
        <p:grpSpPr>
          <a:xfrm>
            <a:off x="2014985" y="5417865"/>
            <a:ext cx="1255919" cy="1089552"/>
            <a:chOff x="1918733" y="5417865"/>
            <a:chExt cx="1255919" cy="1089552"/>
          </a:xfrm>
        </p:grpSpPr>
        <p:sp>
          <p:nvSpPr>
            <p:cNvPr id="34" name="33 Rectángulo"/>
            <p:cNvSpPr/>
            <p:nvPr/>
          </p:nvSpPr>
          <p:spPr>
            <a:xfrm rot="5400000" flipH="1" flipV="1">
              <a:off x="1969537" y="5417865"/>
              <a:ext cx="1089552" cy="1089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70" name="69 CuadroTexto"/>
            <p:cNvSpPr txBox="1"/>
            <p:nvPr/>
          </p:nvSpPr>
          <p:spPr>
            <a:xfrm>
              <a:off x="1918733" y="5713612"/>
              <a:ext cx="1255919" cy="738664"/>
            </a:xfrm>
            <a:prstGeom prst="rect">
              <a:avLst/>
            </a:prstGeom>
            <a:noFill/>
          </p:spPr>
          <p:txBody>
            <a:bodyPr wrap="square" rtlCol="0">
              <a:spAutoFit/>
            </a:bodyPr>
            <a:lstStyle/>
            <a:p>
              <a:r>
                <a:rPr lang="ca-ES" sz="1400" spc="-50" dirty="0" smtClean="0"/>
                <a:t>nou sistema d’obertura </a:t>
              </a:r>
            </a:p>
            <a:p>
              <a:r>
                <a:rPr lang="ca-ES" sz="1400" spc="-50" dirty="0" smtClean="0"/>
                <a:t>per vacants</a:t>
              </a:r>
            </a:p>
          </p:txBody>
        </p:sp>
        <p:sp>
          <p:nvSpPr>
            <p:cNvPr id="71" name="70 Elipse"/>
            <p:cNvSpPr/>
            <p:nvPr/>
          </p:nvSpPr>
          <p:spPr>
            <a:xfrm>
              <a:off x="2013540" y="5469898"/>
              <a:ext cx="252000" cy="2520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72" name="71 CuadroTexto"/>
            <p:cNvSpPr txBox="1"/>
            <p:nvPr/>
          </p:nvSpPr>
          <p:spPr>
            <a:xfrm>
              <a:off x="2006921" y="5437154"/>
              <a:ext cx="282101" cy="307777"/>
            </a:xfrm>
            <a:prstGeom prst="rect">
              <a:avLst/>
            </a:prstGeom>
            <a:noFill/>
          </p:spPr>
          <p:txBody>
            <a:bodyPr wrap="square" rtlCol="0">
              <a:spAutoFit/>
            </a:bodyPr>
            <a:lstStyle/>
            <a:p>
              <a:r>
                <a:rPr lang="ca-ES" sz="1400" b="1" dirty="0">
                  <a:solidFill>
                    <a:schemeClr val="bg1"/>
                  </a:solidFill>
                </a:rPr>
                <a:t>9</a:t>
              </a:r>
            </a:p>
          </p:txBody>
        </p:sp>
      </p:grpSp>
      <p:grpSp>
        <p:nvGrpSpPr>
          <p:cNvPr id="90" name="89 Grupo"/>
          <p:cNvGrpSpPr/>
          <p:nvPr/>
        </p:nvGrpSpPr>
        <p:grpSpPr>
          <a:xfrm>
            <a:off x="2018523" y="4067164"/>
            <a:ext cx="1255919" cy="1089552"/>
            <a:chOff x="1922271" y="4067164"/>
            <a:chExt cx="1255919" cy="1089552"/>
          </a:xfrm>
        </p:grpSpPr>
        <p:sp>
          <p:nvSpPr>
            <p:cNvPr id="31" name="30 Rectángulo"/>
            <p:cNvSpPr/>
            <p:nvPr/>
          </p:nvSpPr>
          <p:spPr>
            <a:xfrm rot="5400000" flipH="1" flipV="1">
              <a:off x="1969537" y="4067164"/>
              <a:ext cx="1089552" cy="1089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73" name="72 CuadroTexto"/>
            <p:cNvSpPr txBox="1"/>
            <p:nvPr/>
          </p:nvSpPr>
          <p:spPr>
            <a:xfrm>
              <a:off x="1922271" y="4356126"/>
              <a:ext cx="1255919" cy="738664"/>
            </a:xfrm>
            <a:prstGeom prst="rect">
              <a:avLst/>
            </a:prstGeom>
            <a:noFill/>
          </p:spPr>
          <p:txBody>
            <a:bodyPr wrap="square" rtlCol="0">
              <a:spAutoFit/>
            </a:bodyPr>
            <a:lstStyle/>
            <a:p>
              <a:r>
                <a:rPr lang="ca-ES" sz="1400" spc="-50" dirty="0" smtClean="0"/>
                <a:t>incorporar factors de correcció</a:t>
              </a:r>
            </a:p>
          </p:txBody>
        </p:sp>
        <p:sp>
          <p:nvSpPr>
            <p:cNvPr id="74" name="73 Elipse"/>
            <p:cNvSpPr/>
            <p:nvPr/>
          </p:nvSpPr>
          <p:spPr>
            <a:xfrm>
              <a:off x="2017078" y="4112412"/>
              <a:ext cx="252000" cy="2520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75" name="74 CuadroTexto"/>
            <p:cNvSpPr txBox="1"/>
            <p:nvPr/>
          </p:nvSpPr>
          <p:spPr>
            <a:xfrm>
              <a:off x="1949985" y="4079668"/>
              <a:ext cx="413085" cy="307777"/>
            </a:xfrm>
            <a:prstGeom prst="rect">
              <a:avLst/>
            </a:prstGeom>
            <a:noFill/>
          </p:spPr>
          <p:txBody>
            <a:bodyPr wrap="square" rtlCol="0">
              <a:spAutoFit/>
            </a:bodyPr>
            <a:lstStyle/>
            <a:p>
              <a:r>
                <a:rPr lang="ca-ES" sz="1400" b="1" dirty="0" smtClean="0">
                  <a:solidFill>
                    <a:schemeClr val="bg1"/>
                  </a:solidFill>
                </a:rPr>
                <a:t>10</a:t>
              </a:r>
              <a:endParaRPr lang="ca-ES" sz="1400" b="1" dirty="0">
                <a:solidFill>
                  <a:schemeClr val="bg1"/>
                </a:solidFill>
              </a:endParaRPr>
            </a:p>
          </p:txBody>
        </p:sp>
      </p:grpSp>
      <p:grpSp>
        <p:nvGrpSpPr>
          <p:cNvPr id="91" name="90 Grupo"/>
          <p:cNvGrpSpPr/>
          <p:nvPr/>
        </p:nvGrpSpPr>
        <p:grpSpPr>
          <a:xfrm>
            <a:off x="2011428" y="2696131"/>
            <a:ext cx="1255919" cy="1089552"/>
            <a:chOff x="1915176" y="2696131"/>
            <a:chExt cx="1255919" cy="1089552"/>
          </a:xfrm>
        </p:grpSpPr>
        <p:sp>
          <p:nvSpPr>
            <p:cNvPr id="32" name="31 Rectángulo"/>
            <p:cNvSpPr/>
            <p:nvPr/>
          </p:nvSpPr>
          <p:spPr>
            <a:xfrm rot="5400000" flipH="1" flipV="1">
              <a:off x="1969537" y="2696131"/>
              <a:ext cx="1089552" cy="1089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76" name="75 CuadroTexto"/>
            <p:cNvSpPr txBox="1"/>
            <p:nvPr/>
          </p:nvSpPr>
          <p:spPr>
            <a:xfrm>
              <a:off x="1915176" y="2988007"/>
              <a:ext cx="1255919" cy="738664"/>
            </a:xfrm>
            <a:prstGeom prst="rect">
              <a:avLst/>
            </a:prstGeom>
            <a:noFill/>
          </p:spPr>
          <p:txBody>
            <a:bodyPr wrap="square" rtlCol="0">
              <a:spAutoFit/>
            </a:bodyPr>
            <a:lstStyle/>
            <a:p>
              <a:r>
                <a:rPr lang="ca-ES" sz="1400" spc="-50" dirty="0" smtClean="0"/>
                <a:t>incorporar </a:t>
              </a:r>
            </a:p>
            <a:p>
              <a:r>
                <a:rPr lang="ca-ES" sz="1400" spc="-50" dirty="0" smtClean="0"/>
                <a:t>nou menú de navegació</a:t>
              </a:r>
            </a:p>
          </p:txBody>
        </p:sp>
        <p:sp>
          <p:nvSpPr>
            <p:cNvPr id="77" name="76 Elipse"/>
            <p:cNvSpPr/>
            <p:nvPr/>
          </p:nvSpPr>
          <p:spPr>
            <a:xfrm>
              <a:off x="2009983" y="2744293"/>
              <a:ext cx="252000" cy="2520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78" name="77 CuadroTexto"/>
            <p:cNvSpPr txBox="1"/>
            <p:nvPr/>
          </p:nvSpPr>
          <p:spPr>
            <a:xfrm>
              <a:off x="1942890" y="2711549"/>
              <a:ext cx="372555" cy="307777"/>
            </a:xfrm>
            <a:prstGeom prst="rect">
              <a:avLst/>
            </a:prstGeom>
            <a:noFill/>
          </p:spPr>
          <p:txBody>
            <a:bodyPr wrap="square" rtlCol="0">
              <a:spAutoFit/>
            </a:bodyPr>
            <a:lstStyle/>
            <a:p>
              <a:r>
                <a:rPr lang="ca-ES" sz="1400" b="1" dirty="0" smtClean="0">
                  <a:solidFill>
                    <a:schemeClr val="bg1"/>
                  </a:solidFill>
                </a:rPr>
                <a:t>11</a:t>
              </a:r>
              <a:endParaRPr lang="ca-ES" sz="1400" b="1" dirty="0">
                <a:solidFill>
                  <a:schemeClr val="bg1"/>
                </a:solidFill>
              </a:endParaRPr>
            </a:p>
          </p:txBody>
        </p:sp>
      </p:grpSp>
      <p:sp>
        <p:nvSpPr>
          <p:cNvPr id="93" name="CuadroTexto 14"/>
          <p:cNvSpPr txBox="1"/>
          <p:nvPr/>
        </p:nvSpPr>
        <p:spPr>
          <a:xfrm>
            <a:off x="490961" y="-53003"/>
            <a:ext cx="1919734" cy="1754326"/>
          </a:xfrm>
          <a:prstGeom prst="rect">
            <a:avLst/>
          </a:prstGeom>
          <a:noFill/>
        </p:spPr>
        <p:txBody>
          <a:bodyPr wrap="square" rtlCol="0">
            <a:spAutoFit/>
          </a:bodyPr>
          <a:lstStyle/>
          <a:p>
            <a:pPr>
              <a:lnSpc>
                <a:spcPct val="150000"/>
              </a:lnSpc>
            </a:pPr>
            <a:r>
              <a:rPr lang="ca-ES" sz="7200" b="1" dirty="0" smtClean="0"/>
              <a:t>5</a:t>
            </a:r>
            <a:r>
              <a:rPr lang="ca-ES" sz="5400" b="1" dirty="0" smtClean="0"/>
              <a:t>.</a:t>
            </a:r>
            <a:r>
              <a:rPr lang="ca-ES" sz="2800" b="1" dirty="0"/>
              <a:t>2</a:t>
            </a:r>
          </a:p>
        </p:txBody>
      </p:sp>
      <p:sp>
        <p:nvSpPr>
          <p:cNvPr id="94" name="93 Rectángulo"/>
          <p:cNvSpPr/>
          <p:nvPr/>
        </p:nvSpPr>
        <p:spPr>
          <a:xfrm>
            <a:off x="1564007" y="890896"/>
            <a:ext cx="6970394" cy="353943"/>
          </a:xfrm>
          <a:prstGeom prst="rect">
            <a:avLst/>
          </a:prstGeom>
        </p:spPr>
        <p:txBody>
          <a:bodyPr wrap="square">
            <a:spAutoFit/>
          </a:bodyPr>
          <a:lstStyle/>
          <a:p>
            <a:pPr algn="just"/>
            <a:r>
              <a:rPr lang="ca-ES" sz="1700" spc="-50" dirty="0" smtClean="0"/>
              <a:t>Així doncs, es varen proposar les solucions següents: </a:t>
            </a:r>
            <a:endParaRPr lang="ca-ES" sz="1700" spc="-50" dirty="0"/>
          </a:p>
        </p:txBody>
      </p:sp>
      <p:sp>
        <p:nvSpPr>
          <p:cNvPr id="95" name="CuadroTexto 14"/>
          <p:cNvSpPr txBox="1"/>
          <p:nvPr/>
        </p:nvSpPr>
        <p:spPr>
          <a:xfrm>
            <a:off x="3857507" y="2186784"/>
            <a:ext cx="1385644" cy="1710853"/>
          </a:xfrm>
          <a:prstGeom prst="rect">
            <a:avLst/>
          </a:prstGeom>
          <a:noFill/>
        </p:spPr>
        <p:txBody>
          <a:bodyPr wrap="square" rtlCol="0">
            <a:spAutoFit/>
          </a:bodyPr>
          <a:lstStyle/>
          <a:p>
            <a:pPr>
              <a:lnSpc>
                <a:spcPct val="150000"/>
              </a:lnSpc>
            </a:pPr>
            <a:r>
              <a:rPr lang="ca-ES" sz="8000" b="1" spc="-400" dirty="0" smtClean="0">
                <a:solidFill>
                  <a:schemeClr val="bg1"/>
                </a:solidFill>
              </a:rPr>
              <a:t>12</a:t>
            </a:r>
            <a:endParaRPr lang="ca-ES" sz="8000" b="1" spc="-400" dirty="0">
              <a:solidFill>
                <a:schemeClr val="bg1"/>
              </a:solidFill>
            </a:endParaRPr>
          </a:p>
        </p:txBody>
      </p:sp>
      <p:grpSp>
        <p:nvGrpSpPr>
          <p:cNvPr id="97" name="96 Grupo"/>
          <p:cNvGrpSpPr/>
          <p:nvPr/>
        </p:nvGrpSpPr>
        <p:grpSpPr>
          <a:xfrm>
            <a:off x="7727355" y="4975782"/>
            <a:ext cx="1201558" cy="1089552"/>
            <a:chOff x="1916372" y="1410842"/>
            <a:chExt cx="1201558" cy="1089552"/>
          </a:xfrm>
          <a:noFill/>
        </p:grpSpPr>
        <p:sp>
          <p:nvSpPr>
            <p:cNvPr id="98" name="97 Rectángulo"/>
            <p:cNvSpPr/>
            <p:nvPr/>
          </p:nvSpPr>
          <p:spPr>
            <a:xfrm rot="5400000" flipH="1" flipV="1">
              <a:off x="1969537" y="1410842"/>
              <a:ext cx="1089552" cy="1089552"/>
            </a:xfrm>
            <a:prstGeom prst="rect">
              <a:avLst/>
            </a:prstGeom>
            <a:solidFill>
              <a:srgbClr val="005086"/>
            </a:solidFill>
            <a:ln>
              <a:solidFill>
                <a:srgbClr val="005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99" name="98 CuadroTexto"/>
            <p:cNvSpPr txBox="1"/>
            <p:nvPr/>
          </p:nvSpPr>
          <p:spPr>
            <a:xfrm>
              <a:off x="1916372" y="1495906"/>
              <a:ext cx="1201558" cy="954107"/>
            </a:xfrm>
            <a:prstGeom prst="rect">
              <a:avLst/>
            </a:prstGeom>
            <a:grpFill/>
          </p:spPr>
          <p:txBody>
            <a:bodyPr wrap="square" rtlCol="0">
              <a:spAutoFit/>
            </a:bodyPr>
            <a:lstStyle/>
            <a:p>
              <a:r>
                <a:rPr lang="ca-ES" sz="1400" spc="-20" dirty="0" smtClean="0">
                  <a:solidFill>
                    <a:schemeClr val="bg1"/>
                  </a:solidFill>
                </a:rPr>
                <a:t>l’explicació</a:t>
              </a:r>
            </a:p>
            <a:p>
              <a:r>
                <a:rPr lang="ca-ES" sz="1400" spc="-20" dirty="0" smtClean="0">
                  <a:solidFill>
                    <a:schemeClr val="bg1"/>
                  </a:solidFill>
                </a:rPr>
                <a:t>es recull al </a:t>
              </a:r>
            </a:p>
            <a:p>
              <a:r>
                <a:rPr lang="ca-ES" sz="1400" spc="-20" dirty="0" smtClean="0">
                  <a:solidFill>
                    <a:schemeClr val="bg1"/>
                  </a:solidFill>
                </a:rPr>
                <a:t>document de treball (2)</a:t>
              </a:r>
              <a:endParaRPr lang="ca-ES" sz="1400" spc="-20" dirty="0">
                <a:solidFill>
                  <a:schemeClr val="bg1"/>
                </a:solidFill>
              </a:endParaRPr>
            </a:p>
          </p:txBody>
        </p:sp>
      </p:grpSp>
      <p:grpSp>
        <p:nvGrpSpPr>
          <p:cNvPr id="7" name="6 Grupo"/>
          <p:cNvGrpSpPr/>
          <p:nvPr/>
        </p:nvGrpSpPr>
        <p:grpSpPr>
          <a:xfrm>
            <a:off x="2018058" y="1410842"/>
            <a:ext cx="1255919" cy="1089552"/>
            <a:chOff x="1921806" y="1410842"/>
            <a:chExt cx="1255919" cy="1089552"/>
          </a:xfrm>
        </p:grpSpPr>
        <p:sp>
          <p:nvSpPr>
            <p:cNvPr id="104" name="103 CuadroTexto"/>
            <p:cNvSpPr txBox="1"/>
            <p:nvPr/>
          </p:nvSpPr>
          <p:spPr>
            <a:xfrm>
              <a:off x="1921806" y="1734604"/>
              <a:ext cx="1255919" cy="738664"/>
            </a:xfrm>
            <a:prstGeom prst="rect">
              <a:avLst/>
            </a:prstGeom>
            <a:noFill/>
          </p:spPr>
          <p:txBody>
            <a:bodyPr wrap="square" rtlCol="0">
              <a:spAutoFit/>
            </a:bodyPr>
            <a:lstStyle/>
            <a:p>
              <a:r>
                <a:rPr lang="ca-ES" sz="1400" spc="-50" dirty="0" smtClean="0"/>
                <a:t>adequació a</a:t>
              </a:r>
            </a:p>
            <a:p>
              <a:r>
                <a:rPr lang="ca-ES" sz="1400" spc="-50" dirty="0" smtClean="0"/>
                <a:t>nova imatge</a:t>
              </a:r>
            </a:p>
            <a:p>
              <a:r>
                <a:rPr lang="ca-ES" sz="1400" spc="-50" dirty="0" smtClean="0"/>
                <a:t>corporativa</a:t>
              </a:r>
            </a:p>
          </p:txBody>
        </p:sp>
        <p:sp>
          <p:nvSpPr>
            <p:cNvPr id="33" name="32 Rectángulo"/>
            <p:cNvSpPr/>
            <p:nvPr/>
          </p:nvSpPr>
          <p:spPr>
            <a:xfrm rot="5400000" flipH="1" flipV="1">
              <a:off x="1969537" y="1410842"/>
              <a:ext cx="1089552" cy="1089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105" name="104 Elipse"/>
            <p:cNvSpPr/>
            <p:nvPr/>
          </p:nvSpPr>
          <p:spPr>
            <a:xfrm>
              <a:off x="2016613" y="1490890"/>
              <a:ext cx="252000" cy="252000"/>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106" name="105 CuadroTexto"/>
            <p:cNvSpPr txBox="1"/>
            <p:nvPr/>
          </p:nvSpPr>
          <p:spPr>
            <a:xfrm>
              <a:off x="1939995" y="1467671"/>
              <a:ext cx="564793" cy="307777"/>
            </a:xfrm>
            <a:prstGeom prst="rect">
              <a:avLst/>
            </a:prstGeom>
            <a:noFill/>
          </p:spPr>
          <p:txBody>
            <a:bodyPr wrap="square" rtlCol="0">
              <a:spAutoFit/>
            </a:bodyPr>
            <a:lstStyle/>
            <a:p>
              <a:r>
                <a:rPr lang="ca-ES" sz="1400" b="1" dirty="0" smtClean="0">
                  <a:solidFill>
                    <a:schemeClr val="bg1"/>
                  </a:solidFill>
                </a:rPr>
                <a:t>12</a:t>
              </a:r>
              <a:endParaRPr lang="ca-ES" sz="1400" b="1" dirty="0">
                <a:solidFill>
                  <a:schemeClr val="bg1"/>
                </a:solidFill>
              </a:endParaRPr>
            </a:p>
          </p:txBody>
        </p:sp>
      </p:grpSp>
    </p:spTree>
    <p:extLst>
      <p:ext uri="{BB962C8B-B14F-4D97-AF65-F5344CB8AC3E}">
        <p14:creationId xmlns:p14="http://schemas.microsoft.com/office/powerpoint/2010/main" val="2492780563"/>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spd="med"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750"/>
                                  </p:stCondLst>
                                  <p:childTnLst>
                                    <p:set>
                                      <p:cBhvr>
                                        <p:cTn id="6" dur="1" fill="hold">
                                          <p:stCondLst>
                                            <p:cond delay="0"/>
                                          </p:stCondLst>
                                        </p:cTn>
                                        <p:tgtEl>
                                          <p:spTgt spid="80"/>
                                        </p:tgtEl>
                                        <p:attrNameLst>
                                          <p:attrName>style.visibility</p:attrName>
                                        </p:attrNameLst>
                                      </p:cBhvr>
                                      <p:to>
                                        <p:strVal val="visible"/>
                                      </p:to>
                                    </p:set>
                                  </p:childTnLst>
                                </p:cTn>
                              </p:par>
                            </p:childTnLst>
                          </p:cTn>
                        </p:par>
                        <p:par>
                          <p:cTn id="7" fill="hold">
                            <p:stCondLst>
                              <p:cond delay="1750"/>
                            </p:stCondLst>
                            <p:childTnLst>
                              <p:par>
                                <p:cTn id="8" presetID="1" presetClass="entr" presetSubtype="0" fill="hold" nodeType="afterEffect">
                                  <p:stCondLst>
                                    <p:cond delay="1750"/>
                                  </p:stCondLst>
                                  <p:childTnLst>
                                    <p:set>
                                      <p:cBhvr>
                                        <p:cTn id="9" dur="1" fill="hold">
                                          <p:stCondLst>
                                            <p:cond delay="0"/>
                                          </p:stCondLst>
                                        </p:cTn>
                                        <p:tgtEl>
                                          <p:spTgt spid="81"/>
                                        </p:tgtEl>
                                        <p:attrNameLst>
                                          <p:attrName>style.visibility</p:attrName>
                                        </p:attrNameLst>
                                      </p:cBhvr>
                                      <p:to>
                                        <p:strVal val="visible"/>
                                      </p:to>
                                    </p:set>
                                  </p:childTnLst>
                                </p:cTn>
                              </p:par>
                            </p:childTnLst>
                          </p:cTn>
                        </p:par>
                        <p:par>
                          <p:cTn id="10" fill="hold">
                            <p:stCondLst>
                              <p:cond delay="3500"/>
                            </p:stCondLst>
                            <p:childTnLst>
                              <p:par>
                                <p:cTn id="11" presetID="1" presetClass="entr" presetSubtype="0" fill="hold" nodeType="afterEffect">
                                  <p:stCondLst>
                                    <p:cond delay="1250"/>
                                  </p:stCondLst>
                                  <p:childTnLst>
                                    <p:set>
                                      <p:cBhvr>
                                        <p:cTn id="12" dur="1" fill="hold">
                                          <p:stCondLst>
                                            <p:cond delay="0"/>
                                          </p:stCondLst>
                                        </p:cTn>
                                        <p:tgtEl>
                                          <p:spTgt spid="82"/>
                                        </p:tgtEl>
                                        <p:attrNameLst>
                                          <p:attrName>style.visibility</p:attrName>
                                        </p:attrNameLst>
                                      </p:cBhvr>
                                      <p:to>
                                        <p:strVal val="visible"/>
                                      </p:to>
                                    </p:set>
                                  </p:childTnLst>
                                </p:cTn>
                              </p:par>
                            </p:childTnLst>
                          </p:cTn>
                        </p:par>
                        <p:par>
                          <p:cTn id="13" fill="hold">
                            <p:stCondLst>
                              <p:cond delay="4750"/>
                            </p:stCondLst>
                            <p:childTnLst>
                              <p:par>
                                <p:cTn id="14" presetID="1" presetClass="entr" presetSubtype="0" fill="hold" nodeType="afterEffect">
                                  <p:stCondLst>
                                    <p:cond delay="1250"/>
                                  </p:stCondLst>
                                  <p:childTnLst>
                                    <p:set>
                                      <p:cBhvr>
                                        <p:cTn id="15" dur="1" fill="hold">
                                          <p:stCondLst>
                                            <p:cond delay="0"/>
                                          </p:stCondLst>
                                        </p:cTn>
                                        <p:tgtEl>
                                          <p:spTgt spid="83"/>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nodeType="afterEffect">
                                  <p:stCondLst>
                                    <p:cond delay="1250"/>
                                  </p:stCondLst>
                                  <p:childTnLst>
                                    <p:set>
                                      <p:cBhvr>
                                        <p:cTn id="18" dur="1" fill="hold">
                                          <p:stCondLst>
                                            <p:cond delay="0"/>
                                          </p:stCondLst>
                                        </p:cTn>
                                        <p:tgtEl>
                                          <p:spTgt spid="84"/>
                                        </p:tgtEl>
                                        <p:attrNameLst>
                                          <p:attrName>style.visibility</p:attrName>
                                        </p:attrNameLst>
                                      </p:cBhvr>
                                      <p:to>
                                        <p:strVal val="visible"/>
                                      </p:to>
                                    </p:set>
                                  </p:childTnLst>
                                </p:cTn>
                              </p:par>
                            </p:childTnLst>
                          </p:cTn>
                        </p:par>
                        <p:par>
                          <p:cTn id="19" fill="hold">
                            <p:stCondLst>
                              <p:cond delay="7250"/>
                            </p:stCondLst>
                            <p:childTnLst>
                              <p:par>
                                <p:cTn id="20" presetID="1" presetClass="entr" presetSubtype="0" fill="hold" nodeType="afterEffect">
                                  <p:stCondLst>
                                    <p:cond delay="1250"/>
                                  </p:stCondLst>
                                  <p:childTnLst>
                                    <p:set>
                                      <p:cBhvr>
                                        <p:cTn id="21" dur="1" fill="hold">
                                          <p:stCondLst>
                                            <p:cond delay="0"/>
                                          </p:stCondLst>
                                        </p:cTn>
                                        <p:tgtEl>
                                          <p:spTgt spid="85"/>
                                        </p:tgtEl>
                                        <p:attrNameLst>
                                          <p:attrName>style.visibility</p:attrName>
                                        </p:attrNameLst>
                                      </p:cBhvr>
                                      <p:to>
                                        <p:strVal val="visible"/>
                                      </p:to>
                                    </p:set>
                                  </p:childTnLst>
                                </p:cTn>
                              </p:par>
                            </p:childTnLst>
                          </p:cTn>
                        </p:par>
                        <p:par>
                          <p:cTn id="22" fill="hold">
                            <p:stCondLst>
                              <p:cond delay="8500"/>
                            </p:stCondLst>
                            <p:childTnLst>
                              <p:par>
                                <p:cTn id="23" presetID="1" presetClass="entr" presetSubtype="0" fill="hold" nodeType="afterEffect">
                                  <p:stCondLst>
                                    <p:cond delay="1250"/>
                                  </p:stCondLst>
                                  <p:childTnLst>
                                    <p:set>
                                      <p:cBhvr>
                                        <p:cTn id="24" dur="1" fill="hold">
                                          <p:stCondLst>
                                            <p:cond delay="0"/>
                                          </p:stCondLst>
                                        </p:cTn>
                                        <p:tgtEl>
                                          <p:spTgt spid="86"/>
                                        </p:tgtEl>
                                        <p:attrNameLst>
                                          <p:attrName>style.visibility</p:attrName>
                                        </p:attrNameLst>
                                      </p:cBhvr>
                                      <p:to>
                                        <p:strVal val="visible"/>
                                      </p:to>
                                    </p:set>
                                  </p:childTnLst>
                                </p:cTn>
                              </p:par>
                            </p:childTnLst>
                          </p:cTn>
                        </p:par>
                        <p:par>
                          <p:cTn id="25" fill="hold">
                            <p:stCondLst>
                              <p:cond delay="9750"/>
                            </p:stCondLst>
                            <p:childTnLst>
                              <p:par>
                                <p:cTn id="26" presetID="1" presetClass="entr" presetSubtype="0" fill="hold" nodeType="afterEffect">
                                  <p:stCondLst>
                                    <p:cond delay="1250"/>
                                  </p:stCondLst>
                                  <p:childTnLst>
                                    <p:set>
                                      <p:cBhvr>
                                        <p:cTn id="27" dur="1" fill="hold">
                                          <p:stCondLst>
                                            <p:cond delay="0"/>
                                          </p:stCondLst>
                                        </p:cTn>
                                        <p:tgtEl>
                                          <p:spTgt spid="87"/>
                                        </p:tgtEl>
                                        <p:attrNameLst>
                                          <p:attrName>style.visibility</p:attrName>
                                        </p:attrNameLst>
                                      </p:cBhvr>
                                      <p:to>
                                        <p:strVal val="visible"/>
                                      </p:to>
                                    </p:set>
                                  </p:childTnLst>
                                </p:cTn>
                              </p:par>
                            </p:childTnLst>
                          </p:cTn>
                        </p:par>
                        <p:par>
                          <p:cTn id="28" fill="hold">
                            <p:stCondLst>
                              <p:cond delay="11000"/>
                            </p:stCondLst>
                            <p:childTnLst>
                              <p:par>
                                <p:cTn id="29" presetID="1" presetClass="entr" presetSubtype="0" fill="hold" nodeType="afterEffect">
                                  <p:stCondLst>
                                    <p:cond delay="1250"/>
                                  </p:stCondLst>
                                  <p:childTnLst>
                                    <p:set>
                                      <p:cBhvr>
                                        <p:cTn id="30" dur="1" fill="hold">
                                          <p:stCondLst>
                                            <p:cond delay="0"/>
                                          </p:stCondLst>
                                        </p:cTn>
                                        <p:tgtEl>
                                          <p:spTgt spid="88"/>
                                        </p:tgtEl>
                                        <p:attrNameLst>
                                          <p:attrName>style.visibility</p:attrName>
                                        </p:attrNameLst>
                                      </p:cBhvr>
                                      <p:to>
                                        <p:strVal val="visible"/>
                                      </p:to>
                                    </p:set>
                                  </p:childTnLst>
                                </p:cTn>
                              </p:par>
                            </p:childTnLst>
                          </p:cTn>
                        </p:par>
                        <p:par>
                          <p:cTn id="31" fill="hold">
                            <p:stCondLst>
                              <p:cond delay="12250"/>
                            </p:stCondLst>
                            <p:childTnLst>
                              <p:par>
                                <p:cTn id="32" presetID="1" presetClass="entr" presetSubtype="0" fill="hold" nodeType="afterEffect">
                                  <p:stCondLst>
                                    <p:cond delay="1250"/>
                                  </p:stCondLst>
                                  <p:childTnLst>
                                    <p:set>
                                      <p:cBhvr>
                                        <p:cTn id="33" dur="1" fill="hold">
                                          <p:stCondLst>
                                            <p:cond delay="0"/>
                                          </p:stCondLst>
                                        </p:cTn>
                                        <p:tgtEl>
                                          <p:spTgt spid="89"/>
                                        </p:tgtEl>
                                        <p:attrNameLst>
                                          <p:attrName>style.visibility</p:attrName>
                                        </p:attrNameLst>
                                      </p:cBhvr>
                                      <p:to>
                                        <p:strVal val="visible"/>
                                      </p:to>
                                    </p:set>
                                  </p:childTnLst>
                                </p:cTn>
                              </p:par>
                            </p:childTnLst>
                          </p:cTn>
                        </p:par>
                        <p:par>
                          <p:cTn id="34" fill="hold">
                            <p:stCondLst>
                              <p:cond delay="13500"/>
                            </p:stCondLst>
                            <p:childTnLst>
                              <p:par>
                                <p:cTn id="35" presetID="1" presetClass="entr" presetSubtype="0" fill="hold" nodeType="afterEffect">
                                  <p:stCondLst>
                                    <p:cond delay="1250"/>
                                  </p:stCondLst>
                                  <p:childTnLst>
                                    <p:set>
                                      <p:cBhvr>
                                        <p:cTn id="36" dur="1" fill="hold">
                                          <p:stCondLst>
                                            <p:cond delay="0"/>
                                          </p:stCondLst>
                                        </p:cTn>
                                        <p:tgtEl>
                                          <p:spTgt spid="90"/>
                                        </p:tgtEl>
                                        <p:attrNameLst>
                                          <p:attrName>style.visibility</p:attrName>
                                        </p:attrNameLst>
                                      </p:cBhvr>
                                      <p:to>
                                        <p:strVal val="visible"/>
                                      </p:to>
                                    </p:set>
                                  </p:childTnLst>
                                </p:cTn>
                              </p:par>
                            </p:childTnLst>
                          </p:cTn>
                        </p:par>
                        <p:par>
                          <p:cTn id="37" fill="hold">
                            <p:stCondLst>
                              <p:cond delay="14750"/>
                            </p:stCondLst>
                            <p:childTnLst>
                              <p:par>
                                <p:cTn id="38" presetID="1" presetClass="entr" presetSubtype="0" fill="hold" nodeType="afterEffect">
                                  <p:stCondLst>
                                    <p:cond delay="1250"/>
                                  </p:stCondLst>
                                  <p:childTnLst>
                                    <p:set>
                                      <p:cBhvr>
                                        <p:cTn id="39" dur="1" fill="hold">
                                          <p:stCondLst>
                                            <p:cond delay="0"/>
                                          </p:stCondLst>
                                        </p:cTn>
                                        <p:tgtEl>
                                          <p:spTgt spid="91"/>
                                        </p:tgtEl>
                                        <p:attrNameLst>
                                          <p:attrName>style.visibility</p:attrName>
                                        </p:attrNameLst>
                                      </p:cBhvr>
                                      <p:to>
                                        <p:strVal val="visible"/>
                                      </p:to>
                                    </p:set>
                                  </p:childTnLst>
                                </p:cTn>
                              </p:par>
                            </p:childTnLst>
                          </p:cTn>
                        </p:par>
                        <p:par>
                          <p:cTn id="40" fill="hold">
                            <p:stCondLst>
                              <p:cond delay="16000"/>
                            </p:stCondLst>
                            <p:childTnLst>
                              <p:par>
                                <p:cTn id="41" presetID="1" presetClass="entr" presetSubtype="0" fill="hold" nodeType="afterEffect">
                                  <p:stCondLst>
                                    <p:cond delay="1250"/>
                                  </p:stCondLst>
                                  <p:childTnLst>
                                    <p:set>
                                      <p:cBhvr>
                                        <p:cTn id="42" dur="1" fill="hold">
                                          <p:stCondLst>
                                            <p:cond delay="0"/>
                                          </p:stCondLst>
                                        </p:cTn>
                                        <p:tgtEl>
                                          <p:spTgt spid="7"/>
                                        </p:tgtEl>
                                        <p:attrNameLst>
                                          <p:attrName>style.visibility</p:attrName>
                                        </p:attrNameLst>
                                      </p:cBhvr>
                                      <p:to>
                                        <p:strVal val="visible"/>
                                      </p:to>
                                    </p:set>
                                  </p:childTnLst>
                                </p:cTn>
                              </p:par>
                            </p:childTnLst>
                          </p:cTn>
                        </p:par>
                        <p:par>
                          <p:cTn id="43" fill="hold">
                            <p:stCondLst>
                              <p:cond delay="17250"/>
                            </p:stCondLst>
                            <p:childTnLst>
                              <p:par>
                                <p:cTn id="44" presetID="1" presetClass="entr" presetSubtype="0" fill="hold" nodeType="afterEffect">
                                  <p:stCondLst>
                                    <p:cond delay="2250"/>
                                  </p:stCondLst>
                                  <p:childTnLst>
                                    <p:set>
                                      <p:cBhvr>
                                        <p:cTn id="45" dur="1" fill="hold">
                                          <p:stCondLst>
                                            <p:cond delay="0"/>
                                          </p:stCondLst>
                                        </p:cTn>
                                        <p:tgtEl>
                                          <p:spTgt spid="97"/>
                                        </p:tgtEl>
                                        <p:attrNameLst>
                                          <p:attrName>style.visibility</p:attrName>
                                        </p:attrNameLst>
                                      </p:cBhvr>
                                      <p:to>
                                        <p:strVal val="visible"/>
                                      </p:to>
                                    </p:set>
                                  </p:childTnLst>
                                </p:cTn>
                              </p:par>
                            </p:childTnLst>
                          </p:cTn>
                        </p:par>
                        <p:par>
                          <p:cTn id="46" fill="hold">
                            <p:stCondLst>
                              <p:cond delay="19500"/>
                            </p:stCondLst>
                            <p:childTnLst>
                              <p:par>
                                <p:cTn id="47" presetID="1" presetClass="entr" presetSubtype="0" fill="hold" grpId="0" nodeType="afterEffect">
                                  <p:stCondLst>
                                    <p:cond delay="2250"/>
                                  </p:stCondLst>
                                  <p:childTnLst>
                                    <p:set>
                                      <p:cBhvr>
                                        <p:cTn id="48" dur="1" fill="hold">
                                          <p:stCondLst>
                                            <p:cond delay="0"/>
                                          </p:stCondLst>
                                        </p:cTn>
                                        <p:tgtEl>
                                          <p:spTgt spid="14"/>
                                        </p:tgtEl>
                                        <p:attrNameLst>
                                          <p:attrName>style.visibility</p:attrName>
                                        </p:attrNameLst>
                                      </p:cBhvr>
                                      <p:to>
                                        <p:strVal val="visible"/>
                                      </p:to>
                                    </p:set>
                                  </p:childTnLst>
                                </p:cTn>
                              </p:par>
                            </p:childTnLst>
                          </p:cTn>
                        </p:par>
                        <p:par>
                          <p:cTn id="49" fill="hold">
                            <p:stCondLst>
                              <p:cond delay="21750"/>
                            </p:stCondLst>
                            <p:childTnLst>
                              <p:par>
                                <p:cTn id="50" presetID="1" presetClass="entr" presetSubtype="0" fill="hold" grpId="0" nodeType="afterEffect">
                                  <p:stCondLst>
                                    <p:cond delay="250"/>
                                  </p:stCondLst>
                                  <p:childTnLst>
                                    <p:set>
                                      <p:cBhvr>
                                        <p:cTn id="51" dur="1" fill="hold">
                                          <p:stCondLst>
                                            <p:cond delay="0"/>
                                          </p:stCondLst>
                                        </p:cTn>
                                        <p:tgtEl>
                                          <p:spTgt spid="11"/>
                                        </p:tgtEl>
                                        <p:attrNameLst>
                                          <p:attrName>style.visibility</p:attrName>
                                        </p:attrNameLst>
                                      </p:cBhvr>
                                      <p:to>
                                        <p:strVal val="visible"/>
                                      </p:to>
                                    </p:set>
                                  </p:childTnLst>
                                </p:cTn>
                              </p:par>
                            </p:childTnLst>
                          </p:cTn>
                        </p:par>
                        <p:par>
                          <p:cTn id="52" fill="hold">
                            <p:stCondLst>
                              <p:cond delay="22000"/>
                            </p:stCondLst>
                            <p:childTnLst>
                              <p:par>
                                <p:cTn id="53" presetID="1" presetClass="entr" presetSubtype="0" fill="hold" grpId="0" nodeType="afterEffect">
                                  <p:stCondLst>
                                    <p:cond delay="25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7560</TotalTime>
  <Words>4072</Words>
  <Application>Microsoft Office PowerPoint</Application>
  <PresentationFormat>Presentación en pantalla (4:3)</PresentationFormat>
  <Paragraphs>561</Paragraphs>
  <Slides>17</Slides>
  <Notes>17</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Diseño predeterminado</vt:lpstr>
      <vt:lpstr>Presentación de PowerPoint</vt:lpstr>
      <vt:lpstr>índex</vt:lpstr>
      <vt:lpstr>oportunitat i motivació</vt:lpstr>
      <vt:lpstr>objectius</vt:lpstr>
      <vt:lpstr>metodologia</vt:lpstr>
      <vt:lpstr>planificació</vt:lpstr>
      <vt:lpstr>detecció de problemes </vt:lpstr>
      <vt:lpstr>comparativa</vt:lpstr>
      <vt:lpstr>solucions </vt:lpstr>
      <vt:lpstr>sketches</vt:lpstr>
      <vt:lpstr>sketches</vt:lpstr>
      <vt:lpstr>prototip</vt:lpstr>
      <vt:lpstr>prototip</vt:lpstr>
      <vt:lpstr>prototip</vt:lpstr>
      <vt:lpstr>conclusions</vt:lpstr>
      <vt:lpstr>línies de futur</vt:lpstr>
      <vt:lpstr>agraïments</vt:lpstr>
    </vt:vector>
  </TitlesOfParts>
  <Company>IMIM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Redisseny i actualització del web d'una borsa de treball sanitària</dc:title>
  <dc:subject>Presentació del projecte</dc:subject>
  <dc:creator>Tania Judith Hidalgo Ferrandis</dc:creator>
  <cp:keywords>borsa de treball, presentació</cp:keywords>
  <cp:lastModifiedBy>Tania</cp:lastModifiedBy>
  <cp:revision>348</cp:revision>
  <cp:lastPrinted>2015-07-09T11:20:40Z</cp:lastPrinted>
  <dcterms:created xsi:type="dcterms:W3CDTF">2010-06-03T10:55:39Z</dcterms:created>
  <dcterms:modified xsi:type="dcterms:W3CDTF">2016-01-16T10:00:24Z</dcterms:modified>
  <cp:category/>
</cp:coreProperties>
</file>