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6021"/>
    <a:srgbClr val="FFA015"/>
    <a:srgbClr val="845902"/>
    <a:srgbClr val="FF85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9" autoAdjust="0"/>
    <p:restoredTop sz="94660"/>
  </p:normalViewPr>
  <p:slideViewPr>
    <p:cSldViewPr>
      <p:cViewPr>
        <p:scale>
          <a:sx n="60" d="100"/>
          <a:sy n="60" d="100"/>
        </p:scale>
        <p:origin x="-486" y="-8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D94DAA-41EE-4A95-AC7B-E60974AAC78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CO"/>
        </a:p>
      </dgm:t>
    </dgm:pt>
    <dgm:pt modelId="{D8EBB2D2-661E-4441-AA31-33F64C5125AB}">
      <dgm:prSet phldrT="[Texto]"/>
      <dgm:spPr>
        <a:solidFill>
          <a:srgbClr val="EB6021"/>
        </a:solidFill>
      </dgm:spPr>
      <dgm:t>
        <a:bodyPr/>
        <a:lstStyle/>
        <a:p>
          <a:r>
            <a:rPr lang="es-CO" dirty="0" err="1" smtClean="0"/>
            <a:t>AppQuest</a:t>
          </a:r>
          <a:endParaRPr lang="es-CO" dirty="0"/>
        </a:p>
      </dgm:t>
    </dgm:pt>
    <dgm:pt modelId="{72D6B16F-DC49-4B6B-A00F-BF677FFF08F2}" type="parTrans" cxnId="{C06D84DC-D271-4ED3-B36A-43C4304B0C59}">
      <dgm:prSet/>
      <dgm:spPr/>
      <dgm:t>
        <a:bodyPr/>
        <a:lstStyle/>
        <a:p>
          <a:endParaRPr lang="es-CO"/>
        </a:p>
      </dgm:t>
    </dgm:pt>
    <dgm:pt modelId="{D79F1C45-305B-4C22-8D78-51DCF8F6F7FD}" type="sibTrans" cxnId="{C06D84DC-D271-4ED3-B36A-43C4304B0C59}">
      <dgm:prSet/>
      <dgm:spPr/>
      <dgm:t>
        <a:bodyPr/>
        <a:lstStyle/>
        <a:p>
          <a:endParaRPr lang="es-CO"/>
        </a:p>
      </dgm:t>
    </dgm:pt>
    <dgm:pt modelId="{3BA357C1-BAAB-40A0-B145-D099E8507E46}">
      <dgm:prSet phldrT="[Texto]"/>
      <dgm:spPr>
        <a:solidFill>
          <a:schemeClr val="accent1">
            <a:lumMod val="75000"/>
          </a:schemeClr>
        </a:solidFill>
      </dgm:spPr>
      <dgm:t>
        <a:bodyPr/>
        <a:lstStyle/>
        <a:p>
          <a:r>
            <a:rPr lang="es-CO" dirty="0" smtClean="0"/>
            <a:t>Requerimientos de estudiantes en aplicar la Norma</a:t>
          </a:r>
          <a:endParaRPr lang="es-CO" dirty="0"/>
        </a:p>
      </dgm:t>
    </dgm:pt>
    <dgm:pt modelId="{BBAD509D-C6C3-4315-90D1-59EB50B305CF}" type="parTrans" cxnId="{3E004904-FF62-4877-9162-F4D9EFCF1206}">
      <dgm:prSet/>
      <dgm:spPr/>
      <dgm:t>
        <a:bodyPr/>
        <a:lstStyle/>
        <a:p>
          <a:endParaRPr lang="es-CO"/>
        </a:p>
      </dgm:t>
    </dgm:pt>
    <dgm:pt modelId="{70251F0B-1495-4200-9901-57465EF5C61F}" type="sibTrans" cxnId="{3E004904-FF62-4877-9162-F4D9EFCF1206}">
      <dgm:prSet/>
      <dgm:spPr/>
      <dgm:t>
        <a:bodyPr/>
        <a:lstStyle/>
        <a:p>
          <a:endParaRPr lang="es-CO"/>
        </a:p>
      </dgm:t>
    </dgm:pt>
    <dgm:pt modelId="{BEA8CF7D-1FC6-4C2C-9640-B579E7EB9346}">
      <dgm:prSet phldrT="[Texto]"/>
      <dgm:spPr>
        <a:solidFill>
          <a:schemeClr val="accent1">
            <a:lumMod val="60000"/>
            <a:lumOff val="40000"/>
          </a:schemeClr>
        </a:solidFill>
      </dgm:spPr>
      <dgm:t>
        <a:bodyPr/>
        <a:lstStyle/>
        <a:p>
          <a:r>
            <a:rPr lang="es-CO" dirty="0" smtClean="0">
              <a:solidFill>
                <a:schemeClr val="tx1"/>
              </a:solidFill>
            </a:rPr>
            <a:t>Perfil de Usuario</a:t>
          </a:r>
          <a:endParaRPr lang="es-CO" dirty="0">
            <a:solidFill>
              <a:schemeClr val="tx1"/>
            </a:solidFill>
          </a:endParaRPr>
        </a:p>
      </dgm:t>
    </dgm:pt>
    <dgm:pt modelId="{B93B5F32-2451-419F-B2CC-FC921F30CB98}" type="parTrans" cxnId="{59A40024-E1F9-41CC-A8BC-31B15C3F75E8}">
      <dgm:prSet/>
      <dgm:spPr/>
      <dgm:t>
        <a:bodyPr/>
        <a:lstStyle/>
        <a:p>
          <a:endParaRPr lang="es-CO"/>
        </a:p>
      </dgm:t>
    </dgm:pt>
    <dgm:pt modelId="{141CBC36-F64B-4AF8-A367-FFB3B10C36F1}" type="sibTrans" cxnId="{59A40024-E1F9-41CC-A8BC-31B15C3F75E8}">
      <dgm:prSet/>
      <dgm:spPr/>
      <dgm:t>
        <a:bodyPr/>
        <a:lstStyle/>
        <a:p>
          <a:endParaRPr lang="es-CO"/>
        </a:p>
      </dgm:t>
    </dgm:pt>
    <dgm:pt modelId="{FEE055FC-EA71-4F68-9105-30405B6824F9}">
      <dgm:prSet phldrT="[Texto]"/>
      <dgm:spPr>
        <a:solidFill>
          <a:schemeClr val="accent1">
            <a:lumMod val="60000"/>
            <a:lumOff val="40000"/>
          </a:schemeClr>
        </a:solidFill>
      </dgm:spPr>
      <dgm:t>
        <a:bodyPr/>
        <a:lstStyle/>
        <a:p>
          <a:r>
            <a:rPr lang="es-CO" dirty="0" smtClean="0">
              <a:solidFill>
                <a:schemeClr val="tx1"/>
              </a:solidFill>
            </a:rPr>
            <a:t>Diseño de Interfaces</a:t>
          </a:r>
          <a:endParaRPr lang="es-CO" dirty="0">
            <a:solidFill>
              <a:schemeClr val="tx1"/>
            </a:solidFill>
          </a:endParaRPr>
        </a:p>
      </dgm:t>
    </dgm:pt>
    <dgm:pt modelId="{06831DE6-9782-42ED-8FFB-40556B19C194}" type="parTrans" cxnId="{D94EBEC5-5D2D-439D-B348-D8801DF714E3}">
      <dgm:prSet/>
      <dgm:spPr/>
      <dgm:t>
        <a:bodyPr/>
        <a:lstStyle/>
        <a:p>
          <a:endParaRPr lang="es-CO"/>
        </a:p>
      </dgm:t>
    </dgm:pt>
    <dgm:pt modelId="{F811F06D-4240-440F-BD9E-097C5C115059}" type="sibTrans" cxnId="{D94EBEC5-5D2D-439D-B348-D8801DF714E3}">
      <dgm:prSet/>
      <dgm:spPr/>
      <dgm:t>
        <a:bodyPr/>
        <a:lstStyle/>
        <a:p>
          <a:endParaRPr lang="es-CO"/>
        </a:p>
      </dgm:t>
    </dgm:pt>
    <dgm:pt modelId="{E82C86C9-1C01-42A7-ACF3-0D10B5ECBF6F}">
      <dgm:prSet phldrT="[Texto]"/>
      <dgm:spPr>
        <a:solidFill>
          <a:schemeClr val="accent1">
            <a:lumMod val="75000"/>
          </a:schemeClr>
        </a:solidFill>
      </dgm:spPr>
      <dgm:t>
        <a:bodyPr/>
        <a:lstStyle/>
        <a:p>
          <a:r>
            <a:rPr lang="es-CO" dirty="0" smtClean="0"/>
            <a:t>Aprendizaje significativo y continuo</a:t>
          </a:r>
          <a:endParaRPr lang="es-CO" dirty="0"/>
        </a:p>
      </dgm:t>
    </dgm:pt>
    <dgm:pt modelId="{9EA6D2B6-A536-4B91-8017-43CD8FEFF5EE}" type="parTrans" cxnId="{A5DB4273-BC67-4571-BAC4-661963A01D8D}">
      <dgm:prSet/>
      <dgm:spPr/>
      <dgm:t>
        <a:bodyPr/>
        <a:lstStyle/>
        <a:p>
          <a:endParaRPr lang="es-CO"/>
        </a:p>
      </dgm:t>
    </dgm:pt>
    <dgm:pt modelId="{2163F8CA-4840-4233-86F7-E0B94121C967}" type="sibTrans" cxnId="{A5DB4273-BC67-4571-BAC4-661963A01D8D}">
      <dgm:prSet/>
      <dgm:spPr/>
      <dgm:t>
        <a:bodyPr/>
        <a:lstStyle/>
        <a:p>
          <a:endParaRPr lang="es-CO"/>
        </a:p>
      </dgm:t>
    </dgm:pt>
    <dgm:pt modelId="{4D968302-A1B9-433E-A578-05C5D2DC6CCA}">
      <dgm:prSet phldrT="[Texto]"/>
      <dgm:spPr>
        <a:solidFill>
          <a:schemeClr val="accent1">
            <a:lumMod val="60000"/>
            <a:lumOff val="40000"/>
          </a:schemeClr>
        </a:solidFill>
      </dgm:spPr>
      <dgm:t>
        <a:bodyPr/>
        <a:lstStyle/>
        <a:p>
          <a:r>
            <a:rPr lang="es-CO" dirty="0" smtClean="0">
              <a:solidFill>
                <a:schemeClr val="tx1"/>
              </a:solidFill>
            </a:rPr>
            <a:t>Metodología basada en proyectos</a:t>
          </a:r>
          <a:endParaRPr lang="es-CO" dirty="0">
            <a:solidFill>
              <a:schemeClr val="tx1"/>
            </a:solidFill>
          </a:endParaRPr>
        </a:p>
      </dgm:t>
    </dgm:pt>
    <dgm:pt modelId="{17D27807-3BD6-4786-82D3-AAF5903485C8}" type="parTrans" cxnId="{0C3DC9F2-3E04-46DB-9099-DB42C1129E13}">
      <dgm:prSet/>
      <dgm:spPr/>
      <dgm:t>
        <a:bodyPr/>
        <a:lstStyle/>
        <a:p>
          <a:endParaRPr lang="es-CO"/>
        </a:p>
      </dgm:t>
    </dgm:pt>
    <dgm:pt modelId="{FFE9F7E5-5FA9-407A-AD5B-5036E1F2EFE4}" type="sibTrans" cxnId="{0C3DC9F2-3E04-46DB-9099-DB42C1129E13}">
      <dgm:prSet/>
      <dgm:spPr/>
      <dgm:t>
        <a:bodyPr/>
        <a:lstStyle/>
        <a:p>
          <a:endParaRPr lang="es-CO"/>
        </a:p>
      </dgm:t>
    </dgm:pt>
    <dgm:pt modelId="{25BD83D9-56C2-4870-A668-79CE1CC81FD3}" type="pres">
      <dgm:prSet presAssocID="{ECD94DAA-41EE-4A95-AC7B-E60974AAC787}" presName="diagram" presStyleCnt="0">
        <dgm:presLayoutVars>
          <dgm:chPref val="1"/>
          <dgm:dir/>
          <dgm:animOne val="branch"/>
          <dgm:animLvl val="lvl"/>
          <dgm:resizeHandles val="exact"/>
        </dgm:presLayoutVars>
      </dgm:prSet>
      <dgm:spPr/>
    </dgm:pt>
    <dgm:pt modelId="{8BA5128B-6C16-4BB2-94B2-DCC283D15539}" type="pres">
      <dgm:prSet presAssocID="{D8EBB2D2-661E-4441-AA31-33F64C5125AB}" presName="root1" presStyleCnt="0"/>
      <dgm:spPr/>
    </dgm:pt>
    <dgm:pt modelId="{E9F32285-EB16-4086-A12D-F5F9108F3964}" type="pres">
      <dgm:prSet presAssocID="{D8EBB2D2-661E-4441-AA31-33F64C5125AB}" presName="LevelOneTextNode" presStyleLbl="node0" presStyleIdx="0" presStyleCnt="1">
        <dgm:presLayoutVars>
          <dgm:chPref val="3"/>
        </dgm:presLayoutVars>
      </dgm:prSet>
      <dgm:spPr/>
    </dgm:pt>
    <dgm:pt modelId="{48BA999F-DD83-470E-BA24-20E4D4659A5D}" type="pres">
      <dgm:prSet presAssocID="{D8EBB2D2-661E-4441-AA31-33F64C5125AB}" presName="level2hierChild" presStyleCnt="0"/>
      <dgm:spPr/>
    </dgm:pt>
    <dgm:pt modelId="{6C24CDF6-FA18-48AD-AAA7-62B320A6CC01}" type="pres">
      <dgm:prSet presAssocID="{BBAD509D-C6C3-4315-90D1-59EB50B305CF}" presName="conn2-1" presStyleLbl="parChTrans1D2" presStyleIdx="0" presStyleCnt="2"/>
      <dgm:spPr/>
    </dgm:pt>
    <dgm:pt modelId="{A5F9CCC9-73AB-4291-8258-ECCF8F0BF0D9}" type="pres">
      <dgm:prSet presAssocID="{BBAD509D-C6C3-4315-90D1-59EB50B305CF}" presName="connTx" presStyleLbl="parChTrans1D2" presStyleIdx="0" presStyleCnt="2"/>
      <dgm:spPr/>
    </dgm:pt>
    <dgm:pt modelId="{3D23E319-1548-4B9F-9433-DB293ED93A06}" type="pres">
      <dgm:prSet presAssocID="{3BA357C1-BAAB-40A0-B145-D099E8507E46}" presName="root2" presStyleCnt="0"/>
      <dgm:spPr/>
    </dgm:pt>
    <dgm:pt modelId="{6C249DFB-B51E-4613-8724-9F47AAD3A4E1}" type="pres">
      <dgm:prSet presAssocID="{3BA357C1-BAAB-40A0-B145-D099E8507E46}" presName="LevelTwoTextNode" presStyleLbl="node2" presStyleIdx="0" presStyleCnt="2">
        <dgm:presLayoutVars>
          <dgm:chPref val="3"/>
        </dgm:presLayoutVars>
      </dgm:prSet>
      <dgm:spPr/>
      <dgm:t>
        <a:bodyPr/>
        <a:lstStyle/>
        <a:p>
          <a:endParaRPr lang="es-CO"/>
        </a:p>
      </dgm:t>
    </dgm:pt>
    <dgm:pt modelId="{5D9BB1CF-9BDF-4441-AD30-8AD253C61009}" type="pres">
      <dgm:prSet presAssocID="{3BA357C1-BAAB-40A0-B145-D099E8507E46}" presName="level3hierChild" presStyleCnt="0"/>
      <dgm:spPr/>
    </dgm:pt>
    <dgm:pt modelId="{099AFF9E-6384-4EA6-9838-D6A21C055AA4}" type="pres">
      <dgm:prSet presAssocID="{B93B5F32-2451-419F-B2CC-FC921F30CB98}" presName="conn2-1" presStyleLbl="parChTrans1D3" presStyleIdx="0" presStyleCnt="3"/>
      <dgm:spPr/>
    </dgm:pt>
    <dgm:pt modelId="{12E98BE9-6BB4-4799-8BE8-D68545D1E4F4}" type="pres">
      <dgm:prSet presAssocID="{B93B5F32-2451-419F-B2CC-FC921F30CB98}" presName="connTx" presStyleLbl="parChTrans1D3" presStyleIdx="0" presStyleCnt="3"/>
      <dgm:spPr/>
    </dgm:pt>
    <dgm:pt modelId="{8AD118AF-765D-4940-A3F8-10EFCB93A605}" type="pres">
      <dgm:prSet presAssocID="{BEA8CF7D-1FC6-4C2C-9640-B579E7EB9346}" presName="root2" presStyleCnt="0"/>
      <dgm:spPr/>
    </dgm:pt>
    <dgm:pt modelId="{22699349-129F-4F8D-9233-4F48957A8B8B}" type="pres">
      <dgm:prSet presAssocID="{BEA8CF7D-1FC6-4C2C-9640-B579E7EB9346}" presName="LevelTwoTextNode" presStyleLbl="node3" presStyleIdx="0" presStyleCnt="3">
        <dgm:presLayoutVars>
          <dgm:chPref val="3"/>
        </dgm:presLayoutVars>
      </dgm:prSet>
      <dgm:spPr/>
      <dgm:t>
        <a:bodyPr/>
        <a:lstStyle/>
        <a:p>
          <a:endParaRPr lang="es-CO"/>
        </a:p>
      </dgm:t>
    </dgm:pt>
    <dgm:pt modelId="{B5E36C00-0704-431D-A80B-C4E02596F063}" type="pres">
      <dgm:prSet presAssocID="{BEA8CF7D-1FC6-4C2C-9640-B579E7EB9346}" presName="level3hierChild" presStyleCnt="0"/>
      <dgm:spPr/>
    </dgm:pt>
    <dgm:pt modelId="{0CAA8E2C-06EC-4BED-8D37-075D6064926D}" type="pres">
      <dgm:prSet presAssocID="{06831DE6-9782-42ED-8FFB-40556B19C194}" presName="conn2-1" presStyleLbl="parChTrans1D3" presStyleIdx="1" presStyleCnt="3"/>
      <dgm:spPr/>
    </dgm:pt>
    <dgm:pt modelId="{95053BDC-8809-47E9-A8B7-6B8EB91D33E6}" type="pres">
      <dgm:prSet presAssocID="{06831DE6-9782-42ED-8FFB-40556B19C194}" presName="connTx" presStyleLbl="parChTrans1D3" presStyleIdx="1" presStyleCnt="3"/>
      <dgm:spPr/>
    </dgm:pt>
    <dgm:pt modelId="{D424E590-E350-4516-9C80-EE19CDE369C1}" type="pres">
      <dgm:prSet presAssocID="{FEE055FC-EA71-4F68-9105-30405B6824F9}" presName="root2" presStyleCnt="0"/>
      <dgm:spPr/>
    </dgm:pt>
    <dgm:pt modelId="{3710A792-F42B-4E9E-9DC7-C3EE1735BC1F}" type="pres">
      <dgm:prSet presAssocID="{FEE055FC-EA71-4F68-9105-30405B6824F9}" presName="LevelTwoTextNode" presStyleLbl="node3" presStyleIdx="1" presStyleCnt="3">
        <dgm:presLayoutVars>
          <dgm:chPref val="3"/>
        </dgm:presLayoutVars>
      </dgm:prSet>
      <dgm:spPr/>
      <dgm:t>
        <a:bodyPr/>
        <a:lstStyle/>
        <a:p>
          <a:endParaRPr lang="es-CO"/>
        </a:p>
      </dgm:t>
    </dgm:pt>
    <dgm:pt modelId="{FCBEA70D-FD4A-4BFC-BBF4-E9EF29E9A4A4}" type="pres">
      <dgm:prSet presAssocID="{FEE055FC-EA71-4F68-9105-30405B6824F9}" presName="level3hierChild" presStyleCnt="0"/>
      <dgm:spPr/>
    </dgm:pt>
    <dgm:pt modelId="{D4C3CCA2-4E13-42B3-B72A-C72B33B27505}" type="pres">
      <dgm:prSet presAssocID="{9EA6D2B6-A536-4B91-8017-43CD8FEFF5EE}" presName="conn2-1" presStyleLbl="parChTrans1D2" presStyleIdx="1" presStyleCnt="2"/>
      <dgm:spPr/>
    </dgm:pt>
    <dgm:pt modelId="{51F54E5F-A3AA-475F-9B6B-DFEA4B338B4B}" type="pres">
      <dgm:prSet presAssocID="{9EA6D2B6-A536-4B91-8017-43CD8FEFF5EE}" presName="connTx" presStyleLbl="parChTrans1D2" presStyleIdx="1" presStyleCnt="2"/>
      <dgm:spPr/>
    </dgm:pt>
    <dgm:pt modelId="{28D1AADE-0D73-4C35-9EBE-66F9D051FA16}" type="pres">
      <dgm:prSet presAssocID="{E82C86C9-1C01-42A7-ACF3-0D10B5ECBF6F}" presName="root2" presStyleCnt="0"/>
      <dgm:spPr/>
    </dgm:pt>
    <dgm:pt modelId="{EE6621BE-D603-4D89-A118-B97AA3D095D8}" type="pres">
      <dgm:prSet presAssocID="{E82C86C9-1C01-42A7-ACF3-0D10B5ECBF6F}" presName="LevelTwoTextNode" presStyleLbl="node2" presStyleIdx="1" presStyleCnt="2">
        <dgm:presLayoutVars>
          <dgm:chPref val="3"/>
        </dgm:presLayoutVars>
      </dgm:prSet>
      <dgm:spPr/>
      <dgm:t>
        <a:bodyPr/>
        <a:lstStyle/>
        <a:p>
          <a:endParaRPr lang="es-CO"/>
        </a:p>
      </dgm:t>
    </dgm:pt>
    <dgm:pt modelId="{1C448983-1AEB-4AC0-8028-9543EB20914A}" type="pres">
      <dgm:prSet presAssocID="{E82C86C9-1C01-42A7-ACF3-0D10B5ECBF6F}" presName="level3hierChild" presStyleCnt="0"/>
      <dgm:spPr/>
    </dgm:pt>
    <dgm:pt modelId="{C4492167-04CC-4524-872D-5E8A81BA3564}" type="pres">
      <dgm:prSet presAssocID="{17D27807-3BD6-4786-82D3-AAF5903485C8}" presName="conn2-1" presStyleLbl="parChTrans1D3" presStyleIdx="2" presStyleCnt="3"/>
      <dgm:spPr/>
    </dgm:pt>
    <dgm:pt modelId="{C8395B91-B91C-4839-A0ED-FF91FBD5751D}" type="pres">
      <dgm:prSet presAssocID="{17D27807-3BD6-4786-82D3-AAF5903485C8}" presName="connTx" presStyleLbl="parChTrans1D3" presStyleIdx="2" presStyleCnt="3"/>
      <dgm:spPr/>
    </dgm:pt>
    <dgm:pt modelId="{4FB80C59-B3CB-404F-BF1C-5BEA7DA9F233}" type="pres">
      <dgm:prSet presAssocID="{4D968302-A1B9-433E-A578-05C5D2DC6CCA}" presName="root2" presStyleCnt="0"/>
      <dgm:spPr/>
    </dgm:pt>
    <dgm:pt modelId="{94B26693-768B-41C7-8778-20C173552C2E}" type="pres">
      <dgm:prSet presAssocID="{4D968302-A1B9-433E-A578-05C5D2DC6CCA}" presName="LevelTwoTextNode" presStyleLbl="node3" presStyleIdx="2" presStyleCnt="3">
        <dgm:presLayoutVars>
          <dgm:chPref val="3"/>
        </dgm:presLayoutVars>
      </dgm:prSet>
      <dgm:spPr/>
      <dgm:t>
        <a:bodyPr/>
        <a:lstStyle/>
        <a:p>
          <a:endParaRPr lang="es-CO"/>
        </a:p>
      </dgm:t>
    </dgm:pt>
    <dgm:pt modelId="{688704B9-2076-4349-B570-CDB462B865E8}" type="pres">
      <dgm:prSet presAssocID="{4D968302-A1B9-433E-A578-05C5D2DC6CCA}" presName="level3hierChild" presStyleCnt="0"/>
      <dgm:spPr/>
    </dgm:pt>
  </dgm:ptLst>
  <dgm:cxnLst>
    <dgm:cxn modelId="{47FF2B56-C119-4F88-BA19-36B831760F5B}" type="presOf" srcId="{06831DE6-9782-42ED-8FFB-40556B19C194}" destId="{0CAA8E2C-06EC-4BED-8D37-075D6064926D}" srcOrd="0" destOrd="0" presId="urn:microsoft.com/office/officeart/2005/8/layout/hierarchy2"/>
    <dgm:cxn modelId="{F72D0445-69B0-4615-B4A5-2454A67175D4}" type="presOf" srcId="{BBAD509D-C6C3-4315-90D1-59EB50B305CF}" destId="{A5F9CCC9-73AB-4291-8258-ECCF8F0BF0D9}" srcOrd="1" destOrd="0" presId="urn:microsoft.com/office/officeart/2005/8/layout/hierarchy2"/>
    <dgm:cxn modelId="{20411E05-5CDA-4857-BB4C-CCA5F9AD5C25}" type="presOf" srcId="{D8EBB2D2-661E-4441-AA31-33F64C5125AB}" destId="{E9F32285-EB16-4086-A12D-F5F9108F3964}" srcOrd="0" destOrd="0" presId="urn:microsoft.com/office/officeart/2005/8/layout/hierarchy2"/>
    <dgm:cxn modelId="{59A40024-E1F9-41CC-A8BC-31B15C3F75E8}" srcId="{3BA357C1-BAAB-40A0-B145-D099E8507E46}" destId="{BEA8CF7D-1FC6-4C2C-9640-B579E7EB9346}" srcOrd="0" destOrd="0" parTransId="{B93B5F32-2451-419F-B2CC-FC921F30CB98}" sibTransId="{141CBC36-F64B-4AF8-A367-FFB3B10C36F1}"/>
    <dgm:cxn modelId="{DE19C63B-AC15-4F92-8B50-CDBFFBCAEEAD}" type="presOf" srcId="{B93B5F32-2451-419F-B2CC-FC921F30CB98}" destId="{099AFF9E-6384-4EA6-9838-D6A21C055AA4}" srcOrd="0" destOrd="0" presId="urn:microsoft.com/office/officeart/2005/8/layout/hierarchy2"/>
    <dgm:cxn modelId="{4119EE3E-EC3A-42A8-842D-94878ED3D489}" type="presOf" srcId="{3BA357C1-BAAB-40A0-B145-D099E8507E46}" destId="{6C249DFB-B51E-4613-8724-9F47AAD3A4E1}" srcOrd="0" destOrd="0" presId="urn:microsoft.com/office/officeart/2005/8/layout/hierarchy2"/>
    <dgm:cxn modelId="{7B711868-83AE-4CAC-8663-D3CD784F7454}" type="presOf" srcId="{9EA6D2B6-A536-4B91-8017-43CD8FEFF5EE}" destId="{51F54E5F-A3AA-475F-9B6B-DFEA4B338B4B}" srcOrd="1" destOrd="0" presId="urn:microsoft.com/office/officeart/2005/8/layout/hierarchy2"/>
    <dgm:cxn modelId="{17F6092E-38EB-4330-BF56-AC8C1C81F34A}" type="presOf" srcId="{4D968302-A1B9-433E-A578-05C5D2DC6CCA}" destId="{94B26693-768B-41C7-8778-20C173552C2E}" srcOrd="0" destOrd="0" presId="urn:microsoft.com/office/officeart/2005/8/layout/hierarchy2"/>
    <dgm:cxn modelId="{9D8B91A9-1FA6-4149-AF71-25F3A6C8ABDD}" type="presOf" srcId="{BBAD509D-C6C3-4315-90D1-59EB50B305CF}" destId="{6C24CDF6-FA18-48AD-AAA7-62B320A6CC01}" srcOrd="0" destOrd="0" presId="urn:microsoft.com/office/officeart/2005/8/layout/hierarchy2"/>
    <dgm:cxn modelId="{F664C468-67C0-4A0F-A6A4-EAAF3FD86F8F}" type="presOf" srcId="{B93B5F32-2451-419F-B2CC-FC921F30CB98}" destId="{12E98BE9-6BB4-4799-8BE8-D68545D1E4F4}" srcOrd="1" destOrd="0" presId="urn:microsoft.com/office/officeart/2005/8/layout/hierarchy2"/>
    <dgm:cxn modelId="{4BFF4334-D778-40D8-949B-6B3C92A7874A}" type="presOf" srcId="{E82C86C9-1C01-42A7-ACF3-0D10B5ECBF6F}" destId="{EE6621BE-D603-4D89-A118-B97AA3D095D8}" srcOrd="0" destOrd="0" presId="urn:microsoft.com/office/officeart/2005/8/layout/hierarchy2"/>
    <dgm:cxn modelId="{D94EBEC5-5D2D-439D-B348-D8801DF714E3}" srcId="{3BA357C1-BAAB-40A0-B145-D099E8507E46}" destId="{FEE055FC-EA71-4F68-9105-30405B6824F9}" srcOrd="1" destOrd="0" parTransId="{06831DE6-9782-42ED-8FFB-40556B19C194}" sibTransId="{F811F06D-4240-440F-BD9E-097C5C115059}"/>
    <dgm:cxn modelId="{29789603-2952-4326-8BCF-DE6E60069560}" type="presOf" srcId="{FEE055FC-EA71-4F68-9105-30405B6824F9}" destId="{3710A792-F42B-4E9E-9DC7-C3EE1735BC1F}" srcOrd="0" destOrd="0" presId="urn:microsoft.com/office/officeart/2005/8/layout/hierarchy2"/>
    <dgm:cxn modelId="{C06D84DC-D271-4ED3-B36A-43C4304B0C59}" srcId="{ECD94DAA-41EE-4A95-AC7B-E60974AAC787}" destId="{D8EBB2D2-661E-4441-AA31-33F64C5125AB}" srcOrd="0" destOrd="0" parTransId="{72D6B16F-DC49-4B6B-A00F-BF677FFF08F2}" sibTransId="{D79F1C45-305B-4C22-8D78-51DCF8F6F7FD}"/>
    <dgm:cxn modelId="{0C3DC9F2-3E04-46DB-9099-DB42C1129E13}" srcId="{E82C86C9-1C01-42A7-ACF3-0D10B5ECBF6F}" destId="{4D968302-A1B9-433E-A578-05C5D2DC6CCA}" srcOrd="0" destOrd="0" parTransId="{17D27807-3BD6-4786-82D3-AAF5903485C8}" sibTransId="{FFE9F7E5-5FA9-407A-AD5B-5036E1F2EFE4}"/>
    <dgm:cxn modelId="{D85ADFE6-5BCA-43C5-80E5-62538A5A9672}" type="presOf" srcId="{17D27807-3BD6-4786-82D3-AAF5903485C8}" destId="{C8395B91-B91C-4839-A0ED-FF91FBD5751D}" srcOrd="1" destOrd="0" presId="urn:microsoft.com/office/officeart/2005/8/layout/hierarchy2"/>
    <dgm:cxn modelId="{51DF5407-6C28-4B98-B4F2-25223627043D}" type="presOf" srcId="{ECD94DAA-41EE-4A95-AC7B-E60974AAC787}" destId="{25BD83D9-56C2-4870-A668-79CE1CC81FD3}" srcOrd="0" destOrd="0" presId="urn:microsoft.com/office/officeart/2005/8/layout/hierarchy2"/>
    <dgm:cxn modelId="{A5DB4273-BC67-4571-BAC4-661963A01D8D}" srcId="{D8EBB2D2-661E-4441-AA31-33F64C5125AB}" destId="{E82C86C9-1C01-42A7-ACF3-0D10B5ECBF6F}" srcOrd="1" destOrd="0" parTransId="{9EA6D2B6-A536-4B91-8017-43CD8FEFF5EE}" sibTransId="{2163F8CA-4840-4233-86F7-E0B94121C967}"/>
    <dgm:cxn modelId="{C949BCB3-E869-4697-A1C5-C45F96EC2DA1}" type="presOf" srcId="{9EA6D2B6-A536-4B91-8017-43CD8FEFF5EE}" destId="{D4C3CCA2-4E13-42B3-B72A-C72B33B27505}" srcOrd="0" destOrd="0" presId="urn:microsoft.com/office/officeart/2005/8/layout/hierarchy2"/>
    <dgm:cxn modelId="{514CE91D-9E6A-43C1-AA5F-4965F1A1F066}" type="presOf" srcId="{BEA8CF7D-1FC6-4C2C-9640-B579E7EB9346}" destId="{22699349-129F-4F8D-9233-4F48957A8B8B}" srcOrd="0" destOrd="0" presId="urn:microsoft.com/office/officeart/2005/8/layout/hierarchy2"/>
    <dgm:cxn modelId="{3E004904-FF62-4877-9162-F4D9EFCF1206}" srcId="{D8EBB2D2-661E-4441-AA31-33F64C5125AB}" destId="{3BA357C1-BAAB-40A0-B145-D099E8507E46}" srcOrd="0" destOrd="0" parTransId="{BBAD509D-C6C3-4315-90D1-59EB50B305CF}" sibTransId="{70251F0B-1495-4200-9901-57465EF5C61F}"/>
    <dgm:cxn modelId="{FD348688-43E0-4C13-8B5E-E256B5D09981}" type="presOf" srcId="{17D27807-3BD6-4786-82D3-AAF5903485C8}" destId="{C4492167-04CC-4524-872D-5E8A81BA3564}" srcOrd="0" destOrd="0" presId="urn:microsoft.com/office/officeart/2005/8/layout/hierarchy2"/>
    <dgm:cxn modelId="{1B0D1CF1-778D-4693-9E64-E5AEF3D330D8}" type="presOf" srcId="{06831DE6-9782-42ED-8FFB-40556B19C194}" destId="{95053BDC-8809-47E9-A8B7-6B8EB91D33E6}" srcOrd="1" destOrd="0" presId="urn:microsoft.com/office/officeart/2005/8/layout/hierarchy2"/>
    <dgm:cxn modelId="{DA64760C-C002-47B4-BD41-CDDA3E09AC0E}" type="presParOf" srcId="{25BD83D9-56C2-4870-A668-79CE1CC81FD3}" destId="{8BA5128B-6C16-4BB2-94B2-DCC283D15539}" srcOrd="0" destOrd="0" presId="urn:microsoft.com/office/officeart/2005/8/layout/hierarchy2"/>
    <dgm:cxn modelId="{15146D72-01AF-4390-A150-69E19C3B5536}" type="presParOf" srcId="{8BA5128B-6C16-4BB2-94B2-DCC283D15539}" destId="{E9F32285-EB16-4086-A12D-F5F9108F3964}" srcOrd="0" destOrd="0" presId="urn:microsoft.com/office/officeart/2005/8/layout/hierarchy2"/>
    <dgm:cxn modelId="{2368F350-EA21-4773-A077-5CC19C8E91FB}" type="presParOf" srcId="{8BA5128B-6C16-4BB2-94B2-DCC283D15539}" destId="{48BA999F-DD83-470E-BA24-20E4D4659A5D}" srcOrd="1" destOrd="0" presId="urn:microsoft.com/office/officeart/2005/8/layout/hierarchy2"/>
    <dgm:cxn modelId="{A91CD08A-BD81-4F70-8432-505589FF66EB}" type="presParOf" srcId="{48BA999F-DD83-470E-BA24-20E4D4659A5D}" destId="{6C24CDF6-FA18-48AD-AAA7-62B320A6CC01}" srcOrd="0" destOrd="0" presId="urn:microsoft.com/office/officeart/2005/8/layout/hierarchy2"/>
    <dgm:cxn modelId="{A44475E6-61BD-4C45-97D9-8873DA7FE6BD}" type="presParOf" srcId="{6C24CDF6-FA18-48AD-AAA7-62B320A6CC01}" destId="{A5F9CCC9-73AB-4291-8258-ECCF8F0BF0D9}" srcOrd="0" destOrd="0" presId="urn:microsoft.com/office/officeart/2005/8/layout/hierarchy2"/>
    <dgm:cxn modelId="{2E8351AA-5645-458B-A46E-728CFDE6960B}" type="presParOf" srcId="{48BA999F-DD83-470E-BA24-20E4D4659A5D}" destId="{3D23E319-1548-4B9F-9433-DB293ED93A06}" srcOrd="1" destOrd="0" presId="urn:microsoft.com/office/officeart/2005/8/layout/hierarchy2"/>
    <dgm:cxn modelId="{C9691602-97C3-4806-A858-75710DD633E7}" type="presParOf" srcId="{3D23E319-1548-4B9F-9433-DB293ED93A06}" destId="{6C249DFB-B51E-4613-8724-9F47AAD3A4E1}" srcOrd="0" destOrd="0" presId="urn:microsoft.com/office/officeart/2005/8/layout/hierarchy2"/>
    <dgm:cxn modelId="{FA730C37-016C-448C-AF7E-89AA5688C667}" type="presParOf" srcId="{3D23E319-1548-4B9F-9433-DB293ED93A06}" destId="{5D9BB1CF-9BDF-4441-AD30-8AD253C61009}" srcOrd="1" destOrd="0" presId="urn:microsoft.com/office/officeart/2005/8/layout/hierarchy2"/>
    <dgm:cxn modelId="{60B9FE16-8CEC-4654-A49E-5C50B87EDE0F}" type="presParOf" srcId="{5D9BB1CF-9BDF-4441-AD30-8AD253C61009}" destId="{099AFF9E-6384-4EA6-9838-D6A21C055AA4}" srcOrd="0" destOrd="0" presId="urn:microsoft.com/office/officeart/2005/8/layout/hierarchy2"/>
    <dgm:cxn modelId="{9235C51B-72FD-4930-910F-C0BA1B2B7EDB}" type="presParOf" srcId="{099AFF9E-6384-4EA6-9838-D6A21C055AA4}" destId="{12E98BE9-6BB4-4799-8BE8-D68545D1E4F4}" srcOrd="0" destOrd="0" presId="urn:microsoft.com/office/officeart/2005/8/layout/hierarchy2"/>
    <dgm:cxn modelId="{6CA92B64-0D9A-4561-A3B7-8B462DA0BDC5}" type="presParOf" srcId="{5D9BB1CF-9BDF-4441-AD30-8AD253C61009}" destId="{8AD118AF-765D-4940-A3F8-10EFCB93A605}" srcOrd="1" destOrd="0" presId="urn:microsoft.com/office/officeart/2005/8/layout/hierarchy2"/>
    <dgm:cxn modelId="{EC4B4C70-7478-4A2C-A7E1-AE202F39258C}" type="presParOf" srcId="{8AD118AF-765D-4940-A3F8-10EFCB93A605}" destId="{22699349-129F-4F8D-9233-4F48957A8B8B}" srcOrd="0" destOrd="0" presId="urn:microsoft.com/office/officeart/2005/8/layout/hierarchy2"/>
    <dgm:cxn modelId="{D13384A6-0B02-4EDC-BF1D-37B4EB65A0AC}" type="presParOf" srcId="{8AD118AF-765D-4940-A3F8-10EFCB93A605}" destId="{B5E36C00-0704-431D-A80B-C4E02596F063}" srcOrd="1" destOrd="0" presId="urn:microsoft.com/office/officeart/2005/8/layout/hierarchy2"/>
    <dgm:cxn modelId="{3156FFFC-4861-4684-9B08-44EC951466D4}" type="presParOf" srcId="{5D9BB1CF-9BDF-4441-AD30-8AD253C61009}" destId="{0CAA8E2C-06EC-4BED-8D37-075D6064926D}" srcOrd="2" destOrd="0" presId="urn:microsoft.com/office/officeart/2005/8/layout/hierarchy2"/>
    <dgm:cxn modelId="{C906AB4B-35EB-48BB-AE63-D9983B99EBEF}" type="presParOf" srcId="{0CAA8E2C-06EC-4BED-8D37-075D6064926D}" destId="{95053BDC-8809-47E9-A8B7-6B8EB91D33E6}" srcOrd="0" destOrd="0" presId="urn:microsoft.com/office/officeart/2005/8/layout/hierarchy2"/>
    <dgm:cxn modelId="{3EABD58B-301C-4966-BD7A-8E5A03C24238}" type="presParOf" srcId="{5D9BB1CF-9BDF-4441-AD30-8AD253C61009}" destId="{D424E590-E350-4516-9C80-EE19CDE369C1}" srcOrd="3" destOrd="0" presId="urn:microsoft.com/office/officeart/2005/8/layout/hierarchy2"/>
    <dgm:cxn modelId="{F0EB3A01-0ADB-44DD-A544-8428106AE108}" type="presParOf" srcId="{D424E590-E350-4516-9C80-EE19CDE369C1}" destId="{3710A792-F42B-4E9E-9DC7-C3EE1735BC1F}" srcOrd="0" destOrd="0" presId="urn:microsoft.com/office/officeart/2005/8/layout/hierarchy2"/>
    <dgm:cxn modelId="{C9B732EA-BDC4-4297-9EF2-F430E6E79FED}" type="presParOf" srcId="{D424E590-E350-4516-9C80-EE19CDE369C1}" destId="{FCBEA70D-FD4A-4BFC-BBF4-E9EF29E9A4A4}" srcOrd="1" destOrd="0" presId="urn:microsoft.com/office/officeart/2005/8/layout/hierarchy2"/>
    <dgm:cxn modelId="{21E29C1F-F57E-4E23-879E-7233632A7856}" type="presParOf" srcId="{48BA999F-DD83-470E-BA24-20E4D4659A5D}" destId="{D4C3CCA2-4E13-42B3-B72A-C72B33B27505}" srcOrd="2" destOrd="0" presId="urn:microsoft.com/office/officeart/2005/8/layout/hierarchy2"/>
    <dgm:cxn modelId="{2FC268C4-B294-4210-BB5C-547064759D14}" type="presParOf" srcId="{D4C3CCA2-4E13-42B3-B72A-C72B33B27505}" destId="{51F54E5F-A3AA-475F-9B6B-DFEA4B338B4B}" srcOrd="0" destOrd="0" presId="urn:microsoft.com/office/officeart/2005/8/layout/hierarchy2"/>
    <dgm:cxn modelId="{12274BBC-44CA-426A-8C5C-2714D3097020}" type="presParOf" srcId="{48BA999F-DD83-470E-BA24-20E4D4659A5D}" destId="{28D1AADE-0D73-4C35-9EBE-66F9D051FA16}" srcOrd="3" destOrd="0" presId="urn:microsoft.com/office/officeart/2005/8/layout/hierarchy2"/>
    <dgm:cxn modelId="{69DE3A18-CC59-4E16-928F-727389467FC7}" type="presParOf" srcId="{28D1AADE-0D73-4C35-9EBE-66F9D051FA16}" destId="{EE6621BE-D603-4D89-A118-B97AA3D095D8}" srcOrd="0" destOrd="0" presId="urn:microsoft.com/office/officeart/2005/8/layout/hierarchy2"/>
    <dgm:cxn modelId="{900FE8A6-6126-4CC8-B714-A0A0C8CE03F9}" type="presParOf" srcId="{28D1AADE-0D73-4C35-9EBE-66F9D051FA16}" destId="{1C448983-1AEB-4AC0-8028-9543EB20914A}" srcOrd="1" destOrd="0" presId="urn:microsoft.com/office/officeart/2005/8/layout/hierarchy2"/>
    <dgm:cxn modelId="{252CF408-078F-4B45-974F-D1D5C415FA77}" type="presParOf" srcId="{1C448983-1AEB-4AC0-8028-9543EB20914A}" destId="{C4492167-04CC-4524-872D-5E8A81BA3564}" srcOrd="0" destOrd="0" presId="urn:microsoft.com/office/officeart/2005/8/layout/hierarchy2"/>
    <dgm:cxn modelId="{5E119AFC-F4D4-41AE-9C35-9DE25126D111}" type="presParOf" srcId="{C4492167-04CC-4524-872D-5E8A81BA3564}" destId="{C8395B91-B91C-4839-A0ED-FF91FBD5751D}" srcOrd="0" destOrd="0" presId="urn:microsoft.com/office/officeart/2005/8/layout/hierarchy2"/>
    <dgm:cxn modelId="{E6D55D39-4881-455F-8B89-02D6AAEB51D8}" type="presParOf" srcId="{1C448983-1AEB-4AC0-8028-9543EB20914A}" destId="{4FB80C59-B3CB-404F-BF1C-5BEA7DA9F233}" srcOrd="1" destOrd="0" presId="urn:microsoft.com/office/officeart/2005/8/layout/hierarchy2"/>
    <dgm:cxn modelId="{1C143334-8F3D-466E-B453-EEDB2232F1A1}" type="presParOf" srcId="{4FB80C59-B3CB-404F-BF1C-5BEA7DA9F233}" destId="{94B26693-768B-41C7-8778-20C173552C2E}" srcOrd="0" destOrd="0" presId="urn:microsoft.com/office/officeart/2005/8/layout/hierarchy2"/>
    <dgm:cxn modelId="{CFDCEC56-1FDB-41DC-9C84-12DA3E2E51DC}" type="presParOf" srcId="{4FB80C59-B3CB-404F-BF1C-5BEA7DA9F233}" destId="{688704B9-2076-4349-B570-CDB462B865E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32285-EB16-4086-A12D-F5F9108F3964}">
      <dsp:nvSpPr>
        <dsp:cNvPr id="0" name=""/>
        <dsp:cNvSpPr/>
      </dsp:nvSpPr>
      <dsp:spPr>
        <a:xfrm>
          <a:off x="4542" y="2328784"/>
          <a:ext cx="2276990" cy="1138495"/>
        </a:xfrm>
        <a:prstGeom prst="roundRect">
          <a:avLst>
            <a:gd name="adj" fmla="val 10000"/>
          </a:avLst>
        </a:prstGeom>
        <a:solidFill>
          <a:srgbClr val="EB602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err="1" smtClean="0"/>
            <a:t>AppQuest</a:t>
          </a:r>
          <a:endParaRPr lang="es-CO" sz="2300" kern="1200" dirty="0"/>
        </a:p>
      </dsp:txBody>
      <dsp:txXfrm>
        <a:off x="37887" y="2362129"/>
        <a:ext cx="2210300" cy="1071805"/>
      </dsp:txXfrm>
    </dsp:sp>
    <dsp:sp modelId="{6C24CDF6-FA18-48AD-AAA7-62B320A6CC01}">
      <dsp:nvSpPr>
        <dsp:cNvPr id="0" name=""/>
        <dsp:cNvSpPr/>
      </dsp:nvSpPr>
      <dsp:spPr>
        <a:xfrm rot="18770822">
          <a:off x="2067270" y="2387126"/>
          <a:ext cx="1339320" cy="39858"/>
        </a:xfrm>
        <a:custGeom>
          <a:avLst/>
          <a:gdLst/>
          <a:ahLst/>
          <a:cxnLst/>
          <a:rect l="0" t="0" r="0" b="0"/>
          <a:pathLst>
            <a:path>
              <a:moveTo>
                <a:pt x="0" y="19929"/>
              </a:moveTo>
              <a:lnTo>
                <a:pt x="1339320" y="199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2703447" y="2373572"/>
        <a:ext cx="66966" cy="66966"/>
      </dsp:txXfrm>
    </dsp:sp>
    <dsp:sp modelId="{6C249DFB-B51E-4613-8724-9F47AAD3A4E1}">
      <dsp:nvSpPr>
        <dsp:cNvPr id="0" name=""/>
        <dsp:cNvSpPr/>
      </dsp:nvSpPr>
      <dsp:spPr>
        <a:xfrm>
          <a:off x="3192328" y="1346832"/>
          <a:ext cx="2276990" cy="1138495"/>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smtClean="0"/>
            <a:t>Requerimientos de estudiantes en aplicar la Norma</a:t>
          </a:r>
          <a:endParaRPr lang="es-CO" sz="2300" kern="1200" dirty="0"/>
        </a:p>
      </dsp:txBody>
      <dsp:txXfrm>
        <a:off x="3225673" y="1380177"/>
        <a:ext cx="2210300" cy="1071805"/>
      </dsp:txXfrm>
    </dsp:sp>
    <dsp:sp modelId="{099AFF9E-6384-4EA6-9838-D6A21C055AA4}">
      <dsp:nvSpPr>
        <dsp:cNvPr id="0" name=""/>
        <dsp:cNvSpPr/>
      </dsp:nvSpPr>
      <dsp:spPr>
        <a:xfrm rot="19457599">
          <a:off x="5363892" y="1568833"/>
          <a:ext cx="1121648" cy="39858"/>
        </a:xfrm>
        <a:custGeom>
          <a:avLst/>
          <a:gdLst/>
          <a:ahLst/>
          <a:cxnLst/>
          <a:rect l="0" t="0" r="0" b="0"/>
          <a:pathLst>
            <a:path>
              <a:moveTo>
                <a:pt x="0" y="19929"/>
              </a:moveTo>
              <a:lnTo>
                <a:pt x="1121648" y="199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5896675" y="1560721"/>
        <a:ext cx="56082" cy="56082"/>
      </dsp:txXfrm>
    </dsp:sp>
    <dsp:sp modelId="{22699349-129F-4F8D-9233-4F48957A8B8B}">
      <dsp:nvSpPr>
        <dsp:cNvPr id="0" name=""/>
        <dsp:cNvSpPr/>
      </dsp:nvSpPr>
      <dsp:spPr>
        <a:xfrm>
          <a:off x="6380115" y="692197"/>
          <a:ext cx="2276990" cy="1138495"/>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smtClean="0">
              <a:solidFill>
                <a:schemeClr val="tx1"/>
              </a:solidFill>
            </a:rPr>
            <a:t>Perfil de Usuario</a:t>
          </a:r>
          <a:endParaRPr lang="es-CO" sz="2300" kern="1200" dirty="0">
            <a:solidFill>
              <a:schemeClr val="tx1"/>
            </a:solidFill>
          </a:endParaRPr>
        </a:p>
      </dsp:txBody>
      <dsp:txXfrm>
        <a:off x="6413460" y="725542"/>
        <a:ext cx="2210300" cy="1071805"/>
      </dsp:txXfrm>
    </dsp:sp>
    <dsp:sp modelId="{0CAA8E2C-06EC-4BED-8D37-075D6064926D}">
      <dsp:nvSpPr>
        <dsp:cNvPr id="0" name=""/>
        <dsp:cNvSpPr/>
      </dsp:nvSpPr>
      <dsp:spPr>
        <a:xfrm rot="2142401">
          <a:off x="5363892" y="2223467"/>
          <a:ext cx="1121648" cy="39858"/>
        </a:xfrm>
        <a:custGeom>
          <a:avLst/>
          <a:gdLst/>
          <a:ahLst/>
          <a:cxnLst/>
          <a:rect l="0" t="0" r="0" b="0"/>
          <a:pathLst>
            <a:path>
              <a:moveTo>
                <a:pt x="0" y="19929"/>
              </a:moveTo>
              <a:lnTo>
                <a:pt x="1121648" y="199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5896675" y="2215355"/>
        <a:ext cx="56082" cy="56082"/>
      </dsp:txXfrm>
    </dsp:sp>
    <dsp:sp modelId="{3710A792-F42B-4E9E-9DC7-C3EE1735BC1F}">
      <dsp:nvSpPr>
        <dsp:cNvPr id="0" name=""/>
        <dsp:cNvSpPr/>
      </dsp:nvSpPr>
      <dsp:spPr>
        <a:xfrm>
          <a:off x="6380115" y="2001466"/>
          <a:ext cx="2276990" cy="1138495"/>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smtClean="0">
              <a:solidFill>
                <a:schemeClr val="tx1"/>
              </a:solidFill>
            </a:rPr>
            <a:t>Diseño de Interfaces</a:t>
          </a:r>
          <a:endParaRPr lang="es-CO" sz="2300" kern="1200" dirty="0">
            <a:solidFill>
              <a:schemeClr val="tx1"/>
            </a:solidFill>
          </a:endParaRPr>
        </a:p>
      </dsp:txBody>
      <dsp:txXfrm>
        <a:off x="6413460" y="2034811"/>
        <a:ext cx="2210300" cy="1071805"/>
      </dsp:txXfrm>
    </dsp:sp>
    <dsp:sp modelId="{D4C3CCA2-4E13-42B3-B72A-C72B33B27505}">
      <dsp:nvSpPr>
        <dsp:cNvPr id="0" name=""/>
        <dsp:cNvSpPr/>
      </dsp:nvSpPr>
      <dsp:spPr>
        <a:xfrm rot="2829178">
          <a:off x="2067270" y="3369078"/>
          <a:ext cx="1339320" cy="39858"/>
        </a:xfrm>
        <a:custGeom>
          <a:avLst/>
          <a:gdLst/>
          <a:ahLst/>
          <a:cxnLst/>
          <a:rect l="0" t="0" r="0" b="0"/>
          <a:pathLst>
            <a:path>
              <a:moveTo>
                <a:pt x="0" y="19929"/>
              </a:moveTo>
              <a:lnTo>
                <a:pt x="1339320" y="199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2703447" y="3355524"/>
        <a:ext cx="66966" cy="66966"/>
      </dsp:txXfrm>
    </dsp:sp>
    <dsp:sp modelId="{EE6621BE-D603-4D89-A118-B97AA3D095D8}">
      <dsp:nvSpPr>
        <dsp:cNvPr id="0" name=""/>
        <dsp:cNvSpPr/>
      </dsp:nvSpPr>
      <dsp:spPr>
        <a:xfrm>
          <a:off x="3192328" y="3310736"/>
          <a:ext cx="2276990" cy="1138495"/>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smtClean="0"/>
            <a:t>Aprendizaje significativo y continuo</a:t>
          </a:r>
          <a:endParaRPr lang="es-CO" sz="2300" kern="1200" dirty="0"/>
        </a:p>
      </dsp:txBody>
      <dsp:txXfrm>
        <a:off x="3225673" y="3344081"/>
        <a:ext cx="2210300" cy="1071805"/>
      </dsp:txXfrm>
    </dsp:sp>
    <dsp:sp modelId="{C4492167-04CC-4524-872D-5E8A81BA3564}">
      <dsp:nvSpPr>
        <dsp:cNvPr id="0" name=""/>
        <dsp:cNvSpPr/>
      </dsp:nvSpPr>
      <dsp:spPr>
        <a:xfrm>
          <a:off x="5469319" y="3860054"/>
          <a:ext cx="910796" cy="39858"/>
        </a:xfrm>
        <a:custGeom>
          <a:avLst/>
          <a:gdLst/>
          <a:ahLst/>
          <a:cxnLst/>
          <a:rect l="0" t="0" r="0" b="0"/>
          <a:pathLst>
            <a:path>
              <a:moveTo>
                <a:pt x="0" y="19929"/>
              </a:moveTo>
              <a:lnTo>
                <a:pt x="910796" y="199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5901947" y="3857214"/>
        <a:ext cx="45539" cy="45539"/>
      </dsp:txXfrm>
    </dsp:sp>
    <dsp:sp modelId="{94B26693-768B-41C7-8778-20C173552C2E}">
      <dsp:nvSpPr>
        <dsp:cNvPr id="0" name=""/>
        <dsp:cNvSpPr/>
      </dsp:nvSpPr>
      <dsp:spPr>
        <a:xfrm>
          <a:off x="6380115" y="3310736"/>
          <a:ext cx="2276990" cy="1138495"/>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kern="1200" dirty="0" smtClean="0">
              <a:solidFill>
                <a:schemeClr val="tx1"/>
              </a:solidFill>
            </a:rPr>
            <a:t>Metodología basada en proyectos</a:t>
          </a:r>
          <a:endParaRPr lang="es-CO" sz="2300" kern="1200" dirty="0">
            <a:solidFill>
              <a:schemeClr val="tx1"/>
            </a:solidFill>
          </a:endParaRPr>
        </a:p>
      </dsp:txBody>
      <dsp:txXfrm>
        <a:off x="6413460" y="3344081"/>
        <a:ext cx="2210300" cy="10718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80355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67680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404996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75035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19157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2538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287389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95306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2088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1520614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F51DAD6-00F4-4048-87A1-C8DE9E47F611}" type="datetimeFigureOut">
              <a:rPr lang="es-CO" smtClean="0"/>
              <a:t>14/01/2016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DE47711-A836-4896-BAA7-DBA8B251EB79}" type="slidenum">
              <a:rPr lang="es-CO" smtClean="0"/>
              <a:t>‹Nº›</a:t>
            </a:fld>
            <a:endParaRPr lang="es-CO"/>
          </a:p>
        </p:txBody>
      </p:sp>
    </p:spTree>
    <p:extLst>
      <p:ext uri="{BB962C8B-B14F-4D97-AF65-F5344CB8AC3E}">
        <p14:creationId xmlns:p14="http://schemas.microsoft.com/office/powerpoint/2010/main" val="351940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1DAD6-00F4-4048-87A1-C8DE9E47F611}" type="datetimeFigureOut">
              <a:rPr lang="es-CO" smtClean="0"/>
              <a:t>14/01/2016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47711-A836-4896-BAA7-DBA8B251EB79}" type="slidenum">
              <a:rPr lang="es-CO" smtClean="0"/>
              <a:t>‹Nº›</a:t>
            </a:fld>
            <a:endParaRPr lang="es-CO"/>
          </a:p>
        </p:txBody>
      </p:sp>
      <p:sp>
        <p:nvSpPr>
          <p:cNvPr id="8" name="7 Rectángulo redondeado"/>
          <p:cNvSpPr/>
          <p:nvPr userDrawn="1"/>
        </p:nvSpPr>
        <p:spPr>
          <a:xfrm>
            <a:off x="0" y="744736"/>
            <a:ext cx="9170393" cy="6113264"/>
          </a:xfrm>
          <a:prstGeom prst="roundRect">
            <a:avLst>
              <a:gd name="adj" fmla="val 687"/>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 name="6 Rectángulo redondeado"/>
          <p:cNvSpPr/>
          <p:nvPr userDrawn="1"/>
        </p:nvSpPr>
        <p:spPr>
          <a:xfrm>
            <a:off x="0" y="0"/>
            <a:ext cx="9144000" cy="744736"/>
          </a:xfrm>
          <a:prstGeom prst="roundRect">
            <a:avLst>
              <a:gd name="adj" fmla="val 2557"/>
            </a:avLst>
          </a:prstGeom>
          <a:solidFill>
            <a:srgbClr val="00B0F0"/>
          </a:solidFill>
          <a:ln>
            <a:solidFill>
              <a:srgbClr val="00B0F0"/>
            </a:solidFill>
          </a:ln>
          <a:effectLst>
            <a:outerShdw blurRad="50800" dist="38100" dir="2700000" algn="tl" rotWithShape="0">
              <a:schemeClr val="bg1">
                <a:lumMod val="8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Rectángulo redondeado"/>
          <p:cNvSpPr/>
          <p:nvPr userDrawn="1"/>
        </p:nvSpPr>
        <p:spPr>
          <a:xfrm>
            <a:off x="2617665" y="6165304"/>
            <a:ext cx="6552728" cy="692696"/>
          </a:xfrm>
          <a:prstGeom prst="roundRect">
            <a:avLst>
              <a:gd name="adj" fmla="val 2852"/>
            </a:avLst>
          </a:prstGeom>
          <a:solidFill>
            <a:srgbClr val="FFA015"/>
          </a:solidFill>
          <a:ln>
            <a:solidFill>
              <a:srgbClr val="FFA0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CO" sz="1200" b="1" i="0" dirty="0" smtClean="0">
                <a:latin typeface="Arial" panose="020B0604020202020204" pitchFamily="34" charset="0"/>
                <a:ea typeface="Roboto" pitchFamily="2" charset="0"/>
                <a:cs typeface="Arial" panose="020B0604020202020204" pitchFamily="34" charset="0"/>
              </a:rPr>
              <a:t>Diseñ</a:t>
            </a:r>
            <a:r>
              <a:rPr lang="es-CO" sz="1200" b="1" i="0" baseline="0" dirty="0" smtClean="0">
                <a:latin typeface="Arial" panose="020B0604020202020204" pitchFamily="34" charset="0"/>
                <a:ea typeface="Roboto" pitchFamily="2" charset="0"/>
                <a:cs typeface="Arial" panose="020B0604020202020204" pitchFamily="34" charset="0"/>
              </a:rPr>
              <a:t>o de una </a:t>
            </a:r>
            <a:r>
              <a:rPr lang="es-CO" sz="1200" b="1" i="0" baseline="0" dirty="0" err="1" smtClean="0">
                <a:latin typeface="Arial" panose="020B0604020202020204" pitchFamily="34" charset="0"/>
                <a:ea typeface="Roboto" pitchFamily="2" charset="0"/>
                <a:cs typeface="Arial" panose="020B0604020202020204" pitchFamily="34" charset="0"/>
              </a:rPr>
              <a:t>AppQuest</a:t>
            </a:r>
            <a:r>
              <a:rPr lang="es-CO" sz="1200" b="1" i="0" baseline="0" dirty="0" smtClean="0">
                <a:latin typeface="Arial" panose="020B0604020202020204" pitchFamily="34" charset="0"/>
                <a:ea typeface="Roboto" pitchFamily="2" charset="0"/>
                <a:cs typeface="Arial" panose="020B0604020202020204" pitchFamily="34" charset="0"/>
              </a:rPr>
              <a:t> como Herramienta de Aprendizaje</a:t>
            </a:r>
          </a:p>
          <a:p>
            <a:pPr algn="r"/>
            <a:r>
              <a:rPr lang="es-CO" sz="1200" b="1" i="0" baseline="0" dirty="0" smtClean="0">
                <a:latin typeface="Arial" panose="020B0604020202020204" pitchFamily="34" charset="0"/>
                <a:ea typeface="Roboto" pitchFamily="2" charset="0"/>
                <a:cs typeface="Arial" panose="020B0604020202020204" pitchFamily="34" charset="0"/>
              </a:rPr>
              <a:t>Autor Cristian David Martínez</a:t>
            </a:r>
          </a:p>
          <a:p>
            <a:pPr algn="r"/>
            <a:r>
              <a:rPr lang="es-CO" sz="1200" b="1" i="0" baseline="0" dirty="0" smtClean="0">
                <a:latin typeface="Arial" panose="020B0604020202020204" pitchFamily="34" charset="0"/>
                <a:ea typeface="Roboto" pitchFamily="2" charset="0"/>
                <a:cs typeface="Arial" panose="020B0604020202020204" pitchFamily="34" charset="0"/>
              </a:rPr>
              <a:t>Máster en Aplicaciones Multimedia</a:t>
            </a:r>
            <a:endParaRPr lang="es-CO" sz="1200" b="1" i="0" dirty="0">
              <a:latin typeface="Arial" panose="020B0604020202020204" pitchFamily="34" charset="0"/>
              <a:ea typeface="Roboto" pitchFamily="2" charset="0"/>
              <a:cs typeface="Arial" panose="020B0604020202020204" pitchFamily="34" charset="0"/>
            </a:endParaRPr>
          </a:p>
        </p:txBody>
      </p:sp>
      <p:pic>
        <p:nvPicPr>
          <p:cNvPr id="11" name="10 Image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434" y="-143625"/>
            <a:ext cx="1537237" cy="1412385"/>
          </a:xfrm>
          <a:prstGeom prst="rect">
            <a:avLst/>
          </a:prstGeom>
        </p:spPr>
      </p:pic>
    </p:spTree>
    <p:extLst>
      <p:ext uri="{BB962C8B-B14F-4D97-AF65-F5344CB8AC3E}">
        <p14:creationId xmlns:p14="http://schemas.microsoft.com/office/powerpoint/2010/main" val="3442620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8dv3h5.axshare.com/#p=hom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491880" y="1374684"/>
            <a:ext cx="5040560" cy="1470025"/>
          </a:xfrm>
        </p:spPr>
        <p:txBody>
          <a:bodyPr/>
          <a:lstStyle/>
          <a:p>
            <a:r>
              <a:rPr lang="es-CO" i="1" dirty="0" smtClean="0">
                <a:solidFill>
                  <a:srgbClr val="002060"/>
                </a:solidFill>
                <a:latin typeface="Calisto MT" panose="02040603050505030304" pitchFamily="18" charset="0"/>
              </a:rPr>
              <a:t>Trabajo Final de Máster</a:t>
            </a:r>
            <a:endParaRPr lang="es-CO" i="1" dirty="0">
              <a:solidFill>
                <a:srgbClr val="002060"/>
              </a:solidFill>
              <a:latin typeface="Calisto MT" panose="02040603050505030304" pitchFamily="18" charset="0"/>
            </a:endParaRPr>
          </a:p>
        </p:txBody>
      </p:sp>
      <p:sp>
        <p:nvSpPr>
          <p:cNvPr id="3" name="2 Subtítulo"/>
          <p:cNvSpPr>
            <a:spLocks noGrp="1"/>
          </p:cNvSpPr>
          <p:nvPr>
            <p:ph type="subTitle" idx="1"/>
          </p:nvPr>
        </p:nvSpPr>
        <p:spPr>
          <a:xfrm>
            <a:off x="3275856" y="2996952"/>
            <a:ext cx="5616624" cy="2448272"/>
          </a:xfrm>
        </p:spPr>
        <p:txBody>
          <a:bodyPr>
            <a:normAutofit/>
          </a:bodyPr>
          <a:lstStyle/>
          <a:p>
            <a:r>
              <a:rPr lang="es-CO" sz="1600" dirty="0" err="1" smtClean="0">
                <a:solidFill>
                  <a:srgbClr val="002060"/>
                </a:solidFill>
                <a:latin typeface="Calisto MT" panose="02040603050505030304" pitchFamily="18" charset="0"/>
              </a:rPr>
              <a:t>AppQuest</a:t>
            </a:r>
            <a:r>
              <a:rPr lang="es-CO" sz="1600" dirty="0" smtClean="0">
                <a:solidFill>
                  <a:srgbClr val="002060"/>
                </a:solidFill>
                <a:latin typeface="Calisto MT" panose="02040603050505030304" pitchFamily="18" charset="0"/>
              </a:rPr>
              <a:t> que afiance los procesos de enseñanza y aprendizaje bajo una metodología basada en proyectos.</a:t>
            </a:r>
          </a:p>
          <a:p>
            <a:endParaRPr lang="es-CO" sz="1600" dirty="0" smtClean="0">
              <a:latin typeface="Calisto MT" panose="02040603050505030304" pitchFamily="18" charset="0"/>
            </a:endParaRPr>
          </a:p>
          <a:p>
            <a:endParaRPr lang="es-CO" sz="1600" dirty="0">
              <a:latin typeface="Calisto MT" panose="02040603050505030304" pitchFamily="18" charset="0"/>
            </a:endParaRPr>
          </a:p>
          <a:p>
            <a:r>
              <a:rPr lang="es-CO" sz="1600" dirty="0" smtClean="0">
                <a:latin typeface="Calisto MT" panose="02040603050505030304" pitchFamily="18" charset="0"/>
              </a:rPr>
              <a:t>“Educación disruptiva a través de tecnologías emergentes”</a:t>
            </a:r>
            <a:endParaRPr lang="es-CO" sz="1600" dirty="0">
              <a:latin typeface="Calisto MT" panose="02040603050505030304" pitchFamily="18" charset="0"/>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1340768"/>
            <a:ext cx="2125250" cy="4293096"/>
          </a:xfrm>
          <a:prstGeom prst="rect">
            <a:avLst/>
          </a:prstGeom>
        </p:spPr>
      </p:pic>
    </p:spTree>
    <p:extLst>
      <p:ext uri="{BB962C8B-B14F-4D97-AF65-F5344CB8AC3E}">
        <p14:creationId xmlns:p14="http://schemas.microsoft.com/office/powerpoint/2010/main" val="2800427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Una nueva mirada y línea de negocio a través de la educación?</a:t>
            </a:r>
            <a:endParaRPr lang="es-CO" sz="2400" b="1" dirty="0">
              <a:solidFill>
                <a:schemeClr val="bg1"/>
              </a:solidFill>
              <a:latin typeface="Book Antiqua" panose="02040602050305030304" pitchFamily="18" charset="0"/>
            </a:endParaRPr>
          </a:p>
        </p:txBody>
      </p:sp>
      <p:sp>
        <p:nvSpPr>
          <p:cNvPr id="5" name="2 Marcador de contenido"/>
          <p:cNvSpPr txBox="1">
            <a:spLocks/>
          </p:cNvSpPr>
          <p:nvPr/>
        </p:nvSpPr>
        <p:spPr>
          <a:xfrm>
            <a:off x="611560" y="1124744"/>
            <a:ext cx="8136904" cy="396044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s-CO" sz="2400" dirty="0" err="1" smtClean="0">
                <a:solidFill>
                  <a:schemeClr val="tx1"/>
                </a:solidFill>
                <a:latin typeface="Adobe Fangsong Std R" pitchFamily="18" charset="-128"/>
                <a:ea typeface="Adobe Fangsong Std R" pitchFamily="18" charset="-128"/>
              </a:rPr>
              <a:t>LearNIIF</a:t>
            </a:r>
            <a:r>
              <a:rPr lang="es-CO" sz="2400" dirty="0" smtClean="0">
                <a:solidFill>
                  <a:schemeClr val="tx1"/>
                </a:solidFill>
                <a:latin typeface="Adobe Fangsong Std R" pitchFamily="18" charset="-128"/>
                <a:ea typeface="Adobe Fangsong Std R" pitchFamily="18" charset="-128"/>
              </a:rPr>
              <a:t>  contribuye a las competencias del profesional en Finanzas para actualizarse sobre la Norma Internacional, por lo tanto este recurso es una herramienta nueva en el mercado y que tiene un proyección para ser una de las plataformas en línea en formar para el trabajo,  bajo enfoque constructivista y contextualizado del conocimiento, A continuación se presenta la navegabilidad del prototipo de la </a:t>
            </a:r>
            <a:r>
              <a:rPr lang="es-CO" sz="2400" dirty="0" err="1" smtClean="0">
                <a:solidFill>
                  <a:schemeClr val="tx1"/>
                </a:solidFill>
                <a:latin typeface="Adobe Fangsong Std R" pitchFamily="18" charset="-128"/>
                <a:ea typeface="Adobe Fangsong Std R" pitchFamily="18" charset="-128"/>
              </a:rPr>
              <a:t>AppQuest</a:t>
            </a:r>
            <a:r>
              <a:rPr lang="es-CO" sz="2400" dirty="0" smtClean="0">
                <a:solidFill>
                  <a:schemeClr val="tx1"/>
                </a:solidFill>
                <a:latin typeface="Adobe Fangsong Std R" pitchFamily="18" charset="-128"/>
                <a:ea typeface="Adobe Fangsong Std R" pitchFamily="18" charset="-128"/>
              </a:rPr>
              <a:t> diseñado en la herramienta para modelado y esquemas web y Móvil: </a:t>
            </a:r>
            <a:r>
              <a:rPr lang="es-CO" sz="2400" dirty="0" err="1" smtClean="0">
                <a:solidFill>
                  <a:schemeClr val="tx1"/>
                </a:solidFill>
                <a:latin typeface="Adobe Fangsong Std R" pitchFamily="18" charset="-128"/>
                <a:ea typeface="Adobe Fangsong Std R" pitchFamily="18" charset="-128"/>
              </a:rPr>
              <a:t>Axure</a:t>
            </a:r>
            <a:r>
              <a:rPr lang="es-CO" sz="2400" dirty="0" smtClean="0">
                <a:solidFill>
                  <a:schemeClr val="tx1"/>
                </a:solidFill>
                <a:latin typeface="Adobe Fangsong Std R" pitchFamily="18" charset="-128"/>
                <a:ea typeface="Adobe Fangsong Std R" pitchFamily="18" charset="-128"/>
              </a:rPr>
              <a:t>: </a:t>
            </a:r>
          </a:p>
          <a:p>
            <a:pPr algn="l"/>
            <a:endParaRPr lang="es-CO" sz="2400" u="sng" dirty="0" smtClean="0">
              <a:hlinkClick r:id="rId2"/>
            </a:endParaRPr>
          </a:p>
          <a:p>
            <a:pPr algn="l"/>
            <a:r>
              <a:rPr lang="es-CO" sz="2400" i="1" u="sng" dirty="0" smtClean="0">
                <a:latin typeface="Adobe Fangsong Std R" pitchFamily="18" charset="-128"/>
                <a:ea typeface="Adobe Fangsong Std R" pitchFamily="18" charset="-128"/>
                <a:hlinkClick r:id="rId2"/>
              </a:rPr>
              <a:t>http</a:t>
            </a:r>
            <a:r>
              <a:rPr lang="es-CO" sz="2400" i="1" u="sng" dirty="0">
                <a:latin typeface="Adobe Fangsong Std R" pitchFamily="18" charset="-128"/>
                <a:ea typeface="Adobe Fangsong Std R" pitchFamily="18" charset="-128"/>
                <a:hlinkClick r:id="rId2"/>
              </a:rPr>
              <a:t>://8dv3h5.axshare.com/#p=home</a:t>
            </a:r>
            <a:endParaRPr lang="es-CO" sz="2400" i="1" dirty="0">
              <a:solidFill>
                <a:schemeClr val="tx1"/>
              </a:solidFill>
              <a:latin typeface="Adobe Fangsong Std R" pitchFamily="18" charset="-128"/>
              <a:ea typeface="Adobe Fangsong Std R" pitchFamily="18" charset="-128"/>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2" y="4149079"/>
            <a:ext cx="1728192" cy="1747665"/>
          </a:xfrm>
          <a:prstGeom prst="rect">
            <a:avLst/>
          </a:prstGeom>
        </p:spPr>
      </p:pic>
    </p:spTree>
    <p:extLst>
      <p:ext uri="{BB962C8B-B14F-4D97-AF65-F5344CB8AC3E}">
        <p14:creationId xmlns:p14="http://schemas.microsoft.com/office/powerpoint/2010/main" val="280110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8400"/>
            <a:ext cx="7869560" cy="778098"/>
          </a:xfrm>
        </p:spPr>
        <p:txBody>
          <a:bodyPr>
            <a:normAutofit/>
          </a:bodyPr>
          <a:lstStyle/>
          <a:p>
            <a:r>
              <a:rPr lang="es-CO" sz="2400" b="1" dirty="0" smtClean="0">
                <a:solidFill>
                  <a:schemeClr val="bg1"/>
                </a:solidFill>
                <a:latin typeface="Book Antiqua" panose="02040602050305030304" pitchFamily="18" charset="0"/>
              </a:rPr>
              <a:t>¿Cuál es el propósito de la </a:t>
            </a:r>
            <a:r>
              <a:rPr lang="es-CO" sz="2400" b="1" dirty="0" err="1" smtClean="0">
                <a:solidFill>
                  <a:schemeClr val="bg1"/>
                </a:solidFill>
                <a:latin typeface="Book Antiqua" panose="02040602050305030304" pitchFamily="18" charset="0"/>
              </a:rPr>
              <a:t>AppQuest</a:t>
            </a:r>
            <a:r>
              <a:rPr lang="es-CO" sz="2400" b="1" dirty="0" smtClean="0">
                <a:solidFill>
                  <a:schemeClr val="bg1"/>
                </a:solidFill>
                <a:latin typeface="Book Antiqua" panose="02040602050305030304" pitchFamily="18" charset="0"/>
              </a:rPr>
              <a:t> </a:t>
            </a:r>
            <a:r>
              <a:rPr lang="es-CO" sz="2400" b="1" dirty="0" err="1" smtClean="0">
                <a:solidFill>
                  <a:schemeClr val="bg1"/>
                </a:solidFill>
                <a:latin typeface="Book Antiqua" panose="02040602050305030304" pitchFamily="18" charset="0"/>
              </a:rPr>
              <a:t>LearNIIF</a:t>
            </a:r>
            <a:r>
              <a:rPr lang="es-CO" sz="2400" b="1" dirty="0">
                <a:solidFill>
                  <a:schemeClr val="bg1"/>
                </a:solidFill>
                <a:latin typeface="Book Antiqua" panose="02040602050305030304" pitchFamily="18" charset="0"/>
              </a:rPr>
              <a:t>?</a:t>
            </a:r>
          </a:p>
        </p:txBody>
      </p:sp>
      <p:sp>
        <p:nvSpPr>
          <p:cNvPr id="3" name="2 Marcador de contenido"/>
          <p:cNvSpPr>
            <a:spLocks noGrp="1"/>
          </p:cNvSpPr>
          <p:nvPr>
            <p:ph idx="1"/>
          </p:nvPr>
        </p:nvSpPr>
        <p:spPr>
          <a:xfrm>
            <a:off x="395536" y="1124744"/>
            <a:ext cx="4104456" cy="4525963"/>
          </a:xfrm>
        </p:spPr>
        <p:txBody>
          <a:bodyPr>
            <a:normAutofit lnSpcReduction="10000"/>
          </a:bodyPr>
          <a:lstStyle/>
          <a:p>
            <a:r>
              <a:rPr lang="es-CO" sz="2400" dirty="0" err="1" smtClean="0">
                <a:latin typeface="Adobe Fangsong Std R" pitchFamily="18" charset="-128"/>
                <a:ea typeface="Adobe Fangsong Std R" pitchFamily="18" charset="-128"/>
              </a:rPr>
              <a:t>LearNIIF</a:t>
            </a:r>
            <a:r>
              <a:rPr lang="es-CO" sz="2400" dirty="0" smtClean="0">
                <a:latin typeface="Adobe Fangsong Std R" pitchFamily="18" charset="-128"/>
                <a:ea typeface="Adobe Fangsong Std R" pitchFamily="18" charset="-128"/>
              </a:rPr>
              <a:t> es un aplicación móvil que presenta sus recursos de aprendizaje desde el contexto en que se desenvuelve el estudiante, que en este caso brindará las herramientas para fortalecer sus competencias en la implementación de la Norma Internacional de Información Financiera.</a:t>
            </a:r>
            <a:endParaRPr lang="es-CO" sz="2400" dirty="0">
              <a:latin typeface="Adobe Fangsong Std R" pitchFamily="18" charset="-128"/>
              <a:ea typeface="Adobe Fangsong Std R" pitchFamily="18" charset="-128"/>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76755" y="2208054"/>
            <a:ext cx="2219589" cy="2016224"/>
          </a:xfrm>
          <a:prstGeom prst="rect">
            <a:avLst/>
          </a:prstGeom>
        </p:spPr>
      </p:pic>
    </p:spTree>
    <p:extLst>
      <p:ext uri="{BB962C8B-B14F-4D97-AF65-F5344CB8AC3E}">
        <p14:creationId xmlns:p14="http://schemas.microsoft.com/office/powerpoint/2010/main" val="171284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395536" y="3356992"/>
            <a:ext cx="8136904" cy="229371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O" sz="2400" dirty="0" smtClean="0">
                <a:solidFill>
                  <a:schemeClr val="tx1"/>
                </a:solidFill>
                <a:latin typeface="Adobe Fangsong Std R" pitchFamily="18" charset="-128"/>
                <a:ea typeface="Adobe Fangsong Std R" pitchFamily="18" charset="-128"/>
              </a:rPr>
              <a:t>Esta App ofrece una propuesta innovadora en cuenta a la forma como el usuario interactúa con el contenido, donde se enfoca en desafíos o retos para solucionar una problemática a tratar, a partir de allí el estudiante desarrollará el proyecto en la que reconocerá diversos conceptos acerca de las NIIF.</a:t>
            </a:r>
            <a:endParaRPr lang="es-CO" sz="2400" dirty="0">
              <a:solidFill>
                <a:schemeClr val="tx1"/>
              </a:solidFill>
              <a:latin typeface="Adobe Fangsong Std R" pitchFamily="18" charset="-128"/>
              <a:ea typeface="Adobe Fangsong Std R" pitchFamily="18" charset="-128"/>
            </a:endParaRPr>
          </a:p>
        </p:txBody>
      </p:sp>
      <p:sp>
        <p:nvSpPr>
          <p:cNvPr id="5" name="1 Título"/>
          <p:cNvSpPr txBox="1">
            <a:spLocks/>
          </p:cNvSpPr>
          <p:nvPr/>
        </p:nvSpPr>
        <p:spPr>
          <a:xfrm>
            <a:off x="827584" y="8400"/>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¿Cuál es su Valor Agregado?</a:t>
            </a:r>
            <a:endParaRPr lang="es-CO" sz="2400" b="1" dirty="0">
              <a:solidFill>
                <a:schemeClr val="bg1"/>
              </a:solidFill>
              <a:latin typeface="Book Antiqua" panose="02040602050305030304" pitchFamily="18" charset="0"/>
            </a:endParaRP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519" y="1223151"/>
            <a:ext cx="6071212" cy="1773801"/>
          </a:xfrm>
          <a:prstGeom prst="rect">
            <a:avLst/>
          </a:prstGeom>
        </p:spPr>
      </p:pic>
    </p:spTree>
    <p:extLst>
      <p:ext uri="{BB962C8B-B14F-4D97-AF65-F5344CB8AC3E}">
        <p14:creationId xmlns:p14="http://schemas.microsoft.com/office/powerpoint/2010/main" val="334213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827584" y="8400"/>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¿Cuál es su ventaja frente a la competencia?</a:t>
            </a:r>
            <a:endParaRPr lang="es-CO" sz="2400" b="1" dirty="0">
              <a:solidFill>
                <a:schemeClr val="bg1"/>
              </a:solidFill>
              <a:latin typeface="Book Antiqua" panose="02040602050305030304" pitchFamily="18" charset="0"/>
            </a:endParaRPr>
          </a:p>
        </p:txBody>
      </p:sp>
      <p:sp>
        <p:nvSpPr>
          <p:cNvPr id="6" name="2 Marcador de contenido"/>
          <p:cNvSpPr txBox="1">
            <a:spLocks/>
          </p:cNvSpPr>
          <p:nvPr/>
        </p:nvSpPr>
        <p:spPr>
          <a:xfrm>
            <a:off x="2339752" y="1196752"/>
            <a:ext cx="6192688" cy="45365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285750" indent="-285750" algn="l">
              <a:buFont typeface="Courier New" panose="02070309020205020404" pitchFamily="49" charset="0"/>
              <a:buChar char="o"/>
            </a:pPr>
            <a:r>
              <a:rPr lang="es-CO" sz="1600" i="1" dirty="0">
                <a:solidFill>
                  <a:schemeClr val="tx1"/>
                </a:solidFill>
                <a:latin typeface="Adobe Fangsong Std R" pitchFamily="18" charset="-128"/>
                <a:ea typeface="Adobe Fangsong Std R" pitchFamily="18" charset="-128"/>
              </a:rPr>
              <a:t>Aplica en un contexto real o problemática los conceptos sobre la Norma Internacional de Información </a:t>
            </a:r>
            <a:r>
              <a:rPr lang="es-CO" sz="1600" i="1" dirty="0" smtClean="0">
                <a:solidFill>
                  <a:schemeClr val="tx1"/>
                </a:solidFill>
                <a:latin typeface="Adobe Fangsong Std R" pitchFamily="18" charset="-128"/>
                <a:ea typeface="Adobe Fangsong Std R" pitchFamily="18" charset="-128"/>
              </a:rPr>
              <a:t>Financiera</a:t>
            </a:r>
          </a:p>
          <a:p>
            <a:pPr marL="285750" indent="-285750" algn="l">
              <a:buFont typeface="Courier New" panose="02070309020205020404" pitchFamily="49" charset="0"/>
              <a:buChar char="o"/>
            </a:pPr>
            <a:endParaRPr lang="es-CO" sz="1600" i="1" dirty="0">
              <a:solidFill>
                <a:schemeClr val="tx1"/>
              </a:solidFill>
              <a:latin typeface="Adobe Fangsong Std R" pitchFamily="18" charset="-128"/>
              <a:ea typeface="Adobe Fangsong Std R" pitchFamily="18" charset="-128"/>
            </a:endParaRPr>
          </a:p>
          <a:p>
            <a:pPr marL="285750" indent="-285750" algn="l">
              <a:buFont typeface="Courier New" panose="02070309020205020404" pitchFamily="49" charset="0"/>
              <a:buChar char="o"/>
            </a:pPr>
            <a:r>
              <a:rPr lang="es-CO" sz="1600" i="1" dirty="0">
                <a:solidFill>
                  <a:schemeClr val="tx1"/>
                </a:solidFill>
                <a:latin typeface="Adobe Fangsong Std R" pitchFamily="18" charset="-128"/>
                <a:ea typeface="Adobe Fangsong Std R" pitchFamily="18" charset="-128"/>
              </a:rPr>
              <a:t>Contribuye a cursos virtuales o presenciales a fortalecer los procesos de formación y actualización fuera del Aula de clase y al alcance del bolsillo:</a:t>
            </a:r>
            <a:r>
              <a:rPr lang="es-CO" sz="1600" dirty="0">
                <a:solidFill>
                  <a:schemeClr val="tx1"/>
                </a:solidFill>
                <a:latin typeface="Adobe Fangsong Std R" pitchFamily="18" charset="-128"/>
                <a:ea typeface="Adobe Fangsong Std R" pitchFamily="18" charset="-128"/>
              </a:rPr>
              <a:t> </a:t>
            </a:r>
            <a:endParaRPr lang="es-CO" sz="1600" dirty="0" smtClean="0">
              <a:solidFill>
                <a:schemeClr val="tx1"/>
              </a:solidFill>
              <a:latin typeface="Adobe Fangsong Std R" pitchFamily="18" charset="-128"/>
              <a:ea typeface="Adobe Fangsong Std R" pitchFamily="18" charset="-128"/>
            </a:endParaRPr>
          </a:p>
          <a:p>
            <a:pPr marL="285750" indent="-285750" algn="l">
              <a:buFont typeface="Courier New" panose="02070309020205020404" pitchFamily="49" charset="0"/>
              <a:buChar char="o"/>
            </a:pPr>
            <a:endParaRPr lang="es-CO" sz="1600" dirty="0">
              <a:solidFill>
                <a:schemeClr val="tx1"/>
              </a:solidFill>
              <a:latin typeface="Adobe Fangsong Std R" pitchFamily="18" charset="-128"/>
              <a:ea typeface="Adobe Fangsong Std R" pitchFamily="18" charset="-128"/>
            </a:endParaRPr>
          </a:p>
          <a:p>
            <a:pPr marL="285750" indent="-285750" algn="l">
              <a:buFont typeface="Courier New" panose="02070309020205020404" pitchFamily="49" charset="0"/>
              <a:buChar char="o"/>
            </a:pPr>
            <a:r>
              <a:rPr lang="es-CO" sz="1600" i="1" dirty="0">
                <a:solidFill>
                  <a:schemeClr val="tx1"/>
                </a:solidFill>
                <a:latin typeface="Adobe Fangsong Std R" pitchFamily="18" charset="-128"/>
                <a:ea typeface="Adobe Fangsong Std R" pitchFamily="18" charset="-128"/>
              </a:rPr>
              <a:t>Presenta su contenido virtual con un </a:t>
            </a:r>
            <a:r>
              <a:rPr lang="es-CO" sz="1600" i="1" dirty="0" smtClean="0">
                <a:solidFill>
                  <a:schemeClr val="tx1"/>
                </a:solidFill>
                <a:latin typeface="Adobe Fangsong Std R" pitchFamily="18" charset="-128"/>
                <a:ea typeface="Adobe Fangsong Std R" pitchFamily="18" charset="-128"/>
              </a:rPr>
              <a:t>diseño </a:t>
            </a:r>
            <a:r>
              <a:rPr lang="es-CO" sz="1600" i="1" dirty="0" err="1">
                <a:solidFill>
                  <a:schemeClr val="tx1"/>
                </a:solidFill>
                <a:latin typeface="Adobe Fangsong Std R" pitchFamily="18" charset="-128"/>
                <a:ea typeface="Adobe Fangsong Std R" pitchFamily="18" charset="-128"/>
              </a:rPr>
              <a:t>instruccional</a:t>
            </a:r>
            <a:r>
              <a:rPr lang="es-CO" sz="1600" i="1" dirty="0">
                <a:solidFill>
                  <a:schemeClr val="tx1"/>
                </a:solidFill>
                <a:latin typeface="Adobe Fangsong Std R" pitchFamily="18" charset="-128"/>
                <a:ea typeface="Adobe Fangsong Std R" pitchFamily="18" charset="-128"/>
              </a:rPr>
              <a:t> constructivo que se acerca a la realidad y necesidades del estudiante.</a:t>
            </a:r>
            <a:r>
              <a:rPr lang="es-CO" sz="1600" dirty="0">
                <a:solidFill>
                  <a:schemeClr val="tx1"/>
                </a:solidFill>
                <a:latin typeface="Adobe Fangsong Std R" pitchFamily="18" charset="-128"/>
                <a:ea typeface="Adobe Fangsong Std R" pitchFamily="18" charset="-128"/>
              </a:rPr>
              <a:t> </a:t>
            </a:r>
            <a:endParaRPr lang="es-CO" sz="1600" dirty="0" smtClean="0">
              <a:solidFill>
                <a:schemeClr val="tx1"/>
              </a:solidFill>
              <a:latin typeface="Adobe Fangsong Std R" pitchFamily="18" charset="-128"/>
              <a:ea typeface="Adobe Fangsong Std R" pitchFamily="18" charset="-128"/>
            </a:endParaRPr>
          </a:p>
          <a:p>
            <a:pPr marL="285750" indent="-285750" algn="l">
              <a:buFont typeface="Courier New" panose="02070309020205020404" pitchFamily="49" charset="0"/>
              <a:buChar char="o"/>
            </a:pPr>
            <a:endParaRPr lang="es-CO" sz="1600" dirty="0" smtClean="0">
              <a:solidFill>
                <a:schemeClr val="tx1"/>
              </a:solidFill>
              <a:latin typeface="Adobe Fangsong Std R" pitchFamily="18" charset="-128"/>
              <a:ea typeface="Adobe Fangsong Std R" pitchFamily="18" charset="-128"/>
            </a:endParaRPr>
          </a:p>
          <a:p>
            <a:pPr marL="285750" indent="-285750" algn="l">
              <a:buFont typeface="Courier New" panose="02070309020205020404" pitchFamily="49" charset="0"/>
              <a:buChar char="o"/>
            </a:pPr>
            <a:r>
              <a:rPr lang="es-CO" sz="1600" dirty="0" smtClean="0">
                <a:solidFill>
                  <a:schemeClr val="tx1"/>
                </a:solidFill>
                <a:latin typeface="Adobe Fangsong Std R" pitchFamily="18" charset="-128"/>
                <a:ea typeface="Adobe Fangsong Std R" pitchFamily="18" charset="-128"/>
              </a:rPr>
              <a:t>Br</a:t>
            </a:r>
            <a:r>
              <a:rPr lang="es-CO" sz="1600" i="1" dirty="0" smtClean="0">
                <a:solidFill>
                  <a:schemeClr val="tx1"/>
                </a:solidFill>
                <a:latin typeface="Adobe Fangsong Std R" pitchFamily="18" charset="-128"/>
                <a:ea typeface="Adobe Fangsong Std R" pitchFamily="18" charset="-128"/>
              </a:rPr>
              <a:t>inda </a:t>
            </a:r>
            <a:r>
              <a:rPr lang="es-CO" sz="1600" i="1" dirty="0">
                <a:solidFill>
                  <a:schemeClr val="tx1"/>
                </a:solidFill>
                <a:latin typeface="Adobe Fangsong Std R" pitchFamily="18" charset="-128"/>
                <a:ea typeface="Adobe Fangsong Std R" pitchFamily="18" charset="-128"/>
              </a:rPr>
              <a:t>un tema único y de segmentación específica, en el cual no existe otra igual, por lo tanto es única y primera en el mercado de las </a:t>
            </a:r>
            <a:r>
              <a:rPr lang="es-CO" sz="1600" i="1" dirty="0" err="1">
                <a:solidFill>
                  <a:schemeClr val="tx1"/>
                </a:solidFill>
                <a:latin typeface="Adobe Fangsong Std R" pitchFamily="18" charset="-128"/>
                <a:ea typeface="Adobe Fangsong Std R" pitchFamily="18" charset="-128"/>
              </a:rPr>
              <a:t>AppQuest</a:t>
            </a:r>
            <a:r>
              <a:rPr lang="es-CO" sz="1600" i="1" dirty="0">
                <a:solidFill>
                  <a:schemeClr val="tx1"/>
                </a:solidFill>
                <a:latin typeface="Adobe Fangsong Std R" pitchFamily="18" charset="-128"/>
                <a:ea typeface="Adobe Fangsong Std R" pitchFamily="18" charset="-128"/>
              </a:rPr>
              <a:t> con lineamientos educativos.</a:t>
            </a:r>
            <a:endParaRPr lang="es-CO" sz="1600" dirty="0">
              <a:solidFill>
                <a:schemeClr val="tx1"/>
              </a:solidFill>
              <a:latin typeface="Adobe Fangsong Std R" pitchFamily="18" charset="-128"/>
              <a:ea typeface="Adobe Fangsong Std R" pitchFamily="18" charset="-128"/>
            </a:endParaRPr>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2316530"/>
            <a:ext cx="1704346" cy="1737122"/>
          </a:xfrm>
          <a:prstGeom prst="rect">
            <a:avLst/>
          </a:prstGeom>
        </p:spPr>
      </p:pic>
    </p:spTree>
    <p:extLst>
      <p:ext uri="{BB962C8B-B14F-4D97-AF65-F5344CB8AC3E}">
        <p14:creationId xmlns:p14="http://schemas.microsoft.com/office/powerpoint/2010/main" val="15241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Una App que nace de las necesidades sus usuarios</a:t>
            </a:r>
            <a:endParaRPr lang="es-CO" sz="2400" b="1" dirty="0">
              <a:solidFill>
                <a:schemeClr val="bg1"/>
              </a:solidFill>
              <a:latin typeface="Book Antiqua" panose="02040602050305030304" pitchFamily="18" charset="0"/>
            </a:endParaRPr>
          </a:p>
        </p:txBody>
      </p:sp>
      <p:graphicFrame>
        <p:nvGraphicFramePr>
          <p:cNvPr id="6" name="5 Diagrama"/>
          <p:cNvGraphicFramePr/>
          <p:nvPr>
            <p:extLst>
              <p:ext uri="{D42A27DB-BD31-4B8C-83A1-F6EECF244321}">
                <p14:modId xmlns:p14="http://schemas.microsoft.com/office/powerpoint/2010/main" val="2434487468"/>
              </p:ext>
            </p:extLst>
          </p:nvPr>
        </p:nvGraphicFramePr>
        <p:xfrm>
          <a:off x="323528" y="807850"/>
          <a:ext cx="8661648" cy="5141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115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Qué es el Aprendizaje por Proyectos</a:t>
            </a:r>
            <a:endParaRPr lang="es-CO" sz="2400" b="1" dirty="0">
              <a:solidFill>
                <a:schemeClr val="bg1"/>
              </a:solidFill>
              <a:latin typeface="Book Antiqua" panose="02040602050305030304" pitchFamily="18" charset="0"/>
            </a:endParaRPr>
          </a:p>
        </p:txBody>
      </p:sp>
      <p:sp>
        <p:nvSpPr>
          <p:cNvPr id="6" name="5 Llamada de nube"/>
          <p:cNvSpPr/>
          <p:nvPr/>
        </p:nvSpPr>
        <p:spPr>
          <a:xfrm>
            <a:off x="251520" y="1340768"/>
            <a:ext cx="3744416" cy="216024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1520" y="3284984"/>
            <a:ext cx="2203736" cy="2990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2 Marcador de contenido"/>
          <p:cNvSpPr txBox="1">
            <a:spLocks/>
          </p:cNvSpPr>
          <p:nvPr/>
        </p:nvSpPr>
        <p:spPr>
          <a:xfrm>
            <a:off x="4211960" y="1196752"/>
            <a:ext cx="4320480" cy="45365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s-CO" sz="1600" i="1" dirty="0">
                <a:solidFill>
                  <a:schemeClr val="tx1"/>
                </a:solidFill>
                <a:latin typeface="Adobe Fangsong Std R" pitchFamily="18" charset="-128"/>
                <a:ea typeface="Adobe Fangsong Std R" pitchFamily="18" charset="-128"/>
              </a:rPr>
              <a:t>El Aprendizaje Basado en Proyectos se reconoce como un método </a:t>
            </a:r>
            <a:r>
              <a:rPr lang="es-CO" sz="1600" i="1" dirty="0" err="1">
                <a:solidFill>
                  <a:schemeClr val="tx1"/>
                </a:solidFill>
                <a:latin typeface="Adobe Fangsong Std R" pitchFamily="18" charset="-128"/>
                <a:ea typeface="Adobe Fangsong Std R" pitchFamily="18" charset="-128"/>
              </a:rPr>
              <a:t>instruccional</a:t>
            </a:r>
            <a:r>
              <a:rPr lang="es-CO" sz="1600" i="1" dirty="0">
                <a:solidFill>
                  <a:schemeClr val="tx1"/>
                </a:solidFill>
                <a:latin typeface="Adobe Fangsong Std R" pitchFamily="18" charset="-128"/>
                <a:ea typeface="Adobe Fangsong Std R" pitchFamily="18" charset="-128"/>
              </a:rPr>
              <a:t> o una estrategia de aprendizaje, donde los alumnos analizan, proponen y resuelven proyectos que se presenta como un hecho del mundo real y desarrollarlos fuera del aula de clase (</a:t>
            </a:r>
            <a:r>
              <a:rPr lang="es-CO" sz="1600" i="1" dirty="0" err="1">
                <a:solidFill>
                  <a:schemeClr val="tx1"/>
                </a:solidFill>
                <a:latin typeface="Adobe Fangsong Std R" pitchFamily="18" charset="-128"/>
                <a:ea typeface="Adobe Fangsong Std R" pitchFamily="18" charset="-128"/>
              </a:rPr>
              <a:t>Blank</a:t>
            </a:r>
            <a:r>
              <a:rPr lang="es-CO" sz="1600" i="1" dirty="0">
                <a:solidFill>
                  <a:schemeClr val="tx1"/>
                </a:solidFill>
                <a:latin typeface="Adobe Fangsong Std R" pitchFamily="18" charset="-128"/>
                <a:ea typeface="Adobe Fangsong Std R" pitchFamily="18" charset="-128"/>
              </a:rPr>
              <a:t>, 1997; </a:t>
            </a:r>
            <a:r>
              <a:rPr lang="es-CO" sz="1600" i="1" dirty="0" err="1">
                <a:solidFill>
                  <a:schemeClr val="tx1"/>
                </a:solidFill>
                <a:latin typeface="Adobe Fangsong Std R" pitchFamily="18" charset="-128"/>
                <a:ea typeface="Adobe Fangsong Std R" pitchFamily="18" charset="-128"/>
              </a:rPr>
              <a:t>Dickinson</a:t>
            </a:r>
            <a:r>
              <a:rPr lang="es-CO" sz="1600" i="1" dirty="0">
                <a:solidFill>
                  <a:schemeClr val="tx1"/>
                </a:solidFill>
                <a:latin typeface="Adobe Fangsong Std R" pitchFamily="18" charset="-128"/>
                <a:ea typeface="Adobe Fangsong Std R" pitchFamily="18" charset="-128"/>
              </a:rPr>
              <a:t>, et al, 1998; </a:t>
            </a:r>
            <a:r>
              <a:rPr lang="es-CO" sz="1600" i="1" dirty="0" err="1">
                <a:solidFill>
                  <a:schemeClr val="tx1"/>
                </a:solidFill>
                <a:latin typeface="Adobe Fangsong Std R" pitchFamily="18" charset="-128"/>
                <a:ea typeface="Adobe Fangsong Std R" pitchFamily="18" charset="-128"/>
              </a:rPr>
              <a:t>Harwell</a:t>
            </a:r>
            <a:r>
              <a:rPr lang="es-CO" sz="1600" i="1" dirty="0">
                <a:solidFill>
                  <a:schemeClr val="tx1"/>
                </a:solidFill>
                <a:latin typeface="Adobe Fangsong Std R" pitchFamily="18" charset="-128"/>
                <a:ea typeface="Adobe Fangsong Std R" pitchFamily="18" charset="-128"/>
              </a:rPr>
              <a:t>, 1997). </a:t>
            </a:r>
            <a:endParaRPr lang="es-CO" sz="1600" i="1" dirty="0" smtClean="0">
              <a:solidFill>
                <a:schemeClr val="tx1"/>
              </a:solidFill>
              <a:latin typeface="Adobe Fangsong Std R" pitchFamily="18" charset="-128"/>
              <a:ea typeface="Adobe Fangsong Std R" pitchFamily="18" charset="-128"/>
            </a:endParaRPr>
          </a:p>
          <a:p>
            <a:pPr algn="l"/>
            <a:endParaRPr lang="es-CO" sz="1600" i="1" dirty="0">
              <a:solidFill>
                <a:schemeClr val="tx1"/>
              </a:solidFill>
              <a:latin typeface="Adobe Fangsong Std R" pitchFamily="18" charset="-128"/>
              <a:ea typeface="Adobe Fangsong Std R" pitchFamily="18" charset="-128"/>
            </a:endParaRPr>
          </a:p>
          <a:p>
            <a:pPr algn="l"/>
            <a:r>
              <a:rPr lang="es-CO" sz="1600" i="1" dirty="0" smtClean="0">
                <a:solidFill>
                  <a:schemeClr val="tx1"/>
                </a:solidFill>
                <a:latin typeface="Adobe Fangsong Std R" pitchFamily="18" charset="-128"/>
                <a:ea typeface="Adobe Fangsong Std R" pitchFamily="18" charset="-128"/>
              </a:rPr>
              <a:t>Se realiza un planteamiento a un problema que  el  estudiante debe explorar </a:t>
            </a:r>
            <a:r>
              <a:rPr lang="es-CO" sz="1600" i="1" dirty="0">
                <a:solidFill>
                  <a:schemeClr val="tx1"/>
                </a:solidFill>
                <a:latin typeface="Adobe Fangsong Std R" pitchFamily="18" charset="-128"/>
                <a:ea typeface="Adobe Fangsong Std R" pitchFamily="18" charset="-128"/>
              </a:rPr>
              <a:t>y resolver,  donde </a:t>
            </a:r>
            <a:r>
              <a:rPr lang="es-CO" sz="1600" i="1" dirty="0" smtClean="0">
                <a:solidFill>
                  <a:schemeClr val="tx1"/>
                </a:solidFill>
                <a:latin typeface="Adobe Fangsong Std R" pitchFamily="18" charset="-128"/>
                <a:ea typeface="Adobe Fangsong Std R" pitchFamily="18" charset="-128"/>
              </a:rPr>
              <a:t>esta </a:t>
            </a:r>
            <a:r>
              <a:rPr lang="es-CO" sz="1600" i="1" dirty="0">
                <a:solidFill>
                  <a:schemeClr val="tx1"/>
                </a:solidFill>
                <a:latin typeface="Adobe Fangsong Std R" pitchFamily="18" charset="-128"/>
                <a:ea typeface="Adobe Fangsong Std R" pitchFamily="18" charset="-128"/>
              </a:rPr>
              <a:t>metodología ofrece grandes ventajas en la sociedad global, donde el aprendizaje se manifiesta fuera de aula  y mediante elementos tecnológicos que contribuyen a la difusión de la información y al trabajo cooperativo</a:t>
            </a:r>
            <a:endParaRPr lang="es-CO" sz="1600" dirty="0">
              <a:solidFill>
                <a:schemeClr val="tx1"/>
              </a:solidFill>
              <a:latin typeface="Adobe Fangsong Std R" pitchFamily="18" charset="-128"/>
              <a:ea typeface="Adobe Fangsong Std R" pitchFamily="18" charset="-128"/>
            </a:endParaRPr>
          </a:p>
        </p:txBody>
      </p:sp>
    </p:spTree>
    <p:extLst>
      <p:ext uri="{BB962C8B-B14F-4D97-AF65-F5344CB8AC3E}">
        <p14:creationId xmlns:p14="http://schemas.microsoft.com/office/powerpoint/2010/main" val="343974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¿Qué es el Aprendizaje Móvil?</a:t>
            </a:r>
            <a:endParaRPr lang="es-CO" sz="2400" b="1" dirty="0">
              <a:solidFill>
                <a:schemeClr val="bg1"/>
              </a:solidFill>
              <a:latin typeface="Book Antiqua" panose="02040602050305030304" pitchFamily="18" charset="0"/>
            </a:endParaRPr>
          </a:p>
        </p:txBody>
      </p:sp>
      <p:sp>
        <p:nvSpPr>
          <p:cNvPr id="5" name="2 Marcador de contenido"/>
          <p:cNvSpPr txBox="1">
            <a:spLocks/>
          </p:cNvSpPr>
          <p:nvPr/>
        </p:nvSpPr>
        <p:spPr>
          <a:xfrm>
            <a:off x="611560" y="1196752"/>
            <a:ext cx="7920880" cy="31683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s-CO" sz="1600" i="1" dirty="0">
                <a:solidFill>
                  <a:schemeClr val="tx1"/>
                </a:solidFill>
                <a:latin typeface="Adobe Fangsong Std R" pitchFamily="18" charset="-128"/>
                <a:ea typeface="Adobe Fangsong Std R" pitchFamily="18" charset="-128"/>
              </a:rPr>
              <a:t>La utilización de dispositivos móviles logra un modelo incluyente que proporciona información relevante a las personas desde su red móvil en conjunto de una aplicación interactiva y de recursos de aprendizaje para que realice una determinada </a:t>
            </a:r>
            <a:r>
              <a:rPr lang="es-CO" sz="1600" i="1" dirty="0" smtClean="0">
                <a:solidFill>
                  <a:schemeClr val="tx1"/>
                </a:solidFill>
                <a:latin typeface="Adobe Fangsong Std R" pitchFamily="18" charset="-128"/>
                <a:ea typeface="Adobe Fangsong Std R" pitchFamily="18" charset="-128"/>
              </a:rPr>
              <a:t>acción.</a:t>
            </a:r>
          </a:p>
          <a:p>
            <a:pPr algn="l"/>
            <a:endParaRPr lang="es-CO" sz="1600" i="1" dirty="0">
              <a:solidFill>
                <a:schemeClr val="tx1"/>
              </a:solidFill>
              <a:latin typeface="Adobe Fangsong Std R" pitchFamily="18" charset="-128"/>
              <a:ea typeface="Adobe Fangsong Std R" pitchFamily="18" charset="-128"/>
            </a:endParaRPr>
          </a:p>
          <a:p>
            <a:pPr algn="l"/>
            <a:r>
              <a:rPr lang="es-CO" sz="1600" i="1" dirty="0" smtClean="0">
                <a:solidFill>
                  <a:schemeClr val="tx1"/>
                </a:solidFill>
                <a:latin typeface="Adobe Fangsong Std R" pitchFamily="18" charset="-128"/>
                <a:ea typeface="Adobe Fangsong Std R" pitchFamily="18" charset="-128"/>
              </a:rPr>
              <a:t>Por tal razón se puede deducir que al aprendizaje móvil </a:t>
            </a:r>
            <a:r>
              <a:rPr lang="es-CO" sz="1600" i="1" dirty="0">
                <a:solidFill>
                  <a:schemeClr val="tx1"/>
                </a:solidFill>
                <a:latin typeface="Adobe Fangsong Std R" pitchFamily="18" charset="-128"/>
                <a:ea typeface="Adobe Fangsong Std R" pitchFamily="18" charset="-128"/>
              </a:rPr>
              <a:t> </a:t>
            </a:r>
            <a:r>
              <a:rPr lang="es-CO" sz="1600" i="1" dirty="0" smtClean="0">
                <a:solidFill>
                  <a:schemeClr val="tx1"/>
                </a:solidFill>
                <a:latin typeface="Adobe Fangsong Std R" pitchFamily="18" charset="-128"/>
                <a:ea typeface="Adobe Fangsong Std R" pitchFamily="18" charset="-128"/>
              </a:rPr>
              <a:t>surge de tecnologías emergentes y que son propicios para desarrolla ambientes  de aprendizaje</a:t>
            </a: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037" y="3789040"/>
            <a:ext cx="1944811" cy="1944811"/>
          </a:xfrm>
          <a:prstGeom prst="rect">
            <a:avLst/>
          </a:prstGeom>
        </p:spPr>
      </p:pic>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0395" y="3766324"/>
            <a:ext cx="1958323" cy="1958323"/>
          </a:xfrm>
          <a:prstGeom prst="rect">
            <a:avLst/>
          </a:prstGeom>
        </p:spPr>
      </p:pic>
    </p:spTree>
    <p:extLst>
      <p:ext uri="{BB962C8B-B14F-4D97-AF65-F5344CB8AC3E}">
        <p14:creationId xmlns:p14="http://schemas.microsoft.com/office/powerpoint/2010/main" val="2372243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La </a:t>
            </a:r>
            <a:r>
              <a:rPr lang="es-CO" sz="2400" b="1" dirty="0" err="1" smtClean="0">
                <a:solidFill>
                  <a:schemeClr val="bg1"/>
                </a:solidFill>
                <a:latin typeface="Book Antiqua" panose="02040602050305030304" pitchFamily="18" charset="0"/>
              </a:rPr>
              <a:t>AppQuest</a:t>
            </a:r>
            <a:r>
              <a:rPr lang="es-CO" sz="2400" b="1" dirty="0" smtClean="0">
                <a:solidFill>
                  <a:schemeClr val="bg1"/>
                </a:solidFill>
                <a:latin typeface="Book Antiqua" panose="02040602050305030304" pitchFamily="18" charset="0"/>
              </a:rPr>
              <a:t> como idea Innovadora</a:t>
            </a:r>
            <a:endParaRPr lang="es-CO" sz="2400" b="1" dirty="0">
              <a:solidFill>
                <a:schemeClr val="bg1"/>
              </a:solidFill>
              <a:latin typeface="Book Antiqua" panose="02040602050305030304" pitchFamily="18" charset="0"/>
            </a:endParaRPr>
          </a:p>
        </p:txBody>
      </p:sp>
      <p:sp>
        <p:nvSpPr>
          <p:cNvPr id="5" name="2 Marcador de contenido"/>
          <p:cNvSpPr txBox="1">
            <a:spLocks/>
          </p:cNvSpPr>
          <p:nvPr/>
        </p:nvSpPr>
        <p:spPr>
          <a:xfrm>
            <a:off x="395536" y="3501008"/>
            <a:ext cx="8136904" cy="214969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O" sz="2400" dirty="0" err="1" smtClean="0">
                <a:solidFill>
                  <a:schemeClr val="tx1"/>
                </a:solidFill>
                <a:latin typeface="Adobe Fangsong Std R" pitchFamily="18" charset="-128"/>
                <a:ea typeface="Adobe Fangsong Std R" pitchFamily="18" charset="-128"/>
              </a:rPr>
              <a:t>LearNIIF</a:t>
            </a:r>
            <a:r>
              <a:rPr lang="es-CO" sz="2400" dirty="0" smtClean="0">
                <a:solidFill>
                  <a:schemeClr val="tx1"/>
                </a:solidFill>
                <a:latin typeface="Adobe Fangsong Std R" pitchFamily="18" charset="-128"/>
                <a:ea typeface="Adobe Fangsong Std R" pitchFamily="18" charset="-128"/>
              </a:rPr>
              <a:t> es el resultado de integrar componentes de conectividad con los teléfonos inteligentes y el nuevo método de formar a través de un ambiente virtual adaptativo y funcional de acuerdo a las características de usuario que son contadores y financieros.</a:t>
            </a:r>
            <a:endParaRPr lang="es-CO" sz="2400" dirty="0">
              <a:solidFill>
                <a:schemeClr val="tx1"/>
              </a:solidFill>
              <a:latin typeface="Adobe Fangsong Std R" pitchFamily="18" charset="-128"/>
              <a:ea typeface="Adobe Fangsong Std R" pitchFamily="18" charset="-128"/>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1612" y="980728"/>
            <a:ext cx="2344752" cy="2348880"/>
          </a:xfrm>
          <a:prstGeom prst="rect">
            <a:avLst/>
          </a:prstGeom>
        </p:spPr>
      </p:pic>
    </p:spTree>
    <p:extLst>
      <p:ext uri="{BB962C8B-B14F-4D97-AF65-F5344CB8AC3E}">
        <p14:creationId xmlns:p14="http://schemas.microsoft.com/office/powerpoint/2010/main" val="140236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115616" y="29753"/>
            <a:ext cx="786956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smtClean="0">
                <a:solidFill>
                  <a:schemeClr val="bg1"/>
                </a:solidFill>
                <a:latin typeface="Book Antiqua" panose="02040602050305030304" pitchFamily="18" charset="0"/>
              </a:rPr>
              <a:t>¿Cuál es su gran diferencia con otras App Educativas?</a:t>
            </a:r>
            <a:endParaRPr lang="es-CO" sz="2400" b="1" dirty="0">
              <a:solidFill>
                <a:schemeClr val="bg1"/>
              </a:solidFill>
              <a:latin typeface="Book Antiqua" panose="02040602050305030304" pitchFamily="18" charset="0"/>
            </a:endParaRPr>
          </a:p>
        </p:txBody>
      </p:sp>
      <p:sp>
        <p:nvSpPr>
          <p:cNvPr id="5" name="2 Marcador de contenido"/>
          <p:cNvSpPr txBox="1">
            <a:spLocks/>
          </p:cNvSpPr>
          <p:nvPr/>
        </p:nvSpPr>
        <p:spPr>
          <a:xfrm>
            <a:off x="448263" y="1052737"/>
            <a:ext cx="8136904" cy="72008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O" sz="2400" dirty="0" smtClean="0">
                <a:solidFill>
                  <a:schemeClr val="tx1"/>
                </a:solidFill>
                <a:latin typeface="Adobe Fangsong Std R" pitchFamily="18" charset="-128"/>
                <a:ea typeface="Adobe Fangsong Std R" pitchFamily="18" charset="-128"/>
              </a:rPr>
              <a:t>Su modelo de Interacción basadas en estrategias y </a:t>
            </a:r>
            <a:r>
              <a:rPr lang="es-CO" sz="2400" dirty="0" err="1" smtClean="0">
                <a:solidFill>
                  <a:schemeClr val="tx1"/>
                </a:solidFill>
                <a:latin typeface="Adobe Fangsong Std R" pitchFamily="18" charset="-128"/>
                <a:ea typeface="Adobe Fangsong Std R" pitchFamily="18" charset="-128"/>
              </a:rPr>
              <a:t>quest</a:t>
            </a:r>
            <a:r>
              <a:rPr lang="es-CO" sz="2400" dirty="0" smtClean="0">
                <a:solidFill>
                  <a:schemeClr val="tx1"/>
                </a:solidFill>
                <a:latin typeface="Adobe Fangsong Std R" pitchFamily="18" charset="-128"/>
                <a:ea typeface="Adobe Fangsong Std R" pitchFamily="18" charset="-128"/>
              </a:rPr>
              <a:t> de aprendizaje</a:t>
            </a:r>
            <a:endParaRPr lang="es-CO" sz="2400" dirty="0">
              <a:solidFill>
                <a:schemeClr val="tx1"/>
              </a:solidFill>
              <a:latin typeface="Adobe Fangsong Std R" pitchFamily="18" charset="-128"/>
              <a:ea typeface="Adobe Fangsong Std R" pitchFamily="18"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8285" y="1772817"/>
            <a:ext cx="3916859" cy="42834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5171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626</Words>
  <Application>Microsoft Office PowerPoint</Application>
  <PresentationFormat>Presentación en pantalla (4:3)</PresentationFormat>
  <Paragraphs>40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Trabajo Final de Máster</vt:lpstr>
      <vt:lpstr>¿Cuál es el propósito de la AppQuest LearNIIF?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Cristian Martinez</dc:creator>
  <cp:lastModifiedBy>UniAsturias</cp:lastModifiedBy>
  <cp:revision>16</cp:revision>
  <dcterms:created xsi:type="dcterms:W3CDTF">2016-01-14T11:09:36Z</dcterms:created>
  <dcterms:modified xsi:type="dcterms:W3CDTF">2016-01-14T18:41:47Z</dcterms:modified>
</cp:coreProperties>
</file>