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9A933-DE9F-4152-9517-670FF9619F7C}" type="datetimeFigureOut">
              <a:rPr lang="es-ES" smtClean="0"/>
              <a:pPr/>
              <a:t>09/07/2015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29447-1393-45A8-9D74-3E5E27C2138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F2EBD-71D3-4579-AA59-50CA7EA91C40}" type="datetime1">
              <a:rPr lang="es-ES" smtClean="0"/>
              <a:pPr/>
              <a:t>09/07/2015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EDB5-2B02-4124-A953-36F35D5FA70D}" type="datetime1">
              <a:rPr lang="es-ES" smtClean="0"/>
              <a:pPr/>
              <a:t>09/07/2015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16EE-B536-4A8F-ABC6-6BAD073EEBA0}" type="datetime1">
              <a:rPr lang="es-ES" smtClean="0"/>
              <a:pPr/>
              <a:t>09/07/2015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74AE0-B1A8-4BFB-8FC5-4A4FFE31928E}" type="datetime1">
              <a:rPr lang="es-ES" smtClean="0"/>
              <a:pPr/>
              <a:t>09/07/2015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5600-B296-49F9-B204-F1B39F220EC7}" type="datetime1">
              <a:rPr lang="es-ES" smtClean="0"/>
              <a:pPr/>
              <a:t>09/07/2015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DBF1-5D85-4086-B906-14761A7B0C23}" type="datetime1">
              <a:rPr lang="es-ES" smtClean="0"/>
              <a:pPr/>
              <a:t>09/07/2015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C2F64-AAA2-4A01-BF88-83B5A8C7C52B}" type="datetime1">
              <a:rPr lang="es-ES" smtClean="0"/>
              <a:pPr/>
              <a:t>09/07/2015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FD82-D36E-4DF1-9EFC-CA7166B5B07A}" type="datetime1">
              <a:rPr lang="es-ES" smtClean="0"/>
              <a:pPr/>
              <a:t>09/07/2015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4ACB-78CA-46B4-89FE-0D48EA18EF19}" type="datetime1">
              <a:rPr lang="es-ES" smtClean="0"/>
              <a:pPr/>
              <a:t>09/07/2015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FA3D-82AA-4E7E-BD3E-E531A5B51CA8}" type="datetime1">
              <a:rPr lang="es-ES" smtClean="0"/>
              <a:pPr/>
              <a:t>09/07/2015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EE9E-FC6D-41D5-B5CC-57509E27CA83}" type="datetime1">
              <a:rPr lang="es-ES" smtClean="0"/>
              <a:pPr/>
              <a:t>09/07/2015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2C812-0B4A-4BA1-8A12-0F9DE50FAF64}" type="datetime1">
              <a:rPr lang="es-ES" smtClean="0"/>
              <a:pPr/>
              <a:t>09/07/2015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>
            <a:normAutofit/>
          </a:bodyPr>
          <a:lstStyle/>
          <a:p>
            <a:r>
              <a:rPr lang="ca-ES" b="1" dirty="0" smtClean="0"/>
              <a:t>Caquèxia en càncers del sistema digestiu: fisiopatologia, epidemiologia i tractament nutricional.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467544" y="6021288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Vanesa Ginés </a:t>
            </a:r>
            <a:r>
              <a:rPr lang="es-ES" dirty="0" err="1" smtClean="0"/>
              <a:t>Figols</a:t>
            </a:r>
            <a:endParaRPr lang="es-ES" dirty="0" smtClean="0"/>
          </a:p>
          <a:p>
            <a:r>
              <a:rPr lang="ca-ES" sz="1400" i="1" dirty="0" smtClean="0"/>
              <a:t>Treball Final de Màster Nutrició i Salut – Juliol 2015</a:t>
            </a:r>
            <a:endParaRPr lang="es-ES" sz="1400" dirty="0"/>
          </a:p>
        </p:txBody>
      </p:sp>
      <p:pic>
        <p:nvPicPr>
          <p:cNvPr id="5" name="4 Imagen" descr="C:\Documents and Settings\aaguilarmart\Escritorio\gestión Master\documentos\logo_blau_uoc.jpg"/>
          <p:cNvPicPr/>
          <p:nvPr/>
        </p:nvPicPr>
        <p:blipFill>
          <a:blip r:embed="rId2" cstate="print"/>
          <a:srcRect l="14839" t="15120" r="14677" b="29441"/>
          <a:stretch>
            <a:fillRect/>
          </a:stretch>
        </p:blipFill>
        <p:spPr bwMode="auto">
          <a:xfrm>
            <a:off x="7092280" y="476672"/>
            <a:ext cx="1368152" cy="7920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ca-ES" sz="3600" dirty="0" smtClean="0"/>
              <a:t>Tractament nutricional IV: Nutrició parenteral</a:t>
            </a:r>
            <a:endParaRPr lang="ca-ES" sz="3600" dirty="0"/>
          </a:p>
        </p:txBody>
      </p:sp>
      <p:sp>
        <p:nvSpPr>
          <p:cNvPr id="5" name="3 Título"/>
          <p:cNvSpPr txBox="1">
            <a:spLocks/>
          </p:cNvSpPr>
          <p:nvPr/>
        </p:nvSpPr>
        <p:spPr>
          <a:xfrm>
            <a:off x="539552" y="1340768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25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Nutrició artificial</a:t>
            </a:r>
            <a:r>
              <a:rPr kumimoji="0" lang="ca-E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per pacients desnodrits servers amb contraindicació de la nutrició enteral per sistema digestiu no funcional o no accessible.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a-ES" sz="2200" baseline="0" dirty="0" smtClean="0"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a-ES" sz="2200" baseline="0" dirty="0" smtClean="0">
                <a:latin typeface="+mj-lt"/>
                <a:ea typeface="+mj-ea"/>
                <a:cs typeface="+mj-cs"/>
              </a:rPr>
              <a:t>Hi</a:t>
            </a:r>
            <a:r>
              <a:rPr lang="ca-ES" sz="2200" dirty="0" smtClean="0">
                <a:latin typeface="+mj-lt"/>
                <a:ea typeface="+mj-ea"/>
                <a:cs typeface="+mj-cs"/>
              </a:rPr>
              <a:t> ha 2 tipus: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a-ES" sz="2200" dirty="0" smtClean="0"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a-ES" sz="2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NPP</a:t>
            </a:r>
            <a:r>
              <a:rPr kumimoji="0" lang="ca-E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r>
              <a:rPr kumimoji="0" lang="ca-E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Nutrició parenteral perifèrica.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a-ES" sz="2200" dirty="0" smtClean="0">
                <a:latin typeface="+mj-lt"/>
                <a:ea typeface="+mj-ea"/>
                <a:cs typeface="+mj-cs"/>
              </a:rPr>
              <a:t>Indicada per pacients moderadament desnodrits amb durada &lt;10-14 dies de tractament. O</a:t>
            </a:r>
            <a:r>
              <a:rPr kumimoji="0" lang="ca-E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smolaritat</a:t>
            </a:r>
            <a:r>
              <a:rPr kumimoji="0" lang="ca-E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&lt;800mosmol/l, incomplerta en nutrients i electròlits.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a-ES" sz="2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a-ES" sz="2200" b="1" u="sng" noProof="0" dirty="0" smtClean="0">
                <a:latin typeface="+mj-lt"/>
                <a:ea typeface="+mj-ea"/>
                <a:cs typeface="+mj-cs"/>
              </a:rPr>
              <a:t>NPC</a:t>
            </a:r>
            <a:r>
              <a:rPr lang="ca-ES" sz="2200" noProof="0" dirty="0" smtClean="0">
                <a:latin typeface="+mj-lt"/>
                <a:ea typeface="+mj-ea"/>
                <a:cs typeface="+mj-cs"/>
              </a:rPr>
              <a:t>: Nutrició parenteral central.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a-ES" sz="22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 pacients severament desnodrits o que s’espera una</a:t>
            </a:r>
            <a:r>
              <a:rPr kumimoji="0" lang="ca-ES" sz="22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durada del tractament &gt;14 dies. </a:t>
            </a:r>
            <a:r>
              <a:rPr kumimoji="0" lang="ca-ES" sz="2200" b="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Osmola</a:t>
            </a:r>
            <a:r>
              <a:rPr lang="ca-ES" sz="2200" noProof="0" dirty="0" err="1" smtClean="0">
                <a:latin typeface="+mj-lt"/>
                <a:ea typeface="+mj-ea"/>
                <a:cs typeface="+mj-cs"/>
              </a:rPr>
              <a:t>ritat</a:t>
            </a:r>
            <a:r>
              <a:rPr lang="ca-ES" sz="2200" noProof="0" dirty="0" smtClean="0">
                <a:latin typeface="+mj-lt"/>
                <a:ea typeface="+mj-ea"/>
                <a:cs typeface="+mj-cs"/>
              </a:rPr>
              <a:t> &gt;800 </a:t>
            </a:r>
            <a:r>
              <a:rPr lang="ca-ES" sz="2200" noProof="0" dirty="0" err="1" smtClean="0">
                <a:latin typeface="+mj-lt"/>
                <a:ea typeface="+mj-ea"/>
                <a:cs typeface="+mj-cs"/>
              </a:rPr>
              <a:t>mosmol</a:t>
            </a:r>
            <a:r>
              <a:rPr lang="ca-ES" sz="2200" noProof="0" dirty="0" smtClean="0">
                <a:latin typeface="+mj-lt"/>
                <a:ea typeface="+mj-ea"/>
                <a:cs typeface="+mj-cs"/>
              </a:rPr>
              <a:t>/l, complerta en nutrients i </a:t>
            </a:r>
            <a:r>
              <a:rPr lang="ca-ES" sz="2200" noProof="0" dirty="0" err="1" smtClean="0">
                <a:latin typeface="+mj-lt"/>
                <a:ea typeface="+mj-ea"/>
                <a:cs typeface="+mj-cs"/>
              </a:rPr>
              <a:t>electr</a:t>
            </a:r>
            <a:r>
              <a:rPr lang="ca-ES" sz="2200" dirty="0" err="1" smtClean="0">
                <a:latin typeface="+mj-lt"/>
                <a:ea typeface="+mj-ea"/>
                <a:cs typeface="+mj-cs"/>
              </a:rPr>
              <a:t>òlits</a:t>
            </a:r>
            <a:r>
              <a:rPr lang="ca-ES" sz="2200" dirty="0" smtClean="0">
                <a:latin typeface="+mj-lt"/>
                <a:ea typeface="+mj-ea"/>
                <a:cs typeface="+mj-cs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a-E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a-E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</a:t>
            </a:r>
            <a:r>
              <a:rPr kumimoji="0" lang="ca-E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fórmules tenen alt contingut de lípids i reduït en glúcids.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a-ES" sz="2200" baseline="0" dirty="0" smtClean="0"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a-ES" sz="2200" baseline="0" dirty="0" smtClean="0">
                <a:latin typeface="+mj-lt"/>
                <a:ea typeface="+mj-ea"/>
                <a:cs typeface="+mj-cs"/>
              </a:rPr>
              <a:t>La nutrició</a:t>
            </a:r>
            <a:r>
              <a:rPr lang="ca-ES" sz="2200" dirty="0" smtClean="0">
                <a:latin typeface="+mj-lt"/>
                <a:ea typeface="+mj-ea"/>
                <a:cs typeface="+mj-cs"/>
              </a:rPr>
              <a:t> parenteral té major risc de complicacions per infeccions, hiperglucèmia, alteració d’electròlits o </a:t>
            </a:r>
            <a:r>
              <a:rPr lang="ca-ES" sz="2200" dirty="0" err="1" smtClean="0">
                <a:latin typeface="+mj-lt"/>
                <a:ea typeface="+mj-ea"/>
                <a:cs typeface="+mj-cs"/>
              </a:rPr>
              <a:t>sèpsi</a:t>
            </a:r>
            <a:r>
              <a:rPr lang="ca-ES" sz="2200" dirty="0" smtClean="0">
                <a:latin typeface="+mj-lt"/>
                <a:ea typeface="+mj-ea"/>
                <a:cs typeface="+mj-cs"/>
              </a:rPr>
              <a:t>.</a:t>
            </a:r>
            <a:endParaRPr kumimoji="0" lang="ca-E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3 Título"/>
          <p:cNvSpPr txBox="1">
            <a:spLocks/>
          </p:cNvSpPr>
          <p:nvPr/>
        </p:nvSpPr>
        <p:spPr>
          <a:xfrm>
            <a:off x="446856" y="3717032"/>
            <a:ext cx="8229600" cy="244827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a-ES" sz="16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a-ES" sz="3600" dirty="0" smtClean="0"/>
              <a:t>Tractament farmacològic</a:t>
            </a:r>
            <a:endParaRPr lang="ca-ES" sz="3600" dirty="0"/>
          </a:p>
        </p:txBody>
      </p:sp>
      <p:sp>
        <p:nvSpPr>
          <p:cNvPr id="5" name="3 Título"/>
          <p:cNvSpPr txBox="1">
            <a:spLocks/>
          </p:cNvSpPr>
          <p:nvPr/>
        </p:nvSpPr>
        <p:spPr>
          <a:xfrm>
            <a:off x="539552" y="1340768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Fàrmacs</a:t>
            </a:r>
            <a:r>
              <a:rPr kumimoji="0" lang="ca-E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per </a:t>
            </a:r>
            <a:r>
              <a:rPr lang="ca-ES" sz="2200" dirty="0" smtClean="0">
                <a:latin typeface="+mj-lt"/>
                <a:ea typeface="+mj-ea"/>
                <a:cs typeface="+mj-cs"/>
              </a:rPr>
              <a:t>incrementar </a:t>
            </a:r>
            <a:r>
              <a:rPr kumimoji="0" lang="ca-E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gana, la ingesta, disminuir la </a:t>
            </a:r>
            <a:r>
              <a:rPr kumimoji="0" lang="ca-E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degradaci</a:t>
            </a:r>
            <a:r>
              <a:rPr lang="ca-ES" sz="2200" dirty="0" smtClean="0">
                <a:latin typeface="+mj-lt"/>
                <a:ea typeface="+mj-ea"/>
                <a:cs typeface="+mj-cs"/>
              </a:rPr>
              <a:t>ó muscular i els símptomes digestius.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a-ES" sz="2200" dirty="0" smtClean="0"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a-E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Progestàgens</a:t>
            </a:r>
            <a:r>
              <a:rPr kumimoji="0" lang="ca-E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 </a:t>
            </a:r>
            <a:r>
              <a:rPr kumimoji="0" lang="ca-E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corticoesteroids</a:t>
            </a:r>
            <a:r>
              <a:rPr kumimoji="0" lang="ca-E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a-E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  <a:t> augmenten la gana, la ingesta, augmenten o mantenen el pes. Amb </a:t>
            </a:r>
            <a:r>
              <a:rPr kumimoji="0" lang="ca-E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  <a:t>evid</a:t>
            </a:r>
            <a:r>
              <a:rPr lang="ca-ES" sz="2200" dirty="0" err="1" smtClean="0">
                <a:latin typeface="+mj-lt"/>
                <a:ea typeface="+mj-ea"/>
                <a:cs typeface="+mj-cs"/>
                <a:sym typeface="Wingdings" pitchFamily="2" charset="2"/>
              </a:rPr>
              <a:t>ència</a:t>
            </a:r>
            <a:r>
              <a:rPr lang="ca-ES" sz="2200" dirty="0" smtClean="0">
                <a:latin typeface="+mj-lt"/>
                <a:ea typeface="+mj-ea"/>
                <a:cs typeface="+mj-cs"/>
                <a:sym typeface="Wingdings" pitchFamily="2" charset="2"/>
              </a:rPr>
              <a:t> científica per recomanar l’ús en pacient caquèctic.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ca-ES" sz="2200" dirty="0" smtClean="0">
              <a:latin typeface="+mj-lt"/>
              <a:ea typeface="+mj-ea"/>
              <a:cs typeface="+mj-cs"/>
              <a:sym typeface="Wingdings" pitchFamily="2" charset="2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a-E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  <a:t>Cannabinoids</a:t>
            </a:r>
            <a:r>
              <a:rPr kumimoji="0" lang="ca-E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  <a:t>, </a:t>
            </a:r>
            <a:r>
              <a:rPr kumimoji="0" lang="ca-E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  <a:t>antiserotoninèrgics</a:t>
            </a:r>
            <a:r>
              <a:rPr kumimoji="0" lang="ca-E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  <a:t>, </a:t>
            </a:r>
            <a:r>
              <a:rPr kumimoji="0" lang="ca-E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  <a:t>esteroids</a:t>
            </a:r>
            <a:r>
              <a:rPr kumimoji="0" lang="ca-E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  <a:t> anabolitzants,</a:t>
            </a:r>
            <a:r>
              <a:rPr kumimoji="0" lang="ca-E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  <a:t> talidomida, </a:t>
            </a:r>
            <a:r>
              <a:rPr kumimoji="0" lang="ca-E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  <a:t>grelina</a:t>
            </a:r>
            <a:r>
              <a:rPr kumimoji="0" lang="ca-E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  <a:t>, melatonina, </a:t>
            </a:r>
            <a:r>
              <a:rPr kumimoji="0" lang="ca-E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  <a:t>procinètics</a:t>
            </a:r>
            <a:r>
              <a:rPr kumimoji="0" lang="ca-E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  <a:t>, etc. No tenen </a:t>
            </a:r>
            <a:r>
              <a:rPr lang="ca-ES" sz="2200" dirty="0" err="1" smtClean="0">
                <a:latin typeface="+mj-lt"/>
                <a:ea typeface="+mj-ea"/>
                <a:cs typeface="+mj-cs"/>
                <a:sym typeface="Wingdings" pitchFamily="2" charset="2"/>
              </a:rPr>
              <a:t>s</a:t>
            </a:r>
            <a:r>
              <a:rPr kumimoji="0" lang="ca-E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  <a:t>uficient</a:t>
            </a:r>
            <a:r>
              <a:rPr kumimoji="0" lang="ca-E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  <a:t> evidència científica per recomanar-los per incrementar el pes.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a-ES" sz="2200" baseline="0" dirty="0" smtClean="0">
                <a:latin typeface="+mj-lt"/>
                <a:ea typeface="+mj-ea"/>
                <a:cs typeface="+mj-cs"/>
                <a:sym typeface="Wingdings" pitchFamily="2" charset="2"/>
              </a:rPr>
              <a:t>Alguns</a:t>
            </a:r>
            <a:r>
              <a:rPr lang="ca-ES" sz="2200" dirty="0" smtClean="0">
                <a:latin typeface="+mj-lt"/>
                <a:ea typeface="+mj-ea"/>
                <a:cs typeface="+mj-cs"/>
                <a:sym typeface="Wingdings" pitchFamily="2" charset="2"/>
              </a:rPr>
              <a:t> encara en fase experimental sense estudis en humans.</a:t>
            </a:r>
            <a:endParaRPr kumimoji="0" lang="ca-E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3 Título"/>
          <p:cNvSpPr txBox="1">
            <a:spLocks/>
          </p:cNvSpPr>
          <p:nvPr/>
        </p:nvSpPr>
        <p:spPr>
          <a:xfrm>
            <a:off x="446856" y="3717032"/>
            <a:ext cx="8229600" cy="244827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a-ES" sz="16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a-ES" sz="3600" dirty="0" smtClean="0"/>
              <a:t>Tractament amb nutrients</a:t>
            </a:r>
            <a:endParaRPr lang="ca-ES" sz="3600" dirty="0"/>
          </a:p>
        </p:txBody>
      </p:sp>
      <p:sp>
        <p:nvSpPr>
          <p:cNvPr id="5" name="3 Título"/>
          <p:cNvSpPr txBox="1">
            <a:spLocks/>
          </p:cNvSpPr>
          <p:nvPr/>
        </p:nvSpPr>
        <p:spPr>
          <a:xfrm>
            <a:off x="539552" y="1340768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25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Substàncies orgàniques</a:t>
            </a:r>
            <a:r>
              <a:rPr kumimoji="0" lang="ca-E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provinents d’aliments que s’utilitzen per suplementació de la nutrició o en forma de píndoles per reduir la inflamació i la degradació proteica.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a-ES" sz="2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a-ES" sz="2200" b="1" u="sng" baseline="0" dirty="0" smtClean="0">
                <a:latin typeface="+mj-lt"/>
                <a:ea typeface="+mj-ea"/>
                <a:cs typeface="+mj-cs"/>
              </a:rPr>
              <a:t>Àcids</a:t>
            </a:r>
            <a:r>
              <a:rPr lang="ca-ES" sz="2200" b="1" u="sng" dirty="0" smtClean="0">
                <a:latin typeface="+mj-lt"/>
                <a:ea typeface="+mj-ea"/>
                <a:cs typeface="+mj-cs"/>
              </a:rPr>
              <a:t> grassos omega-3</a:t>
            </a:r>
            <a:r>
              <a:rPr lang="ca-ES" sz="2200" dirty="0" smtClean="0">
                <a:latin typeface="+mj-lt"/>
                <a:ea typeface="+mj-ea"/>
                <a:cs typeface="+mj-cs"/>
              </a:rPr>
              <a:t>: EPA+DHA. Activitat antiinflamatòria, redueix el consum metabòlic basal, incrementa l’activitat del tractament i redueix els seus efectes. Estabilitzen el pes.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a-ES" sz="2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Aminoàcids</a:t>
            </a:r>
            <a:r>
              <a:rPr kumimoji="0" lang="ca-ES" sz="2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cadena ramificada</a:t>
            </a:r>
            <a:r>
              <a:rPr kumimoji="0" lang="ca-E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leucina, valina i isoleucina. </a:t>
            </a:r>
            <a:r>
              <a:rPr lang="ca-ES" sz="2200" dirty="0" smtClean="0">
                <a:latin typeface="+mj-lt"/>
                <a:ea typeface="+mj-ea"/>
                <a:cs typeface="+mj-cs"/>
              </a:rPr>
              <a:t>Augmenten la ingesta i redueixen la proteòlisi.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a-ES" sz="2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Vitamina E</a:t>
            </a:r>
            <a:r>
              <a:rPr kumimoji="0" lang="ca-E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r>
              <a:rPr kumimoji="0" lang="ca-E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antioxidant, redueix l’estrès oxidatiu.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a-ES" sz="2200" b="1" u="sng" baseline="0" dirty="0" smtClean="0">
                <a:latin typeface="+mj-lt"/>
                <a:ea typeface="+mj-ea"/>
                <a:cs typeface="+mj-cs"/>
              </a:rPr>
              <a:t>Arginina</a:t>
            </a:r>
            <a:r>
              <a:rPr lang="ca-ES" sz="2200" baseline="0" dirty="0" smtClean="0">
                <a:latin typeface="+mj-lt"/>
                <a:ea typeface="+mj-ea"/>
                <a:cs typeface="+mj-cs"/>
              </a:rPr>
              <a:t>:</a:t>
            </a:r>
            <a:r>
              <a:rPr lang="ca-ES" sz="2200" dirty="0" smtClean="0">
                <a:latin typeface="+mj-lt"/>
                <a:ea typeface="+mj-ea"/>
                <a:cs typeface="+mj-cs"/>
              </a:rPr>
              <a:t> incrementa la síntesi proteica i la proliferació de limfòcits i macròfags.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a-ES" sz="2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L-carnitina</a:t>
            </a:r>
            <a:r>
              <a:rPr kumimoji="0" lang="ca-E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r>
              <a:rPr kumimoji="0" lang="ca-E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antiinflamatori.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a-ES" sz="2200" b="1" u="sng" baseline="0" dirty="0" smtClean="0">
                <a:latin typeface="+mj-lt"/>
                <a:ea typeface="+mj-ea"/>
                <a:cs typeface="+mj-cs"/>
              </a:rPr>
              <a:t>Creatina</a:t>
            </a:r>
            <a:r>
              <a:rPr lang="ca-ES" sz="2200" baseline="0" dirty="0" smtClean="0">
                <a:latin typeface="+mj-lt"/>
                <a:ea typeface="+mj-ea"/>
                <a:cs typeface="+mj-cs"/>
              </a:rPr>
              <a:t>: redueix el creixement tumoral i incrementa la força muscular.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a-ES" sz="2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Altres antioxidants</a:t>
            </a:r>
            <a:r>
              <a:rPr kumimoji="0" lang="ca-E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vitamina C, carotens, </a:t>
            </a:r>
            <a:r>
              <a:rPr kumimoji="0" lang="ca-E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polifenols</a:t>
            </a:r>
            <a:r>
              <a:rPr kumimoji="0" lang="ca-E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zinc, seleni, etc.</a:t>
            </a:r>
            <a:endParaRPr kumimoji="0" lang="ca-E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3 Título"/>
          <p:cNvSpPr txBox="1">
            <a:spLocks/>
          </p:cNvSpPr>
          <p:nvPr/>
        </p:nvSpPr>
        <p:spPr>
          <a:xfrm>
            <a:off x="446856" y="3717032"/>
            <a:ext cx="8229600" cy="244827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a-ES" sz="16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a-ES" sz="3600" dirty="0" smtClean="0"/>
              <a:t>Recomanacions dietètiques per pacient caquèctic</a:t>
            </a:r>
            <a:endParaRPr lang="ca-ES" sz="3600" dirty="0"/>
          </a:p>
        </p:txBody>
      </p:sp>
      <p:sp>
        <p:nvSpPr>
          <p:cNvPr id="5" name="3 Título"/>
          <p:cNvSpPr txBox="1">
            <a:spLocks/>
          </p:cNvSpPr>
          <p:nvPr/>
        </p:nvSpPr>
        <p:spPr>
          <a:xfrm>
            <a:off x="539552" y="1340768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a-ES" sz="2200" dirty="0" smtClean="0">
                <a:latin typeface="+mj-lt"/>
                <a:ea typeface="+mj-ea"/>
                <a:cs typeface="+mj-cs"/>
              </a:rPr>
              <a:t>Es recomana: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a-ES" sz="2200" dirty="0" smtClean="0"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a-ES" sz="2200" dirty="0" smtClean="0">
                <a:latin typeface="+mj-lt"/>
                <a:ea typeface="+mj-ea"/>
                <a:cs typeface="+mj-cs"/>
              </a:rPr>
              <a:t>Incrementar el consum de fruita, verdura, fibra, proteïnes vegetals, d’aigua i de greix mono i poliinsaturat.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a-E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Reduir</a:t>
            </a:r>
            <a:r>
              <a:rPr kumimoji="0" lang="ca-E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el consum de greixos animals, carn vermella, productes </a:t>
            </a:r>
            <a:r>
              <a:rPr kumimoji="0" lang="ca-E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càrnics</a:t>
            </a:r>
            <a:r>
              <a:rPr kumimoji="0" lang="ca-E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processats, sal, sucres simples, aliments fumats.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a-ES" sz="2200" baseline="0" dirty="0" smtClean="0">
                <a:latin typeface="+mj-lt"/>
                <a:ea typeface="+mj-ea"/>
                <a:cs typeface="+mj-cs"/>
              </a:rPr>
              <a:t>Evitar</a:t>
            </a:r>
            <a:r>
              <a:rPr lang="ca-ES" sz="2200" dirty="0" smtClean="0">
                <a:latin typeface="+mj-lt"/>
                <a:ea typeface="+mj-ea"/>
                <a:cs typeface="+mj-cs"/>
              </a:rPr>
              <a:t> el consum de tòxics: alcohol, tabac o drogues.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a-E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Consumir</a:t>
            </a:r>
            <a:r>
              <a:rPr kumimoji="0" lang="ca-E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a-E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prebiòtics</a:t>
            </a:r>
            <a:r>
              <a:rPr kumimoji="0" lang="ca-E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i/o </a:t>
            </a:r>
            <a:r>
              <a:rPr kumimoji="0" lang="ca-E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probiòtics</a:t>
            </a:r>
            <a:r>
              <a:rPr kumimoji="0" lang="ca-E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a-ES" sz="2200" baseline="0" dirty="0" smtClean="0">
                <a:latin typeface="+mj-lt"/>
                <a:ea typeface="+mj-ea"/>
                <a:cs typeface="+mj-cs"/>
              </a:rPr>
              <a:t>Realitzar</a:t>
            </a:r>
            <a:r>
              <a:rPr lang="ca-ES" sz="2200" dirty="0" smtClean="0">
                <a:latin typeface="+mj-lt"/>
                <a:ea typeface="+mj-ea"/>
                <a:cs typeface="+mj-cs"/>
              </a:rPr>
              <a:t> activitat física.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a-ES" sz="2200" dirty="0" smtClean="0"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a-E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Modificar</a:t>
            </a:r>
            <a:r>
              <a:rPr kumimoji="0" lang="ca-E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el menjar i els hàbits en funció dels símptomes digestius del malalt: anorèxia, disfàgia, vòmits, nàusees, restrenyiment, diarrees, </a:t>
            </a:r>
            <a:r>
              <a:rPr kumimoji="0" lang="ca-E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xerostomia</a:t>
            </a:r>
            <a:r>
              <a:rPr kumimoji="0" lang="ca-E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ca-E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disgeusia</a:t>
            </a:r>
            <a:r>
              <a:rPr kumimoji="0" lang="ca-E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etc.</a:t>
            </a:r>
            <a:endParaRPr kumimoji="0" lang="ca-E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3 Título"/>
          <p:cNvSpPr txBox="1">
            <a:spLocks/>
          </p:cNvSpPr>
          <p:nvPr/>
        </p:nvSpPr>
        <p:spPr>
          <a:xfrm>
            <a:off x="446856" y="3717032"/>
            <a:ext cx="8229600" cy="244827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a-ES" sz="16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/>
          </a:bodyPr>
          <a:lstStyle/>
          <a:p>
            <a:pPr algn="l"/>
            <a:r>
              <a:rPr lang="ca-ES" sz="3600" dirty="0" smtClean="0"/>
              <a:t>Conclusions</a:t>
            </a:r>
            <a:endParaRPr lang="ca-ES" sz="3600" dirty="0"/>
          </a:p>
        </p:txBody>
      </p:sp>
      <p:sp>
        <p:nvSpPr>
          <p:cNvPr id="5" name="3 Título"/>
          <p:cNvSpPr txBox="1">
            <a:spLocks/>
          </p:cNvSpPr>
          <p:nvPr/>
        </p:nvSpPr>
        <p:spPr>
          <a:xfrm>
            <a:off x="539552" y="1340768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a-ES" sz="2200" dirty="0" smtClean="0">
                <a:latin typeface="+mj-lt"/>
                <a:ea typeface="+mj-ea"/>
                <a:cs typeface="+mj-cs"/>
              </a:rPr>
              <a:t>És necessari el diagnòstic precoç de la caquèxia, si es comença el tractament abans de la pèrdua del 10% del pes hi ha major resposta al tractament </a:t>
            </a:r>
            <a:r>
              <a:rPr lang="ca-ES" sz="2200" dirty="0" err="1" smtClean="0">
                <a:latin typeface="+mj-lt"/>
                <a:ea typeface="+mj-ea"/>
                <a:cs typeface="+mj-cs"/>
              </a:rPr>
              <a:t>anti-caquèctic</a:t>
            </a:r>
            <a:r>
              <a:rPr lang="ca-ES" sz="2200" dirty="0" smtClean="0">
                <a:latin typeface="+mj-lt"/>
                <a:ea typeface="+mj-ea"/>
                <a:cs typeface="+mj-cs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a-ES" sz="22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8" name="3 Título"/>
          <p:cNvSpPr txBox="1">
            <a:spLocks/>
          </p:cNvSpPr>
          <p:nvPr/>
        </p:nvSpPr>
        <p:spPr>
          <a:xfrm>
            <a:off x="446856" y="3717032"/>
            <a:ext cx="8229600" cy="244827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a-ES" sz="16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14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611560" y="2699628"/>
            <a:ext cx="18002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a-ES" smtClean="0"/>
              <a:t>Càncers digestius</a:t>
            </a:r>
            <a:endParaRPr lang="ca-ES"/>
          </a:p>
        </p:txBody>
      </p:sp>
      <p:sp>
        <p:nvSpPr>
          <p:cNvPr id="7" name="6 CuadroTexto"/>
          <p:cNvSpPr txBox="1"/>
          <p:nvPr/>
        </p:nvSpPr>
        <p:spPr>
          <a:xfrm>
            <a:off x="2843808" y="2695668"/>
            <a:ext cx="273630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a-ES" dirty="0" smtClean="0"/>
              <a:t>Alta incidència de caquèxia</a:t>
            </a:r>
            <a:endParaRPr lang="ca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6012160" y="2553856"/>
            <a:ext cx="273630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a-ES" dirty="0" err="1" smtClean="0"/>
              <a:t>Screening</a:t>
            </a:r>
            <a:r>
              <a:rPr lang="ca-ES" dirty="0" smtClean="0"/>
              <a:t> de risc </a:t>
            </a:r>
            <a:r>
              <a:rPr lang="ca-ES" dirty="0" err="1" smtClean="0"/>
              <a:t>nutricio-nal</a:t>
            </a:r>
            <a:r>
              <a:rPr lang="ca-ES" dirty="0" smtClean="0"/>
              <a:t> al diagnòstic del càncer</a:t>
            </a:r>
            <a:endParaRPr lang="ca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6012160" y="3717032"/>
            <a:ext cx="273630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a-ES" dirty="0" err="1" smtClean="0"/>
              <a:t>Remisió</a:t>
            </a:r>
            <a:r>
              <a:rPr lang="ca-ES" dirty="0" smtClean="0"/>
              <a:t> primerenca al nutricionista</a:t>
            </a:r>
            <a:endParaRPr lang="ca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419872" y="3861048"/>
            <a:ext cx="216024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a-ES" dirty="0" smtClean="0"/>
              <a:t>Avaluació nutricional</a:t>
            </a:r>
            <a:endParaRPr lang="ca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11560" y="3429000"/>
            <a:ext cx="2376264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a-ES" dirty="0" smtClean="0"/>
              <a:t>Suport nutricional precoç + tractament farmacològic + activitat física</a:t>
            </a:r>
            <a:endParaRPr lang="ca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11560" y="5013176"/>
            <a:ext cx="2376264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a-ES" dirty="0" smtClean="0"/>
              <a:t>Estabilització del pes i del component muscular</a:t>
            </a:r>
            <a:endParaRPr lang="ca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419872" y="5013176"/>
            <a:ext cx="2376264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a-ES" dirty="0" smtClean="0"/>
              <a:t>Menys complicacions i millor resposta al tractament</a:t>
            </a:r>
            <a:endParaRPr lang="ca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156176" y="5157192"/>
            <a:ext cx="237626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a-ES" b="1" dirty="0" smtClean="0"/>
              <a:t>Major supervivència i millor qualitat de vida</a:t>
            </a:r>
            <a:endParaRPr lang="ca-ES" b="1" dirty="0"/>
          </a:p>
        </p:txBody>
      </p:sp>
      <p:cxnSp>
        <p:nvCxnSpPr>
          <p:cNvPr id="18" name="17 Conector recto de flecha"/>
          <p:cNvCxnSpPr>
            <a:stCxn id="6" idx="3"/>
            <a:endCxn id="7" idx="1"/>
          </p:cNvCxnSpPr>
          <p:nvPr/>
        </p:nvCxnSpPr>
        <p:spPr>
          <a:xfrm flipV="1">
            <a:off x="2411760" y="2880334"/>
            <a:ext cx="432048" cy="3960"/>
          </a:xfrm>
          <a:prstGeom prst="straightConnector1">
            <a:avLst/>
          </a:prstGeom>
          <a:ln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>
            <a:stCxn id="7" idx="3"/>
            <a:endCxn id="9" idx="1"/>
          </p:cNvCxnSpPr>
          <p:nvPr/>
        </p:nvCxnSpPr>
        <p:spPr>
          <a:xfrm flipV="1">
            <a:off x="5580112" y="2877022"/>
            <a:ext cx="432048" cy="3312"/>
          </a:xfrm>
          <a:prstGeom prst="straightConnector1">
            <a:avLst/>
          </a:prstGeom>
          <a:ln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>
            <a:stCxn id="9" idx="2"/>
            <a:endCxn id="10" idx="0"/>
          </p:cNvCxnSpPr>
          <p:nvPr/>
        </p:nvCxnSpPr>
        <p:spPr>
          <a:xfrm>
            <a:off x="7380312" y="3200187"/>
            <a:ext cx="0" cy="516845"/>
          </a:xfrm>
          <a:prstGeom prst="straightConnector1">
            <a:avLst/>
          </a:prstGeom>
          <a:ln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>
            <a:stCxn id="10" idx="1"/>
            <a:endCxn id="12" idx="3"/>
          </p:cNvCxnSpPr>
          <p:nvPr/>
        </p:nvCxnSpPr>
        <p:spPr>
          <a:xfrm flipH="1">
            <a:off x="5580112" y="4040198"/>
            <a:ext cx="432048" cy="5516"/>
          </a:xfrm>
          <a:prstGeom prst="straightConnector1">
            <a:avLst/>
          </a:prstGeom>
          <a:ln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>
            <a:stCxn id="12" idx="1"/>
            <a:endCxn id="13" idx="3"/>
          </p:cNvCxnSpPr>
          <p:nvPr/>
        </p:nvCxnSpPr>
        <p:spPr>
          <a:xfrm flipH="1" flipV="1">
            <a:off x="2987824" y="4029165"/>
            <a:ext cx="432048" cy="16549"/>
          </a:xfrm>
          <a:prstGeom prst="straightConnector1">
            <a:avLst/>
          </a:prstGeom>
          <a:ln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>
            <a:stCxn id="13" idx="2"/>
            <a:endCxn id="14" idx="0"/>
          </p:cNvCxnSpPr>
          <p:nvPr/>
        </p:nvCxnSpPr>
        <p:spPr>
          <a:xfrm>
            <a:off x="1799692" y="4629329"/>
            <a:ext cx="0" cy="383847"/>
          </a:xfrm>
          <a:prstGeom prst="straightConnector1">
            <a:avLst/>
          </a:prstGeom>
          <a:ln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>
            <a:stCxn id="14" idx="3"/>
            <a:endCxn id="15" idx="1"/>
          </p:cNvCxnSpPr>
          <p:nvPr/>
        </p:nvCxnSpPr>
        <p:spPr>
          <a:xfrm>
            <a:off x="2987824" y="5474841"/>
            <a:ext cx="432048" cy="0"/>
          </a:xfrm>
          <a:prstGeom prst="straightConnector1">
            <a:avLst/>
          </a:prstGeom>
          <a:ln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 de flecha"/>
          <p:cNvCxnSpPr>
            <a:stCxn id="15" idx="3"/>
            <a:endCxn id="16" idx="1"/>
          </p:cNvCxnSpPr>
          <p:nvPr/>
        </p:nvCxnSpPr>
        <p:spPr>
          <a:xfrm>
            <a:off x="5796136" y="5474841"/>
            <a:ext cx="360040" cy="5517"/>
          </a:xfrm>
          <a:prstGeom prst="straightConnector1">
            <a:avLst/>
          </a:prstGeom>
          <a:ln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35280" cy="6034682"/>
          </a:xfrm>
        </p:spPr>
        <p:txBody>
          <a:bodyPr>
            <a:normAutofit/>
          </a:bodyPr>
          <a:lstStyle/>
          <a:p>
            <a:r>
              <a:rPr lang="ca-ES" sz="6600" dirty="0" smtClean="0"/>
              <a:t>Gràcies per la seva atenció.</a:t>
            </a:r>
            <a:endParaRPr lang="ca-E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a-ES" sz="3600" dirty="0" smtClean="0"/>
              <a:t>Definició</a:t>
            </a:r>
            <a:endParaRPr lang="ca-ES" sz="3600" dirty="0"/>
          </a:p>
        </p:txBody>
      </p:sp>
      <p:sp>
        <p:nvSpPr>
          <p:cNvPr id="5" name="3 Título"/>
          <p:cNvSpPr txBox="1">
            <a:spLocks/>
          </p:cNvSpPr>
          <p:nvPr/>
        </p:nvSpPr>
        <p:spPr>
          <a:xfrm>
            <a:off x="539552" y="1340768"/>
            <a:ext cx="8229600" cy="244827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Caquèxia</a:t>
            </a:r>
            <a:r>
              <a:rPr lang="ca-ES" sz="2800" dirty="0" smtClean="0">
                <a:latin typeface="+mj-lt"/>
                <a:ea typeface="+mj-ea"/>
                <a:cs typeface="+mj-cs"/>
              </a:rPr>
              <a:t>: </a:t>
            </a:r>
            <a:r>
              <a:rPr lang="ca-ES" sz="2800" i="1" dirty="0" err="1" smtClean="0">
                <a:latin typeface="+mj-lt"/>
                <a:ea typeface="+mj-ea"/>
                <a:cs typeface="+mj-cs"/>
              </a:rPr>
              <a:t>Kakos</a:t>
            </a:r>
            <a:r>
              <a:rPr lang="ca-ES" sz="2800" dirty="0" smtClean="0">
                <a:latin typeface="+mj-lt"/>
                <a:ea typeface="+mj-ea"/>
                <a:cs typeface="+mj-cs"/>
              </a:rPr>
              <a:t> (mala) + </a:t>
            </a:r>
            <a:r>
              <a:rPr lang="ca-ES" sz="2800" i="1" dirty="0" err="1" smtClean="0">
                <a:latin typeface="+mj-lt"/>
                <a:ea typeface="+mj-ea"/>
                <a:cs typeface="+mj-cs"/>
              </a:rPr>
              <a:t>hexis</a:t>
            </a:r>
            <a:r>
              <a:rPr lang="ca-ES" sz="2800" dirty="0" smtClean="0">
                <a:latin typeface="+mj-lt"/>
                <a:ea typeface="+mj-ea"/>
                <a:cs typeface="+mj-cs"/>
              </a:rPr>
              <a:t> (condició)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a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“Síndrome </a:t>
            </a:r>
            <a:r>
              <a:rPr kumimoji="0" lang="ca-E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multifactorial</a:t>
            </a:r>
            <a:r>
              <a:rPr kumimoji="0" lang="ca-E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a-E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caracterítzat</a:t>
            </a:r>
            <a:r>
              <a:rPr kumimoji="0" lang="ca-E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per la pèrdua de múscul esquelètic (amb o sense pèrdua de greix) que no es reverteix amb el tractament nutricional, amb un balanç energètic i proteic negatiu, amb baixa ingesta i metabolisme  anormal.”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a-ES" sz="1600" dirty="0" smtClean="0">
                <a:latin typeface="+mj-lt"/>
                <a:ea typeface="+mj-ea"/>
                <a:cs typeface="+mj-cs"/>
              </a:rPr>
              <a:t>Consens Delphi (2010)</a:t>
            </a:r>
          </a:p>
        </p:txBody>
      </p:sp>
      <p:sp>
        <p:nvSpPr>
          <p:cNvPr id="8" name="3 Título"/>
          <p:cNvSpPr txBox="1">
            <a:spLocks/>
          </p:cNvSpPr>
          <p:nvPr/>
        </p:nvSpPr>
        <p:spPr>
          <a:xfrm>
            <a:off x="446856" y="3717032"/>
            <a:ext cx="8229600" cy="244827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a-ES" sz="16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9" name="3 Título"/>
          <p:cNvSpPr txBox="1">
            <a:spLocks/>
          </p:cNvSpPr>
          <p:nvPr/>
        </p:nvSpPr>
        <p:spPr>
          <a:xfrm>
            <a:off x="454292" y="3717032"/>
            <a:ext cx="8229600" cy="1656184"/>
          </a:xfrm>
          <a:prstGeom prst="rect">
            <a:avLst/>
          </a:prstGeom>
        </p:spPr>
        <p:txBody>
          <a:bodyPr vert="horz" lIns="91440" tIns="45720" rIns="91440" bIns="45720" numCol="2" rtlCol="0" anchor="t" anchorCtr="0">
            <a:normAutofit fontScale="925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Símptomes de la caquèxia: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a-ES" sz="2000" dirty="0" smtClean="0">
                <a:latin typeface="+mj-lt"/>
                <a:ea typeface="+mj-ea"/>
                <a:cs typeface="+mj-cs"/>
              </a:rPr>
              <a:t>Pèrdua de múscul esquelètic.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a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 de presentar fatiga.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a-ES" sz="2000" dirty="0" smtClean="0">
                <a:latin typeface="+mj-lt"/>
                <a:ea typeface="+mj-ea"/>
                <a:cs typeface="+mj-cs"/>
              </a:rPr>
              <a:t>Amb anorèxia.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a-ES" sz="2000" dirty="0" smtClean="0">
                <a:latin typeface="+mj-lt"/>
                <a:ea typeface="+mj-ea"/>
                <a:cs typeface="+mj-cs"/>
              </a:rPr>
              <a:t>Baix índex de massa grassa.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a-ES" sz="2000" dirty="0" smtClean="0">
                <a:latin typeface="+mj-lt"/>
                <a:ea typeface="+mj-ea"/>
                <a:cs typeface="+mj-cs"/>
              </a:rPr>
              <a:t>		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a-ES" sz="2000" dirty="0" smtClean="0">
                <a:latin typeface="+mj-lt"/>
                <a:ea typeface="+mj-ea"/>
                <a:cs typeface="+mj-cs"/>
              </a:rPr>
              <a:t>Debilitat muscular.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a-ES" sz="2000" dirty="0" smtClean="0">
                <a:latin typeface="+mj-lt"/>
                <a:ea typeface="+mj-ea"/>
                <a:cs typeface="+mj-cs"/>
              </a:rPr>
              <a:t>Albúmina &lt;3,2 g/dl.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a-ES" sz="2000" dirty="0" smtClean="0">
                <a:latin typeface="+mj-lt"/>
                <a:ea typeface="+mj-ea"/>
                <a:cs typeface="+mj-cs"/>
              </a:rPr>
              <a:t>Hemoglobina &lt;12 g/dl.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a-ES" sz="2000" dirty="0" smtClean="0">
                <a:latin typeface="+mj-lt"/>
                <a:ea typeface="+mj-ea"/>
                <a:cs typeface="+mj-cs"/>
              </a:rPr>
              <a:t>PCR &gt;5,0 mg/l.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a-ES" sz="2000" dirty="0" smtClean="0">
                <a:latin typeface="+mj-lt"/>
                <a:ea typeface="+mj-ea"/>
                <a:cs typeface="+mj-cs"/>
              </a:rPr>
              <a:t>IL-6 &gt;4,0 </a:t>
            </a:r>
            <a:r>
              <a:rPr lang="ca-ES" sz="2000" dirty="0" err="1" smtClean="0">
                <a:latin typeface="+mj-lt"/>
                <a:ea typeface="+mj-ea"/>
                <a:cs typeface="+mj-cs"/>
              </a:rPr>
              <a:t>pg</a:t>
            </a:r>
            <a:r>
              <a:rPr lang="ca-ES" sz="2000" dirty="0" smtClean="0">
                <a:latin typeface="+mj-lt"/>
                <a:ea typeface="+mj-ea"/>
                <a:cs typeface="+mj-cs"/>
              </a:rPr>
              <a:t>/ml.</a:t>
            </a:r>
          </a:p>
        </p:txBody>
      </p:sp>
      <p:sp>
        <p:nvSpPr>
          <p:cNvPr id="10" name="3 Título"/>
          <p:cNvSpPr txBox="1">
            <a:spLocks/>
          </p:cNvSpPr>
          <p:nvPr/>
        </p:nvSpPr>
        <p:spPr>
          <a:xfrm>
            <a:off x="448544" y="5445224"/>
            <a:ext cx="8229600" cy="792088"/>
          </a:xfrm>
          <a:prstGeom prst="rect">
            <a:avLst/>
          </a:prstGeom>
        </p:spPr>
        <p:txBody>
          <a:bodyPr vert="horz" lIns="91440" tIns="45720" rIns="91440" bIns="45720" numCol="1" rtlCol="0" anchor="t" anchorCtr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 ha tres estadis</a:t>
            </a:r>
            <a:r>
              <a:rPr kumimoji="0" lang="ca-ES" sz="2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en funció de la pèrdua de pes en sis mesos: </a:t>
            </a:r>
            <a:r>
              <a:rPr kumimoji="0" lang="ca-E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precaquèxia</a:t>
            </a:r>
            <a:r>
              <a:rPr lang="ca-ES" sz="2000" dirty="0" smtClean="0">
                <a:latin typeface="+mj-lt"/>
                <a:ea typeface="+mj-ea"/>
                <a:cs typeface="+mj-cs"/>
              </a:rPr>
              <a:t> (&lt;5%), caquèxia (&gt;5%) i caquèxia refractària (&gt;15%).</a:t>
            </a:r>
            <a:endParaRPr kumimoji="0" lang="ca-ES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a-ES" sz="3600" dirty="0" smtClean="0"/>
              <a:t>Metabolisme</a:t>
            </a:r>
            <a:endParaRPr lang="ca-ES" sz="3600" dirty="0"/>
          </a:p>
        </p:txBody>
      </p:sp>
      <p:sp>
        <p:nvSpPr>
          <p:cNvPr id="5" name="3 Título"/>
          <p:cNvSpPr txBox="1">
            <a:spLocks/>
          </p:cNvSpPr>
          <p:nvPr/>
        </p:nvSpPr>
        <p:spPr>
          <a:xfrm>
            <a:off x="539552" y="1340768"/>
            <a:ext cx="8229600" cy="244827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Alteracions</a:t>
            </a:r>
            <a:r>
              <a:rPr kumimoji="0" lang="ca-E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del metabolisme per factors tumorals i humorals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a-ES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a-ES" sz="2700" dirty="0" smtClean="0"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a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3 Título"/>
          <p:cNvSpPr txBox="1">
            <a:spLocks/>
          </p:cNvSpPr>
          <p:nvPr/>
        </p:nvSpPr>
        <p:spPr>
          <a:xfrm>
            <a:off x="446856" y="3717032"/>
            <a:ext cx="8229600" cy="244827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a-ES" sz="16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3</a:t>
            </a:fld>
            <a:endParaRPr lang="es-ES"/>
          </a:p>
        </p:txBody>
      </p:sp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611560" y="1844824"/>
          <a:ext cx="7920879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3744416"/>
                <a:gridCol w="2736303"/>
              </a:tblGrid>
              <a:tr h="370840">
                <a:tc>
                  <a:txBody>
                    <a:bodyPr/>
                    <a:lstStyle/>
                    <a:p>
                      <a:endParaRPr lang="ca-E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 smtClean="0"/>
                        <a:t>Augmenta</a:t>
                      </a:r>
                      <a:endParaRPr lang="ca-E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 smtClean="0"/>
                        <a:t>Disminueix</a:t>
                      </a:r>
                      <a:endParaRPr lang="ca-ES" sz="16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sz="1600" noProof="0" dirty="0" smtClean="0"/>
                        <a:t>Hidrats de carboni</a:t>
                      </a:r>
                      <a:endParaRPr lang="ca-E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a-ES" sz="1600" noProof="0" dirty="0" smtClean="0"/>
                        <a:t>Consum de</a:t>
                      </a:r>
                      <a:r>
                        <a:rPr lang="ca-ES" sz="1600" baseline="0" noProof="0" dirty="0" smtClean="0"/>
                        <a:t> glucosa pel tumor.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a-ES" sz="1600" baseline="0" noProof="0" dirty="0" smtClean="0"/>
                        <a:t>Gluconeogènesi.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a-ES" sz="1600" baseline="0" noProof="0" dirty="0" err="1" smtClean="0"/>
                        <a:t>Glucogenolisi</a:t>
                      </a:r>
                      <a:r>
                        <a:rPr lang="ca-ES" sz="1600" baseline="0" noProof="0" dirty="0" smtClean="0"/>
                        <a:t>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a-ES" sz="1600" baseline="0" noProof="0" dirty="0" smtClean="0"/>
                        <a:t>Producció de lactat.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a-ES" sz="1600" noProof="0" dirty="0" smtClean="0"/>
                        <a:t>Dipòsits</a:t>
                      </a:r>
                      <a:r>
                        <a:rPr lang="ca-ES" sz="1600" baseline="0" noProof="0" dirty="0" smtClean="0"/>
                        <a:t> de glicogen.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ca-ES" sz="16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sz="1600" noProof="0" dirty="0" smtClean="0"/>
                        <a:t>Proteïnes</a:t>
                      </a:r>
                      <a:endParaRPr lang="ca-E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a-ES" sz="1600" noProof="0" dirty="0" smtClean="0"/>
                        <a:t>Proteòlisi.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a-ES" sz="1600" noProof="0" dirty="0" smtClean="0"/>
                        <a:t>Síntesis</a:t>
                      </a:r>
                      <a:r>
                        <a:rPr lang="ca-ES" sz="1600" baseline="0" noProof="0" dirty="0" smtClean="0"/>
                        <a:t> proteïnes fase aguda al fetge.</a:t>
                      </a:r>
                      <a:endParaRPr lang="ca-E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a-ES" sz="1600" noProof="0" dirty="0" smtClean="0"/>
                        <a:t>Síntesis</a:t>
                      </a:r>
                      <a:r>
                        <a:rPr lang="ca-ES" sz="1600" baseline="0" noProof="0" dirty="0" smtClean="0"/>
                        <a:t> proteica muscular.</a:t>
                      </a:r>
                      <a:endParaRPr lang="ca-ES" sz="16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sz="1600" noProof="0" dirty="0" smtClean="0"/>
                        <a:t>Lípids</a:t>
                      </a:r>
                      <a:endParaRPr lang="ca-E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a-ES" sz="1600" noProof="0" dirty="0" smtClean="0"/>
                        <a:t>Lipòlisi.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a-ES" sz="1600" noProof="0" dirty="0" smtClean="0"/>
                        <a:t>Àcids grassos lliures en sang.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a-ES" sz="1600" noProof="0" dirty="0" err="1" smtClean="0"/>
                        <a:t>Lipogènesi</a:t>
                      </a:r>
                      <a:r>
                        <a:rPr lang="ca-ES" sz="1600" baseline="0" noProof="0" dirty="0" smtClean="0"/>
                        <a:t> al fetge.</a:t>
                      </a:r>
                      <a:endParaRPr lang="ca-E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a-ES" sz="1600" noProof="0" dirty="0" smtClean="0"/>
                        <a:t>Activitat </a:t>
                      </a:r>
                      <a:r>
                        <a:rPr lang="ca-ES" sz="1600" noProof="0" dirty="0" err="1" smtClean="0"/>
                        <a:t>lipoproteinlipasa</a:t>
                      </a:r>
                      <a:r>
                        <a:rPr lang="ca-ES" sz="1600" noProof="0" dirty="0" smtClean="0"/>
                        <a:t>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a-ES" sz="1600" noProof="0" dirty="0" err="1" smtClean="0"/>
                        <a:t>lipogènesi</a:t>
                      </a:r>
                      <a:r>
                        <a:rPr lang="ca-ES" sz="1600" baseline="0" noProof="0" dirty="0" smtClean="0"/>
                        <a:t> en </a:t>
                      </a:r>
                      <a:r>
                        <a:rPr lang="ca-ES" sz="1600" baseline="0" noProof="0" dirty="0" err="1" smtClean="0"/>
                        <a:t>adipòsits</a:t>
                      </a:r>
                      <a:r>
                        <a:rPr lang="ca-ES" sz="1600" baseline="0" noProof="0" dirty="0" smtClean="0"/>
                        <a:t>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a-ES" sz="1600" baseline="0" noProof="0" dirty="0" smtClean="0"/>
                        <a:t>Colesterol en sang.</a:t>
                      </a:r>
                      <a:endParaRPr lang="ca-ES" sz="16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sz="1600" noProof="0" dirty="0" smtClean="0"/>
                        <a:t>Metabolisme basal</a:t>
                      </a:r>
                      <a:endParaRPr lang="ca-E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a-ES" sz="1600" noProof="0" dirty="0" smtClean="0"/>
                        <a:t>Despesa energètica basal.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a-ES" sz="1600" noProof="0" dirty="0" smtClean="0"/>
                        <a:t>Termogènesi</a:t>
                      </a:r>
                      <a:r>
                        <a:rPr lang="ca-ES" sz="1600" baseline="0" noProof="0" dirty="0" smtClean="0"/>
                        <a:t> en teixit adipós marró.</a:t>
                      </a:r>
                      <a:endParaRPr lang="ca-E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6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sz="1600" noProof="0" dirty="0" smtClean="0"/>
                        <a:t>Hormones</a:t>
                      </a:r>
                      <a:endParaRPr lang="ca-E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a-ES" sz="1600" noProof="0" dirty="0" smtClean="0"/>
                        <a:t>Catecolamines.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a-ES" sz="1600" noProof="0" dirty="0" smtClean="0"/>
                        <a:t>Glucagó.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a-ES" sz="1600" noProof="0" dirty="0" err="1" smtClean="0"/>
                        <a:t>Glucocorticoids</a:t>
                      </a:r>
                      <a:r>
                        <a:rPr lang="ca-ES" sz="1600" noProof="0" dirty="0" smtClean="0"/>
                        <a:t>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a-ES" sz="1600" noProof="0" dirty="0" smtClean="0"/>
                        <a:t>Serotonina.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a-ES" sz="1600" noProof="0" dirty="0" smtClean="0"/>
                        <a:t>Insulina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a-ES" sz="1600" noProof="0" dirty="0" err="1" smtClean="0"/>
                        <a:t>Neuropèptid</a:t>
                      </a:r>
                      <a:r>
                        <a:rPr lang="ca-ES" sz="1600" baseline="0" noProof="0" dirty="0" smtClean="0"/>
                        <a:t> Y.</a:t>
                      </a:r>
                      <a:endParaRPr lang="ca-ES" sz="1600" noProof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a-ES" sz="3600" smtClean="0"/>
              <a:t>Fisiologia de la malaltia</a:t>
            </a:r>
            <a:endParaRPr lang="ca-ES" sz="3600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ca-ES" smtClean="0"/>
              <a:pPr/>
              <a:t>4</a:t>
            </a:fld>
            <a:endParaRPr lang="ca-ES"/>
          </a:p>
        </p:txBody>
      </p:sp>
      <p:sp>
        <p:nvSpPr>
          <p:cNvPr id="9" name="8 CuadroTexto"/>
          <p:cNvSpPr txBox="1"/>
          <p:nvPr/>
        </p:nvSpPr>
        <p:spPr>
          <a:xfrm>
            <a:off x="2195736" y="1412777"/>
            <a:ext cx="460851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a-ES" smtClean="0"/>
              <a:t>Tumor + caquèxia + símptomes del tractament</a:t>
            </a:r>
            <a:endParaRPr lang="ca-ES"/>
          </a:p>
        </p:txBody>
      </p:sp>
      <p:sp>
        <p:nvSpPr>
          <p:cNvPr id="15" name="14 CuadroTexto"/>
          <p:cNvSpPr txBox="1"/>
          <p:nvPr/>
        </p:nvSpPr>
        <p:spPr>
          <a:xfrm>
            <a:off x="1763688" y="2123564"/>
            <a:ext cx="547260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a-ES" smtClean="0"/>
              <a:t>Anorèxia, reducció d’ingesta, increment del metabolisme</a:t>
            </a:r>
            <a:endParaRPr lang="ca-ES"/>
          </a:p>
        </p:txBody>
      </p:sp>
      <p:sp>
        <p:nvSpPr>
          <p:cNvPr id="16" name="15 CuadroTexto"/>
          <p:cNvSpPr txBox="1"/>
          <p:nvPr/>
        </p:nvSpPr>
        <p:spPr>
          <a:xfrm>
            <a:off x="251520" y="2636912"/>
            <a:ext cx="24482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a-ES" dirty="0" smtClean="0"/>
              <a:t>Sense tractament </a:t>
            </a:r>
            <a:r>
              <a:rPr lang="ca-ES" dirty="0" err="1" smtClean="0"/>
              <a:t>nutri-cional</a:t>
            </a:r>
            <a:r>
              <a:rPr lang="ca-ES" dirty="0" smtClean="0"/>
              <a:t> i farmacològic</a:t>
            </a:r>
            <a:endParaRPr lang="ca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3251988" y="2782669"/>
            <a:ext cx="251189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a-ES" smtClean="0"/>
              <a:t>Desnutrició, pèrdua de massa muscular i de pes</a:t>
            </a:r>
            <a:endParaRPr lang="ca-ES"/>
          </a:p>
        </p:txBody>
      </p:sp>
      <p:sp>
        <p:nvSpPr>
          <p:cNvPr id="18" name="17 CuadroTexto"/>
          <p:cNvSpPr txBox="1"/>
          <p:nvPr/>
        </p:nvSpPr>
        <p:spPr>
          <a:xfrm>
            <a:off x="6300192" y="2636912"/>
            <a:ext cx="259228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a-ES" smtClean="0"/>
              <a:t>Amb tractament nutricional i farmacològic</a:t>
            </a:r>
            <a:endParaRPr lang="ca-ES"/>
          </a:p>
        </p:txBody>
      </p:sp>
      <p:sp>
        <p:nvSpPr>
          <p:cNvPr id="20" name="19 CuadroTexto"/>
          <p:cNvSpPr txBox="1"/>
          <p:nvPr/>
        </p:nvSpPr>
        <p:spPr>
          <a:xfrm>
            <a:off x="611560" y="3645024"/>
            <a:ext cx="3456384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a-ES" dirty="0" smtClean="0"/>
              <a:t>Atròfia muscular, menor resposta immune, </a:t>
            </a:r>
            <a:r>
              <a:rPr lang="ca-ES" dirty="0" err="1" smtClean="0"/>
              <a:t>hipoproteinèmia</a:t>
            </a:r>
            <a:r>
              <a:rPr lang="ca-ES" dirty="0" smtClean="0"/>
              <a:t>, dèficit nutricional, alteració d’electròlits.</a:t>
            </a:r>
            <a:endParaRPr lang="ca-ES" dirty="0"/>
          </a:p>
        </p:txBody>
      </p:sp>
      <p:sp>
        <p:nvSpPr>
          <p:cNvPr id="22" name="21 CuadroTexto"/>
          <p:cNvSpPr txBox="1"/>
          <p:nvPr/>
        </p:nvSpPr>
        <p:spPr>
          <a:xfrm>
            <a:off x="5004048" y="3646765"/>
            <a:ext cx="324036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a-ES" dirty="0" smtClean="0"/>
              <a:t>Menor desnutrició, estabilització del pes i de la massa muscular.</a:t>
            </a:r>
            <a:endParaRPr lang="ca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4572000" y="5939988"/>
            <a:ext cx="424847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a-ES" b="1" dirty="0" smtClean="0"/>
              <a:t>Millor qualitat i major esperança de vida.</a:t>
            </a:r>
            <a:endParaRPr lang="ca-ES" b="1" dirty="0"/>
          </a:p>
        </p:txBody>
      </p:sp>
      <p:sp>
        <p:nvSpPr>
          <p:cNvPr id="25" name="24 CuadroTexto"/>
          <p:cNvSpPr txBox="1"/>
          <p:nvPr/>
        </p:nvSpPr>
        <p:spPr>
          <a:xfrm>
            <a:off x="4572000" y="4653136"/>
            <a:ext cx="432048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a-ES" dirty="0" smtClean="0"/>
              <a:t>Menys complicacions, menys infeccions, major resposta al tractament i menor toxicitat.</a:t>
            </a:r>
            <a:endParaRPr lang="ca-ES" dirty="0"/>
          </a:p>
        </p:txBody>
      </p:sp>
      <p:sp>
        <p:nvSpPr>
          <p:cNvPr id="37" name="36 CuadroTexto"/>
          <p:cNvSpPr txBox="1"/>
          <p:nvPr/>
        </p:nvSpPr>
        <p:spPr>
          <a:xfrm>
            <a:off x="251520" y="5949280"/>
            <a:ext cx="4176464" cy="646331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a-ES" b="1" dirty="0" smtClean="0"/>
              <a:t>Pitjor qualitat, menor esperança de vida i menor supervivència.</a:t>
            </a:r>
            <a:endParaRPr lang="ca-ES" b="1" dirty="0"/>
          </a:p>
        </p:txBody>
      </p:sp>
      <p:sp>
        <p:nvSpPr>
          <p:cNvPr id="38" name="37 CuadroTexto"/>
          <p:cNvSpPr txBox="1"/>
          <p:nvPr/>
        </p:nvSpPr>
        <p:spPr>
          <a:xfrm>
            <a:off x="251520" y="4941168"/>
            <a:ext cx="4176464" cy="646331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a-ES" dirty="0" smtClean="0"/>
              <a:t>Més infeccions, més </a:t>
            </a:r>
            <a:r>
              <a:rPr lang="ca-ES" dirty="0" smtClean="0"/>
              <a:t>complicacions</a:t>
            </a:r>
            <a:r>
              <a:rPr lang="ca-ES" dirty="0" smtClean="0"/>
              <a:t>, major toxicitat de tractament i menor efectivitat.</a:t>
            </a:r>
            <a:endParaRPr lang="ca-ES" dirty="0"/>
          </a:p>
        </p:txBody>
      </p:sp>
      <p:cxnSp>
        <p:nvCxnSpPr>
          <p:cNvPr id="52" name="51 Conector recto de flecha"/>
          <p:cNvCxnSpPr>
            <a:stCxn id="9" idx="2"/>
            <a:endCxn id="15" idx="0"/>
          </p:cNvCxnSpPr>
          <p:nvPr/>
        </p:nvCxnSpPr>
        <p:spPr>
          <a:xfrm>
            <a:off x="4499992" y="1782109"/>
            <a:ext cx="0" cy="341455"/>
          </a:xfrm>
          <a:prstGeom prst="straightConnector1">
            <a:avLst/>
          </a:prstGeom>
          <a:ln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 de flecha"/>
          <p:cNvCxnSpPr>
            <a:stCxn id="15" idx="2"/>
            <a:endCxn id="17" idx="0"/>
          </p:cNvCxnSpPr>
          <p:nvPr/>
        </p:nvCxnSpPr>
        <p:spPr>
          <a:xfrm>
            <a:off x="4499992" y="2492896"/>
            <a:ext cx="7944" cy="289773"/>
          </a:xfrm>
          <a:prstGeom prst="straightConnector1">
            <a:avLst/>
          </a:prstGeom>
          <a:ln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 de flecha"/>
          <p:cNvCxnSpPr>
            <a:stCxn id="17" idx="3"/>
            <a:endCxn id="18" idx="1"/>
          </p:cNvCxnSpPr>
          <p:nvPr/>
        </p:nvCxnSpPr>
        <p:spPr>
          <a:xfrm flipV="1">
            <a:off x="5763884" y="2960078"/>
            <a:ext cx="536308" cy="145757"/>
          </a:xfrm>
          <a:prstGeom prst="straightConnector1">
            <a:avLst/>
          </a:prstGeom>
          <a:ln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 de flecha"/>
          <p:cNvCxnSpPr>
            <a:stCxn id="17" idx="1"/>
            <a:endCxn id="16" idx="3"/>
          </p:cNvCxnSpPr>
          <p:nvPr/>
        </p:nvCxnSpPr>
        <p:spPr>
          <a:xfrm flipH="1" flipV="1">
            <a:off x="2699792" y="2960078"/>
            <a:ext cx="552196" cy="145757"/>
          </a:xfrm>
          <a:prstGeom prst="straightConnector1">
            <a:avLst/>
          </a:prstGeom>
          <a:ln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 de flecha"/>
          <p:cNvCxnSpPr/>
          <p:nvPr/>
        </p:nvCxnSpPr>
        <p:spPr>
          <a:xfrm>
            <a:off x="6948264" y="3284984"/>
            <a:ext cx="0" cy="360040"/>
          </a:xfrm>
          <a:prstGeom prst="straightConnector1">
            <a:avLst/>
          </a:prstGeom>
          <a:ln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Conector recto de flecha"/>
          <p:cNvCxnSpPr/>
          <p:nvPr/>
        </p:nvCxnSpPr>
        <p:spPr>
          <a:xfrm>
            <a:off x="2195736" y="3284984"/>
            <a:ext cx="0" cy="360040"/>
          </a:xfrm>
          <a:prstGeom prst="straightConnector1">
            <a:avLst/>
          </a:prstGeom>
          <a:ln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 de flecha"/>
          <p:cNvCxnSpPr/>
          <p:nvPr/>
        </p:nvCxnSpPr>
        <p:spPr>
          <a:xfrm>
            <a:off x="6660232" y="4293096"/>
            <a:ext cx="0" cy="360040"/>
          </a:xfrm>
          <a:prstGeom prst="straightConnector1">
            <a:avLst/>
          </a:prstGeom>
          <a:ln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 de flecha"/>
          <p:cNvCxnSpPr/>
          <p:nvPr/>
        </p:nvCxnSpPr>
        <p:spPr>
          <a:xfrm>
            <a:off x="6660232" y="5589240"/>
            <a:ext cx="0" cy="360040"/>
          </a:xfrm>
          <a:prstGeom prst="straightConnector1">
            <a:avLst/>
          </a:prstGeom>
          <a:ln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 de flecha"/>
          <p:cNvCxnSpPr/>
          <p:nvPr/>
        </p:nvCxnSpPr>
        <p:spPr>
          <a:xfrm>
            <a:off x="2195736" y="4581128"/>
            <a:ext cx="0" cy="360040"/>
          </a:xfrm>
          <a:prstGeom prst="straightConnector1">
            <a:avLst/>
          </a:prstGeom>
          <a:ln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Conector recto de flecha"/>
          <p:cNvCxnSpPr/>
          <p:nvPr/>
        </p:nvCxnSpPr>
        <p:spPr>
          <a:xfrm>
            <a:off x="2195736" y="5589240"/>
            <a:ext cx="0" cy="360040"/>
          </a:xfrm>
          <a:prstGeom prst="straightConnector1">
            <a:avLst/>
          </a:prstGeom>
          <a:ln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a-ES" sz="3600" dirty="0" smtClean="0"/>
              <a:t>Epidemiologia</a:t>
            </a:r>
            <a:endParaRPr lang="ca-ES" sz="3600" dirty="0"/>
          </a:p>
        </p:txBody>
      </p:sp>
      <p:sp>
        <p:nvSpPr>
          <p:cNvPr id="5" name="3 Título"/>
          <p:cNvSpPr txBox="1">
            <a:spLocks/>
          </p:cNvSpPr>
          <p:nvPr/>
        </p:nvSpPr>
        <p:spPr>
          <a:xfrm>
            <a:off x="539552" y="1340768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14 milions</a:t>
            </a:r>
            <a:r>
              <a:rPr kumimoji="0" lang="ca-E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nous casos de càncer i 8,2 milions de morts al 2012 al mon, s’espera un augment del numero de nous casos.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a-ES" sz="2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a-ES" sz="2200" dirty="0" smtClean="0">
                <a:latin typeface="+mj-lt"/>
                <a:ea typeface="+mj-ea"/>
                <a:cs typeface="+mj-cs"/>
              </a:rPr>
              <a:t>20-40% dels pacients presenten caquèxia al diagnòstic i el 50-80% dels pacients de càncer avançat.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80% de morts en pacients amb càncer i caquèxia, 20% per caquèxia.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a-ES" sz="2200" dirty="0" smtClean="0">
                <a:latin typeface="+mj-lt"/>
                <a:ea typeface="+mj-ea"/>
                <a:cs typeface="+mj-cs"/>
              </a:rPr>
              <a:t>2,8-5,6 milions de malalts presentaven caquèxia al diagnòstic.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a-ES" sz="2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Els càncers del sistema digestiu tenen alta freqüència i molt alta prevalença de caquèxia, en càncer </a:t>
            </a:r>
            <a:r>
              <a:rPr kumimoji="0" lang="ca-E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colorrectal</a:t>
            </a:r>
            <a:r>
              <a:rPr kumimoji="0" lang="ca-E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48-61% i en gàstric o pancreàtic 80-90%, amb major pèrdua de pes en 6 mesos.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a-ES" sz="2200" dirty="0" smtClean="0"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a-ES" sz="2200" dirty="0" smtClean="0">
                <a:latin typeface="+mj-lt"/>
                <a:ea typeface="+mj-ea"/>
                <a:cs typeface="+mj-cs"/>
              </a:rPr>
              <a:t>Alta prevalença de caquèxia en càncer digestiu amb major risc de desnutrició pel càncer i pel tractament.</a:t>
            </a:r>
            <a:endParaRPr kumimoji="0" lang="ca-ES" sz="2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a-ES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a-ES" sz="2700" dirty="0" smtClean="0"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a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3 Título"/>
          <p:cNvSpPr txBox="1">
            <a:spLocks/>
          </p:cNvSpPr>
          <p:nvPr/>
        </p:nvSpPr>
        <p:spPr>
          <a:xfrm>
            <a:off x="446856" y="3717032"/>
            <a:ext cx="8229600" cy="244827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a-ES" sz="16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a-ES" sz="3600" dirty="0" smtClean="0"/>
              <a:t>Valoració i selecció del suport nutricional</a:t>
            </a:r>
            <a:endParaRPr lang="ca-ES" sz="3600" dirty="0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2915816" y="1412776"/>
            <a:ext cx="216024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err="1" smtClean="0"/>
              <a:t>Screening</a:t>
            </a:r>
            <a:r>
              <a:rPr lang="es-ES" dirty="0" smtClean="0"/>
              <a:t> nutricional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5292080" y="1412776"/>
            <a:ext cx="114374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err="1" smtClean="0"/>
              <a:t>Sense</a:t>
            </a:r>
            <a:r>
              <a:rPr lang="es-ES" dirty="0" smtClean="0"/>
              <a:t> </a:t>
            </a:r>
            <a:r>
              <a:rPr lang="es-ES" dirty="0" err="1" smtClean="0"/>
              <a:t>risc</a:t>
            </a:r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6732240" y="1412776"/>
            <a:ext cx="216024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err="1" smtClean="0"/>
              <a:t>Reavalució</a:t>
            </a:r>
            <a:r>
              <a:rPr lang="es-ES" dirty="0" smtClean="0"/>
              <a:t> </a:t>
            </a:r>
            <a:r>
              <a:rPr lang="es-ES" dirty="0" err="1" smtClean="0"/>
              <a:t>periòdica</a:t>
            </a:r>
            <a:endParaRPr lang="es-ES" dirty="0" smtClean="0"/>
          </a:p>
        </p:txBody>
      </p:sp>
      <p:sp>
        <p:nvSpPr>
          <p:cNvPr id="18" name="17 CuadroTexto"/>
          <p:cNvSpPr txBox="1"/>
          <p:nvPr/>
        </p:nvSpPr>
        <p:spPr>
          <a:xfrm>
            <a:off x="1331640" y="1412776"/>
            <a:ext cx="100811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err="1" smtClean="0"/>
              <a:t>Amb</a:t>
            </a:r>
            <a:r>
              <a:rPr lang="es-ES" dirty="0" smtClean="0"/>
              <a:t> </a:t>
            </a:r>
            <a:r>
              <a:rPr lang="es-ES" dirty="0" err="1" smtClean="0"/>
              <a:t>risc</a:t>
            </a:r>
            <a:endParaRPr lang="es-ES" dirty="0"/>
          </a:p>
        </p:txBody>
      </p:sp>
      <p:sp>
        <p:nvSpPr>
          <p:cNvPr id="19" name="18 CuadroTexto"/>
          <p:cNvSpPr txBox="1"/>
          <p:nvPr/>
        </p:nvSpPr>
        <p:spPr>
          <a:xfrm>
            <a:off x="1124000" y="1979548"/>
            <a:ext cx="251189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err="1" smtClean="0"/>
              <a:t>Valoració</a:t>
            </a:r>
            <a:r>
              <a:rPr lang="es-ES" dirty="0" smtClean="0"/>
              <a:t> </a:t>
            </a:r>
            <a:r>
              <a:rPr lang="es-ES" dirty="0" err="1" smtClean="0"/>
              <a:t>risc</a:t>
            </a:r>
            <a:r>
              <a:rPr lang="es-ES" dirty="0" smtClean="0"/>
              <a:t> nutricional</a:t>
            </a:r>
            <a:endParaRPr lang="es-E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467544" y="2564904"/>
            <a:ext cx="151216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err="1" smtClean="0"/>
              <a:t>Normonodrit</a:t>
            </a:r>
            <a:r>
              <a:rPr lang="es-ES" dirty="0" smtClean="0"/>
              <a:t> o </a:t>
            </a:r>
            <a:r>
              <a:rPr lang="es-ES" dirty="0" err="1" smtClean="0"/>
              <a:t>sense</a:t>
            </a:r>
            <a:r>
              <a:rPr lang="es-ES" dirty="0" smtClean="0"/>
              <a:t> </a:t>
            </a:r>
            <a:r>
              <a:rPr lang="es-ES" dirty="0" err="1" smtClean="0"/>
              <a:t>risc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2564160" y="2564904"/>
            <a:ext cx="251189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err="1" smtClean="0"/>
              <a:t>Desnodrit</a:t>
            </a:r>
            <a:r>
              <a:rPr lang="es-ES" dirty="0" smtClean="0"/>
              <a:t> </a:t>
            </a:r>
            <a:r>
              <a:rPr lang="es-ES" dirty="0" err="1" smtClean="0"/>
              <a:t>lleu</a:t>
            </a:r>
            <a:r>
              <a:rPr lang="es-ES" dirty="0" smtClean="0"/>
              <a:t> o en </a:t>
            </a:r>
            <a:r>
              <a:rPr lang="es-ES" dirty="0" err="1" smtClean="0"/>
              <a:t>risc</a:t>
            </a:r>
            <a:r>
              <a:rPr lang="es-ES" dirty="0" smtClean="0"/>
              <a:t> </a:t>
            </a:r>
            <a:r>
              <a:rPr lang="es-ES" dirty="0" err="1" smtClean="0"/>
              <a:t>moderat</a:t>
            </a:r>
            <a:r>
              <a:rPr lang="es-ES" dirty="0" smtClean="0"/>
              <a:t> de </a:t>
            </a:r>
            <a:r>
              <a:rPr lang="es-ES" dirty="0" err="1" smtClean="0"/>
              <a:t>desnutrició</a:t>
            </a:r>
            <a:endParaRPr lang="es-ES" dirty="0"/>
          </a:p>
        </p:txBody>
      </p:sp>
      <p:sp>
        <p:nvSpPr>
          <p:cNvPr id="22" name="21 CuadroTexto"/>
          <p:cNvSpPr txBox="1"/>
          <p:nvPr/>
        </p:nvSpPr>
        <p:spPr>
          <a:xfrm>
            <a:off x="5796136" y="2564904"/>
            <a:ext cx="251189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err="1" smtClean="0"/>
              <a:t>Desnodrit</a:t>
            </a:r>
            <a:r>
              <a:rPr lang="es-ES" dirty="0" smtClean="0"/>
              <a:t> </a:t>
            </a:r>
            <a:r>
              <a:rPr lang="es-ES" dirty="0" err="1" smtClean="0"/>
              <a:t>sever</a:t>
            </a:r>
            <a:r>
              <a:rPr lang="es-ES" dirty="0" smtClean="0"/>
              <a:t> o en </a:t>
            </a:r>
            <a:r>
              <a:rPr lang="es-ES" dirty="0" err="1" smtClean="0"/>
              <a:t>alt</a:t>
            </a:r>
            <a:r>
              <a:rPr lang="es-ES" dirty="0" smtClean="0"/>
              <a:t> </a:t>
            </a:r>
            <a:r>
              <a:rPr lang="es-ES" dirty="0" err="1" smtClean="0"/>
              <a:t>risc</a:t>
            </a:r>
            <a:r>
              <a:rPr lang="es-ES" dirty="0" smtClean="0"/>
              <a:t> de </a:t>
            </a:r>
            <a:r>
              <a:rPr lang="es-ES" dirty="0" err="1" smtClean="0"/>
              <a:t>desnutrició</a:t>
            </a:r>
            <a:endParaRPr lang="es-ES" dirty="0"/>
          </a:p>
        </p:txBody>
      </p:sp>
      <p:sp>
        <p:nvSpPr>
          <p:cNvPr id="23" name="22 CuadroTexto"/>
          <p:cNvSpPr txBox="1"/>
          <p:nvPr/>
        </p:nvSpPr>
        <p:spPr>
          <a:xfrm>
            <a:off x="251520" y="3573016"/>
            <a:ext cx="136815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err="1" smtClean="0"/>
              <a:t>Reavaluació</a:t>
            </a:r>
            <a:r>
              <a:rPr lang="es-ES" dirty="0" smtClean="0"/>
              <a:t> </a:t>
            </a:r>
            <a:r>
              <a:rPr lang="es-ES" dirty="0" err="1" smtClean="0"/>
              <a:t>periòdica</a:t>
            </a:r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1763688" y="3573016"/>
            <a:ext cx="1512168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Ingesta &gt;75% </a:t>
            </a:r>
            <a:r>
              <a:rPr lang="es-ES" dirty="0" err="1" smtClean="0"/>
              <a:t>dels</a:t>
            </a:r>
            <a:r>
              <a:rPr lang="es-ES" dirty="0" smtClean="0"/>
              <a:t> </a:t>
            </a:r>
            <a:r>
              <a:rPr lang="es-ES" dirty="0" err="1" smtClean="0"/>
              <a:t>requeriments</a:t>
            </a:r>
            <a:endParaRPr lang="es-ES" dirty="0"/>
          </a:p>
        </p:txBody>
      </p:sp>
      <p:sp>
        <p:nvSpPr>
          <p:cNvPr id="25" name="24 CuadroTexto"/>
          <p:cNvSpPr txBox="1"/>
          <p:nvPr/>
        </p:nvSpPr>
        <p:spPr>
          <a:xfrm>
            <a:off x="3419872" y="3573016"/>
            <a:ext cx="1503784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Ingesta entre 50-75% </a:t>
            </a:r>
            <a:r>
              <a:rPr lang="es-ES" dirty="0" err="1" smtClean="0"/>
              <a:t>dels</a:t>
            </a:r>
            <a:r>
              <a:rPr lang="es-ES" dirty="0" smtClean="0"/>
              <a:t> </a:t>
            </a:r>
            <a:r>
              <a:rPr lang="es-ES" dirty="0" err="1" smtClean="0"/>
              <a:t>requeriments</a:t>
            </a:r>
            <a:endParaRPr lang="es-ES" dirty="0"/>
          </a:p>
        </p:txBody>
      </p:sp>
      <p:sp>
        <p:nvSpPr>
          <p:cNvPr id="26" name="25 CuadroTexto"/>
          <p:cNvSpPr txBox="1"/>
          <p:nvPr/>
        </p:nvSpPr>
        <p:spPr>
          <a:xfrm>
            <a:off x="5004048" y="3573016"/>
            <a:ext cx="18002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Sistema </a:t>
            </a:r>
            <a:r>
              <a:rPr lang="es-ES" dirty="0" err="1" smtClean="0"/>
              <a:t>digestiu</a:t>
            </a:r>
            <a:r>
              <a:rPr lang="es-ES" dirty="0" smtClean="0"/>
              <a:t> funcional i </a:t>
            </a:r>
            <a:r>
              <a:rPr lang="es-ES" dirty="0" err="1" smtClean="0"/>
              <a:t>accessible</a:t>
            </a:r>
            <a:endParaRPr lang="es-ES" dirty="0"/>
          </a:p>
        </p:txBody>
      </p:sp>
      <p:sp>
        <p:nvSpPr>
          <p:cNvPr id="27" name="26 CuadroTexto"/>
          <p:cNvSpPr txBox="1"/>
          <p:nvPr/>
        </p:nvSpPr>
        <p:spPr>
          <a:xfrm>
            <a:off x="7028656" y="3573016"/>
            <a:ext cx="1719808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Sistema </a:t>
            </a:r>
            <a:r>
              <a:rPr lang="es-ES" dirty="0" err="1" smtClean="0"/>
              <a:t>digestiu</a:t>
            </a:r>
            <a:r>
              <a:rPr lang="es-ES" dirty="0" smtClean="0"/>
              <a:t> no funcional o no </a:t>
            </a:r>
            <a:r>
              <a:rPr lang="es-ES" dirty="0" err="1" smtClean="0"/>
              <a:t>accessible</a:t>
            </a:r>
            <a:endParaRPr lang="es-ES" dirty="0"/>
          </a:p>
        </p:txBody>
      </p:sp>
      <p:sp>
        <p:nvSpPr>
          <p:cNvPr id="28" name="27 CuadroTexto"/>
          <p:cNvSpPr txBox="1"/>
          <p:nvPr/>
        </p:nvSpPr>
        <p:spPr>
          <a:xfrm>
            <a:off x="7172672" y="4798893"/>
            <a:ext cx="171980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err="1" smtClean="0"/>
              <a:t>Sense</a:t>
            </a:r>
            <a:r>
              <a:rPr lang="es-ES" dirty="0" smtClean="0"/>
              <a:t> ingesta oral</a:t>
            </a:r>
            <a:endParaRPr lang="es-ES" dirty="0"/>
          </a:p>
        </p:txBody>
      </p:sp>
      <p:sp>
        <p:nvSpPr>
          <p:cNvPr id="29" name="28 CuadroTexto"/>
          <p:cNvSpPr txBox="1"/>
          <p:nvPr/>
        </p:nvSpPr>
        <p:spPr>
          <a:xfrm>
            <a:off x="4580384" y="4737918"/>
            <a:ext cx="2439888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err="1" smtClean="0"/>
              <a:t>Sense</a:t>
            </a:r>
            <a:r>
              <a:rPr lang="es-ES" dirty="0" smtClean="0"/>
              <a:t> ingesta o </a:t>
            </a:r>
            <a:r>
              <a:rPr lang="es-ES" dirty="0" err="1" smtClean="0"/>
              <a:t>amb</a:t>
            </a:r>
            <a:r>
              <a:rPr lang="es-ES" dirty="0" smtClean="0"/>
              <a:t> ingesta oral del 25-50% </a:t>
            </a:r>
            <a:r>
              <a:rPr lang="es-ES" dirty="0" err="1" smtClean="0"/>
              <a:t>dels</a:t>
            </a:r>
            <a:r>
              <a:rPr lang="es-ES" dirty="0" smtClean="0"/>
              <a:t> </a:t>
            </a:r>
            <a:r>
              <a:rPr lang="es-ES" dirty="0" err="1" smtClean="0"/>
              <a:t>requeriments</a:t>
            </a:r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4940424" y="5867980"/>
            <a:ext cx="1719808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 err="1" smtClean="0"/>
              <a:t>Nutrició</a:t>
            </a:r>
            <a:r>
              <a:rPr lang="es-ES" b="1" dirty="0" smtClean="0"/>
              <a:t> </a:t>
            </a:r>
            <a:r>
              <a:rPr lang="es-ES" b="1" dirty="0" err="1" smtClean="0"/>
              <a:t>enteral</a:t>
            </a:r>
            <a:endParaRPr lang="es-ES" b="1" dirty="0"/>
          </a:p>
        </p:txBody>
      </p:sp>
      <p:sp>
        <p:nvSpPr>
          <p:cNvPr id="31" name="30 CuadroTexto"/>
          <p:cNvSpPr txBox="1"/>
          <p:nvPr/>
        </p:nvSpPr>
        <p:spPr>
          <a:xfrm>
            <a:off x="6812632" y="5867980"/>
            <a:ext cx="207984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 err="1" smtClean="0"/>
              <a:t>Nutrició</a:t>
            </a:r>
            <a:r>
              <a:rPr lang="es-ES" b="1" dirty="0" smtClean="0"/>
              <a:t> parenteral</a:t>
            </a:r>
            <a:endParaRPr lang="es-ES" b="1" dirty="0"/>
          </a:p>
        </p:txBody>
      </p:sp>
      <p:cxnSp>
        <p:nvCxnSpPr>
          <p:cNvPr id="33" name="32 Conector recto de flecha"/>
          <p:cNvCxnSpPr>
            <a:stCxn id="15" idx="1"/>
            <a:endCxn id="18" idx="3"/>
          </p:cNvCxnSpPr>
          <p:nvPr/>
        </p:nvCxnSpPr>
        <p:spPr>
          <a:xfrm flipH="1">
            <a:off x="2339752" y="1597442"/>
            <a:ext cx="576064" cy="0"/>
          </a:xfrm>
          <a:prstGeom prst="straightConnector1">
            <a:avLst/>
          </a:prstGeom>
          <a:ln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>
            <a:stCxn id="15" idx="3"/>
            <a:endCxn id="16" idx="1"/>
          </p:cNvCxnSpPr>
          <p:nvPr/>
        </p:nvCxnSpPr>
        <p:spPr>
          <a:xfrm>
            <a:off x="5076056" y="1597442"/>
            <a:ext cx="216024" cy="0"/>
          </a:xfrm>
          <a:prstGeom prst="straightConnector1">
            <a:avLst/>
          </a:prstGeom>
          <a:ln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>
            <a:stCxn id="16" idx="3"/>
            <a:endCxn id="17" idx="1"/>
          </p:cNvCxnSpPr>
          <p:nvPr/>
        </p:nvCxnSpPr>
        <p:spPr>
          <a:xfrm>
            <a:off x="6435824" y="1597442"/>
            <a:ext cx="296416" cy="0"/>
          </a:xfrm>
          <a:prstGeom prst="straightConnector1">
            <a:avLst/>
          </a:prstGeom>
          <a:ln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>
            <a:stCxn id="18" idx="2"/>
          </p:cNvCxnSpPr>
          <p:nvPr/>
        </p:nvCxnSpPr>
        <p:spPr>
          <a:xfrm>
            <a:off x="1835696" y="1782108"/>
            <a:ext cx="0" cy="206732"/>
          </a:xfrm>
          <a:prstGeom prst="straightConnector1">
            <a:avLst/>
          </a:prstGeom>
          <a:ln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Forma"/>
          <p:cNvCxnSpPr>
            <a:stCxn id="19" idx="1"/>
          </p:cNvCxnSpPr>
          <p:nvPr/>
        </p:nvCxnSpPr>
        <p:spPr>
          <a:xfrm rot="10800000" flipV="1">
            <a:off x="755576" y="2164214"/>
            <a:ext cx="368424" cy="400690"/>
          </a:xfrm>
          <a:prstGeom prst="bentConnector2">
            <a:avLst/>
          </a:prstGeom>
          <a:ln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 de flecha"/>
          <p:cNvCxnSpPr/>
          <p:nvPr/>
        </p:nvCxnSpPr>
        <p:spPr>
          <a:xfrm>
            <a:off x="3347864" y="234888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Forma"/>
          <p:cNvCxnSpPr>
            <a:stCxn id="19" idx="3"/>
            <a:endCxn id="22" idx="0"/>
          </p:cNvCxnSpPr>
          <p:nvPr/>
        </p:nvCxnSpPr>
        <p:spPr>
          <a:xfrm>
            <a:off x="3635896" y="2164214"/>
            <a:ext cx="3416188" cy="400690"/>
          </a:xfrm>
          <a:prstGeom prst="bentConnector2">
            <a:avLst/>
          </a:prstGeom>
          <a:ln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 de flecha"/>
          <p:cNvCxnSpPr/>
          <p:nvPr/>
        </p:nvCxnSpPr>
        <p:spPr>
          <a:xfrm>
            <a:off x="1115616" y="3212976"/>
            <a:ext cx="0" cy="360040"/>
          </a:xfrm>
          <a:prstGeom prst="straightConnector1">
            <a:avLst/>
          </a:prstGeom>
          <a:ln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 de flecha"/>
          <p:cNvCxnSpPr/>
          <p:nvPr/>
        </p:nvCxnSpPr>
        <p:spPr>
          <a:xfrm>
            <a:off x="2771800" y="3212976"/>
            <a:ext cx="0" cy="360040"/>
          </a:xfrm>
          <a:prstGeom prst="straightConnector1">
            <a:avLst/>
          </a:prstGeom>
          <a:ln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CuadroTexto"/>
          <p:cNvSpPr txBox="1"/>
          <p:nvPr/>
        </p:nvSpPr>
        <p:spPr>
          <a:xfrm>
            <a:off x="467544" y="4805536"/>
            <a:ext cx="1728192" cy="369332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 err="1" smtClean="0"/>
              <a:t>Consell</a:t>
            </a:r>
            <a:r>
              <a:rPr lang="es-ES" b="1" dirty="0" smtClean="0"/>
              <a:t> </a:t>
            </a:r>
            <a:r>
              <a:rPr lang="es-ES" b="1" dirty="0" err="1" smtClean="0"/>
              <a:t>dietètic</a:t>
            </a:r>
            <a:endParaRPr lang="es-ES" b="1" dirty="0"/>
          </a:p>
        </p:txBody>
      </p:sp>
      <p:sp>
        <p:nvSpPr>
          <p:cNvPr id="60" name="59 CuadroTexto"/>
          <p:cNvSpPr txBox="1"/>
          <p:nvPr/>
        </p:nvSpPr>
        <p:spPr>
          <a:xfrm>
            <a:off x="2483768" y="4805536"/>
            <a:ext cx="1800200" cy="92333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 smtClean="0"/>
              <a:t>Suplementació nutricional oral + </a:t>
            </a:r>
            <a:r>
              <a:rPr lang="es-ES" b="1" dirty="0" err="1" smtClean="0"/>
              <a:t>consell</a:t>
            </a:r>
            <a:r>
              <a:rPr lang="es-ES" b="1" dirty="0" smtClean="0"/>
              <a:t> </a:t>
            </a:r>
            <a:r>
              <a:rPr lang="es-ES" b="1" dirty="0" err="1" smtClean="0"/>
              <a:t>dietètic</a:t>
            </a:r>
            <a:endParaRPr lang="es-ES" b="1" dirty="0"/>
          </a:p>
        </p:txBody>
      </p:sp>
      <p:cxnSp>
        <p:nvCxnSpPr>
          <p:cNvPr id="62" name="61 Conector recto de flecha"/>
          <p:cNvCxnSpPr/>
          <p:nvPr/>
        </p:nvCxnSpPr>
        <p:spPr>
          <a:xfrm>
            <a:off x="1907704" y="4509120"/>
            <a:ext cx="0" cy="288032"/>
          </a:xfrm>
          <a:prstGeom prst="straightConnector1">
            <a:avLst/>
          </a:prstGeom>
          <a:ln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Conector recto de flecha"/>
          <p:cNvCxnSpPr/>
          <p:nvPr/>
        </p:nvCxnSpPr>
        <p:spPr>
          <a:xfrm>
            <a:off x="3707904" y="4509120"/>
            <a:ext cx="0" cy="288032"/>
          </a:xfrm>
          <a:prstGeom prst="straightConnector1">
            <a:avLst/>
          </a:prstGeom>
          <a:ln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recto de flecha"/>
          <p:cNvCxnSpPr/>
          <p:nvPr/>
        </p:nvCxnSpPr>
        <p:spPr>
          <a:xfrm>
            <a:off x="4211960" y="3212976"/>
            <a:ext cx="0" cy="360040"/>
          </a:xfrm>
          <a:prstGeom prst="straightConnector1">
            <a:avLst/>
          </a:prstGeom>
          <a:ln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 de flecha"/>
          <p:cNvCxnSpPr/>
          <p:nvPr/>
        </p:nvCxnSpPr>
        <p:spPr>
          <a:xfrm>
            <a:off x="6372200" y="3212976"/>
            <a:ext cx="0" cy="360040"/>
          </a:xfrm>
          <a:prstGeom prst="straightConnector1">
            <a:avLst/>
          </a:prstGeom>
          <a:ln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 de flecha"/>
          <p:cNvCxnSpPr>
            <a:endCxn id="27" idx="0"/>
          </p:cNvCxnSpPr>
          <p:nvPr/>
        </p:nvCxnSpPr>
        <p:spPr>
          <a:xfrm>
            <a:off x="7884368" y="3212976"/>
            <a:ext cx="4192" cy="360040"/>
          </a:xfrm>
          <a:prstGeom prst="straightConnector1">
            <a:avLst/>
          </a:prstGeom>
          <a:ln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 de flecha"/>
          <p:cNvCxnSpPr/>
          <p:nvPr/>
        </p:nvCxnSpPr>
        <p:spPr>
          <a:xfrm>
            <a:off x="5868144" y="4509120"/>
            <a:ext cx="0" cy="216024"/>
          </a:xfrm>
          <a:prstGeom prst="straightConnector1">
            <a:avLst/>
          </a:prstGeom>
          <a:ln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Conector recto de flecha"/>
          <p:cNvCxnSpPr>
            <a:stCxn id="29" idx="2"/>
            <a:endCxn id="30" idx="0"/>
          </p:cNvCxnSpPr>
          <p:nvPr/>
        </p:nvCxnSpPr>
        <p:spPr>
          <a:xfrm>
            <a:off x="5800328" y="5661248"/>
            <a:ext cx="0" cy="206732"/>
          </a:xfrm>
          <a:prstGeom prst="straightConnector1">
            <a:avLst/>
          </a:prstGeom>
          <a:ln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Conector recto de flecha"/>
          <p:cNvCxnSpPr/>
          <p:nvPr/>
        </p:nvCxnSpPr>
        <p:spPr>
          <a:xfrm>
            <a:off x="8028384" y="4509120"/>
            <a:ext cx="0" cy="288032"/>
          </a:xfrm>
          <a:prstGeom prst="straightConnector1">
            <a:avLst/>
          </a:prstGeom>
          <a:ln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86 Conector recto de flecha"/>
          <p:cNvCxnSpPr/>
          <p:nvPr/>
        </p:nvCxnSpPr>
        <p:spPr>
          <a:xfrm>
            <a:off x="8028384" y="5445224"/>
            <a:ext cx="0" cy="432048"/>
          </a:xfrm>
          <a:prstGeom prst="straightConnector1">
            <a:avLst/>
          </a:prstGeom>
          <a:ln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a-ES" sz="3600" dirty="0" smtClean="0"/>
              <a:t>Tractament nutricional I: Via Oral I</a:t>
            </a:r>
            <a:endParaRPr lang="ca-ES" sz="3600" dirty="0"/>
          </a:p>
        </p:txBody>
      </p:sp>
      <p:sp>
        <p:nvSpPr>
          <p:cNvPr id="5" name="3 Título"/>
          <p:cNvSpPr txBox="1">
            <a:spLocks/>
          </p:cNvSpPr>
          <p:nvPr/>
        </p:nvSpPr>
        <p:spPr>
          <a:xfrm>
            <a:off x="539552" y="1340768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Inclou alimentació </a:t>
            </a:r>
            <a:r>
              <a:rPr kumimoji="0" lang="ca-E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convenc</a:t>
            </a:r>
            <a:r>
              <a:rPr lang="ca-ES" sz="2200" dirty="0" err="1" smtClean="0">
                <a:latin typeface="+mj-lt"/>
                <a:ea typeface="+mj-ea"/>
                <a:cs typeface="+mj-cs"/>
              </a:rPr>
              <a:t>ional</a:t>
            </a:r>
            <a:r>
              <a:rPr lang="ca-ES" sz="2200" dirty="0" smtClean="0">
                <a:latin typeface="+mj-lt"/>
                <a:ea typeface="+mj-ea"/>
                <a:cs typeface="+mj-cs"/>
              </a:rPr>
              <a:t> i suplements nutricionals orals.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a-ES" sz="2200" b="0" i="0" u="sng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2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Alimentació convencional</a:t>
            </a:r>
            <a:r>
              <a:rPr kumimoji="0" lang="ca-ES" sz="2200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a-ES" sz="2200" noProof="0" dirty="0" smtClean="0">
                <a:latin typeface="+mj-lt"/>
                <a:ea typeface="+mj-ea"/>
                <a:cs typeface="+mj-cs"/>
              </a:rPr>
              <a:t>La dieta del malalt oncològic caquèctic ha de ser variada, saludable, equilibrada, rica en proteïnes, àcids grassos mono i poliinsaturats, antioxidants, antiinflamatoris, vitamina D, amb baixa ingesta de sucres simples i productes refinats.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2200" b="0" i="0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Complementada amb </a:t>
            </a:r>
            <a:r>
              <a:rPr kumimoji="0" lang="ca-ES" sz="2200" b="0" i="0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prebiòtics</a:t>
            </a:r>
            <a:r>
              <a:rPr kumimoji="0" lang="ca-ES" sz="2200" b="0" i="0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i/o </a:t>
            </a:r>
            <a:r>
              <a:rPr kumimoji="0" lang="ca-ES" sz="2200" b="0" i="0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probiòtics</a:t>
            </a:r>
            <a:r>
              <a:rPr kumimoji="0" lang="ca-ES" sz="2200" b="0" i="0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a-ES" sz="2200" noProof="0" dirty="0" smtClean="0"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a-ES" sz="2200" dirty="0" smtClean="0">
                <a:latin typeface="+mj-lt"/>
                <a:ea typeface="+mj-ea"/>
                <a:cs typeface="+mj-cs"/>
              </a:rPr>
              <a:t>Es subministrarà de forma tradicional o modificada en funció de les necessitats del malalt.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a-ES" sz="2200" b="0" i="0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a-ES" sz="2200" b="1" u="sng" dirty="0" smtClean="0">
                <a:latin typeface="+mj-lt"/>
                <a:ea typeface="+mj-ea"/>
                <a:cs typeface="+mj-cs"/>
              </a:rPr>
              <a:t>Consell dietètic</a:t>
            </a:r>
            <a:r>
              <a:rPr lang="ca-ES" sz="2200" dirty="0" smtClean="0">
                <a:latin typeface="+mj-lt"/>
                <a:ea typeface="+mj-ea"/>
                <a:cs typeface="+mj-cs"/>
              </a:rPr>
              <a:t> = educació de pacients i cuidadors +  modificació dels hàbits alimentaris + recomanacions per tractar símptomes digestius.</a:t>
            </a:r>
            <a:endParaRPr kumimoji="0" lang="ca-ES" sz="2200" b="0" i="0" u="sng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a-ES" sz="2700" dirty="0" smtClean="0"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a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3 Título"/>
          <p:cNvSpPr txBox="1">
            <a:spLocks/>
          </p:cNvSpPr>
          <p:nvPr/>
        </p:nvSpPr>
        <p:spPr>
          <a:xfrm>
            <a:off x="446856" y="3717032"/>
            <a:ext cx="8229600" cy="244827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a-ES" sz="16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a-ES" sz="3600" dirty="0" smtClean="0"/>
              <a:t>Tractament nutricional II: Via Oral II</a:t>
            </a:r>
            <a:endParaRPr lang="ca-ES" sz="3600" dirty="0"/>
          </a:p>
        </p:txBody>
      </p:sp>
      <p:sp>
        <p:nvSpPr>
          <p:cNvPr id="5" name="3 Título"/>
          <p:cNvSpPr txBox="1">
            <a:spLocks/>
          </p:cNvSpPr>
          <p:nvPr/>
        </p:nvSpPr>
        <p:spPr>
          <a:xfrm>
            <a:off x="539552" y="1340768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2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SNO</a:t>
            </a:r>
            <a:r>
              <a:rPr kumimoji="0" lang="ca-ES" sz="2200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Suplements nutricionals orals.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a-ES" sz="2200" noProof="0" dirty="0" smtClean="0">
                <a:latin typeface="+mj-lt"/>
                <a:ea typeface="+mj-ea"/>
                <a:cs typeface="+mj-cs"/>
              </a:rPr>
              <a:t>Alimentació artificial </a:t>
            </a:r>
            <a:r>
              <a:rPr lang="ca-ES" sz="2200" noProof="0" dirty="0" err="1" smtClean="0">
                <a:latin typeface="+mj-lt"/>
                <a:ea typeface="+mj-ea"/>
                <a:cs typeface="+mj-cs"/>
              </a:rPr>
              <a:t>saboritzada</a:t>
            </a:r>
            <a:r>
              <a:rPr lang="ca-ES" sz="2200" noProof="0" dirty="0" smtClean="0">
                <a:latin typeface="+mj-lt"/>
                <a:ea typeface="+mj-ea"/>
                <a:cs typeface="+mj-cs"/>
              </a:rPr>
              <a:t>, habitualment utilitzada com a complement però conté tots els nutrients i podria ser una dieta complerta.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a-ES" sz="2200" dirty="0" smtClean="0"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a-ES" sz="2200" dirty="0" smtClean="0">
                <a:latin typeface="+mj-lt"/>
                <a:ea typeface="+mj-ea"/>
                <a:cs typeface="+mj-cs"/>
              </a:rPr>
              <a:t>La seva funció: incrementa la ingesta energètica i de nutrients, tractar la desnutrició, estabilitzar el pes i la pèrdua de massa muscular.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a-ES" sz="2200" dirty="0" smtClean="0"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a-ES" sz="2200" dirty="0" smtClean="0">
                <a:latin typeface="+mj-lt"/>
                <a:ea typeface="+mj-ea"/>
                <a:cs typeface="+mj-cs"/>
              </a:rPr>
              <a:t>Fórmules per pacient caquèctic: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a-ES" sz="2200" dirty="0" smtClean="0">
                <a:latin typeface="+mj-lt"/>
                <a:ea typeface="+mj-ea"/>
                <a:cs typeface="+mj-cs"/>
              </a:rPr>
              <a:t>Polimèriques.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a-ES" sz="2200" dirty="0" err="1" smtClean="0">
                <a:latin typeface="+mj-lt"/>
                <a:ea typeface="+mj-ea"/>
                <a:cs typeface="+mj-cs"/>
              </a:rPr>
              <a:t>Hipercalòriques</a:t>
            </a:r>
            <a:r>
              <a:rPr lang="ca-ES" sz="2200" dirty="0" smtClean="0">
                <a:latin typeface="+mj-lt"/>
                <a:ea typeface="+mj-ea"/>
                <a:cs typeface="+mj-cs"/>
              </a:rPr>
              <a:t> (&gt;1,5 </a:t>
            </a:r>
            <a:r>
              <a:rPr lang="ca-ES" sz="2200" dirty="0" err="1" smtClean="0">
                <a:latin typeface="+mj-lt"/>
                <a:ea typeface="+mj-ea"/>
                <a:cs typeface="+mj-cs"/>
              </a:rPr>
              <a:t>Kcal</a:t>
            </a:r>
            <a:r>
              <a:rPr lang="ca-ES" sz="2200" dirty="0" smtClean="0">
                <a:latin typeface="+mj-lt"/>
                <a:ea typeface="+mj-ea"/>
                <a:cs typeface="+mj-cs"/>
              </a:rPr>
              <a:t>/ml).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a-ES" sz="2200" dirty="0" err="1" smtClean="0">
                <a:latin typeface="+mj-lt"/>
                <a:ea typeface="+mj-ea"/>
                <a:cs typeface="+mj-cs"/>
              </a:rPr>
              <a:t>Hiperproteiques</a:t>
            </a:r>
            <a:r>
              <a:rPr lang="ca-ES" sz="2200" dirty="0" smtClean="0">
                <a:latin typeface="+mj-lt"/>
                <a:ea typeface="+mj-ea"/>
                <a:cs typeface="+mj-cs"/>
              </a:rPr>
              <a:t> (&gt;20%).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a-ES" sz="2200" dirty="0" smtClean="0">
                <a:latin typeface="+mj-lt"/>
                <a:ea typeface="+mj-ea"/>
                <a:cs typeface="+mj-cs"/>
              </a:rPr>
              <a:t>Enriquides amb EPA, aminoàcids essencials, antioxidants, </a:t>
            </a:r>
            <a:r>
              <a:rPr lang="ca-ES" sz="2200" dirty="0" err="1" smtClean="0">
                <a:latin typeface="+mj-lt"/>
                <a:ea typeface="+mj-ea"/>
                <a:cs typeface="+mj-cs"/>
              </a:rPr>
              <a:t>L-carnitina</a:t>
            </a:r>
            <a:r>
              <a:rPr lang="ca-ES" sz="2200" dirty="0" smtClean="0">
                <a:latin typeface="+mj-lt"/>
                <a:ea typeface="+mj-ea"/>
                <a:cs typeface="+mj-cs"/>
              </a:rPr>
              <a:t> o nucleòtids.</a:t>
            </a:r>
            <a:endParaRPr lang="ca-ES" sz="2700" dirty="0" smtClean="0"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a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3 Título"/>
          <p:cNvSpPr txBox="1">
            <a:spLocks/>
          </p:cNvSpPr>
          <p:nvPr/>
        </p:nvSpPr>
        <p:spPr>
          <a:xfrm>
            <a:off x="446856" y="3717032"/>
            <a:ext cx="8229600" cy="244827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a-ES" sz="16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8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a-ES" sz="3600" dirty="0" smtClean="0"/>
              <a:t>Tractament nutricional III: Nutrició enteral</a:t>
            </a:r>
            <a:endParaRPr lang="ca-ES" sz="3600" dirty="0"/>
          </a:p>
        </p:txBody>
      </p:sp>
      <p:sp>
        <p:nvSpPr>
          <p:cNvPr id="5" name="3 Título"/>
          <p:cNvSpPr txBox="1">
            <a:spLocks/>
          </p:cNvSpPr>
          <p:nvPr/>
        </p:nvSpPr>
        <p:spPr>
          <a:xfrm>
            <a:off x="539552" y="1340768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25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Pacients</a:t>
            </a:r>
            <a:r>
              <a:rPr kumimoji="0" lang="ca-E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amb desnutrició moderada o greu, o amb alt risc de desnutrició o amb alt risc de </a:t>
            </a:r>
            <a:r>
              <a:rPr kumimoji="0" lang="ca-E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broncoaspiració</a:t>
            </a:r>
            <a:r>
              <a:rPr kumimoji="0" lang="ca-E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i amb sistema digestiu funcional.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a-ES" sz="2200" baseline="0" dirty="0" smtClean="0"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a-ES" sz="2200" baseline="0" dirty="0" smtClean="0">
                <a:latin typeface="+mj-lt"/>
                <a:ea typeface="+mj-ea"/>
                <a:cs typeface="+mj-cs"/>
              </a:rPr>
              <a:t>sonda</a:t>
            </a:r>
            <a:r>
              <a:rPr lang="ca-ES" sz="2200" dirty="0" smtClean="0">
                <a:latin typeface="+mj-lt"/>
                <a:ea typeface="+mj-ea"/>
                <a:cs typeface="+mj-cs"/>
              </a:rPr>
              <a:t> </a:t>
            </a:r>
            <a:r>
              <a:rPr lang="ca-ES" sz="2200" dirty="0" smtClean="0">
                <a:latin typeface="+mj-lt"/>
                <a:ea typeface="+mj-ea"/>
                <a:cs typeface="+mj-cs"/>
                <a:sym typeface="Wingdings" pitchFamily="2" charset="2"/>
              </a:rPr>
              <a:t> tractament &lt;4 setmanes /  </a:t>
            </a:r>
            <a:r>
              <a:rPr lang="ca-ES" sz="2200" dirty="0" err="1" smtClean="0">
                <a:latin typeface="+mj-lt"/>
                <a:ea typeface="+mj-ea"/>
                <a:cs typeface="+mj-cs"/>
                <a:sym typeface="Wingdings" pitchFamily="2" charset="2"/>
              </a:rPr>
              <a:t>ostomia</a:t>
            </a:r>
            <a:r>
              <a:rPr lang="ca-ES" sz="2200" dirty="0" smtClean="0">
                <a:latin typeface="+mj-lt"/>
                <a:ea typeface="+mj-ea"/>
                <a:cs typeface="+mj-cs"/>
                <a:sym typeface="Wingdings" pitchFamily="2" charset="2"/>
              </a:rPr>
              <a:t>  tractament &gt;4 setmanes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a-E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Wingdings" pitchFamily="2" charset="2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a-ES" sz="2200" dirty="0" smtClean="0">
                <a:latin typeface="+mj-lt"/>
                <a:ea typeface="+mj-ea"/>
                <a:cs typeface="+mj-cs"/>
                <a:sym typeface="Wingdings" pitchFamily="2" charset="2"/>
              </a:rPr>
              <a:t>Si hi ha elevat risc de </a:t>
            </a:r>
            <a:r>
              <a:rPr lang="ca-ES" sz="2200" dirty="0" err="1" smtClean="0">
                <a:latin typeface="+mj-lt"/>
                <a:ea typeface="+mj-ea"/>
                <a:cs typeface="+mj-cs"/>
                <a:sym typeface="Wingdings" pitchFamily="2" charset="2"/>
              </a:rPr>
              <a:t>broncoaspiració</a:t>
            </a:r>
            <a:r>
              <a:rPr lang="ca-ES" sz="2200" dirty="0" smtClean="0">
                <a:latin typeface="+mj-lt"/>
                <a:ea typeface="+mj-ea"/>
                <a:cs typeface="+mj-cs"/>
                <a:sym typeface="Wingdings" pitchFamily="2" charset="2"/>
              </a:rPr>
              <a:t> o repòs gàstric o pancreàtic  sonda o </a:t>
            </a:r>
            <a:r>
              <a:rPr lang="ca-ES" sz="2200" dirty="0" err="1" smtClean="0">
                <a:latin typeface="+mj-lt"/>
                <a:ea typeface="+mj-ea"/>
                <a:cs typeface="+mj-cs"/>
                <a:sym typeface="Wingdings" pitchFamily="2" charset="2"/>
              </a:rPr>
              <a:t>ostomia</a:t>
            </a:r>
            <a:r>
              <a:rPr lang="ca-ES" sz="2200" dirty="0" smtClean="0">
                <a:latin typeface="+mj-lt"/>
                <a:ea typeface="+mj-ea"/>
                <a:cs typeface="+mj-cs"/>
                <a:sym typeface="Wingdings" pitchFamily="2" charset="2"/>
              </a:rPr>
              <a:t> </a:t>
            </a:r>
            <a:r>
              <a:rPr lang="ca-ES" sz="2200" dirty="0" err="1" smtClean="0">
                <a:latin typeface="+mj-lt"/>
                <a:ea typeface="+mj-ea"/>
                <a:cs typeface="+mj-cs"/>
                <a:sym typeface="Wingdings" pitchFamily="2" charset="2"/>
              </a:rPr>
              <a:t>jejunal</a:t>
            </a:r>
            <a:r>
              <a:rPr lang="ca-ES" sz="2200" dirty="0" smtClean="0">
                <a:latin typeface="+mj-lt"/>
                <a:ea typeface="+mj-ea"/>
                <a:cs typeface="+mj-cs"/>
                <a:sym typeface="Wingdings" pitchFamily="2" charset="2"/>
              </a:rPr>
              <a:t> en lloc de gàstrica.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a-E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Wingdings" pitchFamily="2" charset="2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a-ES" sz="2200" dirty="0" smtClean="0">
                <a:latin typeface="+mj-lt"/>
                <a:ea typeface="+mj-ea"/>
                <a:cs typeface="+mj-cs"/>
                <a:sym typeface="Wingdings" pitchFamily="2" charset="2"/>
              </a:rPr>
              <a:t>Fórmula per pacient caquèctic: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a-ES" sz="2200" dirty="0" smtClean="0">
                <a:latin typeface="+mj-lt"/>
                <a:ea typeface="+mj-ea"/>
                <a:cs typeface="+mj-cs"/>
                <a:sym typeface="Wingdings" pitchFamily="2" charset="2"/>
              </a:rPr>
              <a:t>Polimèriques, si hi ha malabsorció han de ser </a:t>
            </a:r>
            <a:r>
              <a:rPr lang="ca-ES" sz="2200" dirty="0" err="1" smtClean="0">
                <a:latin typeface="+mj-lt"/>
                <a:ea typeface="+mj-ea"/>
                <a:cs typeface="+mj-cs"/>
                <a:sym typeface="Wingdings" pitchFamily="2" charset="2"/>
              </a:rPr>
              <a:t>oligomèriques</a:t>
            </a:r>
            <a:r>
              <a:rPr lang="ca-ES" sz="2200" dirty="0" smtClean="0">
                <a:latin typeface="+mj-lt"/>
                <a:ea typeface="+mj-ea"/>
                <a:cs typeface="+mj-cs"/>
                <a:sym typeface="Wingdings" pitchFamily="2" charset="2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a-E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  <a:t>Hiperproteiques</a:t>
            </a:r>
            <a:r>
              <a:rPr kumimoji="0" lang="ca-E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a-ES" sz="2200" dirty="0" smtClean="0">
                <a:latin typeface="+mj-lt"/>
                <a:ea typeface="+mj-ea"/>
                <a:cs typeface="+mj-cs"/>
                <a:sym typeface="Wingdings" pitchFamily="2" charset="2"/>
              </a:rPr>
              <a:t>Alt contingut </a:t>
            </a:r>
            <a:r>
              <a:rPr lang="ca-ES" sz="2200" dirty="0" err="1" smtClean="0">
                <a:latin typeface="+mj-lt"/>
                <a:ea typeface="+mj-ea"/>
                <a:cs typeface="+mj-cs"/>
                <a:sym typeface="Wingdings" pitchFamily="2" charset="2"/>
              </a:rPr>
              <a:t>lipídic</a:t>
            </a:r>
            <a:r>
              <a:rPr lang="ca-ES" sz="2200" dirty="0" smtClean="0">
                <a:latin typeface="+mj-lt"/>
                <a:ea typeface="+mj-ea"/>
                <a:cs typeface="+mj-cs"/>
                <a:sym typeface="Wingdings" pitchFamily="2" charset="2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a-E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  <a:t>Baix</a:t>
            </a:r>
            <a:r>
              <a:rPr kumimoji="0" lang="ca-E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  <a:t> contingut de glúcids.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a-ES" sz="2200" baseline="0" dirty="0" smtClean="0">
                <a:latin typeface="+mj-lt"/>
                <a:ea typeface="+mj-ea"/>
                <a:cs typeface="+mj-cs"/>
                <a:sym typeface="Wingdings" pitchFamily="2" charset="2"/>
              </a:rPr>
              <a:t>Si el tractament és</a:t>
            </a:r>
            <a:r>
              <a:rPr lang="ca-ES" sz="2200" dirty="0" smtClean="0">
                <a:latin typeface="+mj-lt"/>
                <a:ea typeface="+mj-ea"/>
                <a:cs typeface="+mj-cs"/>
                <a:sym typeface="Wingdings" pitchFamily="2" charset="2"/>
              </a:rPr>
              <a:t> llarg  fórmula amb fibra.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a-E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  <a:t>Enriquides</a:t>
            </a:r>
            <a:r>
              <a:rPr kumimoji="0" lang="ca-E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  <a:t> amb mòduls de proteïnes, aminoàcids essencials, vitamines, minerals, fibra i/o EPA.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ca-ES" sz="2200" baseline="0" dirty="0" smtClean="0">
              <a:latin typeface="+mj-lt"/>
              <a:ea typeface="+mj-ea"/>
              <a:cs typeface="+mj-cs"/>
              <a:sym typeface="Wingdings" pitchFamily="2" charset="2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a-E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  <a:t>Pot completar l’alimentació convencional si hi ha baixa ingesta.</a:t>
            </a:r>
            <a:endParaRPr kumimoji="0" lang="ca-E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3 Título"/>
          <p:cNvSpPr txBox="1">
            <a:spLocks/>
          </p:cNvSpPr>
          <p:nvPr/>
        </p:nvSpPr>
        <p:spPr>
          <a:xfrm>
            <a:off x="446856" y="3717032"/>
            <a:ext cx="8229600" cy="244827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a-ES" sz="16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1425</Words>
  <Application>Microsoft Office PowerPoint</Application>
  <PresentationFormat>Presentación en pantalla (4:3)</PresentationFormat>
  <Paragraphs>198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Caquèxia en càncers del sistema digestiu: fisiopatologia, epidemiologia i tractament nutricional.</vt:lpstr>
      <vt:lpstr>Definició</vt:lpstr>
      <vt:lpstr>Metabolisme</vt:lpstr>
      <vt:lpstr>Fisiologia de la malaltia</vt:lpstr>
      <vt:lpstr>Epidemiologia</vt:lpstr>
      <vt:lpstr>Valoració i selecció del suport nutricional</vt:lpstr>
      <vt:lpstr>Tractament nutricional I: Via Oral I</vt:lpstr>
      <vt:lpstr>Tractament nutricional II: Via Oral II</vt:lpstr>
      <vt:lpstr>Tractament nutricional III: Nutrició enteral</vt:lpstr>
      <vt:lpstr>Tractament nutricional IV: Nutrició parenteral</vt:lpstr>
      <vt:lpstr>Tractament farmacològic</vt:lpstr>
      <vt:lpstr>Tractament amb nutrients</vt:lpstr>
      <vt:lpstr>Recomanacions dietètiques per pacient caquèctic</vt:lpstr>
      <vt:lpstr>Conclusions</vt:lpstr>
      <vt:lpstr>Gràcies per la seva atenció.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Definició</dc:title>
  <dc:creator>Jordi</dc:creator>
  <cp:lastModifiedBy> </cp:lastModifiedBy>
  <cp:revision>26</cp:revision>
  <dcterms:created xsi:type="dcterms:W3CDTF">2015-07-04T09:14:32Z</dcterms:created>
  <dcterms:modified xsi:type="dcterms:W3CDTF">2015-07-09T18:00:45Z</dcterms:modified>
</cp:coreProperties>
</file>