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09A933-DE9F-4152-9517-670FF9619F7C}" type="datetimeFigureOut">
              <a:rPr lang="es-ES" smtClean="0"/>
              <a:pPr/>
              <a:t>09/07/2015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AF29447-1393-45A8-9D74-3E5E27C21383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6F2EBD-71D3-4579-AA59-50CA7EA91C40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42EDB5-2B02-4124-A953-36F35D5FA70D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216EE-B536-4A8F-ABC6-6BAD073EEBA0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74AE0-B1A8-4BFB-8FC5-4A4FFE31928E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D95600-B296-49F9-B204-F1B39F220EC7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B6DBF1-5D85-4086-B906-14761A7B0C23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EC2F64-AAA2-4A01-BF88-83B5A8C7C52B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8BFD82-D36E-4DF1-9EFC-CA7166B5B07A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C34ACB-78CA-46B4-89FE-0D48EA18EF19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27FA3D-82AA-4E7E-BD3E-E531A5B51CA8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7EE9E-FC6D-41D5-B5CC-57509E27CA83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52C812-0B4A-4BA1-8A12-0F9DE50FAF64}" type="datetime1">
              <a:rPr lang="es-ES" smtClean="0"/>
              <a:pPr/>
              <a:t>09/07/2015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FADFE-3B8F-471C-ABF0-DBC7717ECBBC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02634"/>
          </a:xfrm>
        </p:spPr>
        <p:txBody>
          <a:bodyPr>
            <a:normAutofit/>
          </a:bodyPr>
          <a:lstStyle/>
          <a:p>
            <a:r>
              <a:rPr lang="ca-ES" b="1" dirty="0" smtClean="0"/>
              <a:t>Caquèxia en càncers del sistema digestiu: fisiopatologia, epidemiologia i tractament nutricional.</a:t>
            </a:r>
            <a:endParaRPr lang="es-ES" dirty="0"/>
          </a:p>
        </p:txBody>
      </p:sp>
      <p:sp>
        <p:nvSpPr>
          <p:cNvPr id="4" name="3 CuadroTexto"/>
          <p:cNvSpPr txBox="1"/>
          <p:nvPr/>
        </p:nvSpPr>
        <p:spPr>
          <a:xfrm>
            <a:off x="467544" y="6021288"/>
            <a:ext cx="56166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Vanesa Ginés </a:t>
            </a:r>
            <a:r>
              <a:rPr lang="es-ES" dirty="0" err="1" smtClean="0"/>
              <a:t>Figols</a:t>
            </a:r>
            <a:endParaRPr lang="es-ES" dirty="0" smtClean="0"/>
          </a:p>
          <a:p>
            <a:r>
              <a:rPr lang="ca-ES" sz="1400" i="1" dirty="0" smtClean="0"/>
              <a:t>Treball Final de Màster Nutrició i Salut – Juliol 2015</a:t>
            </a:r>
            <a:endParaRPr lang="es-ES" sz="1400" dirty="0"/>
          </a:p>
        </p:txBody>
      </p:sp>
      <p:pic>
        <p:nvPicPr>
          <p:cNvPr id="5" name="4 Imagen" descr="C:\Documents and Settings\aaguilarmart\Escritorio\gestión Master\documentos\logo_blau_uoc.jpg"/>
          <p:cNvPicPr/>
          <p:nvPr/>
        </p:nvPicPr>
        <p:blipFill>
          <a:blip r:embed="rId2" cstate="print"/>
          <a:srcRect l="14839" t="15120" r="14677" b="29441"/>
          <a:stretch>
            <a:fillRect/>
          </a:stretch>
        </p:blipFill>
        <p:spPr bwMode="auto">
          <a:xfrm>
            <a:off x="7092280" y="476672"/>
            <a:ext cx="1368152" cy="792088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686800" cy="1143000"/>
          </a:xfrm>
        </p:spPr>
        <p:txBody>
          <a:bodyPr>
            <a:normAutofit/>
          </a:bodyPr>
          <a:lstStyle/>
          <a:p>
            <a:pPr algn="l"/>
            <a:r>
              <a:rPr lang="ca-ES" sz="3600" dirty="0" smtClean="0"/>
              <a:t>Tractament nutricional IV: Nutrició parenteral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Nutrició artificial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 pacients desnodrits servers amb contraindicació de la nutrició enteral per sistema digestiu no funcional o no accessible.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baseline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baseline="0" dirty="0" smtClean="0">
                <a:latin typeface="+mj-lt"/>
                <a:ea typeface="+mj-ea"/>
                <a:cs typeface="+mj-cs"/>
              </a:rPr>
              <a:t>Hi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ha 2 tipus: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NPP</a:t>
            </a: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Nutrició parenteral perifèrica.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Indicada per pacients moderadament desnodrits amb durada &lt;10-14 dies de tractament. O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smolaritat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&lt;800mosmol/l, incomplerta en nutrients i electròlits.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a-ES" sz="2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b="1" u="sng" noProof="0" dirty="0" smtClean="0">
                <a:latin typeface="+mj-lt"/>
                <a:ea typeface="+mj-ea"/>
                <a:cs typeface="+mj-cs"/>
              </a:rPr>
              <a:t>NPC</a:t>
            </a:r>
            <a:r>
              <a:rPr lang="ca-ES" sz="2200" noProof="0" dirty="0" smtClean="0">
                <a:latin typeface="+mj-lt"/>
                <a:ea typeface="+mj-ea"/>
                <a:cs typeface="+mj-cs"/>
              </a:rPr>
              <a:t>: Nutrició parenteral central.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a-ES" sz="2200" b="0" i="0" u="none" strike="noStrike" kern="1200" cap="none" spc="0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 pacients severament desnodrits o que s’espera una</a:t>
            </a:r>
            <a:r>
              <a:rPr kumimoji="0" lang="ca-ES" sz="2200" b="0" i="0" u="none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durada del tractament &gt;14 dies. </a:t>
            </a:r>
            <a:r>
              <a:rPr kumimoji="0" lang="ca-ES" sz="2200" b="0" i="0" u="none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Osmola</a:t>
            </a:r>
            <a:r>
              <a:rPr lang="ca-ES" sz="2200" noProof="0" dirty="0" err="1" smtClean="0">
                <a:latin typeface="+mj-lt"/>
                <a:ea typeface="+mj-ea"/>
                <a:cs typeface="+mj-cs"/>
              </a:rPr>
              <a:t>ritat</a:t>
            </a:r>
            <a:r>
              <a:rPr lang="ca-ES" sz="2200" noProof="0" dirty="0" smtClean="0">
                <a:latin typeface="+mj-lt"/>
                <a:ea typeface="+mj-ea"/>
                <a:cs typeface="+mj-cs"/>
              </a:rPr>
              <a:t> &gt;800 </a:t>
            </a:r>
            <a:r>
              <a:rPr lang="ca-ES" sz="2200" noProof="0" dirty="0" err="1" smtClean="0">
                <a:latin typeface="+mj-lt"/>
                <a:ea typeface="+mj-ea"/>
                <a:cs typeface="+mj-cs"/>
              </a:rPr>
              <a:t>mosmol</a:t>
            </a:r>
            <a:r>
              <a:rPr lang="ca-ES" sz="2200" noProof="0" dirty="0" smtClean="0">
                <a:latin typeface="+mj-lt"/>
                <a:ea typeface="+mj-ea"/>
                <a:cs typeface="+mj-cs"/>
              </a:rPr>
              <a:t>/l, complerta en nutrients i </a:t>
            </a:r>
            <a:r>
              <a:rPr lang="ca-ES" sz="2200" noProof="0" dirty="0" err="1" smtClean="0">
                <a:latin typeface="+mj-lt"/>
                <a:ea typeface="+mj-ea"/>
                <a:cs typeface="+mj-cs"/>
              </a:rPr>
              <a:t>electr</a:t>
            </a:r>
            <a:r>
              <a:rPr lang="ca-ES" sz="2200" dirty="0" err="1" smtClean="0">
                <a:latin typeface="+mj-lt"/>
                <a:ea typeface="+mj-ea"/>
                <a:cs typeface="+mj-cs"/>
              </a:rPr>
              <a:t>òlits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Les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fórmules tenen alt contingut de lípids i reduït en glúcids.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a-ES" sz="2200" baseline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sz="2200" baseline="0" dirty="0" smtClean="0">
                <a:latin typeface="+mj-lt"/>
                <a:ea typeface="+mj-ea"/>
                <a:cs typeface="+mj-cs"/>
              </a:rPr>
              <a:t>La nutrició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parenteral té major risc de complicacions per infeccions, hiperglucèmia, alteració d’electròlits o </a:t>
            </a:r>
            <a:r>
              <a:rPr lang="ca-ES" sz="2200" dirty="0" err="1" smtClean="0">
                <a:latin typeface="+mj-lt"/>
                <a:ea typeface="+mj-ea"/>
                <a:cs typeface="+mj-cs"/>
              </a:rPr>
              <a:t>sèpsi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.</a:t>
            </a: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10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Tractament farmacològic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Fàrmacs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 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incrementar 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la gana, la ingesta, disminuir la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degradaci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ó muscular i els símptomes digestius.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Progestàgens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corticoesteroids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 augmenten la gana, la ingesta, augmenten o mantenen el pes. Amb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evid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ència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 científica per recomanar l’ús en pacient caquèctic.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  <a:sym typeface="Wingdings" pitchFamily="2" charset="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Cannabinoids</a:t>
            </a: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, </a:t>
            </a:r>
            <a:r>
              <a:rPr kumimoji="0" lang="ca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antiserotoninèrgics</a:t>
            </a: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, </a:t>
            </a:r>
            <a:r>
              <a:rPr kumimoji="0" lang="ca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esteroids</a:t>
            </a: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 anabolitzants,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 talidomida,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grelina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, melatonina,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procinètics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, etc. No tenen 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s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uficient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 evidència científica per recomanar-los per incrementar el pes.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sz="2200" baseline="0" dirty="0" smtClean="0">
                <a:latin typeface="+mj-lt"/>
                <a:ea typeface="+mj-ea"/>
                <a:cs typeface="+mj-cs"/>
                <a:sym typeface="Wingdings" pitchFamily="2" charset="2"/>
              </a:rPr>
              <a:t>Alguns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 encara en fase experimental sense estudis en humans.</a:t>
            </a: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11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Tractament amb nutrients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Substàncies orgàniques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provinents d’aliments que s’utilitzen per suplementació de la nutrició o en forma de píndoles per reduir la inflamació i la degradació proteica.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b="1" u="sng" baseline="0" dirty="0" smtClean="0">
                <a:latin typeface="+mj-lt"/>
                <a:ea typeface="+mj-ea"/>
                <a:cs typeface="+mj-cs"/>
              </a:rPr>
              <a:t>Àcids</a:t>
            </a:r>
            <a:r>
              <a:rPr lang="ca-ES" sz="2200" b="1" u="sng" dirty="0" smtClean="0">
                <a:latin typeface="+mj-lt"/>
                <a:ea typeface="+mj-ea"/>
                <a:cs typeface="+mj-cs"/>
              </a:rPr>
              <a:t> grassos omega-3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: EPA+DHA. Activitat antiinflamatòria, redueix el consum metabòlic basal, incrementa l’activitat del tractament i redueix els seus efectes. Estabilitzen el pes.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Aminoàcids</a:t>
            </a:r>
            <a:r>
              <a:rPr kumimoji="0" lang="ca-ES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cadena ramificada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leucina, valina i isoleucina. 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Augmenten la ingesta i redueixen la proteòlisi.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Vitamina E</a:t>
            </a: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antioxidant, redueix l’estrès oxidatiu.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b="1" u="sng" baseline="0" dirty="0" smtClean="0">
                <a:latin typeface="+mj-lt"/>
                <a:ea typeface="+mj-ea"/>
                <a:cs typeface="+mj-cs"/>
              </a:rPr>
              <a:t>Arginina</a:t>
            </a:r>
            <a:r>
              <a:rPr lang="ca-ES" sz="2200" baseline="0" dirty="0" smtClean="0">
                <a:latin typeface="+mj-lt"/>
                <a:ea typeface="+mj-ea"/>
                <a:cs typeface="+mj-cs"/>
              </a:rPr>
              <a:t>: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incrementa la síntesi proteica i la proliferació de limfòcits i macròfags.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1" i="0" u="sng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L-carnitina</a:t>
            </a: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antiinflamatori.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b="1" u="sng" baseline="0" dirty="0" smtClean="0">
                <a:latin typeface="+mj-lt"/>
                <a:ea typeface="+mj-ea"/>
                <a:cs typeface="+mj-cs"/>
              </a:rPr>
              <a:t>Creatina</a:t>
            </a:r>
            <a:r>
              <a:rPr lang="ca-ES" sz="2200" baseline="0" dirty="0" smtClean="0">
                <a:latin typeface="+mj-lt"/>
                <a:ea typeface="+mj-ea"/>
                <a:cs typeface="+mj-cs"/>
              </a:rPr>
              <a:t>: redueix el creixement tumoral i incrementa la força muscular.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Altres antioxidants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vitamina C, carotens,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polifenols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zinc, seleni, etc.</a:t>
            </a: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ca-ES" sz="3600" dirty="0" smtClean="0"/>
              <a:t>Recomanacions dietètiques per pacient caquèctic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Es recomana: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Incrementar el consum de fruita, verdura, fibra, proteïnes vegetals, d’aigua i de greix mono i poliinsaturat.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Reduir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el consum de greixos animals, carn vermella, productes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càrnics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processats, sal, sucres simples, aliments fumats.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baseline="0" dirty="0" smtClean="0">
                <a:latin typeface="+mj-lt"/>
                <a:ea typeface="+mj-ea"/>
                <a:cs typeface="+mj-cs"/>
              </a:rPr>
              <a:t>Evitar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el consum de tòxics: alcohol, tabac o drogues.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Consumir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prebiòtics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i/o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probiòtics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baseline="0" dirty="0" smtClean="0">
                <a:latin typeface="+mj-lt"/>
                <a:ea typeface="+mj-ea"/>
                <a:cs typeface="+mj-cs"/>
              </a:rPr>
              <a:t>Realitzar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activitat física.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Modificar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el menjar i els hàbits en funció dels símptomes digestius del malalt: anorèxia, disfàgia, vòmits, nàusees, restrenyiment, diarrees,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xerostomia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disgeusia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etc.</a:t>
            </a: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13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 algn="l"/>
            <a:r>
              <a:rPr lang="ca-ES" sz="3600" dirty="0" smtClean="0"/>
              <a:t>Conclusions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És necessari el diagnòstic precoç de la caquèxia, si es comença el tractament abans de la pèrdua del 10% del pes hi ha major resposta al tractament </a:t>
            </a:r>
            <a:r>
              <a:rPr lang="ca-ES" sz="2200" dirty="0" err="1" smtClean="0">
                <a:latin typeface="+mj-lt"/>
                <a:ea typeface="+mj-ea"/>
                <a:cs typeface="+mj-cs"/>
              </a:rPr>
              <a:t>anti-caquèctic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14</a:t>
            </a:fld>
            <a:endParaRPr lang="es-ES"/>
          </a:p>
        </p:txBody>
      </p:sp>
      <p:sp>
        <p:nvSpPr>
          <p:cNvPr id="6" name="5 CuadroTexto"/>
          <p:cNvSpPr txBox="1"/>
          <p:nvPr/>
        </p:nvSpPr>
        <p:spPr>
          <a:xfrm>
            <a:off x="611560" y="2699628"/>
            <a:ext cx="180020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smtClean="0"/>
              <a:t>Càncers digestius</a:t>
            </a:r>
            <a:endParaRPr lang="ca-ES"/>
          </a:p>
        </p:txBody>
      </p:sp>
      <p:sp>
        <p:nvSpPr>
          <p:cNvPr id="7" name="6 CuadroTexto"/>
          <p:cNvSpPr txBox="1"/>
          <p:nvPr/>
        </p:nvSpPr>
        <p:spPr>
          <a:xfrm>
            <a:off x="2843808" y="2695668"/>
            <a:ext cx="273630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Alta incidència de caquèxia</a:t>
            </a:r>
            <a:endParaRPr lang="ca-ES" dirty="0"/>
          </a:p>
        </p:txBody>
      </p:sp>
      <p:sp>
        <p:nvSpPr>
          <p:cNvPr id="9" name="8 CuadroTexto"/>
          <p:cNvSpPr txBox="1"/>
          <p:nvPr/>
        </p:nvSpPr>
        <p:spPr>
          <a:xfrm>
            <a:off x="6012160" y="2553856"/>
            <a:ext cx="273630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err="1" smtClean="0"/>
              <a:t>Screening</a:t>
            </a:r>
            <a:r>
              <a:rPr lang="ca-ES" dirty="0" smtClean="0"/>
              <a:t> de risc </a:t>
            </a:r>
            <a:r>
              <a:rPr lang="ca-ES" dirty="0" err="1" smtClean="0"/>
              <a:t>nutricio-nal</a:t>
            </a:r>
            <a:r>
              <a:rPr lang="ca-ES" dirty="0" smtClean="0"/>
              <a:t> al diagnòstic del càncer</a:t>
            </a:r>
            <a:endParaRPr lang="ca-ES" dirty="0"/>
          </a:p>
        </p:txBody>
      </p:sp>
      <p:sp>
        <p:nvSpPr>
          <p:cNvPr id="10" name="9 CuadroTexto"/>
          <p:cNvSpPr txBox="1"/>
          <p:nvPr/>
        </p:nvSpPr>
        <p:spPr>
          <a:xfrm>
            <a:off x="6012160" y="3717032"/>
            <a:ext cx="273630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err="1" smtClean="0"/>
              <a:t>Remisió</a:t>
            </a:r>
            <a:r>
              <a:rPr lang="ca-ES" dirty="0" smtClean="0"/>
              <a:t> primerenca al nutricionista</a:t>
            </a:r>
            <a:endParaRPr lang="ca-ES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419872" y="3861048"/>
            <a:ext cx="21602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Avaluació nutricional</a:t>
            </a:r>
            <a:endParaRPr lang="ca-ES" dirty="0"/>
          </a:p>
        </p:txBody>
      </p:sp>
      <p:sp>
        <p:nvSpPr>
          <p:cNvPr id="13" name="12 CuadroTexto"/>
          <p:cNvSpPr txBox="1"/>
          <p:nvPr/>
        </p:nvSpPr>
        <p:spPr>
          <a:xfrm>
            <a:off x="611560" y="3429000"/>
            <a:ext cx="2376264" cy="120032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Suport nutricional precoç + tractament farmacològic + activitat física</a:t>
            </a:r>
            <a:endParaRPr lang="ca-ES" dirty="0"/>
          </a:p>
        </p:txBody>
      </p:sp>
      <p:sp>
        <p:nvSpPr>
          <p:cNvPr id="14" name="13 CuadroTexto"/>
          <p:cNvSpPr txBox="1"/>
          <p:nvPr/>
        </p:nvSpPr>
        <p:spPr>
          <a:xfrm>
            <a:off x="611560" y="5013176"/>
            <a:ext cx="237626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Estabilització del pes i del component muscular</a:t>
            </a:r>
            <a:endParaRPr lang="ca-ES" dirty="0"/>
          </a:p>
        </p:txBody>
      </p:sp>
      <p:sp>
        <p:nvSpPr>
          <p:cNvPr id="15" name="14 CuadroTexto"/>
          <p:cNvSpPr txBox="1"/>
          <p:nvPr/>
        </p:nvSpPr>
        <p:spPr>
          <a:xfrm>
            <a:off x="3419872" y="5013176"/>
            <a:ext cx="237626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Menys complicacions i millor resposta al tractament</a:t>
            </a:r>
            <a:endParaRPr lang="ca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6156176" y="5157192"/>
            <a:ext cx="2376264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b="1" dirty="0" smtClean="0"/>
              <a:t>Major supervivència i millor qualitat de vida</a:t>
            </a:r>
            <a:endParaRPr lang="ca-ES" b="1" dirty="0"/>
          </a:p>
        </p:txBody>
      </p:sp>
      <p:cxnSp>
        <p:nvCxnSpPr>
          <p:cNvPr id="18" name="17 Conector recto de flecha"/>
          <p:cNvCxnSpPr>
            <a:stCxn id="6" idx="3"/>
            <a:endCxn id="7" idx="1"/>
          </p:cNvCxnSpPr>
          <p:nvPr/>
        </p:nvCxnSpPr>
        <p:spPr>
          <a:xfrm flipV="1">
            <a:off x="2411760" y="2880334"/>
            <a:ext cx="432048" cy="396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23 Conector recto de flecha"/>
          <p:cNvCxnSpPr>
            <a:stCxn id="7" idx="3"/>
            <a:endCxn id="9" idx="1"/>
          </p:cNvCxnSpPr>
          <p:nvPr/>
        </p:nvCxnSpPr>
        <p:spPr>
          <a:xfrm flipV="1">
            <a:off x="5580112" y="2877022"/>
            <a:ext cx="432048" cy="3312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25 Conector recto de flecha"/>
          <p:cNvCxnSpPr>
            <a:stCxn id="9" idx="2"/>
            <a:endCxn id="10" idx="0"/>
          </p:cNvCxnSpPr>
          <p:nvPr/>
        </p:nvCxnSpPr>
        <p:spPr>
          <a:xfrm>
            <a:off x="7380312" y="3200187"/>
            <a:ext cx="0" cy="516845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29 Conector recto de flecha"/>
          <p:cNvCxnSpPr>
            <a:stCxn id="10" idx="1"/>
            <a:endCxn id="12" idx="3"/>
          </p:cNvCxnSpPr>
          <p:nvPr/>
        </p:nvCxnSpPr>
        <p:spPr>
          <a:xfrm flipH="1">
            <a:off x="5580112" y="4040198"/>
            <a:ext cx="432048" cy="5516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31 Conector recto de flecha"/>
          <p:cNvCxnSpPr>
            <a:stCxn id="12" idx="1"/>
            <a:endCxn id="13" idx="3"/>
          </p:cNvCxnSpPr>
          <p:nvPr/>
        </p:nvCxnSpPr>
        <p:spPr>
          <a:xfrm flipH="1" flipV="1">
            <a:off x="2987824" y="4029165"/>
            <a:ext cx="432048" cy="16549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3" idx="2"/>
            <a:endCxn id="14" idx="0"/>
          </p:cNvCxnSpPr>
          <p:nvPr/>
        </p:nvCxnSpPr>
        <p:spPr>
          <a:xfrm>
            <a:off x="1799692" y="4629329"/>
            <a:ext cx="0" cy="383847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14" idx="3"/>
            <a:endCxn id="15" idx="1"/>
          </p:cNvCxnSpPr>
          <p:nvPr/>
        </p:nvCxnSpPr>
        <p:spPr>
          <a:xfrm>
            <a:off x="2987824" y="5474841"/>
            <a:ext cx="432048" cy="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40 Conector recto de flecha"/>
          <p:cNvCxnSpPr>
            <a:stCxn id="15" idx="3"/>
            <a:endCxn id="16" idx="1"/>
          </p:cNvCxnSpPr>
          <p:nvPr/>
        </p:nvCxnSpPr>
        <p:spPr>
          <a:xfrm>
            <a:off x="5796136" y="5474841"/>
            <a:ext cx="360040" cy="5517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>
          <a:xfrm>
            <a:off x="323528" y="260648"/>
            <a:ext cx="8435280" cy="6034682"/>
          </a:xfrm>
        </p:spPr>
        <p:txBody>
          <a:bodyPr>
            <a:normAutofit/>
          </a:bodyPr>
          <a:lstStyle/>
          <a:p>
            <a:r>
              <a:rPr lang="ca-ES" sz="6600" dirty="0" smtClean="0"/>
              <a:t>Gràcies per la seva atenció.</a:t>
            </a:r>
            <a:endParaRPr lang="ca-ES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Definició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Caquèxia</a:t>
            </a:r>
            <a:r>
              <a:rPr lang="ca-ES" sz="2800" dirty="0" smtClean="0">
                <a:latin typeface="+mj-lt"/>
                <a:ea typeface="+mj-ea"/>
                <a:cs typeface="+mj-cs"/>
              </a:rPr>
              <a:t>: </a:t>
            </a:r>
            <a:r>
              <a:rPr lang="ca-ES" sz="2800" i="1" dirty="0" err="1" smtClean="0">
                <a:latin typeface="+mj-lt"/>
                <a:ea typeface="+mj-ea"/>
                <a:cs typeface="+mj-cs"/>
              </a:rPr>
              <a:t>Kakos</a:t>
            </a:r>
            <a:r>
              <a:rPr lang="ca-ES" sz="2800" dirty="0" smtClean="0">
                <a:latin typeface="+mj-lt"/>
                <a:ea typeface="+mj-ea"/>
                <a:cs typeface="+mj-cs"/>
              </a:rPr>
              <a:t> (mala) + </a:t>
            </a:r>
            <a:r>
              <a:rPr lang="ca-ES" sz="2800" i="1" dirty="0" err="1" smtClean="0">
                <a:latin typeface="+mj-lt"/>
                <a:ea typeface="+mj-ea"/>
                <a:cs typeface="+mj-cs"/>
              </a:rPr>
              <a:t>hexis</a:t>
            </a:r>
            <a:r>
              <a:rPr lang="ca-ES" sz="2800" dirty="0" smtClean="0">
                <a:latin typeface="+mj-lt"/>
                <a:ea typeface="+mj-ea"/>
                <a:cs typeface="+mj-cs"/>
              </a:rPr>
              <a:t> (condició)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“Síndrome </a:t>
            </a:r>
            <a:r>
              <a:rPr kumimoji="0" lang="ca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multifactorial</a:t>
            </a:r>
            <a:r>
              <a:rPr kumimoji="0" lang="ca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ca-ES" sz="20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caracterítzat</a:t>
            </a:r>
            <a:r>
              <a:rPr kumimoji="0" lang="ca-ES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 la pèrdua de múscul esquelètic (amb o sense pèrdua de greix) que no es reverteix amb el tractament nutricional, amb un balanç energètic i proteic negatiu, amb baixa ingesta i metabolisme  anormal.”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1600" dirty="0" smtClean="0">
                <a:latin typeface="+mj-lt"/>
                <a:ea typeface="+mj-ea"/>
                <a:cs typeface="+mj-cs"/>
              </a:rPr>
              <a:t>Consens Delphi (2010)</a:t>
            </a: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9" name="3 Título"/>
          <p:cNvSpPr txBox="1">
            <a:spLocks/>
          </p:cNvSpPr>
          <p:nvPr/>
        </p:nvSpPr>
        <p:spPr>
          <a:xfrm>
            <a:off x="454292" y="3717032"/>
            <a:ext cx="8229600" cy="1656184"/>
          </a:xfrm>
          <a:prstGeom prst="rect">
            <a:avLst/>
          </a:prstGeom>
        </p:spPr>
        <p:txBody>
          <a:bodyPr vert="horz" lIns="91440" tIns="45720" rIns="91440" bIns="45720" numCol="2" rtlCol="0" anchor="t" anchorCtr="0">
            <a:normAutofit fontScale="92500" lnSpcReduction="1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Símptomes de la caquèxia: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Pèrdua de múscul esquelètic.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Ha de presentar fatiga.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Amb anorèxia.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Baix índex de massa grassa.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		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Debilitat muscular.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Albúmina &lt;3,2 g/dl.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Hemoglobina &lt;12 g/dl.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PCR &gt;5,0 mg/l.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000" dirty="0" smtClean="0">
                <a:latin typeface="+mj-lt"/>
                <a:ea typeface="+mj-ea"/>
                <a:cs typeface="+mj-cs"/>
              </a:rPr>
              <a:t>IL-6 &gt;4,0 </a:t>
            </a:r>
            <a:r>
              <a:rPr lang="ca-ES" sz="2000" dirty="0" err="1" smtClean="0">
                <a:latin typeface="+mj-lt"/>
                <a:ea typeface="+mj-ea"/>
                <a:cs typeface="+mj-cs"/>
              </a:rPr>
              <a:t>pg</a:t>
            </a:r>
            <a:r>
              <a:rPr lang="ca-ES" sz="2000" dirty="0" smtClean="0">
                <a:latin typeface="+mj-lt"/>
                <a:ea typeface="+mj-ea"/>
                <a:cs typeface="+mj-cs"/>
              </a:rPr>
              <a:t>/ml.</a:t>
            </a:r>
          </a:p>
        </p:txBody>
      </p:sp>
      <p:sp>
        <p:nvSpPr>
          <p:cNvPr id="10" name="3 Título"/>
          <p:cNvSpPr txBox="1">
            <a:spLocks/>
          </p:cNvSpPr>
          <p:nvPr/>
        </p:nvSpPr>
        <p:spPr>
          <a:xfrm>
            <a:off x="448544" y="5445224"/>
            <a:ext cx="8229600" cy="792088"/>
          </a:xfrm>
          <a:prstGeom prst="rect">
            <a:avLst/>
          </a:prstGeom>
        </p:spPr>
        <p:txBody>
          <a:bodyPr vert="horz" lIns="91440" tIns="45720" rIns="91440" bIns="45720" numCol="1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0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Hi ha tres estadis</a:t>
            </a:r>
            <a:r>
              <a:rPr kumimoji="0" lang="ca-ES" sz="20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en funció de la pèrdua de pes en sis mesos: </a:t>
            </a:r>
            <a:r>
              <a:rPr kumimoji="0" lang="ca-ES" sz="200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precaquèxia</a:t>
            </a:r>
            <a:r>
              <a:rPr lang="ca-ES" sz="2000" dirty="0" smtClean="0">
                <a:latin typeface="+mj-lt"/>
                <a:ea typeface="+mj-ea"/>
                <a:cs typeface="+mj-cs"/>
              </a:rPr>
              <a:t> (&lt;5%), caquèxia (&gt;5%) i caquèxia refractària (&gt;15%).</a:t>
            </a:r>
            <a:endParaRPr kumimoji="0" lang="ca-ES" sz="20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2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Metabolisme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5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Alteracions</a:t>
            </a:r>
            <a:r>
              <a:rPr kumimoji="0" lang="ca-ES" sz="25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del metabolisme per factors tumorals i humorals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7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3</a:t>
            </a:fld>
            <a:endParaRPr lang="es-ES"/>
          </a:p>
        </p:txBody>
      </p:sp>
      <p:graphicFrame>
        <p:nvGraphicFramePr>
          <p:cNvPr id="12" name="11 Tabla"/>
          <p:cNvGraphicFramePr>
            <a:graphicFrameLocks noGrp="1"/>
          </p:cNvGraphicFramePr>
          <p:nvPr/>
        </p:nvGraphicFramePr>
        <p:xfrm>
          <a:off x="611560" y="1844824"/>
          <a:ext cx="7920879" cy="4485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3744416"/>
                <a:gridCol w="2736303"/>
              </a:tblGrid>
              <a:tr h="370840">
                <a:tc>
                  <a:txBody>
                    <a:bodyPr/>
                    <a:lstStyle/>
                    <a:p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 smtClean="0"/>
                        <a:t>Augmenta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a-ES" sz="1600" noProof="0" dirty="0" smtClean="0"/>
                        <a:t>Disminueix</a:t>
                      </a:r>
                      <a:endParaRPr lang="ca-E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600" noProof="0" dirty="0" smtClean="0"/>
                        <a:t>Hidrats de carboni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Consum de</a:t>
                      </a:r>
                      <a:r>
                        <a:rPr lang="ca-ES" sz="1600" baseline="0" noProof="0" dirty="0" smtClean="0"/>
                        <a:t> glucosa pel tumor.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baseline="0" noProof="0" dirty="0" smtClean="0"/>
                        <a:t>Gluconeogènesi.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baseline="0" noProof="0" dirty="0" err="1" smtClean="0"/>
                        <a:t>Glucogenolisi</a:t>
                      </a:r>
                      <a:r>
                        <a:rPr lang="ca-ES" sz="1600" baseline="0" noProof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baseline="0" noProof="0" dirty="0" smtClean="0"/>
                        <a:t>Producció de lactat.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Dipòsits</a:t>
                      </a:r>
                      <a:r>
                        <a:rPr lang="ca-ES" sz="1600" baseline="0" noProof="0" dirty="0" smtClean="0"/>
                        <a:t> de glicogen.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endParaRPr lang="ca-E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600" noProof="0" dirty="0" smtClean="0"/>
                        <a:t>Proteïnes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Proteòlisi.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Síntesis</a:t>
                      </a:r>
                      <a:r>
                        <a:rPr lang="ca-ES" sz="1600" baseline="0" noProof="0" dirty="0" smtClean="0"/>
                        <a:t> proteïnes fase aguda al fetge.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Síntesis</a:t>
                      </a:r>
                      <a:r>
                        <a:rPr lang="ca-ES" sz="1600" baseline="0" noProof="0" dirty="0" smtClean="0"/>
                        <a:t> proteica muscular.</a:t>
                      </a:r>
                      <a:endParaRPr lang="ca-E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600" noProof="0" dirty="0" smtClean="0"/>
                        <a:t>Lípids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Lipòlisi.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Àcids grassos lliures en sang.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err="1" smtClean="0"/>
                        <a:t>Lipogènesi</a:t>
                      </a:r>
                      <a:r>
                        <a:rPr lang="ca-ES" sz="1600" baseline="0" noProof="0" dirty="0" smtClean="0"/>
                        <a:t> al fetge.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Activitat </a:t>
                      </a:r>
                      <a:r>
                        <a:rPr lang="ca-ES" sz="1600" noProof="0" dirty="0" err="1" smtClean="0"/>
                        <a:t>lipoproteinlipasa</a:t>
                      </a:r>
                      <a:r>
                        <a:rPr lang="ca-ES" sz="1600" noProof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err="1" smtClean="0"/>
                        <a:t>lipogènesi</a:t>
                      </a:r>
                      <a:r>
                        <a:rPr lang="ca-ES" sz="1600" baseline="0" noProof="0" dirty="0" smtClean="0"/>
                        <a:t> en </a:t>
                      </a:r>
                      <a:r>
                        <a:rPr lang="ca-ES" sz="1600" baseline="0" noProof="0" dirty="0" err="1" smtClean="0"/>
                        <a:t>adipòsits</a:t>
                      </a:r>
                      <a:r>
                        <a:rPr lang="ca-ES" sz="1600" baseline="0" noProof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baseline="0" noProof="0" dirty="0" smtClean="0"/>
                        <a:t>Colesterol en sang.</a:t>
                      </a:r>
                      <a:endParaRPr lang="ca-E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600" noProof="0" dirty="0" smtClean="0"/>
                        <a:t>Metabolisme basal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Despesa energètica basal.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Termogènesi</a:t>
                      </a:r>
                      <a:r>
                        <a:rPr lang="ca-ES" sz="1600" baseline="0" noProof="0" dirty="0" smtClean="0"/>
                        <a:t> en teixit adipós marró.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a-ES" sz="1600" noProof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a-ES" sz="1600" noProof="0" dirty="0" smtClean="0"/>
                        <a:t>Hormones</a:t>
                      </a:r>
                      <a:endParaRPr lang="ca-ES" sz="1600" noProof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Catecolamines.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Glucagó.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err="1" smtClean="0"/>
                        <a:t>Glucocorticoids</a:t>
                      </a:r>
                      <a:r>
                        <a:rPr lang="ca-ES" sz="1600" noProof="0" dirty="0" smtClean="0"/>
                        <a:t>.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Serotonina.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smtClean="0"/>
                        <a:t>Insulina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ca-ES" sz="1600" noProof="0" dirty="0" err="1" smtClean="0"/>
                        <a:t>Neuropèptid</a:t>
                      </a:r>
                      <a:r>
                        <a:rPr lang="ca-ES" sz="1600" baseline="0" noProof="0" dirty="0" smtClean="0"/>
                        <a:t> Y.</a:t>
                      </a:r>
                      <a:endParaRPr lang="ca-ES" sz="1600" noProof="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smtClean="0"/>
              <a:t>Fisiologia de la malaltia</a:t>
            </a:r>
            <a:endParaRPr lang="ca-ES" sz="360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ca-ES" smtClean="0"/>
              <a:pPr/>
              <a:t>4</a:t>
            </a:fld>
            <a:endParaRPr lang="ca-ES"/>
          </a:p>
        </p:txBody>
      </p:sp>
      <p:sp>
        <p:nvSpPr>
          <p:cNvPr id="9" name="8 CuadroTexto"/>
          <p:cNvSpPr txBox="1"/>
          <p:nvPr/>
        </p:nvSpPr>
        <p:spPr>
          <a:xfrm>
            <a:off x="2195736" y="1412777"/>
            <a:ext cx="46085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smtClean="0"/>
              <a:t>Tumor + caquèxia + símptomes del tractament</a:t>
            </a:r>
            <a:endParaRPr lang="ca-ES"/>
          </a:p>
        </p:txBody>
      </p:sp>
      <p:sp>
        <p:nvSpPr>
          <p:cNvPr id="15" name="14 CuadroTexto"/>
          <p:cNvSpPr txBox="1"/>
          <p:nvPr/>
        </p:nvSpPr>
        <p:spPr>
          <a:xfrm>
            <a:off x="1763688" y="2123564"/>
            <a:ext cx="547260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smtClean="0"/>
              <a:t>Anorèxia, reducció d’ingesta, increment del metabolisme</a:t>
            </a:r>
            <a:endParaRPr lang="ca-ES"/>
          </a:p>
        </p:txBody>
      </p:sp>
      <p:sp>
        <p:nvSpPr>
          <p:cNvPr id="16" name="15 CuadroTexto"/>
          <p:cNvSpPr txBox="1"/>
          <p:nvPr/>
        </p:nvSpPr>
        <p:spPr>
          <a:xfrm>
            <a:off x="251520" y="2636912"/>
            <a:ext cx="244827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Sense tractament </a:t>
            </a:r>
            <a:r>
              <a:rPr lang="ca-ES" dirty="0" err="1" smtClean="0"/>
              <a:t>nutri-cional</a:t>
            </a:r>
            <a:r>
              <a:rPr lang="ca-ES" dirty="0" smtClean="0"/>
              <a:t> i farmacològic</a:t>
            </a:r>
            <a:endParaRPr lang="ca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3251988" y="2782669"/>
            <a:ext cx="251189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smtClean="0"/>
              <a:t>Desnutrició, pèrdua de massa muscular i de pes</a:t>
            </a:r>
            <a:endParaRPr lang="ca-ES"/>
          </a:p>
        </p:txBody>
      </p:sp>
      <p:sp>
        <p:nvSpPr>
          <p:cNvPr id="18" name="17 CuadroTexto"/>
          <p:cNvSpPr txBox="1"/>
          <p:nvPr/>
        </p:nvSpPr>
        <p:spPr>
          <a:xfrm>
            <a:off x="6300192" y="2636912"/>
            <a:ext cx="259228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smtClean="0"/>
              <a:t>Amb tractament nutricional i farmacològic</a:t>
            </a:r>
            <a:endParaRPr lang="ca-ES"/>
          </a:p>
        </p:txBody>
      </p:sp>
      <p:sp>
        <p:nvSpPr>
          <p:cNvPr id="20" name="19 CuadroTexto"/>
          <p:cNvSpPr txBox="1"/>
          <p:nvPr/>
        </p:nvSpPr>
        <p:spPr>
          <a:xfrm>
            <a:off x="611560" y="3645024"/>
            <a:ext cx="345638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Atròfia muscular, menor resposta immune, </a:t>
            </a:r>
            <a:r>
              <a:rPr lang="ca-ES" dirty="0" err="1" smtClean="0"/>
              <a:t>hipoproteinèmia</a:t>
            </a:r>
            <a:r>
              <a:rPr lang="ca-ES" dirty="0" smtClean="0"/>
              <a:t>, dèficit nutricional, alteració d’electròlits.</a:t>
            </a:r>
            <a:endParaRPr lang="ca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004048" y="3646765"/>
            <a:ext cx="324036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Menor desnutrició, estabilització del pes i de la massa muscular.</a:t>
            </a:r>
            <a:endParaRPr lang="ca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4572000" y="5939988"/>
            <a:ext cx="424847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b="1" dirty="0" smtClean="0"/>
              <a:t>Millor qualitat i major esperança de vida.</a:t>
            </a:r>
            <a:endParaRPr lang="ca-ES" b="1" dirty="0"/>
          </a:p>
        </p:txBody>
      </p:sp>
      <p:sp>
        <p:nvSpPr>
          <p:cNvPr id="25" name="24 CuadroTexto"/>
          <p:cNvSpPr txBox="1"/>
          <p:nvPr/>
        </p:nvSpPr>
        <p:spPr>
          <a:xfrm>
            <a:off x="4572000" y="4653136"/>
            <a:ext cx="432048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Menys complicacions, menys infeccions, major resposta al tractament i menor toxicitat.</a:t>
            </a:r>
            <a:endParaRPr lang="ca-ES" dirty="0"/>
          </a:p>
        </p:txBody>
      </p:sp>
      <p:sp>
        <p:nvSpPr>
          <p:cNvPr id="37" name="36 CuadroTexto"/>
          <p:cNvSpPr txBox="1"/>
          <p:nvPr/>
        </p:nvSpPr>
        <p:spPr>
          <a:xfrm>
            <a:off x="251520" y="5949280"/>
            <a:ext cx="4176464" cy="64633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b="1" dirty="0" smtClean="0"/>
              <a:t>Pitjor qualitat, menor esperança de vida i menor supervivència.</a:t>
            </a:r>
            <a:endParaRPr lang="ca-ES" b="1" dirty="0"/>
          </a:p>
        </p:txBody>
      </p:sp>
      <p:sp>
        <p:nvSpPr>
          <p:cNvPr id="38" name="37 CuadroTexto"/>
          <p:cNvSpPr txBox="1"/>
          <p:nvPr/>
        </p:nvSpPr>
        <p:spPr>
          <a:xfrm>
            <a:off x="251520" y="4941168"/>
            <a:ext cx="4176464" cy="646331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ca-ES" dirty="0" smtClean="0"/>
              <a:t>Més infeccions, més </a:t>
            </a:r>
            <a:r>
              <a:rPr lang="ca-ES" dirty="0" smtClean="0"/>
              <a:t>complicacions</a:t>
            </a:r>
            <a:r>
              <a:rPr lang="ca-ES" dirty="0" smtClean="0"/>
              <a:t>, major toxicitat de tractament i menor efectivitat.</a:t>
            </a:r>
            <a:endParaRPr lang="ca-ES" dirty="0"/>
          </a:p>
        </p:txBody>
      </p:sp>
      <p:cxnSp>
        <p:nvCxnSpPr>
          <p:cNvPr id="52" name="51 Conector recto de flecha"/>
          <p:cNvCxnSpPr>
            <a:stCxn id="9" idx="2"/>
            <a:endCxn id="15" idx="0"/>
          </p:cNvCxnSpPr>
          <p:nvPr/>
        </p:nvCxnSpPr>
        <p:spPr>
          <a:xfrm>
            <a:off x="4499992" y="1782109"/>
            <a:ext cx="0" cy="341455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53 Conector recto de flecha"/>
          <p:cNvCxnSpPr>
            <a:stCxn id="15" idx="2"/>
            <a:endCxn id="17" idx="0"/>
          </p:cNvCxnSpPr>
          <p:nvPr/>
        </p:nvCxnSpPr>
        <p:spPr>
          <a:xfrm>
            <a:off x="4499992" y="2492896"/>
            <a:ext cx="7944" cy="289773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>
            <a:stCxn id="17" idx="3"/>
            <a:endCxn id="18" idx="1"/>
          </p:cNvCxnSpPr>
          <p:nvPr/>
        </p:nvCxnSpPr>
        <p:spPr>
          <a:xfrm flipV="1">
            <a:off x="5763884" y="2960078"/>
            <a:ext cx="536308" cy="145757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>
            <a:stCxn id="17" idx="1"/>
            <a:endCxn id="16" idx="3"/>
          </p:cNvCxnSpPr>
          <p:nvPr/>
        </p:nvCxnSpPr>
        <p:spPr>
          <a:xfrm flipH="1" flipV="1">
            <a:off x="2699792" y="2960078"/>
            <a:ext cx="552196" cy="145757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61 Conector recto de flecha"/>
          <p:cNvCxnSpPr/>
          <p:nvPr/>
        </p:nvCxnSpPr>
        <p:spPr>
          <a:xfrm>
            <a:off x="6948264" y="3284984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/>
          <p:nvPr/>
        </p:nvCxnSpPr>
        <p:spPr>
          <a:xfrm>
            <a:off x="2195736" y="3284984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71 Conector recto de flecha"/>
          <p:cNvCxnSpPr/>
          <p:nvPr/>
        </p:nvCxnSpPr>
        <p:spPr>
          <a:xfrm>
            <a:off x="6660232" y="4293096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/>
          <p:nvPr/>
        </p:nvCxnSpPr>
        <p:spPr>
          <a:xfrm>
            <a:off x="6660232" y="5589240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75 Conector recto de flecha"/>
          <p:cNvCxnSpPr/>
          <p:nvPr/>
        </p:nvCxnSpPr>
        <p:spPr>
          <a:xfrm>
            <a:off x="2195736" y="4581128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77 Conector recto de flecha"/>
          <p:cNvCxnSpPr/>
          <p:nvPr/>
        </p:nvCxnSpPr>
        <p:spPr>
          <a:xfrm>
            <a:off x="2195736" y="5589240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Epidemiologia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14 milions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de nous casos de càncer i 8,2 milions de morts al 2012 al mon, s’espera un augment del numero de nous casos.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20-40% dels pacients presenten caquèxia al diagnòstic i el 50-80% dels pacients de càncer avançat.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80% de morts en pacients amb càncer i caquèxia, 20% per caquèxia.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2,8-5,6 milions de malalts presentaven caquèxia al diagnòstic.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Els càncers del sistema digestiu tenen alta freqüència i molt alta prevalença de caquèxia, en càncer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colorrectal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48-61% i en gàstric o pancreàtic 80-90%, amb major pèrdua de pes en 6 mesos.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Alta prevalença de caquèxia en càncer digestiu amb major risc de desnutrició pel càncer i pel tractament.</a:t>
            </a:r>
            <a:endParaRPr kumimoji="0" lang="ca-ES" sz="22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000" b="0" i="0" u="none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7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5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Valoració i selecció del suport nutricional</a:t>
            </a:r>
            <a:endParaRPr lang="ca-ES" sz="3600" dirty="0"/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6</a:t>
            </a:fld>
            <a:endParaRPr lang="es-ES"/>
          </a:p>
        </p:txBody>
      </p:sp>
      <p:sp>
        <p:nvSpPr>
          <p:cNvPr id="15" name="14 CuadroTexto"/>
          <p:cNvSpPr txBox="1"/>
          <p:nvPr/>
        </p:nvSpPr>
        <p:spPr>
          <a:xfrm>
            <a:off x="2915816" y="1412776"/>
            <a:ext cx="21602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Screening</a:t>
            </a:r>
            <a:r>
              <a:rPr lang="es-ES" dirty="0" smtClean="0"/>
              <a:t> nutricional</a:t>
            </a:r>
            <a:endParaRPr lang="es-ES" dirty="0"/>
          </a:p>
        </p:txBody>
      </p:sp>
      <p:sp>
        <p:nvSpPr>
          <p:cNvPr id="16" name="15 CuadroTexto"/>
          <p:cNvSpPr txBox="1"/>
          <p:nvPr/>
        </p:nvSpPr>
        <p:spPr>
          <a:xfrm>
            <a:off x="5292080" y="1412776"/>
            <a:ext cx="1143744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Sense</a:t>
            </a:r>
            <a:r>
              <a:rPr lang="es-ES" dirty="0" smtClean="0"/>
              <a:t> </a:t>
            </a:r>
            <a:r>
              <a:rPr lang="es-ES" dirty="0" err="1" smtClean="0"/>
              <a:t>risc</a:t>
            </a:r>
            <a:endParaRPr lang="es-ES" dirty="0"/>
          </a:p>
        </p:txBody>
      </p:sp>
      <p:sp>
        <p:nvSpPr>
          <p:cNvPr id="17" name="16 CuadroTexto"/>
          <p:cNvSpPr txBox="1"/>
          <p:nvPr/>
        </p:nvSpPr>
        <p:spPr>
          <a:xfrm>
            <a:off x="6732240" y="1412776"/>
            <a:ext cx="2160240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Reavalució</a:t>
            </a:r>
            <a:r>
              <a:rPr lang="es-ES" dirty="0" smtClean="0"/>
              <a:t> </a:t>
            </a:r>
            <a:r>
              <a:rPr lang="es-ES" dirty="0" err="1" smtClean="0"/>
              <a:t>periòdica</a:t>
            </a:r>
            <a:endParaRPr lang="es-ES" dirty="0" smtClean="0"/>
          </a:p>
        </p:txBody>
      </p:sp>
      <p:sp>
        <p:nvSpPr>
          <p:cNvPr id="18" name="17 CuadroTexto"/>
          <p:cNvSpPr txBox="1"/>
          <p:nvPr/>
        </p:nvSpPr>
        <p:spPr>
          <a:xfrm>
            <a:off x="1331640" y="1412776"/>
            <a:ext cx="1008112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Amb</a:t>
            </a:r>
            <a:r>
              <a:rPr lang="es-ES" dirty="0" smtClean="0"/>
              <a:t> </a:t>
            </a:r>
            <a:r>
              <a:rPr lang="es-ES" dirty="0" err="1" smtClean="0"/>
              <a:t>risc</a:t>
            </a:r>
            <a:endParaRPr lang="es-ES" dirty="0"/>
          </a:p>
        </p:txBody>
      </p:sp>
      <p:sp>
        <p:nvSpPr>
          <p:cNvPr id="19" name="18 CuadroTexto"/>
          <p:cNvSpPr txBox="1"/>
          <p:nvPr/>
        </p:nvSpPr>
        <p:spPr>
          <a:xfrm>
            <a:off x="1124000" y="1979548"/>
            <a:ext cx="2511896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Valoració</a:t>
            </a:r>
            <a:r>
              <a:rPr lang="es-ES" dirty="0" smtClean="0"/>
              <a:t> </a:t>
            </a:r>
            <a:r>
              <a:rPr lang="es-ES" dirty="0" err="1" smtClean="0"/>
              <a:t>risc</a:t>
            </a:r>
            <a:r>
              <a:rPr lang="es-ES" dirty="0" smtClean="0"/>
              <a:t> nutricional</a:t>
            </a:r>
            <a:endParaRPr lang="es-ES" dirty="0"/>
          </a:p>
        </p:txBody>
      </p:sp>
      <p:sp>
        <p:nvSpPr>
          <p:cNvPr id="20" name="19 CuadroTexto"/>
          <p:cNvSpPr txBox="1"/>
          <p:nvPr/>
        </p:nvSpPr>
        <p:spPr>
          <a:xfrm>
            <a:off x="467544" y="2564904"/>
            <a:ext cx="151216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Normonodrit</a:t>
            </a:r>
            <a:r>
              <a:rPr lang="es-ES" dirty="0" smtClean="0"/>
              <a:t> o </a:t>
            </a:r>
            <a:r>
              <a:rPr lang="es-ES" dirty="0" err="1" smtClean="0"/>
              <a:t>sense</a:t>
            </a:r>
            <a:r>
              <a:rPr lang="es-ES" dirty="0" smtClean="0"/>
              <a:t> </a:t>
            </a:r>
            <a:r>
              <a:rPr lang="es-ES" dirty="0" err="1" smtClean="0"/>
              <a:t>risc</a:t>
            </a:r>
            <a:endParaRPr lang="es-ES" dirty="0"/>
          </a:p>
        </p:txBody>
      </p:sp>
      <p:sp>
        <p:nvSpPr>
          <p:cNvPr id="21" name="20 CuadroTexto"/>
          <p:cNvSpPr txBox="1"/>
          <p:nvPr/>
        </p:nvSpPr>
        <p:spPr>
          <a:xfrm>
            <a:off x="2564160" y="2564904"/>
            <a:ext cx="251189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Desnodrit</a:t>
            </a:r>
            <a:r>
              <a:rPr lang="es-ES" dirty="0" smtClean="0"/>
              <a:t> </a:t>
            </a:r>
            <a:r>
              <a:rPr lang="es-ES" dirty="0" err="1" smtClean="0"/>
              <a:t>lleu</a:t>
            </a:r>
            <a:r>
              <a:rPr lang="es-ES" dirty="0" smtClean="0"/>
              <a:t> o en </a:t>
            </a:r>
            <a:r>
              <a:rPr lang="es-ES" dirty="0" err="1" smtClean="0"/>
              <a:t>risc</a:t>
            </a:r>
            <a:r>
              <a:rPr lang="es-ES" dirty="0" smtClean="0"/>
              <a:t> </a:t>
            </a:r>
            <a:r>
              <a:rPr lang="es-ES" dirty="0" err="1" smtClean="0"/>
              <a:t>moderat</a:t>
            </a:r>
            <a:r>
              <a:rPr lang="es-ES" dirty="0" smtClean="0"/>
              <a:t> de </a:t>
            </a:r>
            <a:r>
              <a:rPr lang="es-ES" dirty="0" err="1" smtClean="0"/>
              <a:t>desnutrició</a:t>
            </a:r>
            <a:endParaRPr lang="es-ES" dirty="0"/>
          </a:p>
        </p:txBody>
      </p:sp>
      <p:sp>
        <p:nvSpPr>
          <p:cNvPr id="22" name="21 CuadroTexto"/>
          <p:cNvSpPr txBox="1"/>
          <p:nvPr/>
        </p:nvSpPr>
        <p:spPr>
          <a:xfrm>
            <a:off x="5796136" y="2564904"/>
            <a:ext cx="2511896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Desnodrit</a:t>
            </a:r>
            <a:r>
              <a:rPr lang="es-ES" dirty="0" smtClean="0"/>
              <a:t> </a:t>
            </a:r>
            <a:r>
              <a:rPr lang="es-ES" dirty="0" err="1" smtClean="0"/>
              <a:t>sever</a:t>
            </a:r>
            <a:r>
              <a:rPr lang="es-ES" dirty="0" smtClean="0"/>
              <a:t> o en </a:t>
            </a:r>
            <a:r>
              <a:rPr lang="es-ES" dirty="0" err="1" smtClean="0"/>
              <a:t>alt</a:t>
            </a:r>
            <a:r>
              <a:rPr lang="es-ES" dirty="0" smtClean="0"/>
              <a:t> </a:t>
            </a:r>
            <a:r>
              <a:rPr lang="es-ES" dirty="0" err="1" smtClean="0"/>
              <a:t>risc</a:t>
            </a:r>
            <a:r>
              <a:rPr lang="es-ES" dirty="0" smtClean="0"/>
              <a:t> de </a:t>
            </a:r>
            <a:r>
              <a:rPr lang="es-ES" dirty="0" err="1" smtClean="0"/>
              <a:t>desnutrició</a:t>
            </a:r>
            <a:endParaRPr lang="es-ES" dirty="0"/>
          </a:p>
        </p:txBody>
      </p:sp>
      <p:sp>
        <p:nvSpPr>
          <p:cNvPr id="23" name="22 CuadroTexto"/>
          <p:cNvSpPr txBox="1"/>
          <p:nvPr/>
        </p:nvSpPr>
        <p:spPr>
          <a:xfrm>
            <a:off x="251520" y="3573016"/>
            <a:ext cx="1368152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Reavaluació</a:t>
            </a:r>
            <a:r>
              <a:rPr lang="es-ES" dirty="0" smtClean="0"/>
              <a:t> </a:t>
            </a:r>
            <a:r>
              <a:rPr lang="es-ES" dirty="0" err="1" smtClean="0"/>
              <a:t>periòdica</a:t>
            </a:r>
            <a:endParaRPr lang="es-ES" dirty="0"/>
          </a:p>
        </p:txBody>
      </p:sp>
      <p:sp>
        <p:nvSpPr>
          <p:cNvPr id="24" name="23 CuadroTexto"/>
          <p:cNvSpPr txBox="1"/>
          <p:nvPr/>
        </p:nvSpPr>
        <p:spPr>
          <a:xfrm>
            <a:off x="1763688" y="3573016"/>
            <a:ext cx="151216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Ingesta &gt;75%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requeriments</a:t>
            </a:r>
            <a:endParaRPr lang="es-ES" dirty="0"/>
          </a:p>
        </p:txBody>
      </p:sp>
      <p:sp>
        <p:nvSpPr>
          <p:cNvPr id="25" name="24 CuadroTexto"/>
          <p:cNvSpPr txBox="1"/>
          <p:nvPr/>
        </p:nvSpPr>
        <p:spPr>
          <a:xfrm>
            <a:off x="3419872" y="3573016"/>
            <a:ext cx="1503784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Ingesta entre 50-75%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requeriments</a:t>
            </a:r>
            <a:endParaRPr lang="es-ES" dirty="0"/>
          </a:p>
        </p:txBody>
      </p:sp>
      <p:sp>
        <p:nvSpPr>
          <p:cNvPr id="26" name="25 CuadroTexto"/>
          <p:cNvSpPr txBox="1"/>
          <p:nvPr/>
        </p:nvSpPr>
        <p:spPr>
          <a:xfrm>
            <a:off x="5004048" y="3573016"/>
            <a:ext cx="18002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Sistema </a:t>
            </a:r>
            <a:r>
              <a:rPr lang="es-ES" dirty="0" err="1" smtClean="0"/>
              <a:t>digestiu</a:t>
            </a:r>
            <a:r>
              <a:rPr lang="es-ES" dirty="0" smtClean="0"/>
              <a:t> funcional i </a:t>
            </a:r>
            <a:r>
              <a:rPr lang="es-ES" dirty="0" err="1" smtClean="0"/>
              <a:t>accessible</a:t>
            </a:r>
            <a:endParaRPr lang="es-ES" dirty="0"/>
          </a:p>
        </p:txBody>
      </p:sp>
      <p:sp>
        <p:nvSpPr>
          <p:cNvPr id="27" name="26 CuadroTexto"/>
          <p:cNvSpPr txBox="1"/>
          <p:nvPr/>
        </p:nvSpPr>
        <p:spPr>
          <a:xfrm>
            <a:off x="7028656" y="3573016"/>
            <a:ext cx="171980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smtClean="0"/>
              <a:t>Sistema </a:t>
            </a:r>
            <a:r>
              <a:rPr lang="es-ES" dirty="0" err="1" smtClean="0"/>
              <a:t>digestiu</a:t>
            </a:r>
            <a:r>
              <a:rPr lang="es-ES" dirty="0" smtClean="0"/>
              <a:t> no funcional o no </a:t>
            </a:r>
            <a:r>
              <a:rPr lang="es-ES" dirty="0" err="1" smtClean="0"/>
              <a:t>accessible</a:t>
            </a:r>
            <a:endParaRPr lang="es-ES" dirty="0"/>
          </a:p>
        </p:txBody>
      </p:sp>
      <p:sp>
        <p:nvSpPr>
          <p:cNvPr id="28" name="27 CuadroTexto"/>
          <p:cNvSpPr txBox="1"/>
          <p:nvPr/>
        </p:nvSpPr>
        <p:spPr>
          <a:xfrm>
            <a:off x="7172672" y="4798893"/>
            <a:ext cx="1719808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Sense</a:t>
            </a:r>
            <a:r>
              <a:rPr lang="es-ES" dirty="0" smtClean="0"/>
              <a:t> ingesta oral</a:t>
            </a:r>
            <a:endParaRPr lang="es-ES" dirty="0"/>
          </a:p>
        </p:txBody>
      </p:sp>
      <p:sp>
        <p:nvSpPr>
          <p:cNvPr id="29" name="28 CuadroTexto"/>
          <p:cNvSpPr txBox="1"/>
          <p:nvPr/>
        </p:nvSpPr>
        <p:spPr>
          <a:xfrm>
            <a:off x="4580384" y="4737918"/>
            <a:ext cx="2439888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dirty="0" err="1" smtClean="0"/>
              <a:t>Sense</a:t>
            </a:r>
            <a:r>
              <a:rPr lang="es-ES" dirty="0" smtClean="0"/>
              <a:t> ingesta o </a:t>
            </a:r>
            <a:r>
              <a:rPr lang="es-ES" dirty="0" err="1" smtClean="0"/>
              <a:t>amb</a:t>
            </a:r>
            <a:r>
              <a:rPr lang="es-ES" dirty="0" smtClean="0"/>
              <a:t> ingesta oral del 25-50% </a:t>
            </a:r>
            <a:r>
              <a:rPr lang="es-ES" dirty="0" err="1" smtClean="0"/>
              <a:t>dels</a:t>
            </a:r>
            <a:r>
              <a:rPr lang="es-ES" dirty="0" smtClean="0"/>
              <a:t> </a:t>
            </a:r>
            <a:r>
              <a:rPr lang="es-ES" dirty="0" err="1" smtClean="0"/>
              <a:t>requeriments</a:t>
            </a:r>
            <a:endParaRPr lang="es-ES" dirty="0"/>
          </a:p>
        </p:txBody>
      </p:sp>
      <p:sp>
        <p:nvSpPr>
          <p:cNvPr id="30" name="29 CuadroTexto"/>
          <p:cNvSpPr txBox="1"/>
          <p:nvPr/>
        </p:nvSpPr>
        <p:spPr>
          <a:xfrm>
            <a:off x="4940424" y="5867980"/>
            <a:ext cx="1719808" cy="369332"/>
          </a:xfrm>
          <a:prstGeom prst="rect">
            <a:avLst/>
          </a:prstGeom>
          <a:noFill/>
          <a:ln w="1905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Nutrició</a:t>
            </a:r>
            <a:r>
              <a:rPr lang="es-ES" b="1" dirty="0" smtClean="0"/>
              <a:t> </a:t>
            </a:r>
            <a:r>
              <a:rPr lang="es-ES" b="1" dirty="0" err="1" smtClean="0"/>
              <a:t>enteral</a:t>
            </a:r>
            <a:endParaRPr lang="es-ES" b="1" dirty="0"/>
          </a:p>
        </p:txBody>
      </p:sp>
      <p:sp>
        <p:nvSpPr>
          <p:cNvPr id="31" name="30 CuadroTexto"/>
          <p:cNvSpPr txBox="1"/>
          <p:nvPr/>
        </p:nvSpPr>
        <p:spPr>
          <a:xfrm>
            <a:off x="6812632" y="5867980"/>
            <a:ext cx="2079848" cy="36933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Nutrició</a:t>
            </a:r>
            <a:r>
              <a:rPr lang="es-ES" b="1" dirty="0" smtClean="0"/>
              <a:t> parenteral</a:t>
            </a:r>
            <a:endParaRPr lang="es-ES" b="1" dirty="0"/>
          </a:p>
        </p:txBody>
      </p:sp>
      <p:cxnSp>
        <p:nvCxnSpPr>
          <p:cNvPr id="33" name="32 Conector recto de flecha"/>
          <p:cNvCxnSpPr>
            <a:stCxn id="15" idx="1"/>
            <a:endCxn id="18" idx="3"/>
          </p:cNvCxnSpPr>
          <p:nvPr/>
        </p:nvCxnSpPr>
        <p:spPr>
          <a:xfrm flipH="1">
            <a:off x="2339752" y="1597442"/>
            <a:ext cx="576064" cy="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34 Conector recto de flecha"/>
          <p:cNvCxnSpPr>
            <a:stCxn id="15" idx="3"/>
            <a:endCxn id="16" idx="1"/>
          </p:cNvCxnSpPr>
          <p:nvPr/>
        </p:nvCxnSpPr>
        <p:spPr>
          <a:xfrm>
            <a:off x="5076056" y="1597442"/>
            <a:ext cx="216024" cy="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36 Conector recto de flecha"/>
          <p:cNvCxnSpPr>
            <a:stCxn id="16" idx="3"/>
            <a:endCxn id="17" idx="1"/>
          </p:cNvCxnSpPr>
          <p:nvPr/>
        </p:nvCxnSpPr>
        <p:spPr>
          <a:xfrm>
            <a:off x="6435824" y="1597442"/>
            <a:ext cx="296416" cy="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38 Conector recto de flecha"/>
          <p:cNvCxnSpPr>
            <a:stCxn id="18" idx="2"/>
          </p:cNvCxnSpPr>
          <p:nvPr/>
        </p:nvCxnSpPr>
        <p:spPr>
          <a:xfrm>
            <a:off x="1835696" y="1782108"/>
            <a:ext cx="0" cy="206732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42 Forma"/>
          <p:cNvCxnSpPr>
            <a:stCxn id="19" idx="1"/>
          </p:cNvCxnSpPr>
          <p:nvPr/>
        </p:nvCxnSpPr>
        <p:spPr>
          <a:xfrm rot="10800000" flipV="1">
            <a:off x="755576" y="2164214"/>
            <a:ext cx="368424" cy="400690"/>
          </a:xfrm>
          <a:prstGeom prst="bentConnector2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46 Conector recto de flecha"/>
          <p:cNvCxnSpPr/>
          <p:nvPr/>
        </p:nvCxnSpPr>
        <p:spPr>
          <a:xfrm>
            <a:off x="3347864" y="2348880"/>
            <a:ext cx="0" cy="21602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48 Forma"/>
          <p:cNvCxnSpPr>
            <a:stCxn id="19" idx="3"/>
            <a:endCxn id="22" idx="0"/>
          </p:cNvCxnSpPr>
          <p:nvPr/>
        </p:nvCxnSpPr>
        <p:spPr>
          <a:xfrm>
            <a:off x="3635896" y="2164214"/>
            <a:ext cx="3416188" cy="400690"/>
          </a:xfrm>
          <a:prstGeom prst="bentConnector2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55 Conector recto de flecha"/>
          <p:cNvCxnSpPr/>
          <p:nvPr/>
        </p:nvCxnSpPr>
        <p:spPr>
          <a:xfrm>
            <a:off x="1115616" y="3212976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57 Conector recto de flecha"/>
          <p:cNvCxnSpPr/>
          <p:nvPr/>
        </p:nvCxnSpPr>
        <p:spPr>
          <a:xfrm>
            <a:off x="2771800" y="3212976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58 CuadroTexto"/>
          <p:cNvSpPr txBox="1"/>
          <p:nvPr/>
        </p:nvSpPr>
        <p:spPr>
          <a:xfrm>
            <a:off x="467544" y="4805536"/>
            <a:ext cx="1728192" cy="369332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err="1" smtClean="0"/>
              <a:t>Consell</a:t>
            </a:r>
            <a:r>
              <a:rPr lang="es-ES" b="1" dirty="0" smtClean="0"/>
              <a:t> </a:t>
            </a:r>
            <a:r>
              <a:rPr lang="es-ES" b="1" dirty="0" err="1" smtClean="0"/>
              <a:t>dietètic</a:t>
            </a:r>
            <a:endParaRPr lang="es-ES" b="1" dirty="0"/>
          </a:p>
        </p:txBody>
      </p:sp>
      <p:sp>
        <p:nvSpPr>
          <p:cNvPr id="60" name="59 CuadroTexto"/>
          <p:cNvSpPr txBox="1"/>
          <p:nvPr/>
        </p:nvSpPr>
        <p:spPr>
          <a:xfrm>
            <a:off x="2483768" y="4805536"/>
            <a:ext cx="1800200" cy="923330"/>
          </a:xfrm>
          <a:prstGeom prst="rect">
            <a:avLst/>
          </a:prstGeom>
          <a:noFill/>
          <a:ln w="12700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s-ES" b="1" dirty="0" smtClean="0"/>
              <a:t>Suplementació nutricional oral + </a:t>
            </a:r>
            <a:r>
              <a:rPr lang="es-ES" b="1" dirty="0" err="1" smtClean="0"/>
              <a:t>consell</a:t>
            </a:r>
            <a:r>
              <a:rPr lang="es-ES" b="1" dirty="0" smtClean="0"/>
              <a:t> </a:t>
            </a:r>
            <a:r>
              <a:rPr lang="es-ES" b="1" dirty="0" err="1" smtClean="0"/>
              <a:t>dietètic</a:t>
            </a:r>
            <a:endParaRPr lang="es-ES" b="1" dirty="0"/>
          </a:p>
        </p:txBody>
      </p:sp>
      <p:cxnSp>
        <p:nvCxnSpPr>
          <p:cNvPr id="62" name="61 Conector recto de flecha"/>
          <p:cNvCxnSpPr/>
          <p:nvPr/>
        </p:nvCxnSpPr>
        <p:spPr>
          <a:xfrm>
            <a:off x="1907704" y="4509120"/>
            <a:ext cx="0" cy="288032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63 Conector recto de flecha"/>
          <p:cNvCxnSpPr/>
          <p:nvPr/>
        </p:nvCxnSpPr>
        <p:spPr>
          <a:xfrm>
            <a:off x="3707904" y="4509120"/>
            <a:ext cx="0" cy="288032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67 Conector recto de flecha"/>
          <p:cNvCxnSpPr/>
          <p:nvPr/>
        </p:nvCxnSpPr>
        <p:spPr>
          <a:xfrm>
            <a:off x="4211960" y="3212976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69 Conector recto de flecha"/>
          <p:cNvCxnSpPr/>
          <p:nvPr/>
        </p:nvCxnSpPr>
        <p:spPr>
          <a:xfrm>
            <a:off x="6372200" y="3212976"/>
            <a:ext cx="0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73 Conector recto de flecha"/>
          <p:cNvCxnSpPr>
            <a:endCxn id="27" idx="0"/>
          </p:cNvCxnSpPr>
          <p:nvPr/>
        </p:nvCxnSpPr>
        <p:spPr>
          <a:xfrm>
            <a:off x="7884368" y="3212976"/>
            <a:ext cx="4192" cy="360040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76 Conector recto de flecha"/>
          <p:cNvCxnSpPr/>
          <p:nvPr/>
        </p:nvCxnSpPr>
        <p:spPr>
          <a:xfrm>
            <a:off x="5868144" y="4509120"/>
            <a:ext cx="0" cy="216024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79 Conector recto de flecha"/>
          <p:cNvCxnSpPr>
            <a:stCxn id="29" idx="2"/>
            <a:endCxn id="30" idx="0"/>
          </p:cNvCxnSpPr>
          <p:nvPr/>
        </p:nvCxnSpPr>
        <p:spPr>
          <a:xfrm>
            <a:off x="5800328" y="5661248"/>
            <a:ext cx="0" cy="206732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81 Conector recto de flecha"/>
          <p:cNvCxnSpPr/>
          <p:nvPr/>
        </p:nvCxnSpPr>
        <p:spPr>
          <a:xfrm>
            <a:off x="8028384" y="4509120"/>
            <a:ext cx="0" cy="288032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86 Conector recto de flecha"/>
          <p:cNvCxnSpPr/>
          <p:nvPr/>
        </p:nvCxnSpPr>
        <p:spPr>
          <a:xfrm>
            <a:off x="8028384" y="5445224"/>
            <a:ext cx="0" cy="432048"/>
          </a:xfrm>
          <a:prstGeom prst="straightConnector1">
            <a:avLst/>
          </a:prstGeom>
          <a:ln>
            <a:headEnd w="lg" len="lg"/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Tractament nutricional I: Via Oral I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Inclou alimentació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convenc</a:t>
            </a:r>
            <a:r>
              <a:rPr lang="ca-ES" sz="2200" dirty="0" err="1" smtClean="0">
                <a:latin typeface="+mj-lt"/>
                <a:ea typeface="+mj-ea"/>
                <a:cs typeface="+mj-cs"/>
              </a:rPr>
              <a:t>ional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i suplements nutricionals orals.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200" b="0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Alimentació convencional</a:t>
            </a:r>
            <a:r>
              <a:rPr kumimoji="0" lang="ca-ES" sz="22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noProof="0" dirty="0" smtClean="0">
                <a:latin typeface="+mj-lt"/>
                <a:ea typeface="+mj-ea"/>
                <a:cs typeface="+mj-cs"/>
              </a:rPr>
              <a:t>La dieta del malalt oncològic caquèctic ha de ser variada, saludable, equilibrada, rica en proteïnes, àcids grassos mono i poliinsaturats, antioxidants, antiinflamatoris, vitamina D, amb baixa ingesta de sucres simples i productes refinats.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Complementada amb </a:t>
            </a:r>
            <a:r>
              <a:rPr kumimoji="0" lang="ca-ES" sz="2200" b="0" i="0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prebiòtics</a:t>
            </a:r>
            <a:r>
              <a:rPr kumimoji="0" lang="ca-ES" sz="2200" b="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i/o </a:t>
            </a:r>
            <a:r>
              <a:rPr kumimoji="0" lang="ca-ES" sz="2200" b="0" i="0" strike="noStrike" kern="1200" cap="none" spc="0" normalizeH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probiòtics</a:t>
            </a:r>
            <a:r>
              <a:rPr kumimoji="0" lang="ca-ES" sz="2200" b="0" i="0" strike="noStrike" kern="1200" cap="none" spc="0" normalizeH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noProof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Es subministrarà de forma tradicional o modificada en funció de les necessitats del malalt.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200" b="0" i="0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b="1" u="sng" dirty="0" smtClean="0">
                <a:latin typeface="+mj-lt"/>
                <a:ea typeface="+mj-ea"/>
                <a:cs typeface="+mj-cs"/>
              </a:rPr>
              <a:t>Consell dietètic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= educació de pacients i cuidadors +  modificació dels hàbits alimentaris + recomanacions per tractar símptomes digestius.</a:t>
            </a:r>
            <a:endParaRPr kumimoji="0" lang="ca-ES" sz="2200" b="0" i="0" u="sng" strike="noStrike" kern="120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7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7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Tractament nutricional II: Via Oral II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1" i="0" u="sng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SNO</a:t>
            </a:r>
            <a:r>
              <a:rPr kumimoji="0" lang="ca-ES" sz="2200" b="0" i="0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: Suplements nutricionals orals.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noProof="0" dirty="0" smtClean="0">
                <a:latin typeface="+mj-lt"/>
                <a:ea typeface="+mj-ea"/>
                <a:cs typeface="+mj-cs"/>
              </a:rPr>
              <a:t>Alimentació artificial </a:t>
            </a:r>
            <a:r>
              <a:rPr lang="ca-ES" sz="2200" noProof="0" dirty="0" err="1" smtClean="0">
                <a:latin typeface="+mj-lt"/>
                <a:ea typeface="+mj-ea"/>
                <a:cs typeface="+mj-cs"/>
              </a:rPr>
              <a:t>saboritzada</a:t>
            </a:r>
            <a:r>
              <a:rPr lang="ca-ES" sz="2200" noProof="0" dirty="0" smtClean="0">
                <a:latin typeface="+mj-lt"/>
                <a:ea typeface="+mj-ea"/>
                <a:cs typeface="+mj-cs"/>
              </a:rPr>
              <a:t>, habitualment utilitzada com a complement però conté tots els nutrients i podria ser una dieta complerta.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La seva funció: incrementa la ingesta energètica i de nutrients, tractar la desnutrició, estabilitzar el pes i la pèrdua de massa muscular.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Fórmules per pacient caquèctic: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Polimèriques.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dirty="0" err="1" smtClean="0">
                <a:latin typeface="+mj-lt"/>
                <a:ea typeface="+mj-ea"/>
                <a:cs typeface="+mj-cs"/>
              </a:rPr>
              <a:t>Hipercalòriques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(&gt;1,5 </a:t>
            </a:r>
            <a:r>
              <a:rPr lang="ca-ES" sz="2200" dirty="0" err="1" smtClean="0">
                <a:latin typeface="+mj-lt"/>
                <a:ea typeface="+mj-ea"/>
                <a:cs typeface="+mj-cs"/>
              </a:rPr>
              <a:t>Kcal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/ml).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dirty="0" err="1" smtClean="0">
                <a:latin typeface="+mj-lt"/>
                <a:ea typeface="+mj-ea"/>
                <a:cs typeface="+mj-cs"/>
              </a:rPr>
              <a:t>Hiperproteiques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(&gt;20%).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</a:rPr>
              <a:t>Enriquides amb EPA, aminoàcids essencials, antioxidants, </a:t>
            </a:r>
            <a:r>
              <a:rPr lang="ca-ES" sz="2200" dirty="0" err="1" smtClean="0">
                <a:latin typeface="+mj-lt"/>
                <a:ea typeface="+mj-ea"/>
                <a:cs typeface="+mj-cs"/>
              </a:rPr>
              <a:t>L-carnitina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o nucleòtids.</a:t>
            </a:r>
            <a:endParaRPr lang="ca-ES" sz="270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8</a:t>
            </a:fld>
            <a:endParaRPr lang="es-E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ca-ES" sz="3600" dirty="0" smtClean="0"/>
              <a:t>Tractament nutricional III: Nutrició enteral</a:t>
            </a:r>
            <a:endParaRPr lang="ca-ES" sz="3600" dirty="0"/>
          </a:p>
        </p:txBody>
      </p:sp>
      <p:sp>
        <p:nvSpPr>
          <p:cNvPr id="5" name="3 Título"/>
          <p:cNvSpPr txBox="1">
            <a:spLocks/>
          </p:cNvSpPr>
          <p:nvPr/>
        </p:nvSpPr>
        <p:spPr>
          <a:xfrm>
            <a:off x="539552" y="1340768"/>
            <a:ext cx="8229600" cy="4824536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 fontScale="92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Pacients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amb desnutrició moderada o greu, o amb alt risc de desnutrició o amb alt risc de </a:t>
            </a:r>
            <a:r>
              <a:rPr kumimoji="0" lang="ca-ES" sz="2200" b="0" i="0" u="none" strike="noStrike" kern="1200" cap="none" spc="0" normalizeH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broncoaspiració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, i amb sistema digestiu funcional.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2200" baseline="0" dirty="0" smtClean="0">
              <a:latin typeface="+mj-lt"/>
              <a:ea typeface="+mj-ea"/>
              <a:cs typeface="+mj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baseline="0" dirty="0" smtClean="0">
                <a:latin typeface="+mj-lt"/>
                <a:ea typeface="+mj-ea"/>
                <a:cs typeface="+mj-cs"/>
              </a:rPr>
              <a:t>sonda</a:t>
            </a:r>
            <a:r>
              <a:rPr lang="ca-ES" sz="2200" dirty="0" smtClean="0">
                <a:latin typeface="+mj-lt"/>
                <a:ea typeface="+mj-ea"/>
                <a:cs typeface="+mj-cs"/>
              </a:rPr>
              <a:t> 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 tractament &lt;4 setmanes /  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ostomia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  tractament &gt;4 setmanes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Wingdings" pitchFamily="2" charset="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Si hi ha elevat risc de 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broncoaspiració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 o repòs gàstric o pancreàtic  sonda o 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ostomia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 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jejunal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 en lloc de gàstrica.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  <a:sym typeface="Wingdings" pitchFamily="2" charset="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Fórmula per pacient caquèctic: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Polimèriques, si hi ha malabsorció han de ser 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oligomèriques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Hiperproteiques</a:t>
            </a: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Alt contingut </a:t>
            </a:r>
            <a:r>
              <a:rPr lang="ca-ES" sz="2200" dirty="0" err="1" smtClean="0">
                <a:latin typeface="+mj-lt"/>
                <a:ea typeface="+mj-ea"/>
                <a:cs typeface="+mj-cs"/>
                <a:sym typeface="Wingdings" pitchFamily="2" charset="2"/>
              </a:rPr>
              <a:t>lipídic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Baix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 contingut de glúcids.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ca-ES" sz="2200" baseline="0" dirty="0" smtClean="0">
                <a:latin typeface="+mj-lt"/>
                <a:ea typeface="+mj-ea"/>
                <a:cs typeface="+mj-cs"/>
                <a:sym typeface="Wingdings" pitchFamily="2" charset="2"/>
              </a:rPr>
              <a:t>Si el tractament és</a:t>
            </a:r>
            <a:r>
              <a:rPr lang="ca-ES" sz="2200" dirty="0" smtClean="0">
                <a:latin typeface="+mj-lt"/>
                <a:ea typeface="+mj-ea"/>
                <a:cs typeface="+mj-cs"/>
                <a:sym typeface="Wingdings" pitchFamily="2" charset="2"/>
              </a:rPr>
              <a:t> llarg  fórmula amb fibra.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ca-ES" sz="2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Enriquides</a:t>
            </a: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 amb mòduls de proteïnes, aminoàcids essencials, vitamines, minerals, fibra i/o EPA.</a:t>
            </a: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lang="ca-ES" sz="2200" baseline="0" dirty="0" smtClean="0">
              <a:latin typeface="+mj-lt"/>
              <a:ea typeface="+mj-ea"/>
              <a:cs typeface="+mj-cs"/>
              <a:sym typeface="Wingdings" pitchFamily="2" charset="2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tabLst/>
              <a:defRPr/>
            </a:pPr>
            <a:r>
              <a:rPr kumimoji="0" lang="ca-ES" sz="2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Wingdings" pitchFamily="2" charset="2"/>
              </a:rPr>
              <a:t>Pot completar l’alimentació convencional si hi ha baixa ingesta.</a:t>
            </a:r>
            <a:endParaRPr kumimoji="0" lang="ca-ES" sz="2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3 Título"/>
          <p:cNvSpPr txBox="1">
            <a:spLocks/>
          </p:cNvSpPr>
          <p:nvPr/>
        </p:nvSpPr>
        <p:spPr>
          <a:xfrm>
            <a:off x="446856" y="3717032"/>
            <a:ext cx="8229600" cy="2448272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rm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ca-ES" sz="1600" dirty="0" smtClean="0">
              <a:latin typeface="+mj-lt"/>
              <a:ea typeface="+mj-ea"/>
              <a:cs typeface="+mj-cs"/>
            </a:endParaRPr>
          </a:p>
        </p:txBody>
      </p:sp>
      <p:sp>
        <p:nvSpPr>
          <p:cNvPr id="11" name="1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2FADFE-3B8F-471C-ABF0-DBC7717ECBBC}" type="slidenum">
              <a:rPr lang="es-ES" smtClean="0"/>
              <a:pPr/>
              <a:t>9</a:t>
            </a:fld>
            <a:endParaRPr lang="es-E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ici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ci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ci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1425</Words>
  <Application>Microsoft Office PowerPoint</Application>
  <PresentationFormat>Presentación en pantalla (4:3)</PresentationFormat>
  <Paragraphs>198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6" baseType="lpstr">
      <vt:lpstr>Tema de Office</vt:lpstr>
      <vt:lpstr>Caquèxia en càncers del sistema digestiu: fisiopatologia, epidemiologia i tractament nutricional.</vt:lpstr>
      <vt:lpstr>Definició</vt:lpstr>
      <vt:lpstr>Metabolisme</vt:lpstr>
      <vt:lpstr>Fisiologia de la malaltia</vt:lpstr>
      <vt:lpstr>Epidemiologia</vt:lpstr>
      <vt:lpstr>Valoració i selecció del suport nutricional</vt:lpstr>
      <vt:lpstr>Tractament nutricional I: Via Oral I</vt:lpstr>
      <vt:lpstr>Tractament nutricional II: Via Oral II</vt:lpstr>
      <vt:lpstr>Tractament nutricional III: Nutrició enteral</vt:lpstr>
      <vt:lpstr>Tractament nutricional IV: Nutrició parenteral</vt:lpstr>
      <vt:lpstr>Tractament farmacològic</vt:lpstr>
      <vt:lpstr>Tractament amb nutrients</vt:lpstr>
      <vt:lpstr>Recomanacions dietètiques per pacient caquèctic</vt:lpstr>
      <vt:lpstr>Conclusions</vt:lpstr>
      <vt:lpstr>Gràcies per la seva atenció.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Definició</dc:title>
  <dc:creator>Jordi</dc:creator>
  <cp:lastModifiedBy> </cp:lastModifiedBy>
  <cp:revision>26</cp:revision>
  <dcterms:created xsi:type="dcterms:W3CDTF">2015-07-04T09:14:32Z</dcterms:created>
  <dcterms:modified xsi:type="dcterms:W3CDTF">2015-07-09T18:00:45Z</dcterms:modified>
</cp:coreProperties>
</file>