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1" r:id="rId4"/>
    <p:sldId id="302" r:id="rId5"/>
    <p:sldId id="284" r:id="rId6"/>
    <p:sldId id="285" r:id="rId7"/>
    <p:sldId id="286" r:id="rId8"/>
    <p:sldId id="263" r:id="rId9"/>
    <p:sldId id="287" r:id="rId10"/>
    <p:sldId id="288" r:id="rId11"/>
    <p:sldId id="289" r:id="rId12"/>
    <p:sldId id="290" r:id="rId13"/>
    <p:sldId id="291" r:id="rId14"/>
    <p:sldId id="264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3" r:id="rId24"/>
    <p:sldId id="301" r:id="rId25"/>
    <p:sldId id="282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o Molina Haro" initials="EMH" lastIdx="1" clrIdx="0">
    <p:extLst>
      <p:ext uri="{19B8F6BF-5375-455C-9EA6-DF929625EA0E}">
        <p15:presenceInfo xmlns:p15="http://schemas.microsoft.com/office/powerpoint/2012/main" userId="ad8c2982aab654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D01"/>
    <a:srgbClr val="F9A001"/>
    <a:srgbClr val="FFA401"/>
    <a:srgbClr val="FFC000"/>
    <a:srgbClr val="ED7D31"/>
    <a:srgbClr val="FFE8CB"/>
    <a:srgbClr val="FFF4E7"/>
    <a:srgbClr val="FFE0A3"/>
    <a:srgbClr val="FFCE6D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3576" autoAdjust="0"/>
  </p:normalViewPr>
  <p:slideViewPr>
    <p:cSldViewPr snapToGrid="0">
      <p:cViewPr varScale="1">
        <p:scale>
          <a:sx n="83" d="100"/>
          <a:sy n="83" d="100"/>
        </p:scale>
        <p:origin x="48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81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15FE0-C4C7-4571-823C-9DB3848066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D7EF99-8CF2-459B-8D5A-BBA7B06CD72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algn="l"/>
          <a:r>
            <a:rPr lang="en-US" sz="1000" b="1" dirty="0"/>
            <a:t>STEERING COMMITTEE:</a:t>
          </a:r>
          <a:br>
            <a:rPr lang="en-US" sz="1000" b="1" dirty="0"/>
          </a:br>
          <a:r>
            <a:rPr lang="en-US" sz="1000" dirty="0"/>
            <a:t/>
          </a:r>
          <a:br>
            <a:rPr lang="en-US" sz="1000" dirty="0"/>
          </a:br>
          <a:r>
            <a:rPr lang="en-US" sz="1000" dirty="0"/>
            <a:t>James Patrick Page (</a:t>
          </a:r>
          <a:r>
            <a:rPr lang="en-US" sz="1000" i="1" dirty="0" err="1"/>
            <a:t>Luxo</a:t>
          </a:r>
          <a:r>
            <a:rPr lang="en-US" sz="1000" dirty="0"/>
            <a:t> - Supply)</a:t>
          </a:r>
        </a:p>
        <a:p>
          <a:pPr algn="l"/>
          <a:r>
            <a:rPr lang="en-US" sz="1000" dirty="0"/>
            <a:t>Duane Allman (</a:t>
          </a:r>
          <a:r>
            <a:rPr lang="en-US" sz="1000" i="1" dirty="0" err="1"/>
            <a:t>Luxo</a:t>
          </a:r>
          <a:r>
            <a:rPr lang="en-US" sz="1000" dirty="0"/>
            <a:t> - Supply)</a:t>
          </a:r>
        </a:p>
        <a:p>
          <a:pPr algn="l"/>
          <a:r>
            <a:rPr lang="en-US" sz="1000" dirty="0"/>
            <a:t>Eric Patrick Clapton (</a:t>
          </a:r>
          <a:r>
            <a:rPr lang="en-US" sz="1000" i="1" dirty="0" err="1"/>
            <a:t>Luxo</a:t>
          </a:r>
          <a:r>
            <a:rPr lang="en-US" sz="1000" dirty="0"/>
            <a:t>  - Sales)</a:t>
          </a:r>
        </a:p>
        <a:p>
          <a:pPr algn="l"/>
          <a:r>
            <a:rPr lang="en-US" sz="1000" dirty="0"/>
            <a:t>Mark </a:t>
          </a:r>
          <a:r>
            <a:rPr lang="en-US" sz="1000" dirty="0" err="1"/>
            <a:t>Freuder</a:t>
          </a:r>
          <a:r>
            <a:rPr lang="en-US" sz="1000" dirty="0"/>
            <a:t> </a:t>
          </a:r>
          <a:r>
            <a:rPr lang="en-US" sz="1000" dirty="0" err="1"/>
            <a:t>Knopfler</a:t>
          </a:r>
          <a:r>
            <a:rPr lang="en-US" sz="1000" dirty="0"/>
            <a:t> (</a:t>
          </a:r>
          <a:r>
            <a:rPr lang="en-US" sz="1000" i="1" dirty="0" err="1"/>
            <a:t>Luxo</a:t>
          </a:r>
          <a:r>
            <a:rPr lang="en-US" sz="1000" dirty="0"/>
            <a:t> - IT)</a:t>
          </a:r>
        </a:p>
        <a:p>
          <a:pPr algn="l"/>
          <a:r>
            <a:rPr lang="en-US" sz="1000" dirty="0"/>
            <a:t>James Marshall Hendrix (</a:t>
          </a:r>
          <a:r>
            <a:rPr lang="en-US" sz="1000" i="1" dirty="0" err="1"/>
            <a:t>Luxo</a:t>
          </a:r>
          <a:r>
            <a:rPr lang="en-US" sz="1000" dirty="0"/>
            <a:t> - IT)</a:t>
          </a:r>
        </a:p>
        <a:p>
          <a:pPr algn="l"/>
          <a:r>
            <a:rPr lang="es-ES" sz="1000" b="0" i="0" dirty="0"/>
            <a:t>Bruce Frederick </a:t>
          </a:r>
          <a:r>
            <a:rPr lang="es-ES" sz="1000" b="0" i="0" dirty="0" err="1"/>
            <a:t>Springsteen</a:t>
          </a:r>
          <a:r>
            <a:rPr lang="en-US" sz="1000" dirty="0"/>
            <a:t> (Expert)</a:t>
          </a:r>
        </a:p>
        <a:p>
          <a:pPr algn="l"/>
          <a:r>
            <a:rPr lang="en-US" sz="1000" dirty="0"/>
            <a:t>Robert Allen Zimmerman (Expert)</a:t>
          </a:r>
        </a:p>
      </dgm:t>
    </dgm:pt>
    <dgm:pt modelId="{36742DEE-BE26-4540-BB5B-6E8475742874}" type="parTrans" cxnId="{839663E0-3DA7-47A8-8691-4A57B7FBE598}">
      <dgm:prSet/>
      <dgm:spPr/>
      <dgm:t>
        <a:bodyPr/>
        <a:lstStyle/>
        <a:p>
          <a:endParaRPr lang="en-US"/>
        </a:p>
      </dgm:t>
    </dgm:pt>
    <dgm:pt modelId="{C0AC36D0-765E-464A-9384-F42C90C629D9}" type="sibTrans" cxnId="{839663E0-3DA7-47A8-8691-4A57B7FBE598}">
      <dgm:prSet/>
      <dgm:spPr/>
      <dgm:t>
        <a:bodyPr/>
        <a:lstStyle/>
        <a:p>
          <a:endParaRPr lang="en-US"/>
        </a:p>
      </dgm:t>
    </dgm:pt>
    <dgm:pt modelId="{6AD84031-C9C2-4F54-AEF6-D88F2569836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algn="l"/>
          <a:r>
            <a:rPr lang="en-US" sz="1000" b="1"/>
            <a:t>PROJECT MANAGEMENT:</a:t>
          </a:r>
          <a:br>
            <a:rPr lang="en-US" sz="1000" b="1"/>
          </a:br>
          <a:r>
            <a:rPr lang="en-US" sz="1000"/>
            <a:t/>
          </a:r>
          <a:br>
            <a:rPr lang="en-US" sz="1000"/>
          </a:br>
          <a:r>
            <a:rPr lang="en-US" sz="1000"/>
            <a:t>David Eric Grohl (</a:t>
          </a:r>
          <a:r>
            <a:rPr lang="en-US" sz="1000" i="1"/>
            <a:t>Luxo</a:t>
          </a:r>
          <a:r>
            <a:rPr lang="en-US" sz="1000"/>
            <a:t> - IT)</a:t>
          </a:r>
          <a:br>
            <a:rPr lang="en-US" sz="1000"/>
          </a:br>
          <a:r>
            <a:rPr lang="es-ES" sz="1000" b="0" i="0"/>
            <a:t>Edward Severson </a:t>
          </a:r>
          <a:r>
            <a:rPr lang="en-US" sz="1000"/>
            <a:t>(Expert)</a:t>
          </a:r>
          <a:br>
            <a:rPr lang="en-US" sz="1000"/>
          </a:br>
          <a:r>
            <a:rPr lang="en-US" sz="1000" i="1"/>
            <a:t>To Be Confirmed</a:t>
          </a:r>
          <a:r>
            <a:rPr lang="en-US" sz="1000"/>
            <a:t> (IBM)</a:t>
          </a:r>
        </a:p>
      </dgm:t>
    </dgm:pt>
    <dgm:pt modelId="{70EB1276-C487-4C21-A350-5227546B20C2}" type="parTrans" cxnId="{D5148055-EB7A-4049-AB8E-209D0304DFED}">
      <dgm:prSet/>
      <dgm:spPr/>
      <dgm:t>
        <a:bodyPr/>
        <a:lstStyle/>
        <a:p>
          <a:endParaRPr lang="en-US"/>
        </a:p>
      </dgm:t>
    </dgm:pt>
    <dgm:pt modelId="{7193BC5C-14DB-41E1-8417-0D939DF37F07}" type="sibTrans" cxnId="{D5148055-EB7A-4049-AB8E-209D0304DFED}">
      <dgm:prSet/>
      <dgm:spPr/>
      <dgm:t>
        <a:bodyPr/>
        <a:lstStyle/>
        <a:p>
          <a:endParaRPr lang="en-US"/>
        </a:p>
      </dgm:t>
    </dgm:pt>
    <dgm:pt modelId="{3663AB3C-748D-44A7-9909-8AA625C1E88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algn="l"/>
          <a:endParaRPr lang="en-US" sz="800" dirty="0"/>
        </a:p>
      </dgm:t>
    </dgm:pt>
    <dgm:pt modelId="{2F23797F-3B96-4D15-9951-7288D9C2D8AD}" type="parTrans" cxnId="{69A56338-8519-4DD8-B9AE-AA78B9646F68}">
      <dgm:prSet/>
      <dgm:spPr/>
      <dgm:t>
        <a:bodyPr/>
        <a:lstStyle/>
        <a:p>
          <a:endParaRPr lang="en-US"/>
        </a:p>
      </dgm:t>
    </dgm:pt>
    <dgm:pt modelId="{99D7DD3D-A031-4E19-8AE1-9B4B7E1F05FD}" type="sibTrans" cxnId="{69A56338-8519-4DD8-B9AE-AA78B9646F68}">
      <dgm:prSet/>
      <dgm:spPr/>
      <dgm:t>
        <a:bodyPr/>
        <a:lstStyle/>
        <a:p>
          <a:endParaRPr lang="en-US"/>
        </a:p>
      </dgm:t>
    </dgm:pt>
    <dgm:pt modelId="{90C91F6E-C5DF-45B7-8C4D-B0882295EF8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algn="l"/>
          <a:r>
            <a:rPr lang="en-US" sz="900" b="1" dirty="0"/>
            <a:t>SOLUTION CONSULTANTS:</a:t>
          </a:r>
          <a:br>
            <a:rPr lang="en-US" sz="900" b="1" dirty="0"/>
          </a:br>
          <a:endParaRPr lang="en-US" sz="900" b="1" dirty="0"/>
        </a:p>
        <a:p>
          <a:pPr algn="l"/>
          <a:r>
            <a:rPr lang="en-US" sz="800" b="1" dirty="0"/>
            <a:t>BW TEAM:</a:t>
          </a:r>
          <a:r>
            <a:rPr lang="en-US" sz="800" dirty="0"/>
            <a:t/>
          </a:r>
          <a:br>
            <a:rPr lang="en-US" sz="800" dirty="0"/>
          </a:br>
          <a:r>
            <a:rPr lang="en-US" sz="900" dirty="0"/>
            <a:t>David Eric </a:t>
          </a:r>
          <a:r>
            <a:rPr lang="en-US" sz="900" dirty="0" err="1"/>
            <a:t>Grohl</a:t>
          </a:r>
          <a:r>
            <a:rPr lang="en-US" sz="900" dirty="0"/>
            <a:t> (</a:t>
          </a:r>
          <a:r>
            <a:rPr lang="en-US" sz="900" i="1" dirty="0" err="1"/>
            <a:t>Luxo</a:t>
          </a:r>
          <a:r>
            <a:rPr lang="en-US" sz="900" dirty="0"/>
            <a:t> - IT)</a:t>
          </a:r>
          <a:br>
            <a:rPr lang="en-US" sz="900" dirty="0"/>
          </a:br>
          <a:r>
            <a:rPr lang="es-ES" sz="900" b="0" i="0" dirty="0"/>
            <a:t>Edward </a:t>
          </a:r>
          <a:r>
            <a:rPr lang="es-ES" sz="900" b="0" i="0" dirty="0" err="1"/>
            <a:t>Severson</a:t>
          </a:r>
          <a:r>
            <a:rPr lang="es-ES" sz="900" b="0" i="0" dirty="0"/>
            <a:t> </a:t>
          </a:r>
          <a:r>
            <a:rPr lang="en-US" sz="900" dirty="0"/>
            <a:t>(Expert)</a:t>
          </a:r>
          <a:r>
            <a:rPr lang="en-US" sz="800" dirty="0"/>
            <a:t/>
          </a:r>
          <a:br>
            <a:rPr lang="en-US" sz="800" dirty="0"/>
          </a:br>
          <a:r>
            <a:rPr lang="en-US" sz="800" dirty="0"/>
            <a:t/>
          </a:r>
          <a:br>
            <a:rPr lang="en-US" sz="800" dirty="0"/>
          </a:br>
          <a:r>
            <a:rPr lang="en-US" sz="800" b="1" dirty="0"/>
            <a:t>ERP TEAM:</a:t>
          </a:r>
          <a:r>
            <a:rPr lang="en-US" sz="800" dirty="0"/>
            <a:t/>
          </a:r>
          <a:br>
            <a:rPr lang="en-US" sz="800" dirty="0"/>
          </a:br>
          <a:r>
            <a:rPr lang="en-US" sz="900" dirty="0"/>
            <a:t>George Harrison (</a:t>
          </a:r>
          <a:r>
            <a:rPr lang="en-US" sz="900" i="1" dirty="0" err="1"/>
            <a:t>Luxo</a:t>
          </a:r>
          <a:r>
            <a:rPr lang="en-US" sz="900" dirty="0"/>
            <a:t> - IT)</a:t>
          </a:r>
          <a:br>
            <a:rPr lang="en-US" sz="900" dirty="0"/>
          </a:br>
          <a:r>
            <a:rPr lang="en-US" sz="900" dirty="0"/>
            <a:t>Geoffrey Beck (</a:t>
          </a:r>
          <a:r>
            <a:rPr lang="en-US" sz="900" i="1" dirty="0" err="1"/>
            <a:t>Luxo</a:t>
          </a:r>
          <a:r>
            <a:rPr lang="en-US" sz="900" dirty="0"/>
            <a:t> - IT)</a:t>
          </a:r>
          <a:br>
            <a:rPr lang="en-US" sz="900" dirty="0"/>
          </a:br>
          <a:r>
            <a:rPr lang="es-ES" sz="900" b="0" i="0" dirty="0"/>
            <a:t>Paul David </a:t>
          </a:r>
          <a:r>
            <a:rPr lang="es-ES" sz="900" b="0" i="0" dirty="0" err="1"/>
            <a:t>Hewson</a:t>
          </a:r>
          <a:r>
            <a:rPr lang="es-ES" sz="900" b="0" i="0" dirty="0"/>
            <a:t> </a:t>
          </a:r>
          <a:r>
            <a:rPr lang="en-US" sz="900" dirty="0"/>
            <a:t>(Expert)</a:t>
          </a:r>
          <a:br>
            <a:rPr lang="en-US" sz="900" dirty="0"/>
          </a:br>
          <a:r>
            <a:rPr lang="en-US" sz="900" dirty="0"/>
            <a:t>James Morrison (Expert)</a:t>
          </a:r>
        </a:p>
      </dgm:t>
    </dgm:pt>
    <dgm:pt modelId="{EBFC1ED4-1928-432B-ADC4-1EB5739AD575}" type="sibTrans" cxnId="{34FA0EA6-5126-499C-B136-6CC29D41D33E}">
      <dgm:prSet/>
      <dgm:spPr/>
      <dgm:t>
        <a:bodyPr/>
        <a:lstStyle/>
        <a:p>
          <a:endParaRPr lang="en-US"/>
        </a:p>
      </dgm:t>
    </dgm:pt>
    <dgm:pt modelId="{735A127C-D3B3-4A93-8310-D22EC887DF11}" type="parTrans" cxnId="{34FA0EA6-5126-499C-B136-6CC29D41D33E}">
      <dgm:prSet/>
      <dgm:spPr/>
      <dgm:t>
        <a:bodyPr/>
        <a:lstStyle/>
        <a:p>
          <a:endParaRPr lang="en-US"/>
        </a:p>
      </dgm:t>
    </dgm:pt>
    <dgm:pt modelId="{AE40C60D-C0E3-4281-8E68-6CA97223D79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algn="l"/>
          <a:r>
            <a:rPr lang="en-US" sz="900" b="1" dirty="0"/>
            <a:t>Infrastructure:</a:t>
          </a:r>
          <a:r>
            <a:rPr lang="en-US" sz="900" dirty="0"/>
            <a:t/>
          </a:r>
          <a:br>
            <a:rPr lang="en-US" sz="900" dirty="0"/>
          </a:br>
          <a:r>
            <a:rPr lang="en-US" sz="900" dirty="0"/>
            <a:t/>
          </a:r>
          <a:br>
            <a:rPr lang="en-US" sz="900" dirty="0"/>
          </a:br>
          <a:r>
            <a:rPr lang="en-US" sz="900" dirty="0"/>
            <a:t>Robert Plant (</a:t>
          </a:r>
          <a:r>
            <a:rPr lang="en-US" sz="900" i="1" dirty="0" err="1"/>
            <a:t>Luxo</a:t>
          </a:r>
          <a:r>
            <a:rPr lang="en-US" sz="900" dirty="0"/>
            <a:t> - IT)</a:t>
          </a:r>
          <a:br>
            <a:rPr lang="en-US" sz="900" dirty="0"/>
          </a:br>
          <a:r>
            <a:rPr lang="en-US" sz="900" dirty="0"/>
            <a:t>Frank Zappa (Expert)</a:t>
          </a:r>
          <a:br>
            <a:rPr lang="en-US" sz="900" dirty="0"/>
          </a:br>
          <a:r>
            <a:rPr lang="en-US" sz="900" dirty="0"/>
            <a:t>IBM</a:t>
          </a:r>
        </a:p>
      </dgm:t>
    </dgm:pt>
    <dgm:pt modelId="{D3520DC4-06AE-4F5D-9806-E572EF5F5FE9}" type="parTrans" cxnId="{573CA89E-7B00-4D94-9236-9A2041DC0B67}">
      <dgm:prSet/>
      <dgm:spPr/>
      <dgm:t>
        <a:bodyPr/>
        <a:lstStyle/>
        <a:p>
          <a:endParaRPr lang="en-US"/>
        </a:p>
      </dgm:t>
    </dgm:pt>
    <dgm:pt modelId="{F797AD6A-75D4-422C-8589-FB52767207FD}" type="sibTrans" cxnId="{573CA89E-7B00-4D94-9236-9A2041DC0B67}">
      <dgm:prSet/>
      <dgm:spPr/>
      <dgm:t>
        <a:bodyPr/>
        <a:lstStyle/>
        <a:p>
          <a:endParaRPr lang="en-US"/>
        </a:p>
      </dgm:t>
    </dgm:pt>
    <dgm:pt modelId="{72C60862-80E9-46FE-8FAF-F624B522777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algn="l"/>
          <a:endParaRPr lang="en-US" sz="800" dirty="0"/>
        </a:p>
      </dgm:t>
    </dgm:pt>
    <dgm:pt modelId="{B74ADAFC-D3E7-4443-832C-386B352A3B91}" type="parTrans" cxnId="{90D10E9E-51AD-4549-B42D-5559175D2843}">
      <dgm:prSet/>
      <dgm:spPr/>
      <dgm:t>
        <a:bodyPr/>
        <a:lstStyle/>
        <a:p>
          <a:endParaRPr lang="en-US"/>
        </a:p>
      </dgm:t>
    </dgm:pt>
    <dgm:pt modelId="{E5C4F4C7-B2DB-4292-8AB4-F8D7E352619B}" type="sibTrans" cxnId="{90D10E9E-51AD-4549-B42D-5559175D2843}">
      <dgm:prSet/>
      <dgm:spPr/>
      <dgm:t>
        <a:bodyPr/>
        <a:lstStyle/>
        <a:p>
          <a:endParaRPr lang="en-US"/>
        </a:p>
      </dgm:t>
    </dgm:pt>
    <dgm:pt modelId="{13256588-C794-4D73-B41B-0694E889C0D1}" type="pres">
      <dgm:prSet presAssocID="{EB615FE0-C4C7-4571-823C-9DB3848066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EAE213E-275B-4196-91DD-D85A4A3BFE76}" type="pres">
      <dgm:prSet presAssocID="{55D7EF99-8CF2-459B-8D5A-BBA7B06CD72E}" presName="hierRoot1" presStyleCnt="0">
        <dgm:presLayoutVars>
          <dgm:hierBranch val="init"/>
        </dgm:presLayoutVars>
      </dgm:prSet>
      <dgm:spPr/>
    </dgm:pt>
    <dgm:pt modelId="{05A9DD3B-D532-4275-8309-5E403920178E}" type="pres">
      <dgm:prSet presAssocID="{55D7EF99-8CF2-459B-8D5A-BBA7B06CD72E}" presName="rootComposite1" presStyleCnt="0"/>
      <dgm:spPr/>
    </dgm:pt>
    <dgm:pt modelId="{85B7A9B8-3F6B-4336-BD4E-5E02C4F5109D}" type="pres">
      <dgm:prSet presAssocID="{55D7EF99-8CF2-459B-8D5A-BBA7B06CD72E}" presName="rootText1" presStyleLbl="node0" presStyleIdx="0" presStyleCnt="1" custScaleY="259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DDCF5-6484-4F4B-9489-8430FCA78F99}" type="pres">
      <dgm:prSet presAssocID="{55D7EF99-8CF2-459B-8D5A-BBA7B06CD72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5A5EBCB-A7C0-4995-B6EA-B0BCB66DB03E}" type="pres">
      <dgm:prSet presAssocID="{55D7EF99-8CF2-459B-8D5A-BBA7B06CD72E}" presName="hierChild2" presStyleCnt="0"/>
      <dgm:spPr/>
    </dgm:pt>
    <dgm:pt modelId="{03786219-A3E8-43C9-82E7-CAD6CE2ECE88}" type="pres">
      <dgm:prSet presAssocID="{70EB1276-C487-4C21-A350-5227546B20C2}" presName="Name64" presStyleLbl="parChTrans1D2" presStyleIdx="0" presStyleCnt="1"/>
      <dgm:spPr/>
      <dgm:t>
        <a:bodyPr/>
        <a:lstStyle/>
        <a:p>
          <a:endParaRPr lang="es-ES"/>
        </a:p>
      </dgm:t>
    </dgm:pt>
    <dgm:pt modelId="{F75546D6-763A-468B-9966-1639369327FC}" type="pres">
      <dgm:prSet presAssocID="{6AD84031-C9C2-4F54-AEF6-D88F2569836A}" presName="hierRoot2" presStyleCnt="0">
        <dgm:presLayoutVars>
          <dgm:hierBranch val="init"/>
        </dgm:presLayoutVars>
      </dgm:prSet>
      <dgm:spPr/>
    </dgm:pt>
    <dgm:pt modelId="{12A5A673-AD7F-49E3-A1DD-4F8CD5665EAA}" type="pres">
      <dgm:prSet presAssocID="{6AD84031-C9C2-4F54-AEF6-D88F2569836A}" presName="rootComposite" presStyleCnt="0"/>
      <dgm:spPr/>
    </dgm:pt>
    <dgm:pt modelId="{96DED0B2-DFE4-4E8F-99F3-712BF1C44FA9}" type="pres">
      <dgm:prSet presAssocID="{6AD84031-C9C2-4F54-AEF6-D88F2569836A}" presName="rootText" presStyleLbl="node2" presStyleIdx="0" presStyleCnt="1" custScaleY="127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459A-A38A-4734-BBF2-376157B4E61E}" type="pres">
      <dgm:prSet presAssocID="{6AD84031-C9C2-4F54-AEF6-D88F256983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59381D7C-9D0E-4452-8ED2-3E5DFE44EA4D}" type="pres">
      <dgm:prSet presAssocID="{6AD84031-C9C2-4F54-AEF6-D88F2569836A}" presName="hierChild4" presStyleCnt="0"/>
      <dgm:spPr/>
    </dgm:pt>
    <dgm:pt modelId="{59401058-A57C-4F7D-8D88-462F920C7E99}" type="pres">
      <dgm:prSet presAssocID="{735A127C-D3B3-4A93-8310-D22EC887DF11}" presName="Name64" presStyleLbl="parChTrans1D3" presStyleIdx="0" presStyleCnt="3"/>
      <dgm:spPr/>
      <dgm:t>
        <a:bodyPr/>
        <a:lstStyle/>
        <a:p>
          <a:endParaRPr lang="es-ES"/>
        </a:p>
      </dgm:t>
    </dgm:pt>
    <dgm:pt modelId="{10FF5F31-1CAD-4461-A9E0-2440DFF736EE}" type="pres">
      <dgm:prSet presAssocID="{90C91F6E-C5DF-45B7-8C4D-B0882295EF83}" presName="hierRoot2" presStyleCnt="0">
        <dgm:presLayoutVars>
          <dgm:hierBranch val="init"/>
        </dgm:presLayoutVars>
      </dgm:prSet>
      <dgm:spPr/>
    </dgm:pt>
    <dgm:pt modelId="{69A38A9B-2E8A-455B-8F3F-4B162428D87E}" type="pres">
      <dgm:prSet presAssocID="{90C91F6E-C5DF-45B7-8C4D-B0882295EF83}" presName="rootComposite" presStyleCnt="0"/>
      <dgm:spPr/>
    </dgm:pt>
    <dgm:pt modelId="{BE0AD973-DE53-41B0-BAAC-5AB9F399098F}" type="pres">
      <dgm:prSet presAssocID="{90C91F6E-C5DF-45B7-8C4D-B0882295EF83}" presName="rootText" presStyleLbl="node3" presStyleIdx="0" presStyleCnt="3" custScaleY="212527" custLinFactNeighborY="-61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442AE0-5942-4353-B027-D4F1AFD814C3}" type="pres">
      <dgm:prSet presAssocID="{90C91F6E-C5DF-45B7-8C4D-B0882295EF83}" presName="rootConnector" presStyleLbl="node3" presStyleIdx="0" presStyleCnt="3"/>
      <dgm:spPr/>
      <dgm:t>
        <a:bodyPr/>
        <a:lstStyle/>
        <a:p>
          <a:endParaRPr lang="es-ES"/>
        </a:p>
      </dgm:t>
    </dgm:pt>
    <dgm:pt modelId="{74F73AFE-B72D-4832-BE2D-448C1DA4A475}" type="pres">
      <dgm:prSet presAssocID="{90C91F6E-C5DF-45B7-8C4D-B0882295EF83}" presName="hierChild4" presStyleCnt="0"/>
      <dgm:spPr/>
    </dgm:pt>
    <dgm:pt modelId="{491E2B83-B449-4024-B0AD-AA143D8B5470}" type="pres">
      <dgm:prSet presAssocID="{D3520DC4-06AE-4F5D-9806-E572EF5F5FE9}" presName="Name64" presStyleLbl="parChTrans1D4" presStyleIdx="0" presStyleCnt="1"/>
      <dgm:spPr/>
      <dgm:t>
        <a:bodyPr/>
        <a:lstStyle/>
        <a:p>
          <a:endParaRPr lang="es-ES"/>
        </a:p>
      </dgm:t>
    </dgm:pt>
    <dgm:pt modelId="{EEA886B1-A0E8-42DC-80D7-1D361D6A883E}" type="pres">
      <dgm:prSet presAssocID="{AE40C60D-C0E3-4281-8E68-6CA97223D791}" presName="hierRoot2" presStyleCnt="0">
        <dgm:presLayoutVars>
          <dgm:hierBranch val="init"/>
        </dgm:presLayoutVars>
      </dgm:prSet>
      <dgm:spPr/>
    </dgm:pt>
    <dgm:pt modelId="{6AD6C0CD-CF23-4EDE-8FEB-4D5247D90435}" type="pres">
      <dgm:prSet presAssocID="{AE40C60D-C0E3-4281-8E68-6CA97223D791}" presName="rootComposite" presStyleCnt="0"/>
      <dgm:spPr/>
    </dgm:pt>
    <dgm:pt modelId="{E973789F-2E6C-4EA4-99A7-4E0AF018FAF6}" type="pres">
      <dgm:prSet presAssocID="{AE40C60D-C0E3-4281-8E68-6CA97223D791}" presName="rootText" presStyleLbl="node4" presStyleIdx="0" presStyleCnt="1" custScaleY="126005" custLinFactNeighborX="-12346" custLinFactNeighborY="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22234-9287-453A-B403-7F93C606B8F1}" type="pres">
      <dgm:prSet presAssocID="{AE40C60D-C0E3-4281-8E68-6CA97223D791}" presName="rootConnector" presStyleLbl="node4" presStyleIdx="0" presStyleCnt="1"/>
      <dgm:spPr/>
      <dgm:t>
        <a:bodyPr/>
        <a:lstStyle/>
        <a:p>
          <a:endParaRPr lang="es-ES"/>
        </a:p>
      </dgm:t>
    </dgm:pt>
    <dgm:pt modelId="{D100A2E3-36F6-4F12-A9C9-55E2EE8DEC1A}" type="pres">
      <dgm:prSet presAssocID="{AE40C60D-C0E3-4281-8E68-6CA97223D791}" presName="hierChild4" presStyleCnt="0"/>
      <dgm:spPr/>
    </dgm:pt>
    <dgm:pt modelId="{D9145EBC-91E9-44C9-AFFE-53234DA15A81}" type="pres">
      <dgm:prSet presAssocID="{AE40C60D-C0E3-4281-8E68-6CA97223D791}" presName="hierChild5" presStyleCnt="0"/>
      <dgm:spPr/>
    </dgm:pt>
    <dgm:pt modelId="{983DD60D-B68F-4055-B6F0-90DD49A4A7C2}" type="pres">
      <dgm:prSet presAssocID="{90C91F6E-C5DF-45B7-8C4D-B0882295EF83}" presName="hierChild5" presStyleCnt="0"/>
      <dgm:spPr/>
    </dgm:pt>
    <dgm:pt modelId="{AE1B53B3-39E2-42FD-8CDB-FD0AC1429EBD}" type="pres">
      <dgm:prSet presAssocID="{2F23797F-3B96-4D15-9951-7288D9C2D8AD}" presName="Name64" presStyleLbl="parChTrans1D3" presStyleIdx="1" presStyleCnt="3"/>
      <dgm:spPr/>
      <dgm:t>
        <a:bodyPr/>
        <a:lstStyle/>
        <a:p>
          <a:endParaRPr lang="es-ES"/>
        </a:p>
      </dgm:t>
    </dgm:pt>
    <dgm:pt modelId="{27C48B64-E71D-4069-9E8E-09AA841F7171}" type="pres">
      <dgm:prSet presAssocID="{3663AB3C-748D-44A7-9909-8AA625C1E880}" presName="hierRoot2" presStyleCnt="0">
        <dgm:presLayoutVars>
          <dgm:hierBranch val="init"/>
        </dgm:presLayoutVars>
      </dgm:prSet>
      <dgm:spPr/>
    </dgm:pt>
    <dgm:pt modelId="{5AD069FF-4F21-4905-8B74-603C27F7C4D4}" type="pres">
      <dgm:prSet presAssocID="{3663AB3C-748D-44A7-9909-8AA625C1E880}" presName="rootComposite" presStyleCnt="0"/>
      <dgm:spPr/>
    </dgm:pt>
    <dgm:pt modelId="{E628BF84-C5D5-41BF-B1BE-759A51BE42A6}" type="pres">
      <dgm:prSet presAssocID="{3663AB3C-748D-44A7-9909-8AA625C1E880}" presName="rootText" presStyleLbl="node3" presStyleIdx="1" presStyleCnt="3" custScaleX="167221" custScaleY="203772" custLinFactNeighborX="92" custLinFactNeighborY="-15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F10B37-F121-4789-B47E-A0D0908ACFEE}" type="pres">
      <dgm:prSet presAssocID="{3663AB3C-748D-44A7-9909-8AA625C1E880}" presName="rootConnector" presStyleLbl="node3" presStyleIdx="1" presStyleCnt="3"/>
      <dgm:spPr/>
      <dgm:t>
        <a:bodyPr/>
        <a:lstStyle/>
        <a:p>
          <a:endParaRPr lang="es-ES"/>
        </a:p>
      </dgm:t>
    </dgm:pt>
    <dgm:pt modelId="{64D706A1-8B76-4730-95D8-47B2C1B383DB}" type="pres">
      <dgm:prSet presAssocID="{3663AB3C-748D-44A7-9909-8AA625C1E880}" presName="hierChild4" presStyleCnt="0"/>
      <dgm:spPr/>
    </dgm:pt>
    <dgm:pt modelId="{63D1D478-2E2C-4C6E-A05D-E1CEAC08085D}" type="pres">
      <dgm:prSet presAssocID="{3663AB3C-748D-44A7-9909-8AA625C1E880}" presName="hierChild5" presStyleCnt="0"/>
      <dgm:spPr/>
    </dgm:pt>
    <dgm:pt modelId="{A72CE53F-A947-4B4B-82C2-B81D2BBA8757}" type="pres">
      <dgm:prSet presAssocID="{B74ADAFC-D3E7-4443-832C-386B352A3B91}" presName="Name64" presStyleLbl="parChTrans1D3" presStyleIdx="2" presStyleCnt="3"/>
      <dgm:spPr/>
      <dgm:t>
        <a:bodyPr/>
        <a:lstStyle/>
        <a:p>
          <a:endParaRPr lang="es-ES"/>
        </a:p>
      </dgm:t>
    </dgm:pt>
    <dgm:pt modelId="{A9B31B71-E12A-45FC-998F-293DE80BCD52}" type="pres">
      <dgm:prSet presAssocID="{72C60862-80E9-46FE-8FAF-F624B522777A}" presName="hierRoot2" presStyleCnt="0">
        <dgm:presLayoutVars>
          <dgm:hierBranch val="init"/>
        </dgm:presLayoutVars>
      </dgm:prSet>
      <dgm:spPr/>
    </dgm:pt>
    <dgm:pt modelId="{EDEB2505-8904-4B90-839A-B3776679E550}" type="pres">
      <dgm:prSet presAssocID="{72C60862-80E9-46FE-8FAF-F624B522777A}" presName="rootComposite" presStyleCnt="0"/>
      <dgm:spPr/>
    </dgm:pt>
    <dgm:pt modelId="{A177AD99-926F-4A4E-92E5-E06C14EC5648}" type="pres">
      <dgm:prSet presAssocID="{72C60862-80E9-46FE-8FAF-F624B522777A}" presName="rootText" presStyleLbl="node3" presStyleIdx="2" presStyleCnt="3" custScaleX="167183" custScaleY="176973" custLinFactNeighborY="55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01F78B-3014-4E8B-A31B-9BEC51FC4AF7}" type="pres">
      <dgm:prSet presAssocID="{72C60862-80E9-46FE-8FAF-F624B52277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EDD975D3-FCD7-4ED7-97D5-4B13F56E4B0A}" type="pres">
      <dgm:prSet presAssocID="{72C60862-80E9-46FE-8FAF-F624B522777A}" presName="hierChild4" presStyleCnt="0"/>
      <dgm:spPr/>
    </dgm:pt>
    <dgm:pt modelId="{ADDB0AEF-684B-4A34-A96C-7C34533C90DF}" type="pres">
      <dgm:prSet presAssocID="{72C60862-80E9-46FE-8FAF-F624B522777A}" presName="hierChild5" presStyleCnt="0"/>
      <dgm:spPr/>
    </dgm:pt>
    <dgm:pt modelId="{585E3994-47F0-496E-9FDC-1F35E72891CB}" type="pres">
      <dgm:prSet presAssocID="{6AD84031-C9C2-4F54-AEF6-D88F2569836A}" presName="hierChild5" presStyleCnt="0"/>
      <dgm:spPr/>
    </dgm:pt>
    <dgm:pt modelId="{A577E1D7-DDFA-45B6-8973-556498089A6F}" type="pres">
      <dgm:prSet presAssocID="{55D7EF99-8CF2-459B-8D5A-BBA7B06CD72E}" presName="hierChild3" presStyleCnt="0"/>
      <dgm:spPr/>
    </dgm:pt>
  </dgm:ptLst>
  <dgm:cxnLst>
    <dgm:cxn modelId="{6DFD4F1F-82E9-45C7-B0BC-AED211CCB12A}" type="presOf" srcId="{90C91F6E-C5DF-45B7-8C4D-B0882295EF83}" destId="{BE0AD973-DE53-41B0-BAAC-5AB9F399098F}" srcOrd="0" destOrd="0" presId="urn:microsoft.com/office/officeart/2009/3/layout/HorizontalOrganizationChart"/>
    <dgm:cxn modelId="{D640608D-52B1-48AC-B506-340E9EF7180C}" type="presOf" srcId="{735A127C-D3B3-4A93-8310-D22EC887DF11}" destId="{59401058-A57C-4F7D-8D88-462F920C7E99}" srcOrd="0" destOrd="0" presId="urn:microsoft.com/office/officeart/2009/3/layout/HorizontalOrganizationChart"/>
    <dgm:cxn modelId="{7486E9C7-49E4-4360-B9D3-687C6B04AF56}" type="presOf" srcId="{55D7EF99-8CF2-459B-8D5A-BBA7B06CD72E}" destId="{85B7A9B8-3F6B-4336-BD4E-5E02C4F5109D}" srcOrd="0" destOrd="0" presId="urn:microsoft.com/office/officeart/2009/3/layout/HorizontalOrganizationChart"/>
    <dgm:cxn modelId="{ED9DC78F-8DD1-4C2B-BDBF-C05FA03D7B73}" type="presOf" srcId="{6AD84031-C9C2-4F54-AEF6-D88F2569836A}" destId="{6FFF459A-A38A-4734-BBF2-376157B4E61E}" srcOrd="1" destOrd="0" presId="urn:microsoft.com/office/officeart/2009/3/layout/HorizontalOrganizationChart"/>
    <dgm:cxn modelId="{40928A53-87A8-4ED3-91BF-194F87D6CE30}" type="presOf" srcId="{72C60862-80E9-46FE-8FAF-F624B522777A}" destId="{E901F78B-3014-4E8B-A31B-9BEC51FC4AF7}" srcOrd="1" destOrd="0" presId="urn:microsoft.com/office/officeart/2009/3/layout/HorizontalOrganizationChart"/>
    <dgm:cxn modelId="{8885A635-DAEC-4B1A-8DCC-9FA80CBFBDCD}" type="presOf" srcId="{EB615FE0-C4C7-4571-823C-9DB3848066D3}" destId="{13256588-C794-4D73-B41B-0694E889C0D1}" srcOrd="0" destOrd="0" presId="urn:microsoft.com/office/officeart/2009/3/layout/HorizontalOrganizationChart"/>
    <dgm:cxn modelId="{823B0865-4864-4604-B2B6-82B3CE705FF2}" type="presOf" srcId="{AE40C60D-C0E3-4281-8E68-6CA97223D791}" destId="{E973789F-2E6C-4EA4-99A7-4E0AF018FAF6}" srcOrd="0" destOrd="0" presId="urn:microsoft.com/office/officeart/2009/3/layout/HorizontalOrganizationChart"/>
    <dgm:cxn modelId="{E0EC45FA-6FCB-4C56-A0F5-545C0F345DE1}" type="presOf" srcId="{3663AB3C-748D-44A7-9909-8AA625C1E880}" destId="{CFF10B37-F121-4789-B47E-A0D0908ACFEE}" srcOrd="1" destOrd="0" presId="urn:microsoft.com/office/officeart/2009/3/layout/HorizontalOrganizationChart"/>
    <dgm:cxn modelId="{EB918993-2D5C-42C2-99E1-063F39465E9A}" type="presOf" srcId="{D3520DC4-06AE-4F5D-9806-E572EF5F5FE9}" destId="{491E2B83-B449-4024-B0AD-AA143D8B5470}" srcOrd="0" destOrd="0" presId="urn:microsoft.com/office/officeart/2009/3/layout/HorizontalOrganizationChart"/>
    <dgm:cxn modelId="{068C14D1-19F3-44DC-BE05-3CBCA83D7B51}" type="presOf" srcId="{3663AB3C-748D-44A7-9909-8AA625C1E880}" destId="{E628BF84-C5D5-41BF-B1BE-759A51BE42A6}" srcOrd="0" destOrd="0" presId="urn:microsoft.com/office/officeart/2009/3/layout/HorizontalOrganizationChart"/>
    <dgm:cxn modelId="{D5148055-EB7A-4049-AB8E-209D0304DFED}" srcId="{55D7EF99-8CF2-459B-8D5A-BBA7B06CD72E}" destId="{6AD84031-C9C2-4F54-AEF6-D88F2569836A}" srcOrd="0" destOrd="0" parTransId="{70EB1276-C487-4C21-A350-5227546B20C2}" sibTransId="{7193BC5C-14DB-41E1-8417-0D939DF37F07}"/>
    <dgm:cxn modelId="{238A020B-38DF-4476-8988-31A50D8A7238}" type="presOf" srcId="{90C91F6E-C5DF-45B7-8C4D-B0882295EF83}" destId="{65442AE0-5942-4353-B027-D4F1AFD814C3}" srcOrd="1" destOrd="0" presId="urn:microsoft.com/office/officeart/2009/3/layout/HorizontalOrganizationChart"/>
    <dgm:cxn modelId="{573CA89E-7B00-4D94-9236-9A2041DC0B67}" srcId="{90C91F6E-C5DF-45B7-8C4D-B0882295EF83}" destId="{AE40C60D-C0E3-4281-8E68-6CA97223D791}" srcOrd="0" destOrd="0" parTransId="{D3520DC4-06AE-4F5D-9806-E572EF5F5FE9}" sibTransId="{F797AD6A-75D4-422C-8589-FB52767207FD}"/>
    <dgm:cxn modelId="{B110C6E0-91F9-4883-9FBF-6FA8C7A9CECD}" type="presOf" srcId="{55D7EF99-8CF2-459B-8D5A-BBA7B06CD72E}" destId="{E65DDCF5-6484-4F4B-9489-8430FCA78F99}" srcOrd="1" destOrd="0" presId="urn:microsoft.com/office/officeart/2009/3/layout/HorizontalOrganizationChart"/>
    <dgm:cxn modelId="{DED2A329-4516-472E-9843-93937A3618F6}" type="presOf" srcId="{72C60862-80E9-46FE-8FAF-F624B522777A}" destId="{A177AD99-926F-4A4E-92E5-E06C14EC5648}" srcOrd="0" destOrd="0" presId="urn:microsoft.com/office/officeart/2009/3/layout/HorizontalOrganizationChart"/>
    <dgm:cxn modelId="{839663E0-3DA7-47A8-8691-4A57B7FBE598}" srcId="{EB615FE0-C4C7-4571-823C-9DB3848066D3}" destId="{55D7EF99-8CF2-459B-8D5A-BBA7B06CD72E}" srcOrd="0" destOrd="0" parTransId="{36742DEE-BE26-4540-BB5B-6E8475742874}" sibTransId="{C0AC36D0-765E-464A-9384-F42C90C629D9}"/>
    <dgm:cxn modelId="{9881D6A3-5C9D-42C8-ABF5-022947AAAF63}" type="presOf" srcId="{6AD84031-C9C2-4F54-AEF6-D88F2569836A}" destId="{96DED0B2-DFE4-4E8F-99F3-712BF1C44FA9}" srcOrd="0" destOrd="0" presId="urn:microsoft.com/office/officeart/2009/3/layout/HorizontalOrganizationChart"/>
    <dgm:cxn modelId="{69A56338-8519-4DD8-B9AE-AA78B9646F68}" srcId="{6AD84031-C9C2-4F54-AEF6-D88F2569836A}" destId="{3663AB3C-748D-44A7-9909-8AA625C1E880}" srcOrd="1" destOrd="0" parTransId="{2F23797F-3B96-4D15-9951-7288D9C2D8AD}" sibTransId="{99D7DD3D-A031-4E19-8AE1-9B4B7E1F05FD}"/>
    <dgm:cxn modelId="{90D10E9E-51AD-4549-B42D-5559175D2843}" srcId="{6AD84031-C9C2-4F54-AEF6-D88F2569836A}" destId="{72C60862-80E9-46FE-8FAF-F624B522777A}" srcOrd="2" destOrd="0" parTransId="{B74ADAFC-D3E7-4443-832C-386B352A3B91}" sibTransId="{E5C4F4C7-B2DB-4292-8AB4-F8D7E352619B}"/>
    <dgm:cxn modelId="{E8C50E7C-4B0E-4DBA-8709-32045540E95C}" type="presOf" srcId="{70EB1276-C487-4C21-A350-5227546B20C2}" destId="{03786219-A3E8-43C9-82E7-CAD6CE2ECE88}" srcOrd="0" destOrd="0" presId="urn:microsoft.com/office/officeart/2009/3/layout/HorizontalOrganizationChart"/>
    <dgm:cxn modelId="{12321D50-C1F3-41BF-BFA7-37A70E2168C0}" type="presOf" srcId="{2F23797F-3B96-4D15-9951-7288D9C2D8AD}" destId="{AE1B53B3-39E2-42FD-8CDB-FD0AC1429EBD}" srcOrd="0" destOrd="0" presId="urn:microsoft.com/office/officeart/2009/3/layout/HorizontalOrganizationChart"/>
    <dgm:cxn modelId="{90135358-D69E-466F-8902-A723042B2757}" type="presOf" srcId="{B74ADAFC-D3E7-4443-832C-386B352A3B91}" destId="{A72CE53F-A947-4B4B-82C2-B81D2BBA8757}" srcOrd="0" destOrd="0" presId="urn:microsoft.com/office/officeart/2009/3/layout/HorizontalOrganizationChart"/>
    <dgm:cxn modelId="{34FA0EA6-5126-499C-B136-6CC29D41D33E}" srcId="{6AD84031-C9C2-4F54-AEF6-D88F2569836A}" destId="{90C91F6E-C5DF-45B7-8C4D-B0882295EF83}" srcOrd="0" destOrd="0" parTransId="{735A127C-D3B3-4A93-8310-D22EC887DF11}" sibTransId="{EBFC1ED4-1928-432B-ADC4-1EB5739AD575}"/>
    <dgm:cxn modelId="{2E215BF7-2BF1-4B08-8FC7-8DFEDF160D9B}" type="presOf" srcId="{AE40C60D-C0E3-4281-8E68-6CA97223D791}" destId="{3B122234-9287-453A-B403-7F93C606B8F1}" srcOrd="1" destOrd="0" presId="urn:microsoft.com/office/officeart/2009/3/layout/HorizontalOrganizationChart"/>
    <dgm:cxn modelId="{79CCC34B-D4DC-4860-AAD6-6C4EB8CA533A}" type="presParOf" srcId="{13256588-C794-4D73-B41B-0694E889C0D1}" destId="{8EAE213E-275B-4196-91DD-D85A4A3BFE76}" srcOrd="0" destOrd="0" presId="urn:microsoft.com/office/officeart/2009/3/layout/HorizontalOrganizationChart"/>
    <dgm:cxn modelId="{06EE00DB-4379-4FF4-8AD8-7E2673A8561F}" type="presParOf" srcId="{8EAE213E-275B-4196-91DD-D85A4A3BFE76}" destId="{05A9DD3B-D532-4275-8309-5E403920178E}" srcOrd="0" destOrd="0" presId="urn:microsoft.com/office/officeart/2009/3/layout/HorizontalOrganizationChart"/>
    <dgm:cxn modelId="{84D6B6C0-16DF-48C8-ABBB-72602D0A2E2D}" type="presParOf" srcId="{05A9DD3B-D532-4275-8309-5E403920178E}" destId="{85B7A9B8-3F6B-4336-BD4E-5E02C4F5109D}" srcOrd="0" destOrd="0" presId="urn:microsoft.com/office/officeart/2009/3/layout/HorizontalOrganizationChart"/>
    <dgm:cxn modelId="{BB475290-C099-4914-AAB8-2517BB3AB14E}" type="presParOf" srcId="{05A9DD3B-D532-4275-8309-5E403920178E}" destId="{E65DDCF5-6484-4F4B-9489-8430FCA78F99}" srcOrd="1" destOrd="0" presId="urn:microsoft.com/office/officeart/2009/3/layout/HorizontalOrganizationChart"/>
    <dgm:cxn modelId="{F47D042F-8D45-4241-B068-27F99D54F3E8}" type="presParOf" srcId="{8EAE213E-275B-4196-91DD-D85A4A3BFE76}" destId="{35A5EBCB-A7C0-4995-B6EA-B0BCB66DB03E}" srcOrd="1" destOrd="0" presId="urn:microsoft.com/office/officeart/2009/3/layout/HorizontalOrganizationChart"/>
    <dgm:cxn modelId="{89CA997E-26F4-4EDB-A795-885E8B3E3965}" type="presParOf" srcId="{35A5EBCB-A7C0-4995-B6EA-B0BCB66DB03E}" destId="{03786219-A3E8-43C9-82E7-CAD6CE2ECE88}" srcOrd="0" destOrd="0" presId="urn:microsoft.com/office/officeart/2009/3/layout/HorizontalOrganizationChart"/>
    <dgm:cxn modelId="{414AB78C-F0D4-4C1E-9C73-89E4A0A30B8D}" type="presParOf" srcId="{35A5EBCB-A7C0-4995-B6EA-B0BCB66DB03E}" destId="{F75546D6-763A-468B-9966-1639369327FC}" srcOrd="1" destOrd="0" presId="urn:microsoft.com/office/officeart/2009/3/layout/HorizontalOrganizationChart"/>
    <dgm:cxn modelId="{0BA35BEB-90BC-4011-8ECD-247B817E30F2}" type="presParOf" srcId="{F75546D6-763A-468B-9966-1639369327FC}" destId="{12A5A673-AD7F-49E3-A1DD-4F8CD5665EAA}" srcOrd="0" destOrd="0" presId="urn:microsoft.com/office/officeart/2009/3/layout/HorizontalOrganizationChart"/>
    <dgm:cxn modelId="{651E6BF0-499F-4C57-8691-8957DC20E38B}" type="presParOf" srcId="{12A5A673-AD7F-49E3-A1DD-4F8CD5665EAA}" destId="{96DED0B2-DFE4-4E8F-99F3-712BF1C44FA9}" srcOrd="0" destOrd="0" presId="urn:microsoft.com/office/officeart/2009/3/layout/HorizontalOrganizationChart"/>
    <dgm:cxn modelId="{61675E73-6D31-43FE-8CEA-A2519B44AAB5}" type="presParOf" srcId="{12A5A673-AD7F-49E3-A1DD-4F8CD5665EAA}" destId="{6FFF459A-A38A-4734-BBF2-376157B4E61E}" srcOrd="1" destOrd="0" presId="urn:microsoft.com/office/officeart/2009/3/layout/HorizontalOrganizationChart"/>
    <dgm:cxn modelId="{5DF5D65C-BDFB-4F65-B6A2-6663A8AEA43F}" type="presParOf" srcId="{F75546D6-763A-468B-9966-1639369327FC}" destId="{59381D7C-9D0E-4452-8ED2-3E5DFE44EA4D}" srcOrd="1" destOrd="0" presId="urn:microsoft.com/office/officeart/2009/3/layout/HorizontalOrganizationChart"/>
    <dgm:cxn modelId="{61F94C76-B985-4578-82AE-FBBB86371E22}" type="presParOf" srcId="{59381D7C-9D0E-4452-8ED2-3E5DFE44EA4D}" destId="{59401058-A57C-4F7D-8D88-462F920C7E99}" srcOrd="0" destOrd="0" presId="urn:microsoft.com/office/officeart/2009/3/layout/HorizontalOrganizationChart"/>
    <dgm:cxn modelId="{349778ED-5783-42BD-96F4-BC0D5A64D86E}" type="presParOf" srcId="{59381D7C-9D0E-4452-8ED2-3E5DFE44EA4D}" destId="{10FF5F31-1CAD-4461-A9E0-2440DFF736EE}" srcOrd="1" destOrd="0" presId="urn:microsoft.com/office/officeart/2009/3/layout/HorizontalOrganizationChart"/>
    <dgm:cxn modelId="{974B615C-D537-4109-A4F7-745C9C7A9E6E}" type="presParOf" srcId="{10FF5F31-1CAD-4461-A9E0-2440DFF736EE}" destId="{69A38A9B-2E8A-455B-8F3F-4B162428D87E}" srcOrd="0" destOrd="0" presId="urn:microsoft.com/office/officeart/2009/3/layout/HorizontalOrganizationChart"/>
    <dgm:cxn modelId="{94953667-651A-42C9-962B-CAE394CC8239}" type="presParOf" srcId="{69A38A9B-2E8A-455B-8F3F-4B162428D87E}" destId="{BE0AD973-DE53-41B0-BAAC-5AB9F399098F}" srcOrd="0" destOrd="0" presId="urn:microsoft.com/office/officeart/2009/3/layout/HorizontalOrganizationChart"/>
    <dgm:cxn modelId="{25C0CA59-C6C8-4BC3-A417-4573DD0694EC}" type="presParOf" srcId="{69A38A9B-2E8A-455B-8F3F-4B162428D87E}" destId="{65442AE0-5942-4353-B027-D4F1AFD814C3}" srcOrd="1" destOrd="0" presId="urn:microsoft.com/office/officeart/2009/3/layout/HorizontalOrganizationChart"/>
    <dgm:cxn modelId="{89A0FF42-A695-4B3D-AEFC-DC41D6FD1407}" type="presParOf" srcId="{10FF5F31-1CAD-4461-A9E0-2440DFF736EE}" destId="{74F73AFE-B72D-4832-BE2D-448C1DA4A475}" srcOrd="1" destOrd="0" presId="urn:microsoft.com/office/officeart/2009/3/layout/HorizontalOrganizationChart"/>
    <dgm:cxn modelId="{B74B24DB-2FD3-43E9-8D93-7138D131432F}" type="presParOf" srcId="{74F73AFE-B72D-4832-BE2D-448C1DA4A475}" destId="{491E2B83-B449-4024-B0AD-AA143D8B5470}" srcOrd="0" destOrd="0" presId="urn:microsoft.com/office/officeart/2009/3/layout/HorizontalOrganizationChart"/>
    <dgm:cxn modelId="{5A0AE1EA-6A30-4153-AE13-C19497456700}" type="presParOf" srcId="{74F73AFE-B72D-4832-BE2D-448C1DA4A475}" destId="{EEA886B1-A0E8-42DC-80D7-1D361D6A883E}" srcOrd="1" destOrd="0" presId="urn:microsoft.com/office/officeart/2009/3/layout/HorizontalOrganizationChart"/>
    <dgm:cxn modelId="{874DA097-066C-4641-B3C0-EACE78D7984A}" type="presParOf" srcId="{EEA886B1-A0E8-42DC-80D7-1D361D6A883E}" destId="{6AD6C0CD-CF23-4EDE-8FEB-4D5247D90435}" srcOrd="0" destOrd="0" presId="urn:microsoft.com/office/officeart/2009/3/layout/HorizontalOrganizationChart"/>
    <dgm:cxn modelId="{063B1189-C781-479E-BDA2-A69F380D633F}" type="presParOf" srcId="{6AD6C0CD-CF23-4EDE-8FEB-4D5247D90435}" destId="{E973789F-2E6C-4EA4-99A7-4E0AF018FAF6}" srcOrd="0" destOrd="0" presId="urn:microsoft.com/office/officeart/2009/3/layout/HorizontalOrganizationChart"/>
    <dgm:cxn modelId="{0D4AE0E1-9D14-4BBB-9EA0-32F7C5765604}" type="presParOf" srcId="{6AD6C0CD-CF23-4EDE-8FEB-4D5247D90435}" destId="{3B122234-9287-453A-B403-7F93C606B8F1}" srcOrd="1" destOrd="0" presId="urn:microsoft.com/office/officeart/2009/3/layout/HorizontalOrganizationChart"/>
    <dgm:cxn modelId="{B01958C4-A981-4AF4-9996-33FA48A4B1AE}" type="presParOf" srcId="{EEA886B1-A0E8-42DC-80D7-1D361D6A883E}" destId="{D100A2E3-36F6-4F12-A9C9-55E2EE8DEC1A}" srcOrd="1" destOrd="0" presId="urn:microsoft.com/office/officeart/2009/3/layout/HorizontalOrganizationChart"/>
    <dgm:cxn modelId="{3F283FD6-5705-46C2-BB00-9CDE718C9CE1}" type="presParOf" srcId="{EEA886B1-A0E8-42DC-80D7-1D361D6A883E}" destId="{D9145EBC-91E9-44C9-AFFE-53234DA15A81}" srcOrd="2" destOrd="0" presId="urn:microsoft.com/office/officeart/2009/3/layout/HorizontalOrganizationChart"/>
    <dgm:cxn modelId="{FF71A46C-740D-47E2-845B-D8AFE0886E60}" type="presParOf" srcId="{10FF5F31-1CAD-4461-A9E0-2440DFF736EE}" destId="{983DD60D-B68F-4055-B6F0-90DD49A4A7C2}" srcOrd="2" destOrd="0" presId="urn:microsoft.com/office/officeart/2009/3/layout/HorizontalOrganizationChart"/>
    <dgm:cxn modelId="{149937FC-171D-4050-A6BE-58BBD727B926}" type="presParOf" srcId="{59381D7C-9D0E-4452-8ED2-3E5DFE44EA4D}" destId="{AE1B53B3-39E2-42FD-8CDB-FD0AC1429EBD}" srcOrd="2" destOrd="0" presId="urn:microsoft.com/office/officeart/2009/3/layout/HorizontalOrganizationChart"/>
    <dgm:cxn modelId="{92000865-6C7B-44C2-80F3-5668006EBAB1}" type="presParOf" srcId="{59381D7C-9D0E-4452-8ED2-3E5DFE44EA4D}" destId="{27C48B64-E71D-4069-9E8E-09AA841F7171}" srcOrd="3" destOrd="0" presId="urn:microsoft.com/office/officeart/2009/3/layout/HorizontalOrganizationChart"/>
    <dgm:cxn modelId="{6CC8BCC4-780E-4302-A50B-6FE0BD7F1357}" type="presParOf" srcId="{27C48B64-E71D-4069-9E8E-09AA841F7171}" destId="{5AD069FF-4F21-4905-8B74-603C27F7C4D4}" srcOrd="0" destOrd="0" presId="urn:microsoft.com/office/officeart/2009/3/layout/HorizontalOrganizationChart"/>
    <dgm:cxn modelId="{A88D2CB2-E68B-4C36-9232-BDE37FF60081}" type="presParOf" srcId="{5AD069FF-4F21-4905-8B74-603C27F7C4D4}" destId="{E628BF84-C5D5-41BF-B1BE-759A51BE42A6}" srcOrd="0" destOrd="0" presId="urn:microsoft.com/office/officeart/2009/3/layout/HorizontalOrganizationChart"/>
    <dgm:cxn modelId="{E243DDCE-85B7-4633-96F0-02E50DD589DD}" type="presParOf" srcId="{5AD069FF-4F21-4905-8B74-603C27F7C4D4}" destId="{CFF10B37-F121-4789-B47E-A0D0908ACFEE}" srcOrd="1" destOrd="0" presId="urn:microsoft.com/office/officeart/2009/3/layout/HorizontalOrganizationChart"/>
    <dgm:cxn modelId="{282E1AF0-787C-483F-A512-52A454B2B1F8}" type="presParOf" srcId="{27C48B64-E71D-4069-9E8E-09AA841F7171}" destId="{64D706A1-8B76-4730-95D8-47B2C1B383DB}" srcOrd="1" destOrd="0" presId="urn:microsoft.com/office/officeart/2009/3/layout/HorizontalOrganizationChart"/>
    <dgm:cxn modelId="{43ACBBE4-4A23-49C1-90D5-95FFFC5FE808}" type="presParOf" srcId="{27C48B64-E71D-4069-9E8E-09AA841F7171}" destId="{63D1D478-2E2C-4C6E-A05D-E1CEAC08085D}" srcOrd="2" destOrd="0" presId="urn:microsoft.com/office/officeart/2009/3/layout/HorizontalOrganizationChart"/>
    <dgm:cxn modelId="{D3163CA0-BECB-4929-9937-F698F3D066C6}" type="presParOf" srcId="{59381D7C-9D0E-4452-8ED2-3E5DFE44EA4D}" destId="{A72CE53F-A947-4B4B-82C2-B81D2BBA8757}" srcOrd="4" destOrd="0" presId="urn:microsoft.com/office/officeart/2009/3/layout/HorizontalOrganizationChart"/>
    <dgm:cxn modelId="{70CB70FA-8CA4-47C2-847E-E2A75D2D3593}" type="presParOf" srcId="{59381D7C-9D0E-4452-8ED2-3E5DFE44EA4D}" destId="{A9B31B71-E12A-45FC-998F-293DE80BCD52}" srcOrd="5" destOrd="0" presId="urn:microsoft.com/office/officeart/2009/3/layout/HorizontalOrganizationChart"/>
    <dgm:cxn modelId="{18A66272-4271-4BF3-8489-9B658750FE28}" type="presParOf" srcId="{A9B31B71-E12A-45FC-998F-293DE80BCD52}" destId="{EDEB2505-8904-4B90-839A-B3776679E550}" srcOrd="0" destOrd="0" presId="urn:microsoft.com/office/officeart/2009/3/layout/HorizontalOrganizationChart"/>
    <dgm:cxn modelId="{98BD1178-FB5A-4345-B1F4-C1682A56E82C}" type="presParOf" srcId="{EDEB2505-8904-4B90-839A-B3776679E550}" destId="{A177AD99-926F-4A4E-92E5-E06C14EC5648}" srcOrd="0" destOrd="0" presId="urn:microsoft.com/office/officeart/2009/3/layout/HorizontalOrganizationChart"/>
    <dgm:cxn modelId="{EA33388B-5518-46F3-89A1-D510FC5A560C}" type="presParOf" srcId="{EDEB2505-8904-4B90-839A-B3776679E550}" destId="{E901F78B-3014-4E8B-A31B-9BEC51FC4AF7}" srcOrd="1" destOrd="0" presId="urn:microsoft.com/office/officeart/2009/3/layout/HorizontalOrganizationChart"/>
    <dgm:cxn modelId="{1BE7955E-5B21-4462-93FC-71F9A41CAEE3}" type="presParOf" srcId="{A9B31B71-E12A-45FC-998F-293DE80BCD52}" destId="{EDD975D3-FCD7-4ED7-97D5-4B13F56E4B0A}" srcOrd="1" destOrd="0" presId="urn:microsoft.com/office/officeart/2009/3/layout/HorizontalOrganizationChart"/>
    <dgm:cxn modelId="{DE195989-A17C-49AF-9111-B99966DBAD7E}" type="presParOf" srcId="{A9B31B71-E12A-45FC-998F-293DE80BCD52}" destId="{ADDB0AEF-684B-4A34-A96C-7C34533C90DF}" srcOrd="2" destOrd="0" presId="urn:microsoft.com/office/officeart/2009/3/layout/HorizontalOrganizationChart"/>
    <dgm:cxn modelId="{D3E5AC01-4DB3-42A9-B9C4-A53A9F41E0BE}" type="presParOf" srcId="{F75546D6-763A-468B-9966-1639369327FC}" destId="{585E3994-47F0-496E-9FDC-1F35E72891CB}" srcOrd="2" destOrd="0" presId="urn:microsoft.com/office/officeart/2009/3/layout/HorizontalOrganizationChart"/>
    <dgm:cxn modelId="{BA12E129-6799-46B5-85F5-97FEBD60374E}" type="presParOf" srcId="{8EAE213E-275B-4196-91DD-D85A4A3BFE76}" destId="{A577E1D7-DDFA-45B6-8973-556498089A6F}" srcOrd="2" destOrd="0" presId="urn:microsoft.com/office/officeart/2009/3/layout/HorizontalOrganizationChar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CE53F-A947-4B4B-82C2-B81D2BBA8757}">
      <dsp:nvSpPr>
        <dsp:cNvPr id="0" name=""/>
        <dsp:cNvSpPr/>
      </dsp:nvSpPr>
      <dsp:spPr>
        <a:xfrm>
          <a:off x="5442488" y="2315321"/>
          <a:ext cx="449678" cy="1708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9" y="0"/>
              </a:lnTo>
              <a:lnTo>
                <a:pt x="224839" y="1708517"/>
              </a:lnTo>
              <a:lnTo>
                <a:pt x="449678" y="17085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53B3-39E2-42FD-8CDB-FD0AC1429EBD}">
      <dsp:nvSpPr>
        <dsp:cNvPr id="0" name=""/>
        <dsp:cNvSpPr/>
      </dsp:nvSpPr>
      <dsp:spPr>
        <a:xfrm>
          <a:off x="5442488" y="2269601"/>
          <a:ext cx="451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6907" y="45720"/>
              </a:lnTo>
              <a:lnTo>
                <a:pt x="226907" y="64324"/>
              </a:lnTo>
              <a:lnTo>
                <a:pt x="451746" y="643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E2B83-B449-4024-B0AD-AA143D8B5470}">
      <dsp:nvSpPr>
        <dsp:cNvPr id="0" name=""/>
        <dsp:cNvSpPr/>
      </dsp:nvSpPr>
      <dsp:spPr>
        <a:xfrm>
          <a:off x="8140557" y="682991"/>
          <a:ext cx="172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1503"/>
              </a:lnTo>
              <a:lnTo>
                <a:pt x="172091" y="515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01058-A57C-4F7D-8D88-462F920C7E99}">
      <dsp:nvSpPr>
        <dsp:cNvPr id="0" name=""/>
        <dsp:cNvSpPr/>
      </dsp:nvSpPr>
      <dsp:spPr>
        <a:xfrm>
          <a:off x="5442488" y="728711"/>
          <a:ext cx="449678" cy="1586609"/>
        </a:xfrm>
        <a:custGeom>
          <a:avLst/>
          <a:gdLst/>
          <a:ahLst/>
          <a:cxnLst/>
          <a:rect l="0" t="0" r="0" b="0"/>
          <a:pathLst>
            <a:path>
              <a:moveTo>
                <a:pt x="0" y="1586609"/>
              </a:moveTo>
              <a:lnTo>
                <a:pt x="224839" y="1586609"/>
              </a:lnTo>
              <a:lnTo>
                <a:pt x="224839" y="0"/>
              </a:lnTo>
              <a:lnTo>
                <a:pt x="44967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86219-A3E8-43C9-82E7-CAD6CE2ECE88}">
      <dsp:nvSpPr>
        <dsp:cNvPr id="0" name=""/>
        <dsp:cNvSpPr/>
      </dsp:nvSpPr>
      <dsp:spPr>
        <a:xfrm>
          <a:off x="2744420" y="2269601"/>
          <a:ext cx="449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7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7A9B8-3F6B-4336-BD4E-5E02C4F5109D}">
      <dsp:nvSpPr>
        <dsp:cNvPr id="0" name=""/>
        <dsp:cNvSpPr/>
      </dsp:nvSpPr>
      <dsp:spPr>
        <a:xfrm>
          <a:off x="496029" y="1424084"/>
          <a:ext cx="2248390" cy="17824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6350" rIns="720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STEERING COMMITTEE:</a:t>
          </a:r>
          <a:br>
            <a:rPr lang="en-US" sz="1000" b="1" kern="1200" dirty="0"/>
          </a:br>
          <a:r>
            <a:rPr lang="en-US" sz="1000" kern="1200" dirty="0"/>
            <a:t/>
          </a:r>
          <a:br>
            <a:rPr lang="en-US" sz="1000" kern="1200" dirty="0"/>
          </a:br>
          <a:r>
            <a:rPr lang="en-US" sz="1000" kern="1200" dirty="0"/>
            <a:t>James Patrick Page (</a:t>
          </a:r>
          <a:r>
            <a:rPr lang="en-US" sz="1000" i="1" kern="1200" dirty="0" err="1"/>
            <a:t>Luxo</a:t>
          </a:r>
          <a:r>
            <a:rPr lang="en-US" sz="1000" kern="1200" dirty="0"/>
            <a:t> - Supply)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Duane Allman (</a:t>
          </a:r>
          <a:r>
            <a:rPr lang="en-US" sz="1000" i="1" kern="1200" dirty="0" err="1"/>
            <a:t>Luxo</a:t>
          </a:r>
          <a:r>
            <a:rPr lang="en-US" sz="1000" kern="1200" dirty="0"/>
            <a:t> - Supply)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Eric Patrick Clapton (</a:t>
          </a:r>
          <a:r>
            <a:rPr lang="en-US" sz="1000" i="1" kern="1200" dirty="0" err="1"/>
            <a:t>Luxo</a:t>
          </a:r>
          <a:r>
            <a:rPr lang="en-US" sz="1000" kern="1200" dirty="0"/>
            <a:t>  - Sales)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Mark </a:t>
          </a:r>
          <a:r>
            <a:rPr lang="en-US" sz="1000" kern="1200" dirty="0" err="1"/>
            <a:t>Freuder</a:t>
          </a:r>
          <a:r>
            <a:rPr lang="en-US" sz="1000" kern="1200" dirty="0"/>
            <a:t> </a:t>
          </a:r>
          <a:r>
            <a:rPr lang="en-US" sz="1000" kern="1200" dirty="0" err="1"/>
            <a:t>Knopfler</a:t>
          </a:r>
          <a:r>
            <a:rPr lang="en-US" sz="1000" kern="1200" dirty="0"/>
            <a:t> (</a:t>
          </a:r>
          <a:r>
            <a:rPr lang="en-US" sz="1000" i="1" kern="1200" dirty="0" err="1"/>
            <a:t>Luxo</a:t>
          </a:r>
          <a:r>
            <a:rPr lang="en-US" sz="1000" kern="1200" dirty="0"/>
            <a:t> - IT)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James Marshall Hendrix (</a:t>
          </a:r>
          <a:r>
            <a:rPr lang="en-US" sz="1000" i="1" kern="1200" dirty="0" err="1"/>
            <a:t>Luxo</a:t>
          </a:r>
          <a:r>
            <a:rPr lang="en-US" sz="1000" kern="1200" dirty="0"/>
            <a:t> - IT)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i="0" kern="1200" dirty="0"/>
            <a:t>Bruce Frederick </a:t>
          </a:r>
          <a:r>
            <a:rPr lang="es-ES" sz="1000" b="0" i="0" kern="1200" dirty="0" err="1"/>
            <a:t>Springsteen</a:t>
          </a:r>
          <a:r>
            <a:rPr lang="en-US" sz="1000" kern="1200" dirty="0"/>
            <a:t> (Expert)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Robert Allen Zimmerman (Expert)</a:t>
          </a:r>
        </a:p>
      </dsp:txBody>
      <dsp:txXfrm>
        <a:off x="496029" y="1424084"/>
        <a:ext cx="2248390" cy="1782473"/>
      </dsp:txXfrm>
    </dsp:sp>
    <dsp:sp modelId="{96DED0B2-DFE4-4E8F-99F3-712BF1C44FA9}">
      <dsp:nvSpPr>
        <dsp:cNvPr id="0" name=""/>
        <dsp:cNvSpPr/>
      </dsp:nvSpPr>
      <dsp:spPr>
        <a:xfrm>
          <a:off x="3194098" y="1878739"/>
          <a:ext cx="2248390" cy="873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6350" rIns="720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PROJECT MANAGEMENT:</a:t>
          </a:r>
          <a:br>
            <a:rPr lang="en-US" sz="1000" b="1" kern="1200"/>
          </a:br>
          <a:r>
            <a:rPr lang="en-US" sz="1000" kern="1200"/>
            <a:t/>
          </a:r>
          <a:br>
            <a:rPr lang="en-US" sz="1000" kern="1200"/>
          </a:br>
          <a:r>
            <a:rPr lang="en-US" sz="1000" kern="1200"/>
            <a:t>David Eric Grohl (</a:t>
          </a:r>
          <a:r>
            <a:rPr lang="en-US" sz="1000" i="1" kern="1200"/>
            <a:t>Luxo</a:t>
          </a:r>
          <a:r>
            <a:rPr lang="en-US" sz="1000" kern="1200"/>
            <a:t> - IT)</a:t>
          </a:r>
          <a:br>
            <a:rPr lang="en-US" sz="1000" kern="1200"/>
          </a:br>
          <a:r>
            <a:rPr lang="es-ES" sz="1000" b="0" i="0" kern="1200"/>
            <a:t>Edward Severson </a:t>
          </a:r>
          <a:r>
            <a:rPr lang="en-US" sz="1000" kern="1200"/>
            <a:t>(Expert)</a:t>
          </a:r>
          <a:br>
            <a:rPr lang="en-US" sz="1000" kern="1200"/>
          </a:br>
          <a:r>
            <a:rPr lang="en-US" sz="1000" i="1" kern="1200"/>
            <a:t>To Be Confirmed</a:t>
          </a:r>
          <a:r>
            <a:rPr lang="en-US" sz="1000" kern="1200"/>
            <a:t> (IBM)</a:t>
          </a:r>
        </a:p>
      </dsp:txBody>
      <dsp:txXfrm>
        <a:off x="3194098" y="1878739"/>
        <a:ext cx="2248390" cy="873163"/>
      </dsp:txXfrm>
    </dsp:sp>
    <dsp:sp modelId="{BE0AD973-DE53-41B0-BAAC-5AB9F399098F}">
      <dsp:nvSpPr>
        <dsp:cNvPr id="0" name=""/>
        <dsp:cNvSpPr/>
      </dsp:nvSpPr>
      <dsp:spPr>
        <a:xfrm>
          <a:off x="5892167" y="0"/>
          <a:ext cx="2248390" cy="14574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5715" rIns="72000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SOLUTION CONSULTANTS:</a:t>
          </a:r>
          <a:br>
            <a:rPr lang="en-US" sz="900" b="1" kern="1200" dirty="0"/>
          </a:br>
          <a:endParaRPr lang="en-US" sz="900" b="1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BW TEAM: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900" kern="1200" dirty="0"/>
            <a:t>David Eric </a:t>
          </a:r>
          <a:r>
            <a:rPr lang="en-US" sz="900" kern="1200" dirty="0" err="1"/>
            <a:t>Grohl</a:t>
          </a:r>
          <a:r>
            <a:rPr lang="en-US" sz="900" kern="1200" dirty="0"/>
            <a:t> (</a:t>
          </a:r>
          <a:r>
            <a:rPr lang="en-US" sz="900" i="1" kern="1200" dirty="0" err="1"/>
            <a:t>Luxo</a:t>
          </a:r>
          <a:r>
            <a:rPr lang="en-US" sz="900" kern="1200" dirty="0"/>
            <a:t> - IT)</a:t>
          </a:r>
          <a:br>
            <a:rPr lang="en-US" sz="900" kern="1200" dirty="0"/>
          </a:br>
          <a:r>
            <a:rPr lang="es-ES" sz="900" b="0" i="0" kern="1200" dirty="0"/>
            <a:t>Edward </a:t>
          </a:r>
          <a:r>
            <a:rPr lang="es-ES" sz="900" b="0" i="0" kern="1200" dirty="0" err="1"/>
            <a:t>Severson</a:t>
          </a:r>
          <a:r>
            <a:rPr lang="es-ES" sz="900" b="0" i="0" kern="1200" dirty="0"/>
            <a:t> </a:t>
          </a:r>
          <a:r>
            <a:rPr lang="en-US" sz="900" kern="1200" dirty="0"/>
            <a:t>(Expert)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/>
            <a:t/>
          </a:r>
          <a:br>
            <a:rPr lang="en-US" sz="800" kern="1200" dirty="0"/>
          </a:br>
          <a:r>
            <a:rPr lang="en-US" sz="800" b="1" kern="1200" dirty="0"/>
            <a:t>ERP TEAM: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900" kern="1200" dirty="0"/>
            <a:t>George Harrison (</a:t>
          </a:r>
          <a:r>
            <a:rPr lang="en-US" sz="900" i="1" kern="1200" dirty="0" err="1"/>
            <a:t>Luxo</a:t>
          </a:r>
          <a:r>
            <a:rPr lang="en-US" sz="900" kern="1200" dirty="0"/>
            <a:t> - IT)</a:t>
          </a:r>
          <a:br>
            <a:rPr lang="en-US" sz="900" kern="1200" dirty="0"/>
          </a:br>
          <a:r>
            <a:rPr lang="en-US" sz="900" kern="1200" dirty="0"/>
            <a:t>Geoffrey Beck (</a:t>
          </a:r>
          <a:r>
            <a:rPr lang="en-US" sz="900" i="1" kern="1200" dirty="0" err="1"/>
            <a:t>Luxo</a:t>
          </a:r>
          <a:r>
            <a:rPr lang="en-US" sz="900" kern="1200" dirty="0"/>
            <a:t> - IT)</a:t>
          </a:r>
          <a:br>
            <a:rPr lang="en-US" sz="900" kern="1200" dirty="0"/>
          </a:br>
          <a:r>
            <a:rPr lang="es-ES" sz="900" b="0" i="0" kern="1200" dirty="0"/>
            <a:t>Paul David </a:t>
          </a:r>
          <a:r>
            <a:rPr lang="es-ES" sz="900" b="0" i="0" kern="1200" dirty="0" err="1"/>
            <a:t>Hewson</a:t>
          </a:r>
          <a:r>
            <a:rPr lang="es-ES" sz="900" b="0" i="0" kern="1200" dirty="0"/>
            <a:t> </a:t>
          </a:r>
          <a:r>
            <a:rPr lang="en-US" sz="900" kern="1200" dirty="0"/>
            <a:t>(Expert)</a:t>
          </a:r>
          <a:br>
            <a:rPr lang="en-US" sz="900" kern="1200" dirty="0"/>
          </a:br>
          <a:r>
            <a:rPr lang="en-US" sz="900" kern="1200" dirty="0"/>
            <a:t>James Morrison (Expert)</a:t>
          </a:r>
        </a:p>
      </dsp:txBody>
      <dsp:txXfrm>
        <a:off x="5892167" y="0"/>
        <a:ext cx="2248390" cy="1457423"/>
      </dsp:txXfrm>
    </dsp:sp>
    <dsp:sp modelId="{E973789F-2E6C-4EA4-99A7-4E0AF018FAF6}">
      <dsp:nvSpPr>
        <dsp:cNvPr id="0" name=""/>
        <dsp:cNvSpPr/>
      </dsp:nvSpPr>
      <dsp:spPr>
        <a:xfrm>
          <a:off x="8312649" y="302449"/>
          <a:ext cx="2248390" cy="864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5715" rIns="72000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Infrastructure:</a:t>
          </a:r>
          <a:r>
            <a:rPr lang="en-US" sz="900" kern="1200" dirty="0"/>
            <a:t/>
          </a:r>
          <a:br>
            <a:rPr lang="en-US" sz="900" kern="1200" dirty="0"/>
          </a:br>
          <a:r>
            <a:rPr lang="en-US" sz="900" kern="1200" dirty="0"/>
            <a:t/>
          </a:r>
          <a:br>
            <a:rPr lang="en-US" sz="900" kern="1200" dirty="0"/>
          </a:br>
          <a:r>
            <a:rPr lang="en-US" sz="900" kern="1200" dirty="0"/>
            <a:t>Robert Plant (</a:t>
          </a:r>
          <a:r>
            <a:rPr lang="en-US" sz="900" i="1" kern="1200" dirty="0" err="1"/>
            <a:t>Luxo</a:t>
          </a:r>
          <a:r>
            <a:rPr lang="en-US" sz="900" kern="1200" dirty="0"/>
            <a:t> - IT)</a:t>
          </a:r>
          <a:br>
            <a:rPr lang="en-US" sz="900" kern="1200" dirty="0"/>
          </a:br>
          <a:r>
            <a:rPr lang="en-US" sz="900" kern="1200" dirty="0"/>
            <a:t>Frank Zappa (Expert)</a:t>
          </a:r>
          <a:br>
            <a:rPr lang="en-US" sz="900" kern="1200" dirty="0"/>
          </a:br>
          <a:r>
            <a:rPr lang="en-US" sz="900" kern="1200" dirty="0"/>
            <a:t>IBM</a:t>
          </a:r>
        </a:p>
      </dsp:txBody>
      <dsp:txXfrm>
        <a:off x="8312649" y="302449"/>
        <a:ext cx="2248390" cy="864090"/>
      </dsp:txXfrm>
    </dsp:sp>
    <dsp:sp modelId="{E628BF84-C5D5-41BF-B1BE-759A51BE42A6}">
      <dsp:nvSpPr>
        <dsp:cNvPr id="0" name=""/>
        <dsp:cNvSpPr/>
      </dsp:nvSpPr>
      <dsp:spPr>
        <a:xfrm>
          <a:off x="5894235" y="1635233"/>
          <a:ext cx="3759781" cy="1397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5080" rIns="72000" bIns="50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894235" y="1635233"/>
        <a:ext cx="3759781" cy="1397385"/>
      </dsp:txXfrm>
    </dsp:sp>
    <dsp:sp modelId="{A177AD99-926F-4A4E-92E5-E06C14EC5648}">
      <dsp:nvSpPr>
        <dsp:cNvPr id="0" name=""/>
        <dsp:cNvSpPr/>
      </dsp:nvSpPr>
      <dsp:spPr>
        <a:xfrm>
          <a:off x="5892167" y="3417034"/>
          <a:ext cx="3758926" cy="12136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5080" rIns="72000" bIns="50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892167" y="3417034"/>
        <a:ext cx="3758926" cy="121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2A17F-6212-4862-A4FD-69295A1A2B45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A66F6-36D5-4317-8209-C3D7177418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48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055F-2C75-4B8D-BEB8-923060DFC64E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DA65-609E-4201-9E60-5C2D197D0E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3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42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36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31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813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8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537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98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57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0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20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2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842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322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97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677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683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095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54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4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57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42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16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65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99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DA65-609E-4201-9E60-5C2D197D0EE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56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92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1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73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03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76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19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57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11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CA45-608D-41F7-85C9-64D5C5127C7B}" type="datetimeFigureOut">
              <a:rPr lang="es-ES" smtClean="0"/>
              <a:t>11/06/2016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505A-0F4A-4704-9A54-A130920B59C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7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22504"/>
          <a:stretch/>
        </p:blipFill>
        <p:spPr>
          <a:xfrm>
            <a:off x="0" y="431800"/>
            <a:ext cx="12192000" cy="6083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430524" y="221817"/>
            <a:ext cx="11330950" cy="2143622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200" b="1" dirty="0" err="1" smtClean="0">
                <a:ea typeface="+mj-ea"/>
                <a:cs typeface="Arial" panose="020B0604020202020204" pitchFamily="34" charset="0"/>
              </a:rPr>
              <a:t>Trabajo</a:t>
            </a:r>
            <a:r>
              <a:rPr lang="en-US" sz="3200" b="1" dirty="0" smtClean="0">
                <a:ea typeface="+mj-ea"/>
                <a:cs typeface="Arial" panose="020B0604020202020204" pitchFamily="34" charset="0"/>
              </a:rPr>
              <a:t> Final de </a:t>
            </a:r>
            <a:r>
              <a:rPr lang="en-US" sz="3200" b="1" dirty="0" err="1" smtClean="0">
                <a:ea typeface="+mj-ea"/>
                <a:cs typeface="Arial" panose="020B0604020202020204" pitchFamily="34" charset="0"/>
              </a:rPr>
              <a:t>Grado</a:t>
            </a:r>
            <a:endParaRPr lang="en-US" sz="3200" b="1" dirty="0" smtClean="0">
              <a:ea typeface="+mj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s-ES" sz="2800" dirty="0" smtClean="0"/>
              <a:t>Implantación de SAP HANA y su aporte a BI en </a:t>
            </a:r>
            <a:r>
              <a:rPr lang="es-ES" sz="2800" i="1" dirty="0" smtClean="0"/>
              <a:t>Luxo </a:t>
            </a:r>
            <a:r>
              <a:rPr lang="es-ES" sz="2800" i="1" dirty="0" err="1" smtClean="0"/>
              <a:t>Baby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Nutrition</a:t>
            </a:r>
            <a:endParaRPr lang="es-ES" sz="2800" i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s-ES" dirty="0" smtClean="0">
                <a:ea typeface="+mj-ea"/>
                <a:cs typeface="Arial" panose="020B0604020202020204" pitchFamily="34" charset="0"/>
              </a:rPr>
              <a:t>Business </a:t>
            </a:r>
            <a:r>
              <a:rPr lang="es-ES" dirty="0" err="1" smtClean="0">
                <a:ea typeface="+mj-ea"/>
                <a:cs typeface="Arial" panose="020B0604020202020204" pitchFamily="34" charset="0"/>
              </a:rPr>
              <a:t>Intelligence</a:t>
            </a:r>
            <a:endParaRPr lang="es-ES" dirty="0" smtClean="0">
              <a:ea typeface="+mj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dirty="0" smtClean="0">
              <a:ea typeface="+mj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000" b="1" dirty="0" smtClean="0">
                <a:ea typeface="+mj-ea"/>
                <a:cs typeface="Arial" panose="020B0604020202020204" pitchFamily="34" charset="0"/>
              </a:rPr>
              <a:t>Emilio </a:t>
            </a:r>
            <a:r>
              <a:rPr lang="en-US" sz="2000" b="1" dirty="0" smtClean="0">
                <a:ea typeface="+mj-ea"/>
                <a:cs typeface="Arial" panose="020B0604020202020204" pitchFamily="34" charset="0"/>
              </a:rPr>
              <a:t>Molina Haro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000" b="1" dirty="0" smtClean="0">
                <a:ea typeface="+mj-ea"/>
                <a:cs typeface="Arial" panose="020B0604020202020204" pitchFamily="34" charset="0"/>
              </a:rPr>
              <a:t>20/06</a:t>
            </a:r>
            <a:r>
              <a:rPr lang="en-US" sz="2000" b="1" dirty="0" smtClean="0">
                <a:ea typeface="+mj-ea"/>
                <a:cs typeface="Arial" panose="020B0604020202020204" pitchFamily="34" charset="0"/>
              </a:rPr>
              <a:t>/2016</a:t>
            </a:r>
            <a:endParaRPr lang="en-US" sz="2000" b="1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4669"/>
            <a:ext cx="2419219" cy="17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684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</a:t>
            </a:r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SAP HANA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paralelo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080" y="2539913"/>
            <a:ext cx="11231832" cy="2672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800" kern="0" dirty="0" smtClean="0">
                <a:ea typeface="Arial Unicode MS" pitchFamily="34" charset="-128"/>
                <a:cs typeface="Arial" panose="020B0604020202020204" pitchFamily="34" charset="0"/>
              </a:rPr>
              <a:t>Gracias al almacenamiento en columnas, las operaciones pueden paralelizarse en diferentes núcleos del procesador.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800" kern="0" dirty="0" smtClean="0">
                <a:ea typeface="Arial Unicode MS" pitchFamily="34" charset="-128"/>
                <a:cs typeface="Arial" panose="020B0604020202020204" pitchFamily="34" charset="0"/>
              </a:rPr>
              <a:t>Una misma columna también puede paralelizarse en función de los valores que contiene.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6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684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</a:t>
            </a:r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SAP HANA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17415"/>
              </p:ext>
            </p:extLst>
          </p:nvPr>
        </p:nvGraphicFramePr>
        <p:xfrm>
          <a:off x="323400" y="1759827"/>
          <a:ext cx="11545200" cy="46696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75243"/>
                <a:gridCol w="4863548"/>
                <a:gridCol w="4606409"/>
              </a:tblGrid>
              <a:tr h="223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Data Warehouse tradicional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SAP HANA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  <a:tr h="115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Volumen de datos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Almacenamiento </a:t>
                      </a:r>
                      <a:r>
                        <a:rPr lang="es-ES" sz="1600" dirty="0">
                          <a:effectLst/>
                        </a:rPr>
                        <a:t>basado en filas.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Compresión </a:t>
                      </a:r>
                      <a:r>
                        <a:rPr lang="es-ES" sz="1600" dirty="0">
                          <a:effectLst/>
                        </a:rPr>
                        <a:t>en disco.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Almacenamiento </a:t>
                      </a:r>
                      <a:r>
                        <a:rPr lang="es-ES" sz="1600" dirty="0">
                          <a:effectLst/>
                        </a:rPr>
                        <a:t>en caché.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Alto </a:t>
                      </a:r>
                      <a:r>
                        <a:rPr lang="es-ES" sz="1600" dirty="0">
                          <a:effectLst/>
                        </a:rPr>
                        <a:t>uso de índices.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Almacenamiento </a:t>
                      </a:r>
                      <a:r>
                        <a:rPr lang="es-ES" sz="1600" dirty="0">
                          <a:effectLst/>
                        </a:rPr>
                        <a:t>basado en columnas.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Compresión </a:t>
                      </a:r>
                      <a:r>
                        <a:rPr lang="es-ES" sz="1600" dirty="0">
                          <a:effectLst/>
                        </a:rPr>
                        <a:t>en memoria.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Uso </a:t>
                      </a:r>
                      <a:r>
                        <a:rPr lang="es-ES" sz="1600" dirty="0">
                          <a:effectLst/>
                        </a:rPr>
                        <a:t>intensivo de la memoria para mantener datos frecuentes.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  <a:tr h="68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Latencia de información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ETL a través de procesos en lote con posibles agregados generando retrasos en la disponibilidad de información.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Servidor de replicación, no requiere agregados. Mejor rendimiento y tiempos menores.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  <a:tr h="842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Velocidad de cálculo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Almacenamiento </a:t>
                      </a:r>
                      <a:r>
                        <a:rPr lang="es-ES" sz="1600" dirty="0">
                          <a:effectLst/>
                        </a:rPr>
                        <a:t>en filas y caché en memoria.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Cálculos </a:t>
                      </a:r>
                      <a:r>
                        <a:rPr lang="es-ES" sz="1600" dirty="0">
                          <a:effectLst/>
                        </a:rPr>
                        <a:t>en la capa de aplicación.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Almacenamiento </a:t>
                      </a:r>
                      <a:r>
                        <a:rPr lang="es-ES" sz="1600" dirty="0">
                          <a:effectLst/>
                        </a:rPr>
                        <a:t>en columnas y datos en memoria. </a:t>
                      </a:r>
                      <a:endParaRPr lang="es-ES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None/>
                      </a:pPr>
                      <a:r>
                        <a:rPr lang="es-ES" sz="1600" dirty="0" smtClean="0">
                          <a:effectLst/>
                        </a:rPr>
                        <a:t>- Cálculos </a:t>
                      </a:r>
                      <a:r>
                        <a:rPr lang="es-ES" sz="1600" dirty="0">
                          <a:effectLst/>
                        </a:rPr>
                        <a:t>en </a:t>
                      </a:r>
                      <a:r>
                        <a:rPr lang="es-ES" sz="1600" dirty="0" smtClean="0">
                          <a:effectLst/>
                        </a:rPr>
                        <a:t>memoria</a:t>
                      </a:r>
                      <a:r>
                        <a:rPr lang="es-ES" sz="1600" baseline="0" dirty="0" smtClean="0">
                          <a:effectLst/>
                        </a:rPr>
                        <a:t>,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en la capa de base de datos.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  <a:tr h="68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Flexibilidad y robustez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Soluciones basadas en disco. Flexibilidad limitada para cambios en modelos de datos o ajustes en jerarquías.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Sin límite por la persistencia en disco, permite realizar cambios en cualquier momento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  <a:tr h="378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Data Governance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Duplicación de versiones de datos. Implica actividades de conciliación.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Versión única.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  <a:tr h="378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Aplicaciones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Sólo fines analíticos, no transaccionales.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Posibilidad de combinar aplicaciones OLAP y OLTP.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34362" marB="34362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Landscape de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Luxo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Baby Nutrition (I)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0627" y="1810091"/>
            <a:ext cx="6527973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SAP R/3: Sistema operacional</a:t>
            </a:r>
          </a:p>
          <a:p>
            <a:r>
              <a:rPr lang="es-ES" dirty="0" smtClean="0"/>
              <a:t>SAP BW: Análisis relacional y multidimensional.</a:t>
            </a:r>
          </a:p>
          <a:p>
            <a:r>
              <a:rPr lang="es-ES" dirty="0" smtClean="0"/>
              <a:t>SAP SOLMAN: Permite almacenar documentación y recopilar los pasos para una implementación.</a:t>
            </a:r>
          </a:p>
          <a:p>
            <a:r>
              <a:rPr lang="es-ES" dirty="0" smtClean="0"/>
              <a:t>SAP PI: Centraliza la comunicación entre sistemas SAP y/o sistemas no SAP.</a:t>
            </a:r>
          </a:p>
          <a:p>
            <a:r>
              <a:rPr lang="es-ES" dirty="0" err="1" smtClean="0"/>
              <a:t>Webshop</a:t>
            </a:r>
            <a:r>
              <a:rPr lang="es-ES" dirty="0" smtClean="0"/>
              <a:t>: Interfaz para pedidos desde la tienda on-line.</a:t>
            </a:r>
          </a:p>
          <a:p>
            <a:r>
              <a:rPr lang="es-ES" dirty="0" smtClean="0"/>
              <a:t>WBOM: Interfaz para herramienta de ofertas con centros de salud.</a:t>
            </a:r>
            <a:endParaRPr lang="es-E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" y="1893904"/>
            <a:ext cx="4812433" cy="4257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Landscape de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Luxo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Baby Nutrition (II)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401" y="1810091"/>
            <a:ext cx="1154519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sz="2000" dirty="0" smtClean="0"/>
              <a:t>Entornos de Desarrollo (DE1 y BT1): Donde se realizan ajustes y parametrización.</a:t>
            </a:r>
          </a:p>
          <a:p>
            <a:r>
              <a:rPr lang="es-ES" sz="2000" dirty="0" smtClean="0"/>
              <a:t>Entornos de Calidad (QA1 y BQ1): Donde se efectuarán las pruebas para consolidar los resultados.</a:t>
            </a:r>
          </a:p>
          <a:p>
            <a:r>
              <a:rPr lang="es-ES" sz="2000" dirty="0" smtClean="0"/>
              <a:t>Entornos de Producción (PR1 y BW1): Entorno en el que todo usuario trabaja y donde la información es real y actualizada.</a:t>
            </a:r>
            <a:endParaRPr lang="es-ES" sz="20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6" b="-2744"/>
          <a:stretch/>
        </p:blipFill>
        <p:spPr bwMode="auto">
          <a:xfrm>
            <a:off x="3276203" y="3394694"/>
            <a:ext cx="4570905" cy="2983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0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TO-BE: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0"/>
          <a:stretch/>
        </p:blipFill>
        <p:spPr bwMode="auto">
          <a:xfrm>
            <a:off x="430080" y="1810091"/>
            <a:ext cx="4722964" cy="3758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90065" y="2427620"/>
            <a:ext cx="6364913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La antigua BBDD se reemplazará totalmente por SAP HANA.</a:t>
            </a:r>
          </a:p>
          <a:p>
            <a:r>
              <a:rPr lang="es-ES" dirty="0" smtClean="0"/>
              <a:t>Los cálculos pasarán de la capa de aplicación a la capa de persistencia.</a:t>
            </a:r>
          </a:p>
          <a:p>
            <a:r>
              <a:rPr lang="es-ES" dirty="0" smtClean="0"/>
              <a:t>SAP ERP y SAP BW funcionarán sobre SAP HANA permitiendo integración total</a:t>
            </a:r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Migración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DMO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060" y="2165329"/>
            <a:ext cx="5912079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sz="2800" i="1" dirty="0" err="1" smtClean="0"/>
              <a:t>Database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Migration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Option</a:t>
            </a:r>
            <a:r>
              <a:rPr lang="es-ES" sz="2800" i="1" dirty="0" smtClean="0"/>
              <a:t> </a:t>
            </a:r>
            <a:r>
              <a:rPr lang="es-ES" sz="2800" dirty="0" smtClean="0"/>
              <a:t>es una herramienta incluida en </a:t>
            </a:r>
            <a:r>
              <a:rPr lang="es-ES" sz="2800" i="1" dirty="0" smtClean="0"/>
              <a:t>Software </a:t>
            </a:r>
            <a:r>
              <a:rPr lang="es-ES" sz="2800" i="1" dirty="0" err="1" smtClean="0"/>
              <a:t>Update</a:t>
            </a:r>
            <a:r>
              <a:rPr lang="es-ES" sz="2800" i="1" dirty="0" smtClean="0"/>
              <a:t> Manager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Procedimiento recomendado por SAP.</a:t>
            </a:r>
            <a:r>
              <a:rPr lang="es-ES" sz="2800" dirty="0"/>
              <a:t> </a:t>
            </a:r>
            <a:r>
              <a:rPr lang="es-ES" sz="2800" dirty="0" smtClean="0"/>
              <a:t>Simple y con coste mínimo.</a:t>
            </a:r>
          </a:p>
          <a:p>
            <a:r>
              <a:rPr lang="es-ES" sz="2800" dirty="0" smtClean="0"/>
              <a:t>Se crea un repositorio fantasma en Oracle mientras se instala la Base de Datos SAP HANA.</a:t>
            </a:r>
          </a:p>
        </p:txBody>
      </p:sp>
      <p:pic>
        <p:nvPicPr>
          <p:cNvPr id="11" name="Picture 10" descr="DMO_intr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00" y="2590800"/>
            <a:ext cx="5068200" cy="290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5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400" y="2279450"/>
            <a:ext cx="11545200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800" dirty="0" smtClean="0"/>
              <a:t>Comprobación de conexión con los clientes ERP y BW.</a:t>
            </a:r>
          </a:p>
          <a:p>
            <a:pPr>
              <a:spcBef>
                <a:spcPts val="0"/>
              </a:spcBef>
            </a:pPr>
            <a:r>
              <a:rPr lang="es-ES" sz="2800" dirty="0" smtClean="0"/>
              <a:t>Aplicación de notas SAP relacionadas con BW.</a:t>
            </a:r>
          </a:p>
          <a:p>
            <a:pPr>
              <a:spcBef>
                <a:spcPts val="0"/>
              </a:spcBef>
            </a:pPr>
            <a:r>
              <a:rPr lang="es-ES" sz="2800" dirty="0" smtClean="0"/>
              <a:t>Instalación de la Base de Datos SAP HANA.</a:t>
            </a:r>
          </a:p>
          <a:p>
            <a:pPr>
              <a:spcBef>
                <a:spcPts val="0"/>
              </a:spcBef>
            </a:pPr>
            <a:r>
              <a:rPr lang="es-ES" sz="2800" dirty="0" smtClean="0"/>
              <a:t>Obtención de Clave de Migración, software de HANA y licencia SAP</a:t>
            </a:r>
          </a:p>
          <a:p>
            <a:pPr>
              <a:spcBef>
                <a:spcPts val="0"/>
              </a:spcBef>
            </a:pPr>
            <a:r>
              <a:rPr lang="es-ES" sz="2800" dirty="0" smtClean="0"/>
              <a:t>Obtención de la última versión de SUM.</a:t>
            </a:r>
          </a:p>
          <a:p>
            <a:pPr>
              <a:spcBef>
                <a:spcPts val="0"/>
              </a:spcBef>
            </a:pPr>
            <a:r>
              <a:rPr lang="es-ES" sz="2800" dirty="0" smtClean="0"/>
              <a:t>Instalación y configuración de la última versión de SAP </a:t>
            </a:r>
            <a:r>
              <a:rPr lang="es-ES" sz="2800" i="1" dirty="0" smtClean="0"/>
              <a:t>Host </a:t>
            </a:r>
            <a:r>
              <a:rPr lang="es-ES" sz="2800" i="1" dirty="0" err="1" smtClean="0"/>
              <a:t>Agent</a:t>
            </a:r>
            <a:r>
              <a:rPr lang="es-E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s-ES" sz="2800" dirty="0" smtClean="0"/>
              <a:t>Descarga de los ficheros necesarios para </a:t>
            </a:r>
            <a:r>
              <a:rPr lang="es-ES" sz="2800" i="1" dirty="0" err="1" smtClean="0"/>
              <a:t>Maintenance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Optimizer</a:t>
            </a:r>
            <a:r>
              <a:rPr lang="es-ES" sz="2800" dirty="0" smtClean="0"/>
              <a:t>.</a:t>
            </a:r>
          </a:p>
          <a:p>
            <a:pPr>
              <a:spcBef>
                <a:spcPts val="600"/>
              </a:spcBef>
            </a:pPr>
            <a:endParaRPr lang="es-E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2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migraci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400" y="1835852"/>
            <a:ext cx="11545200" cy="5062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smtClean="0"/>
              <a:t>Extracción: </a:t>
            </a:r>
            <a:r>
              <a:rPr lang="es-ES" dirty="0" smtClean="0"/>
              <a:t>Se descargarán los datos de la base de datos de origen en el directorio seleccionado.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smtClean="0"/>
              <a:t>Configuración: </a:t>
            </a:r>
            <a:r>
              <a:rPr lang="es-ES" dirty="0" smtClean="0"/>
              <a:t>Se configurarán procesos y parámetros de rendimiento.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smtClean="0"/>
              <a:t>Comprobaciones: </a:t>
            </a:r>
            <a:r>
              <a:rPr lang="es-ES" dirty="0" smtClean="0"/>
              <a:t>DMO calculará el espacio requerido para el repositorio “fantasma” entre otras comprobaciones.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err="1" smtClean="0"/>
              <a:t>Preprocesado</a:t>
            </a:r>
            <a:r>
              <a:rPr lang="es-ES" b="1" dirty="0" smtClean="0"/>
              <a:t>: </a:t>
            </a:r>
            <a:r>
              <a:rPr lang="es-ES" dirty="0" smtClean="0"/>
              <a:t>Se bloquea el código ABAP para evitar modificaciones durante el proceso.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smtClean="0"/>
              <a:t>Ejecución: </a:t>
            </a:r>
            <a:r>
              <a:rPr lang="es-ES" dirty="0" smtClean="0"/>
              <a:t>DMO comienza a migrar los datos de aplicación al repositorio “fantasma”.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err="1" smtClean="0"/>
              <a:t>Postprocesado</a:t>
            </a:r>
            <a:r>
              <a:rPr lang="es-ES" b="1" dirty="0" smtClean="0"/>
              <a:t>: </a:t>
            </a:r>
            <a:r>
              <a:rPr lang="es-ES" dirty="0" smtClean="0"/>
              <a:t>Se limpian todos los datos “basura” generados.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1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00" y="1806324"/>
            <a:ext cx="5391600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b="1" dirty="0">
                <a:solidFill>
                  <a:srgbClr val="ED8D01"/>
                </a:solidFill>
              </a:rPr>
              <a:t>1. </a:t>
            </a:r>
            <a:r>
              <a:rPr lang="es-ES" sz="2800" b="1" dirty="0" smtClean="0"/>
              <a:t>Actualización de los entornos </a:t>
            </a:r>
            <a:r>
              <a:rPr lang="es-ES" sz="2800" b="1" dirty="0" err="1" smtClean="0"/>
              <a:t>Sandbox</a:t>
            </a:r>
            <a:endParaRPr lang="es-ES" sz="2800" b="1" dirty="0" smtClean="0"/>
          </a:p>
          <a:p>
            <a:pPr marL="114300" lvl="1">
              <a:spcAft>
                <a:spcPts val="600"/>
              </a:spcAft>
            </a:pPr>
            <a:r>
              <a:rPr lang="es-ES" sz="2000" b="1" dirty="0"/>
              <a:t>	</a:t>
            </a:r>
            <a:r>
              <a:rPr lang="es-ES" sz="2000" b="1" dirty="0" smtClean="0"/>
              <a:t>- Pruebas unitarias y optimización.</a:t>
            </a:r>
          </a:p>
          <a:p>
            <a:pPr marL="114300" lvl="1">
              <a:spcAft>
                <a:spcPts val="600"/>
              </a:spcAft>
            </a:pPr>
            <a:r>
              <a:rPr lang="es-ES" sz="2000" b="1" dirty="0"/>
              <a:t>	</a:t>
            </a:r>
            <a:r>
              <a:rPr lang="es-ES" sz="2000" b="1" dirty="0" smtClean="0"/>
              <a:t>- Pruebas de regresión.</a:t>
            </a:r>
          </a:p>
          <a:p>
            <a:pPr marL="114300" lvl="1">
              <a:spcAft>
                <a:spcPts val="600"/>
              </a:spcAft>
            </a:pPr>
            <a:r>
              <a:rPr lang="es-ES" sz="2000" b="1" dirty="0" smtClean="0"/>
              <a:t>	- Pruebas de rendimiento.</a:t>
            </a:r>
          </a:p>
          <a:p>
            <a:pPr marL="114300" lvl="1">
              <a:spcAft>
                <a:spcPts val="600"/>
              </a:spcAft>
            </a:pPr>
            <a:endParaRPr lang="es-ES" sz="2000" b="1" dirty="0" smtClean="0"/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b="1" dirty="0">
                <a:solidFill>
                  <a:srgbClr val="ED8D01"/>
                </a:solidFill>
              </a:rPr>
              <a:t>3. </a:t>
            </a:r>
            <a:r>
              <a:rPr lang="es-ES" sz="2800" b="1" dirty="0" smtClean="0"/>
              <a:t>Actualización de los entornos </a:t>
            </a:r>
            <a:r>
              <a:rPr lang="es-ES" sz="2800" b="1" dirty="0"/>
              <a:t>de Calidad</a:t>
            </a:r>
          </a:p>
          <a:p>
            <a:pPr marL="114300" lvl="1">
              <a:spcAft>
                <a:spcPts val="600"/>
              </a:spcAft>
            </a:pPr>
            <a:r>
              <a:rPr lang="es-ES" sz="2000" b="1" dirty="0"/>
              <a:t>	- Pruebas técnicas.</a:t>
            </a:r>
          </a:p>
          <a:p>
            <a:pPr marL="114300" lvl="1">
              <a:spcAft>
                <a:spcPts val="600"/>
              </a:spcAft>
            </a:pPr>
            <a:r>
              <a:rPr lang="es-ES" sz="2000" b="1" dirty="0"/>
              <a:t>	</a:t>
            </a:r>
            <a:r>
              <a:rPr lang="es-ES" sz="2000" b="1" dirty="0"/>
              <a:t>- Pruebas de regresión.</a:t>
            </a:r>
          </a:p>
          <a:p>
            <a:pPr marL="114300" lvl="1">
              <a:spcAft>
                <a:spcPts val="600"/>
              </a:spcAft>
            </a:pPr>
            <a:r>
              <a:rPr lang="es-ES" sz="2000" b="1" dirty="0"/>
              <a:t>	</a:t>
            </a:r>
            <a:r>
              <a:rPr lang="es-ES" sz="2000" b="1" dirty="0"/>
              <a:t>- Pruebas de rendimiento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863177"/>
            <a:ext cx="5391600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b="1" dirty="0" smtClean="0">
                <a:solidFill>
                  <a:srgbClr val="ED8D01"/>
                </a:solidFill>
              </a:rPr>
              <a:t>2. </a:t>
            </a:r>
            <a:r>
              <a:rPr lang="es-ES" sz="2800" b="1" dirty="0" smtClean="0"/>
              <a:t>Actualización de los entornos </a:t>
            </a:r>
            <a:r>
              <a:rPr lang="es-ES" sz="2800" b="1" dirty="0"/>
              <a:t>de Desarrollo</a:t>
            </a:r>
          </a:p>
          <a:p>
            <a:pPr marL="114300" lvl="1" indent="0">
              <a:spcAft>
                <a:spcPts val="600"/>
              </a:spcAft>
              <a:buNone/>
            </a:pPr>
            <a:r>
              <a:rPr lang="es-ES" sz="2000" b="1" dirty="0"/>
              <a:t>	</a:t>
            </a:r>
            <a:r>
              <a:rPr lang="es-ES" sz="2000" b="1" dirty="0"/>
              <a:t>- </a:t>
            </a:r>
            <a:r>
              <a:rPr lang="es-ES" sz="2000" b="1" dirty="0" err="1"/>
              <a:t>Landscape</a:t>
            </a:r>
            <a:r>
              <a:rPr lang="es-ES" sz="2000" b="1" dirty="0"/>
              <a:t> de contingencia.</a:t>
            </a:r>
          </a:p>
          <a:p>
            <a:pPr marL="114300" lvl="1" indent="0">
              <a:spcAft>
                <a:spcPts val="600"/>
              </a:spcAft>
              <a:buNone/>
            </a:pPr>
            <a:r>
              <a:rPr lang="es-ES" sz="2000" b="1" dirty="0"/>
              <a:t>	</a:t>
            </a:r>
            <a:r>
              <a:rPr lang="es-ES" sz="2000" b="1" dirty="0"/>
              <a:t>- Validación y pruebas</a:t>
            </a:r>
            <a:r>
              <a:rPr lang="es-ES" sz="2000" b="1" dirty="0" smtClean="0"/>
              <a:t>.</a:t>
            </a:r>
          </a:p>
          <a:p>
            <a:pPr marL="114300" lvl="1" indent="0">
              <a:spcAft>
                <a:spcPts val="600"/>
              </a:spcAft>
              <a:buNone/>
            </a:pPr>
            <a:endParaRPr lang="es-ES" sz="2000" b="1" dirty="0" smtClean="0"/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endParaRPr lang="es-ES" sz="2000" b="1" dirty="0" smtClean="0"/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800" b="1" dirty="0" smtClean="0">
                <a:solidFill>
                  <a:srgbClr val="ED8D01"/>
                </a:solidFill>
              </a:rPr>
              <a:t>4. </a:t>
            </a:r>
            <a:r>
              <a:rPr lang="es-ES" sz="2800" b="1" dirty="0" smtClean="0"/>
              <a:t>Actualización de los entornos </a:t>
            </a:r>
            <a:r>
              <a:rPr lang="es-ES" sz="2800" b="1" dirty="0"/>
              <a:t>Productivos</a:t>
            </a:r>
          </a:p>
          <a:p>
            <a:pPr marL="114300" lvl="1" indent="0">
              <a:spcAft>
                <a:spcPts val="600"/>
              </a:spcAft>
              <a:buNone/>
            </a:pPr>
            <a:r>
              <a:rPr lang="es-ES" sz="2000" b="1" dirty="0"/>
              <a:t>	</a:t>
            </a:r>
            <a:r>
              <a:rPr lang="es-ES" sz="2000" b="1" dirty="0"/>
              <a:t>- </a:t>
            </a:r>
            <a:r>
              <a:rPr lang="es-ES" sz="2000" b="1" dirty="0" smtClean="0"/>
              <a:t>Formación</a:t>
            </a:r>
            <a:endParaRPr lang="es-E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8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1491669"/>
              </p:ext>
            </p:extLst>
          </p:nvPr>
        </p:nvGraphicFramePr>
        <p:xfrm>
          <a:off x="430080" y="1786486"/>
          <a:ext cx="11334656" cy="463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92636" y="5192483"/>
            <a:ext cx="3682093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AFFILIATE KEY-USERS</a:t>
            </a:r>
            <a:r>
              <a:rPr lang="en-US" sz="900" b="1" dirty="0" smtClean="0">
                <a:solidFill>
                  <a:schemeClr val="bg1"/>
                </a:solidFill>
              </a:rPr>
              <a:t>:</a:t>
            </a:r>
            <a:endParaRPr lang="en-US" sz="900" b="1" dirty="0">
              <a:solidFill>
                <a:schemeClr val="bg1"/>
              </a:solidFill>
            </a:endParaRPr>
          </a:p>
          <a:p>
            <a:pPr lvl="0"/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ITALY - Joe </a:t>
            </a:r>
            <a:r>
              <a:rPr lang="en-US" sz="900" dirty="0" err="1">
                <a:solidFill>
                  <a:schemeClr val="bg1"/>
                </a:solidFill>
              </a:rPr>
              <a:t>Satriani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FRANCE - Yann Pierre </a:t>
            </a:r>
            <a:r>
              <a:rPr lang="en-US" sz="900" dirty="0" err="1">
                <a:solidFill>
                  <a:schemeClr val="bg1"/>
                </a:solidFill>
              </a:rPr>
              <a:t>Tiersen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SPAIN - Enrique González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/>
            </a:r>
            <a:br>
              <a:rPr lang="en-US" sz="900" b="1" dirty="0">
                <a:solidFill>
                  <a:schemeClr val="bg1"/>
                </a:solidFill>
              </a:rPr>
            </a:br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endParaRPr lang="en-US" sz="900" b="1" dirty="0">
              <a:solidFill>
                <a:schemeClr val="bg1"/>
              </a:solidFill>
            </a:endParaRPr>
          </a:p>
          <a:p>
            <a:pPr lvl="0"/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endParaRPr lang="en-US" sz="900" b="1" dirty="0" smtClean="0">
              <a:solidFill>
                <a:schemeClr val="bg1"/>
              </a:solidFill>
            </a:endParaRPr>
          </a:p>
          <a:p>
            <a:pPr lvl="0"/>
            <a:r>
              <a:rPr lang="en-US" sz="900" b="1" dirty="0" smtClean="0">
                <a:solidFill>
                  <a:schemeClr val="bg1"/>
                </a:solidFill>
              </a:rPr>
              <a:t>Optional</a:t>
            </a:r>
            <a:r>
              <a:rPr lang="en-US" sz="900" b="1" dirty="0">
                <a:solidFill>
                  <a:schemeClr val="bg1"/>
                </a:solidFill>
              </a:rPr>
              <a:t>: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PORTUGAL - </a:t>
            </a:r>
            <a:r>
              <a:rPr lang="en-US" sz="900" dirty="0" err="1">
                <a:solidFill>
                  <a:schemeClr val="bg1"/>
                </a:solidFill>
              </a:rPr>
              <a:t>Nuno</a:t>
            </a:r>
            <a:r>
              <a:rPr lang="en-US" sz="900" dirty="0">
                <a:solidFill>
                  <a:schemeClr val="bg1"/>
                </a:solidFill>
              </a:rPr>
              <a:t> Bettencourt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CZECH REPUBLIC - Rudy </a:t>
            </a:r>
            <a:r>
              <a:rPr lang="en-US" sz="900" dirty="0" err="1">
                <a:solidFill>
                  <a:schemeClr val="bg1"/>
                </a:solidFill>
              </a:rPr>
              <a:t>Linka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UNITED KINGDOM - Glen Hansard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NETHERLANDS  - Jan </a:t>
            </a:r>
            <a:r>
              <a:rPr lang="en-US" sz="900" dirty="0" err="1">
                <a:solidFill>
                  <a:schemeClr val="bg1"/>
                </a:solidFill>
              </a:rPr>
              <a:t>Akkerman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TURKEY - </a:t>
            </a:r>
            <a:r>
              <a:rPr lang="es-ES" sz="900" dirty="0" err="1">
                <a:solidFill>
                  <a:schemeClr val="bg1"/>
                </a:solidFill>
              </a:rPr>
              <a:t>Farrokh</a:t>
            </a:r>
            <a:r>
              <a:rPr lang="es-ES" sz="900" dirty="0">
                <a:solidFill>
                  <a:schemeClr val="bg1"/>
                </a:solidFill>
              </a:rPr>
              <a:t> </a:t>
            </a:r>
            <a:r>
              <a:rPr lang="es-ES" sz="900" dirty="0" err="1">
                <a:solidFill>
                  <a:schemeClr val="bg1"/>
                </a:solidFill>
              </a:rPr>
              <a:t>Bulsara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POLAND - Eugene Bertram Krupa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GERMANY - James </a:t>
            </a:r>
            <a:r>
              <a:rPr lang="en-US" sz="900" dirty="0" smtClean="0">
                <a:solidFill>
                  <a:schemeClr val="bg1"/>
                </a:solidFill>
              </a:rPr>
              <a:t>Hetfield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2636" y="3442461"/>
            <a:ext cx="3682093" cy="21698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EMEA KEY-USERS:</a:t>
            </a:r>
            <a:br>
              <a:rPr lang="en-US" sz="900" b="1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MANUFACTURING - John Winston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MANUFACTURING - Ronald Scott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MANUFACTURING - David Gilmour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FINANCE - David Robert Jones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FINANCE - Miles Davis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FINANCE - Richard </a:t>
            </a:r>
            <a:r>
              <a:rPr lang="en-US" sz="900" dirty="0" smtClean="0">
                <a:solidFill>
                  <a:schemeClr val="bg1"/>
                </a:solidFill>
              </a:rPr>
              <a:t>Blackmore</a:t>
            </a:r>
          </a:p>
          <a:p>
            <a:pPr lvl="0"/>
            <a:endParaRPr lang="en-US" sz="900" dirty="0">
              <a:solidFill>
                <a:schemeClr val="bg1"/>
              </a:solidFill>
            </a:endParaRPr>
          </a:p>
          <a:p>
            <a:pPr lvl="0"/>
            <a:endParaRPr lang="en-US" sz="900" dirty="0" smtClean="0">
              <a:solidFill>
                <a:schemeClr val="bg1"/>
              </a:solidFill>
            </a:endParaRPr>
          </a:p>
          <a:p>
            <a:pPr lvl="0"/>
            <a:endParaRPr lang="en-US" sz="900" dirty="0">
              <a:solidFill>
                <a:schemeClr val="bg1"/>
              </a:solidFill>
            </a:endParaRPr>
          </a:p>
          <a:p>
            <a:pPr lvl="0"/>
            <a:endParaRPr lang="en-US" sz="900" dirty="0" smtClean="0">
              <a:solidFill>
                <a:schemeClr val="bg1"/>
              </a:solidFill>
            </a:endParaRPr>
          </a:p>
          <a:p>
            <a:pPr lvl="0"/>
            <a:endParaRPr lang="en-US" sz="900" dirty="0">
              <a:solidFill>
                <a:schemeClr val="bg1"/>
              </a:solidFill>
            </a:endParaRPr>
          </a:p>
          <a:p>
            <a:pPr lvl="0"/>
            <a:endParaRPr lang="en-US" sz="900" dirty="0" smtClean="0">
              <a:solidFill>
                <a:schemeClr val="bg1"/>
              </a:solidFill>
            </a:endParaRPr>
          </a:p>
          <a:p>
            <a:pPr lvl="0"/>
            <a:endParaRPr lang="en-US" sz="900" dirty="0">
              <a:solidFill>
                <a:schemeClr val="bg1"/>
              </a:solidFill>
            </a:endParaRPr>
          </a:p>
          <a:p>
            <a:pPr lvl="0"/>
            <a:endParaRPr lang="en-US" sz="900" dirty="0" smtClean="0">
              <a:solidFill>
                <a:schemeClr val="bg1"/>
              </a:solidFill>
            </a:endParaRPr>
          </a:p>
          <a:p>
            <a:pPr lvl="0"/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SUPPLY - Thomas Morello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SUPPLY -</a:t>
            </a:r>
            <a:r>
              <a:rPr lang="es-ES" sz="900" dirty="0">
                <a:solidFill>
                  <a:schemeClr val="bg1"/>
                </a:solidFill>
              </a:rPr>
              <a:t>Neil Percival Young 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SUPPLY - Roger Waters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SALES -  </a:t>
            </a:r>
            <a:r>
              <a:rPr lang="es-ES" sz="900" dirty="0">
                <a:solidFill>
                  <a:schemeClr val="bg1"/>
                </a:solidFill>
              </a:rPr>
              <a:t>Carlos Augusto Santana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SALES -Angus McKinnon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SALES -Brian Johnson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HR - Riley </a:t>
            </a:r>
            <a:r>
              <a:rPr lang="en-US" sz="900" dirty="0" smtClean="0">
                <a:solidFill>
                  <a:schemeClr val="bg1"/>
                </a:solidFill>
              </a:rPr>
              <a:t>King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9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527853" y="1708361"/>
            <a:ext cx="11340747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Introducción</a:t>
            </a:r>
          </a:p>
          <a:p>
            <a:pPr marL="9144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Motivación</a:t>
            </a:r>
          </a:p>
          <a:p>
            <a:pPr marL="9144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Objetivos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¿Qué son SAP ERP, SAP BW y SAP HANA?</a:t>
            </a: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Beneficios de SAP HANA</a:t>
            </a:r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Landscape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actual en </a:t>
            </a:r>
            <a:r>
              <a:rPr lang="es-E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Luxo </a:t>
            </a:r>
            <a:r>
              <a:rPr lang="es-ES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Baby</a:t>
            </a:r>
            <a:r>
              <a:rPr lang="es-E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Nutrition</a:t>
            </a:r>
            <a:endParaRPr lang="es-ES" sz="2800" i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Actualización</a:t>
            </a: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Enfoque de actualización</a:t>
            </a:r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Organización</a:t>
            </a:r>
          </a:p>
          <a:p>
            <a:pPr>
              <a:buClr>
                <a:schemeClr val="accent2"/>
              </a:buClr>
              <a:buFont typeface="Arial" pitchFamily="34" charset="0"/>
              <a:buChar char="■"/>
            </a:pPr>
            <a:r>
              <a:rPr lang="es-E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anose="020B0604020202020204" pitchFamily="34" charset="0"/>
              </a:rPr>
              <a:t> Conclusiones</a:t>
            </a:r>
            <a:endParaRPr lang="es-ES" sz="2800" kern="0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4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97685"/>
              </p:ext>
            </p:extLst>
          </p:nvPr>
        </p:nvGraphicFramePr>
        <p:xfrm>
          <a:off x="2092698" y="1786487"/>
          <a:ext cx="8006604" cy="391502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39949"/>
                <a:gridCol w="793851"/>
                <a:gridCol w="605417"/>
                <a:gridCol w="981353"/>
                <a:gridCol w="1063443"/>
                <a:gridCol w="1000009"/>
                <a:gridCol w="922582"/>
              </a:tblGrid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Actividad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SteerCo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Luxo PM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Expertum PM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IBM PM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EMEA Key-users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Affiliate Key-users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Kick-off del proyecto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Actualización del </a:t>
                      </a:r>
                      <a:r>
                        <a:rPr lang="es-ES" sz="1000" dirty="0" err="1">
                          <a:effectLst/>
                        </a:rPr>
                        <a:t>Sandbox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Tareas técnicas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Pruebas unitarias y optimización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Pruebas de regresión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Pruebas de rendimiento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Implementación de correcciones a BT1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Actualización/Migración de BT1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Tareas técnicas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Pruebas unitarias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Actualización/Migración de BQ1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>
                          <a:effectLst/>
                        </a:rPr>
                        <a:t>Tareas técnicas</a:t>
                      </a:r>
                      <a:endParaRPr lang="es-E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Pruebas de regresión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Actualización de RD1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>
                          <a:effectLst/>
                        </a:rPr>
                        <a:t>Tareas técnicas</a:t>
                      </a:r>
                      <a:endParaRPr lang="es-E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>
                          <a:effectLst/>
                        </a:rPr>
                        <a:t>Pruebas unitarias</a:t>
                      </a:r>
                      <a:endParaRPr lang="es-E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Pruebas de regresión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Actualización/Migración de BW1 y RP1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>
                          <a:effectLst/>
                        </a:rPr>
                        <a:t>Tareas técnicas</a:t>
                      </a:r>
                      <a:endParaRPr lang="es-E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000" b="0" dirty="0">
                          <a:effectLst/>
                        </a:rPr>
                        <a:t>Soporte Post </a:t>
                      </a:r>
                      <a:r>
                        <a:rPr lang="es-ES" sz="1000" b="0" dirty="0" err="1">
                          <a:effectLst/>
                        </a:rPr>
                        <a:t>Go</a:t>
                      </a:r>
                      <a:r>
                        <a:rPr lang="es-ES" sz="1000" b="0" dirty="0">
                          <a:effectLst/>
                        </a:rPr>
                        <a:t>-Live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Training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Cierre de Proyecto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703745" y="5701516"/>
            <a:ext cx="521458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LM Roman 12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R=Responsable / A=Aprobador / C=Consultado / I=Informado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1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hitos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05576" y="1677784"/>
            <a:ext cx="8172898" cy="4056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hevron 12"/>
          <p:cNvSpPr/>
          <p:nvPr/>
        </p:nvSpPr>
        <p:spPr>
          <a:xfrm>
            <a:off x="4087395" y="5843015"/>
            <a:ext cx="1281690" cy="590639"/>
          </a:xfrm>
          <a:prstGeom prst="chevron">
            <a:avLst>
              <a:gd name="adj" fmla="val 23684"/>
            </a:avLst>
          </a:prstGeom>
          <a:gradFill flip="none" rotWithShape="0">
            <a:gsLst>
              <a:gs pos="0">
                <a:srgbClr val="00486A"/>
              </a:gs>
              <a:gs pos="61000">
                <a:srgbClr val="006496"/>
              </a:gs>
              <a:gs pos="100000">
                <a:srgbClr val="007AB7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</a:t>
            </a:r>
            <a:endParaRPr lang="es-E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459875" y="5843014"/>
            <a:ext cx="1281690" cy="590639"/>
          </a:xfrm>
          <a:prstGeom prst="chevron">
            <a:avLst>
              <a:gd name="adj" fmla="val 21429"/>
            </a:avLst>
          </a:prstGeom>
          <a:gradFill flip="none" rotWithShape="0">
            <a:gsLst>
              <a:gs pos="0">
                <a:srgbClr val="B45112"/>
              </a:gs>
              <a:gs pos="60000">
                <a:srgbClr val="BA591A"/>
              </a:gs>
              <a:gs pos="100000">
                <a:srgbClr val="EB935C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s-ES" sz="1400" dirty="0" err="1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Consultants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832355" y="5843014"/>
            <a:ext cx="1281690" cy="590639"/>
          </a:xfrm>
          <a:prstGeom prst="chevron">
            <a:avLst>
              <a:gd name="adj" fmla="val 21429"/>
            </a:avLst>
          </a:prstGeom>
          <a:gradFill flip="none" rotWithShape="0">
            <a:gsLst>
              <a:gs pos="46000">
                <a:srgbClr val="00893E"/>
              </a:gs>
              <a:gs pos="0">
                <a:srgbClr val="005F2B"/>
              </a:gs>
              <a:gs pos="100000">
                <a:srgbClr val="00B250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3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25672"/>
              </p:ext>
            </p:extLst>
          </p:nvPr>
        </p:nvGraphicFramePr>
        <p:xfrm>
          <a:off x="635643" y="1989679"/>
          <a:ext cx="5261583" cy="360913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858710"/>
                <a:gridCol w="452530"/>
                <a:gridCol w="397326"/>
                <a:gridCol w="424928"/>
                <a:gridCol w="412852"/>
                <a:gridCol w="383525"/>
                <a:gridCol w="405951"/>
                <a:gridCol w="431828"/>
                <a:gridCol w="493933"/>
              </a:tblGrid>
              <a:tr h="2755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Sept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Oct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Nov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Dec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Jan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Feb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Mar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BW – David Eric Grohl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67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BW (E) – Edward Severson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35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ERP – George Harrison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45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ERP – Geoffrey Beck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45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ERP (E) – Paul David Hewson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ERP (E) – James Morrison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Infra – Robert Plant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Infra (E) – Frank Zappa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IBM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53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27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ABAP Developer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14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/>
                </a:tc>
              </a:tr>
              <a:tr h="30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315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05" marR="8480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78164"/>
              </p:ext>
            </p:extLst>
          </p:nvPr>
        </p:nvGraphicFramePr>
        <p:xfrm>
          <a:off x="6532869" y="2512915"/>
          <a:ext cx="4817926" cy="256266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5682"/>
                <a:gridCol w="785398"/>
                <a:gridCol w="880457"/>
                <a:gridCol w="1106389"/>
              </a:tblGrid>
              <a:tr h="259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Cantidad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Tarifa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428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Días IT </a:t>
                      </a:r>
                      <a:br>
                        <a:rPr lang="es-ES" sz="1200" dirty="0">
                          <a:effectLst/>
                        </a:rPr>
                      </a:br>
                      <a:r>
                        <a:rPr lang="es-ES" sz="1100" b="0" dirty="0">
                          <a:effectLst/>
                        </a:rPr>
                        <a:t>(Empleados internos y externos)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315 días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750 € / día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236.250,00 €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23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Costes implementación IBM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80.000,00 €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424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Costes hardware temporal</a:t>
                      </a:r>
                      <a:br>
                        <a:rPr lang="es-ES" sz="1200" dirty="0">
                          <a:effectLst/>
                        </a:rPr>
                      </a:br>
                      <a:r>
                        <a:rPr lang="es-ES" sz="1100" b="0" dirty="0">
                          <a:effectLst/>
                        </a:rPr>
                        <a:t>(</a:t>
                      </a:r>
                      <a:r>
                        <a:rPr lang="es-ES" sz="1100" b="0" dirty="0" err="1">
                          <a:effectLst/>
                        </a:rPr>
                        <a:t>Sandbox</a:t>
                      </a:r>
                      <a:r>
                        <a:rPr lang="es-ES" sz="1100" b="0" dirty="0">
                          <a:effectLst/>
                        </a:rPr>
                        <a:t> y Contingencia)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12.000,00 €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434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Licencias</a:t>
                      </a:r>
                      <a:br>
                        <a:rPr lang="es-ES" sz="1200" dirty="0">
                          <a:effectLst/>
                        </a:rPr>
                      </a:br>
                      <a:r>
                        <a:rPr lang="es-ES" sz="1100" b="0" dirty="0">
                          <a:effectLst/>
                        </a:rPr>
                        <a:t>(1000 usuarios)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220.000,00 €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266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Appliance</a:t>
                      </a:r>
                      <a:r>
                        <a:rPr lang="es-ES" sz="1200" dirty="0">
                          <a:effectLst/>
                        </a:rPr>
                        <a:t> SAP HANA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184.865,00 €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259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Soporte SAP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Gratuito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772" marR="91772" marT="0" marB="0" anchor="ctr"/>
                </a:tc>
              </a:tr>
              <a:tr h="25984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</a:rPr>
                        <a:t>733.115,00 €</a:t>
                      </a:r>
                      <a:endParaRPr lang="es-E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46010"/>
              </p:ext>
            </p:extLst>
          </p:nvPr>
        </p:nvGraphicFramePr>
        <p:xfrm>
          <a:off x="638433" y="1891253"/>
          <a:ext cx="10915134" cy="40306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43826"/>
                <a:gridCol w="2624174"/>
                <a:gridCol w="875816"/>
                <a:gridCol w="4271318"/>
              </a:tblGrid>
              <a:tr h="203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Posible impacto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Nivel de impacto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Contramedida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</a:tr>
              <a:tr h="113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u="sng" dirty="0">
                          <a:effectLst/>
                        </a:rPr>
                        <a:t>Fecha de </a:t>
                      </a:r>
                      <a:r>
                        <a:rPr lang="es-ES" sz="1100" u="sng" dirty="0" err="1">
                          <a:effectLst/>
                        </a:rPr>
                        <a:t>Go</a:t>
                      </a:r>
                      <a:r>
                        <a:rPr lang="es-ES" sz="1100" u="sng" dirty="0">
                          <a:effectLst/>
                        </a:rPr>
                        <a:t>-Live: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 </a:t>
                      </a:r>
                      <a:r>
                        <a:rPr lang="es-ES" sz="1100" dirty="0" err="1">
                          <a:effectLst/>
                        </a:rPr>
                        <a:t>Go</a:t>
                      </a:r>
                      <a:r>
                        <a:rPr lang="es-ES" sz="1100" dirty="0">
                          <a:effectLst/>
                        </a:rPr>
                        <a:t>-Live para los sistemas productivos está planeado para finales de Febrero de 2017, </a:t>
                      </a:r>
                      <a:r>
                        <a:rPr lang="es-ES" sz="1100" dirty="0" smtClean="0">
                          <a:effectLst/>
                        </a:rPr>
                        <a:t>cuatro </a:t>
                      </a:r>
                      <a:r>
                        <a:rPr lang="es-ES" sz="1100" dirty="0">
                          <a:effectLst/>
                        </a:rPr>
                        <a:t>semanas antes del cierre de año fiscal en muchos de los </a:t>
                      </a:r>
                      <a:r>
                        <a:rPr lang="es-ES" sz="1100" dirty="0" smtClean="0">
                          <a:effectLst/>
                        </a:rPr>
                        <a:t>afiliados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Cualquier retraso en el calendario del proyecto causaría inmediatamente el cambio de fecha de </a:t>
                      </a:r>
                      <a:r>
                        <a:rPr lang="es-ES" sz="1100" dirty="0" err="1">
                          <a:effectLst/>
                        </a:rPr>
                        <a:t>Go</a:t>
                      </a:r>
                      <a:r>
                        <a:rPr lang="es-ES" sz="1100" dirty="0">
                          <a:effectLst/>
                        </a:rPr>
                        <a:t>-Live a mediados de Abril.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Medio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Se </a:t>
                      </a:r>
                      <a:r>
                        <a:rPr lang="es-ES" sz="1100" dirty="0">
                          <a:effectLst/>
                        </a:rPr>
                        <a:t>aprovechará la ventana de tiempo entre la migración del </a:t>
                      </a:r>
                      <a:r>
                        <a:rPr lang="es-ES" sz="1100" dirty="0" err="1">
                          <a:effectLst/>
                        </a:rPr>
                        <a:t>Sandbox</a:t>
                      </a:r>
                      <a:r>
                        <a:rPr lang="es-ES" sz="1100" dirty="0">
                          <a:effectLst/>
                        </a:rPr>
                        <a:t> y el resto de entornos </a:t>
                      </a:r>
                      <a:r>
                        <a:rPr lang="es-ES" sz="1100" dirty="0" smtClean="0">
                          <a:effectLst/>
                        </a:rPr>
                        <a:t>en </a:t>
                      </a:r>
                      <a:r>
                        <a:rPr lang="es-ES" sz="1100" dirty="0">
                          <a:effectLst/>
                        </a:rPr>
                        <a:t>caso de que haya problemas largos de resolver.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Se hará </a:t>
                      </a:r>
                      <a:r>
                        <a:rPr lang="es-ES" sz="1100" dirty="0">
                          <a:effectLst/>
                        </a:rPr>
                        <a:t>un seguimiento estricto del plan de proyecto por parte los gestores del proyecto.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</a:tr>
              <a:tr h="1132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u="sng" dirty="0">
                          <a:effectLst/>
                        </a:rPr>
                        <a:t>Desarrollos entre </a:t>
                      </a:r>
                      <a:r>
                        <a:rPr lang="es-ES" sz="1100" u="sng" dirty="0" err="1">
                          <a:effectLst/>
                        </a:rPr>
                        <a:t>Sandbox</a:t>
                      </a:r>
                      <a:r>
                        <a:rPr lang="es-ES" sz="1100" u="sng" dirty="0">
                          <a:effectLst/>
                        </a:rPr>
                        <a:t> y BT1/DE1: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No habrá </a:t>
                      </a:r>
                      <a:r>
                        <a:rPr lang="es-ES" sz="1100" dirty="0">
                          <a:effectLst/>
                        </a:rPr>
                        <a:t>ruta de transporte entre los sistemas </a:t>
                      </a:r>
                      <a:r>
                        <a:rPr lang="es-ES" sz="1100" dirty="0" err="1">
                          <a:effectLst/>
                        </a:rPr>
                        <a:t>Sandbox</a:t>
                      </a:r>
                      <a:r>
                        <a:rPr lang="es-ES" sz="1100" dirty="0">
                          <a:effectLst/>
                        </a:rPr>
                        <a:t> y </a:t>
                      </a:r>
                      <a:r>
                        <a:rPr lang="es-ES" sz="1100" dirty="0" smtClean="0">
                          <a:effectLst/>
                        </a:rPr>
                        <a:t>BT1/DE1 y </a:t>
                      </a:r>
                      <a:r>
                        <a:rPr lang="es-ES" sz="1100" dirty="0">
                          <a:effectLst/>
                        </a:rPr>
                        <a:t>los desarrollos tendrán que ser llevados a cabo a mano en estos últimos, lo que </a:t>
                      </a:r>
                      <a:r>
                        <a:rPr lang="es-ES" sz="1100" dirty="0" smtClean="0">
                          <a:effectLst/>
                        </a:rPr>
                        <a:t>implica </a:t>
                      </a:r>
                      <a:r>
                        <a:rPr lang="es-ES" sz="1100" dirty="0">
                          <a:effectLst/>
                        </a:rPr>
                        <a:t>llevar un sólido inventario de estos cambios.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Desalineación entre el código y los ajustes de los entornos de </a:t>
                      </a:r>
                      <a:r>
                        <a:rPr lang="es-ES" sz="1100" dirty="0" err="1">
                          <a:effectLst/>
                        </a:rPr>
                        <a:t>Sandbox</a:t>
                      </a:r>
                      <a:r>
                        <a:rPr lang="es-ES" sz="1100" dirty="0">
                          <a:effectLst/>
                        </a:rPr>
                        <a:t> y de desarrollo</a:t>
                      </a:r>
                      <a:r>
                        <a:rPr lang="es-ES" sz="1100" dirty="0" smtClean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Control estricto sobre el uso del inventario por parte </a:t>
                      </a:r>
                      <a:r>
                        <a:rPr lang="es-ES" sz="1100" dirty="0" smtClean="0">
                          <a:effectLst/>
                        </a:rPr>
                        <a:t>de</a:t>
                      </a:r>
                      <a:r>
                        <a:rPr lang="es-ES" sz="1100" baseline="0" dirty="0" smtClean="0">
                          <a:effectLst/>
                        </a:rPr>
                        <a:t> los gestores del proyecto.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Activación de un sistema de transporte en los entornos de </a:t>
                      </a:r>
                      <a:r>
                        <a:rPr lang="es-ES" sz="1100" dirty="0" err="1">
                          <a:effectLst/>
                        </a:rPr>
                        <a:t>Sandbox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Los </a:t>
                      </a:r>
                      <a:r>
                        <a:rPr lang="es-ES" sz="1100" dirty="0">
                          <a:effectLst/>
                        </a:rPr>
                        <a:t>entornos de </a:t>
                      </a:r>
                      <a:r>
                        <a:rPr lang="es-ES" sz="1100" dirty="0" err="1">
                          <a:effectLst/>
                        </a:rPr>
                        <a:t>Sanbox</a:t>
                      </a:r>
                      <a:r>
                        <a:rPr lang="es-ES" sz="1100" dirty="0">
                          <a:effectLst/>
                        </a:rPr>
                        <a:t> permanecerán disponibles durante el transcurso completo del proyecto y </a:t>
                      </a:r>
                      <a:r>
                        <a:rPr lang="es-ES" sz="1100" dirty="0" smtClean="0">
                          <a:effectLst/>
                        </a:rPr>
                        <a:t>tras el mismo.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</a:tr>
              <a:tr h="754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u="sng" dirty="0">
                          <a:effectLst/>
                        </a:rPr>
                        <a:t>Conectividad de los entornos </a:t>
                      </a:r>
                      <a:r>
                        <a:rPr lang="es-ES" sz="1100" u="sng" dirty="0" err="1">
                          <a:effectLst/>
                        </a:rPr>
                        <a:t>Sandbox</a:t>
                      </a:r>
                      <a:r>
                        <a:rPr lang="es-ES" sz="1100" u="sng" dirty="0">
                          <a:effectLst/>
                        </a:rPr>
                        <a:t>: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Probablemente no podrán realizarse las pruebas de todas las funcionalidades en los entornos de </a:t>
                      </a:r>
                      <a:r>
                        <a:rPr lang="es-ES" sz="1100" dirty="0" err="1">
                          <a:effectLst/>
                        </a:rPr>
                        <a:t>Sandbox</a:t>
                      </a:r>
                      <a:r>
                        <a:rPr lang="es-ES" sz="1100" dirty="0" smtClean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Alto riesgo de que haya problemas no detectados hasta la migración de los entornos de Calidad (BQ1/QA1</a:t>
                      </a:r>
                      <a:r>
                        <a:rPr lang="es-ES" sz="1100" dirty="0" smtClean="0">
                          <a:effectLst/>
                        </a:rPr>
                        <a:t>).</a:t>
                      </a:r>
                      <a:endParaRPr lang="es-ES" sz="1200" dirty="0">
                        <a:effectLst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Planificar el tiempo suficiente para pruebas específicas de regresión en estos casos de uso en los sistemas de Calidad.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</a:tr>
              <a:tr h="660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u="sng" dirty="0">
                          <a:effectLst/>
                        </a:rPr>
                        <a:t>Impacto en otros proyectos y cambios en ERP y </a:t>
                      </a:r>
                      <a:r>
                        <a:rPr lang="es-ES" sz="1100" u="sng" dirty="0" smtClean="0">
                          <a:effectLst/>
                        </a:rPr>
                        <a:t>BW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Si el periodo en el que se paralizan el resto de cambios no se respeta, </a:t>
                      </a:r>
                      <a:r>
                        <a:rPr lang="es-ES" sz="1100" dirty="0" smtClean="0">
                          <a:effectLst/>
                        </a:rPr>
                        <a:t>se </a:t>
                      </a:r>
                      <a:r>
                        <a:rPr lang="es-ES" sz="1100" dirty="0">
                          <a:effectLst/>
                        </a:rPr>
                        <a:t>tendrán que transportar </a:t>
                      </a:r>
                      <a:r>
                        <a:rPr lang="es-ES" sz="1100" dirty="0" smtClean="0">
                          <a:effectLst/>
                        </a:rPr>
                        <a:t>sin </a:t>
                      </a:r>
                      <a:r>
                        <a:rPr lang="es-ES" sz="1100" dirty="0">
                          <a:effectLst/>
                        </a:rPr>
                        <a:t>pruebas exhaustivas.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Medio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Seguimiento detallado de todos los cambios para hace el impacto lo menor posible.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8" marR="4959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0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HANA?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400" y="2259053"/>
            <a:ext cx="552321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sz="2000" dirty="0" smtClean="0"/>
              <a:t>Mejor acceso a SAP S/4 HANA, la nueva </a:t>
            </a:r>
            <a:r>
              <a:rPr lang="es-ES" sz="2000" i="1" dirty="0" smtClean="0"/>
              <a:t>Business Suite</a:t>
            </a:r>
            <a:r>
              <a:rPr lang="es-ES" sz="2000" dirty="0" smtClean="0"/>
              <a:t> basada en SAP </a:t>
            </a:r>
            <a:r>
              <a:rPr lang="es-ES" sz="2000" dirty="0" err="1" smtClean="0"/>
              <a:t>Fiori</a:t>
            </a:r>
            <a:r>
              <a:rPr lang="es-ES" sz="2000" dirty="0"/>
              <a:t> </a:t>
            </a:r>
            <a:r>
              <a:rPr lang="es-ES" sz="2000" dirty="0" smtClean="0"/>
              <a:t>(HTML5).</a:t>
            </a:r>
          </a:p>
          <a:p>
            <a:r>
              <a:rPr lang="es-ES" sz="2000" dirty="0" smtClean="0"/>
              <a:t>Sistema favorable a un planteamiento de </a:t>
            </a:r>
            <a:r>
              <a:rPr lang="es-ES" sz="2000" i="1" dirty="0" smtClean="0"/>
              <a:t>Big Data </a:t>
            </a:r>
            <a:r>
              <a:rPr lang="es-ES" sz="2000" dirty="0" smtClean="0"/>
              <a:t>para la predicción de negocio.</a:t>
            </a:r>
          </a:p>
          <a:p>
            <a:r>
              <a:rPr lang="es-ES" sz="2000" dirty="0" smtClean="0"/>
              <a:t>Mejora la integración, la predicción, el rendimiento y la capacidad de adopción de nuevas tecnologías y desarrollos.</a:t>
            </a:r>
          </a:p>
          <a:p>
            <a:r>
              <a:rPr lang="es-ES" sz="2000" dirty="0" smtClean="0"/>
              <a:t>SAP HANA aporta la razón de ser de cualquier departamento de IT: </a:t>
            </a:r>
            <a:r>
              <a:rPr lang="es-ES" sz="2000" b="1" dirty="0" smtClean="0"/>
              <a:t>ventaja competitiva</a:t>
            </a:r>
          </a:p>
        </p:txBody>
      </p:sp>
      <p:pic>
        <p:nvPicPr>
          <p:cNvPr id="19458" name="Picture 2" descr="http://i.ytimg.com/vi/RtFBikAIEtw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73" y="2376706"/>
            <a:ext cx="5347727" cy="3008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5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dn.moneycrashers.com/wp-content/uploads/2015/08/mom-baby-groc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 b="-2418"/>
          <a:stretch/>
        </p:blipFill>
        <p:spPr bwMode="auto">
          <a:xfrm>
            <a:off x="0" y="360217"/>
            <a:ext cx="12192001" cy="63560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gray">
          <a:xfrm>
            <a:off x="288284" y="4929697"/>
            <a:ext cx="6518916" cy="1501583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200" b="1" dirty="0" err="1">
                <a:cs typeface="Arial" panose="020B0604020202020204" pitchFamily="34" charset="0"/>
              </a:rPr>
              <a:t>Trabajo</a:t>
            </a:r>
            <a:r>
              <a:rPr lang="en-US" sz="2200" b="1" dirty="0">
                <a:cs typeface="Arial" panose="020B0604020202020204" pitchFamily="34" charset="0"/>
              </a:rPr>
              <a:t> Final de </a:t>
            </a:r>
            <a:r>
              <a:rPr lang="en-US" sz="2200" b="1" dirty="0" err="1">
                <a:cs typeface="Arial" panose="020B0604020202020204" pitchFamily="34" charset="0"/>
              </a:rPr>
              <a:t>Grado</a:t>
            </a:r>
            <a:endParaRPr lang="en-US" sz="2200" b="1" dirty="0"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s-ES" dirty="0"/>
              <a:t>Implantación de SAP HANA y su aporte a BI en </a:t>
            </a:r>
            <a:r>
              <a:rPr lang="es-ES" i="1" dirty="0"/>
              <a:t>Luxo </a:t>
            </a:r>
            <a:r>
              <a:rPr lang="es-ES" i="1" dirty="0" err="1"/>
              <a:t>Baby</a:t>
            </a:r>
            <a:r>
              <a:rPr lang="es-ES" i="1" dirty="0"/>
              <a:t> </a:t>
            </a:r>
            <a:r>
              <a:rPr lang="es-ES" i="1" dirty="0" err="1"/>
              <a:t>Nutrition</a:t>
            </a:r>
            <a:endParaRPr lang="es-ES" i="1" dirty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s-ES" sz="1400" dirty="0">
                <a:cs typeface="Arial" panose="020B0604020202020204" pitchFamily="34" charset="0"/>
              </a:rPr>
              <a:t>Business </a:t>
            </a:r>
            <a:r>
              <a:rPr lang="es-ES" sz="1400" dirty="0" err="1">
                <a:cs typeface="Arial" panose="020B0604020202020204" pitchFamily="34" charset="0"/>
              </a:rPr>
              <a:t>Intelligence</a:t>
            </a:r>
            <a:endParaRPr lang="es-ES" sz="1400" dirty="0"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050" dirty="0"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cs typeface="Arial" panose="020B0604020202020204" pitchFamily="34" charset="0"/>
              </a:rPr>
              <a:t>Emilio Molina Haro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cs typeface="Arial" panose="020B0604020202020204" pitchFamily="34" charset="0"/>
              </a:rPr>
              <a:t>20/06/2016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5706" y="2116019"/>
            <a:ext cx="2613216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Fin</a:t>
            </a:r>
          </a:p>
          <a:p>
            <a:pPr algn="ctr"/>
            <a:r>
              <a:rPr lang="en-US" sz="6000" dirty="0" smtClean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Gracias</a:t>
            </a:r>
            <a:endParaRPr lang="en-US" sz="6000" dirty="0">
              <a:ln w="0"/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6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4088" y="1958236"/>
            <a:ext cx="5784574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i="1" dirty="0" smtClean="0"/>
              <a:t>Luxo </a:t>
            </a:r>
            <a:r>
              <a:rPr lang="es-ES" i="1" dirty="0" err="1" smtClean="0"/>
              <a:t>Baby</a:t>
            </a:r>
            <a:r>
              <a:rPr lang="es-ES" i="1" dirty="0" smtClean="0"/>
              <a:t> </a:t>
            </a:r>
            <a:r>
              <a:rPr lang="es-ES" i="1" dirty="0" err="1" smtClean="0"/>
              <a:t>Nutrition</a:t>
            </a:r>
            <a:r>
              <a:rPr lang="es-ES" i="1" dirty="0" smtClean="0"/>
              <a:t> </a:t>
            </a:r>
            <a:r>
              <a:rPr lang="es-ES" dirty="0" smtClean="0"/>
              <a:t>es una empresa de alimentación infantil.</a:t>
            </a:r>
          </a:p>
          <a:p>
            <a:r>
              <a:rPr lang="es-ES" dirty="0" smtClean="0"/>
              <a:t>Cuenta con</a:t>
            </a:r>
            <a:r>
              <a:rPr lang="es-ES" b="1" dirty="0" smtClean="0"/>
              <a:t> SAP ERP </a:t>
            </a:r>
            <a:r>
              <a:rPr lang="es-ES" dirty="0" smtClean="0"/>
              <a:t>y </a:t>
            </a:r>
            <a:r>
              <a:rPr lang="es-ES" b="1" dirty="0" smtClean="0"/>
              <a:t>SAP NetWeaver BW</a:t>
            </a:r>
            <a:r>
              <a:rPr lang="es-ES" dirty="0" smtClean="0"/>
              <a:t>.</a:t>
            </a:r>
          </a:p>
          <a:p>
            <a:r>
              <a:rPr lang="es-ES" dirty="0" smtClean="0"/>
              <a:t>Compañías nacionales franquiciadas (afiliados).</a:t>
            </a:r>
          </a:p>
          <a:p>
            <a:r>
              <a:rPr lang="es-ES" dirty="0" smtClean="0"/>
              <a:t>Producción centralizada.</a:t>
            </a:r>
          </a:p>
          <a:p>
            <a:r>
              <a:rPr lang="es-ES" dirty="0" smtClean="0"/>
              <a:t>Apuesta por </a:t>
            </a:r>
            <a:r>
              <a:rPr lang="es-ES" b="1" dirty="0" smtClean="0"/>
              <a:t>SAP HANA</a:t>
            </a:r>
            <a:r>
              <a:rPr lang="es-ES" dirty="0" smtClean="0"/>
              <a:t>, hacia tiempos de procesamiento reducidos y modelos de datos optimizados.</a:t>
            </a:r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i.ytimg.com/vi/1y8GVlL9HU8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0" y="2558684"/>
            <a:ext cx="4864854" cy="27364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0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400" y="1893904"/>
            <a:ext cx="11545200" cy="4278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sz="3600" dirty="0" smtClean="0"/>
              <a:t>Migración: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800" dirty="0" smtClean="0"/>
              <a:t>Base </a:t>
            </a:r>
            <a:r>
              <a:rPr lang="es-ES" sz="2800" dirty="0"/>
              <a:t>de datos de Oracle a SAP HANA.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800" dirty="0" smtClean="0"/>
              <a:t>SAP </a:t>
            </a:r>
            <a:r>
              <a:rPr lang="es-ES" sz="2800" dirty="0"/>
              <a:t>ERP a SAP ERP </a:t>
            </a:r>
            <a:r>
              <a:rPr lang="es-ES" sz="2800" dirty="0" err="1"/>
              <a:t>powered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SAP </a:t>
            </a:r>
            <a:r>
              <a:rPr lang="es-ES" sz="2800" dirty="0"/>
              <a:t>HANA.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800" dirty="0" smtClean="0"/>
              <a:t>SAP </a:t>
            </a:r>
            <a:r>
              <a:rPr lang="es-ES" sz="2800" dirty="0"/>
              <a:t>NetWeaver BW a  SAP NetWeaver BW </a:t>
            </a:r>
            <a:r>
              <a:rPr lang="es-ES" sz="2800" dirty="0" err="1"/>
              <a:t>powered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SAP HANA.</a:t>
            </a:r>
          </a:p>
          <a:p>
            <a:pPr lvl="1"/>
            <a:endParaRPr lang="es-ES" sz="2800" dirty="0"/>
          </a:p>
          <a:p>
            <a:r>
              <a:rPr lang="es-ES" sz="3600" dirty="0"/>
              <a:t>Estudio del </a:t>
            </a:r>
            <a:r>
              <a:rPr lang="es-ES" sz="3600" dirty="0" smtClean="0"/>
              <a:t>impacto: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800" dirty="0"/>
              <a:t>Beneficios </a:t>
            </a:r>
            <a:r>
              <a:rPr lang="es-ES" sz="2800" dirty="0"/>
              <a:t>de SAP HANA en nuestro </a:t>
            </a:r>
            <a:r>
              <a:rPr lang="es-ES" sz="2800" dirty="0"/>
              <a:t>sistema.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800" dirty="0"/>
              <a:t>Inconvenientes </a:t>
            </a:r>
            <a:r>
              <a:rPr lang="es-ES" sz="2800" dirty="0"/>
              <a:t>del </a:t>
            </a:r>
            <a:r>
              <a:rPr lang="es-ES" sz="2800" dirty="0"/>
              <a:t>proyecto.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800" dirty="0"/>
              <a:t>Consideraciones </a:t>
            </a:r>
            <a:r>
              <a:rPr lang="es-ES" sz="2800" dirty="0"/>
              <a:t>previas a </a:t>
            </a:r>
            <a:r>
              <a:rPr lang="es-ES" sz="2800" dirty="0" smtClean="0"/>
              <a:t>la implementación.</a:t>
            </a:r>
            <a:endParaRPr lang="es-E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SAP ERP?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36" y="1893904"/>
            <a:ext cx="4734064" cy="3901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393" y="2197860"/>
            <a:ext cx="6428743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i="1" dirty="0"/>
              <a:t>Enterprise </a:t>
            </a:r>
            <a:r>
              <a:rPr lang="es-ES" i="1" dirty="0" err="1"/>
              <a:t>Resource</a:t>
            </a:r>
            <a:r>
              <a:rPr lang="es-ES" i="1" dirty="0"/>
              <a:t> Planning</a:t>
            </a:r>
            <a:r>
              <a:rPr lang="es-ES" dirty="0"/>
              <a:t>.</a:t>
            </a:r>
          </a:p>
          <a:p>
            <a:r>
              <a:rPr lang="es-ES" dirty="0"/>
              <a:t>Sistema de Información que gestiona todos los recursos e información del negocio.</a:t>
            </a:r>
          </a:p>
          <a:p>
            <a:r>
              <a:rPr lang="es-ES" dirty="0"/>
              <a:t>Integra diferentes módulos funcionales.</a:t>
            </a:r>
          </a:p>
          <a:p>
            <a:r>
              <a:rPr lang="es-ES" dirty="0"/>
              <a:t>Estructura MVC: Presentación, Aplicación y Base de Datos.</a:t>
            </a:r>
          </a:p>
          <a:p>
            <a:r>
              <a:rPr lang="es-ES" dirty="0"/>
              <a:t>Compatible con diferentes bases de datos.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8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SAP BW?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iki.scn.sap.com/wiki/download/attachments/44794331/a2.gif?version=1&amp;modificationDate=1220861925000&amp;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0" y="1893904"/>
            <a:ext cx="4689215" cy="41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13604" y="2282753"/>
            <a:ext cx="626293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i="1" dirty="0" smtClean="0">
                <a:cs typeface="Arial" panose="020B0604020202020204" pitchFamily="34" charset="0"/>
              </a:rPr>
              <a:t>Business Warehouse</a:t>
            </a:r>
            <a:r>
              <a:rPr lang="es-ES" sz="24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cs typeface="Arial" panose="020B0604020202020204" pitchFamily="34" charset="0"/>
              </a:rPr>
              <a:t>Proporciona </a:t>
            </a:r>
            <a:r>
              <a:rPr lang="es-ES" sz="2400" dirty="0">
                <a:cs typeface="Arial" panose="020B0604020202020204" pitchFamily="34" charset="0"/>
              </a:rPr>
              <a:t>herramientas de reporting, análisis e interpretación de los datos de </a:t>
            </a:r>
            <a:r>
              <a:rPr lang="es-ES" sz="2400" dirty="0" smtClean="0">
                <a:cs typeface="Arial" panose="020B0604020202020204" pitchFamily="34" charset="0"/>
              </a:rPr>
              <a:t>negocio.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cs typeface="Arial" panose="020B0604020202020204" pitchFamily="34" charset="0"/>
              </a:rPr>
              <a:t>Su </a:t>
            </a:r>
            <a:r>
              <a:rPr lang="es-ES" sz="2400" dirty="0">
                <a:cs typeface="Arial" panose="020B0604020202020204" pitchFamily="34" charset="0"/>
              </a:rPr>
              <a:t>objetivo es optimizar procesos y ofrecer seguimiento de </a:t>
            </a:r>
            <a:r>
              <a:rPr lang="es-ES" sz="2400" dirty="0" err="1" smtClean="0">
                <a:cs typeface="Arial" panose="020B0604020202020204" pitchFamily="34" charset="0"/>
              </a:rPr>
              <a:t>KPIs</a:t>
            </a:r>
            <a:r>
              <a:rPr lang="es-ES" sz="24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cs typeface="Arial" panose="020B0604020202020204" pitchFamily="34" charset="0"/>
              </a:rPr>
              <a:t>Recoge </a:t>
            </a:r>
            <a:r>
              <a:rPr lang="es-ES" sz="2400" dirty="0">
                <a:cs typeface="Arial" panose="020B0604020202020204" pitchFamily="34" charset="0"/>
              </a:rPr>
              <a:t>datos de aplicaciones SAP y otras fuentes externas.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2400" kern="0" dirty="0"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4951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505238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SAP HANA?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400" y="2394866"/>
            <a:ext cx="6302687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342900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1pPr>
          </a:lstStyle>
          <a:p>
            <a:r>
              <a:rPr lang="es-ES" dirty="0"/>
              <a:t>Es un sistema de base de datos en memoria.</a:t>
            </a:r>
          </a:p>
          <a:p>
            <a:r>
              <a:rPr lang="es-ES" dirty="0"/>
              <a:t>Envuelve tanto al hardware como al software.</a:t>
            </a:r>
          </a:p>
          <a:p>
            <a:r>
              <a:rPr lang="es-ES" dirty="0"/>
              <a:t>Alto rendimiento y menor tiempo de respuesta.</a:t>
            </a:r>
          </a:p>
          <a:p>
            <a:r>
              <a:rPr lang="es-ES" dirty="0"/>
              <a:t>Múltiples ediciones en función de la necesidad.</a:t>
            </a:r>
          </a:p>
          <a:p>
            <a:r>
              <a:rPr lang="es-ES" dirty="0"/>
              <a:t>No es una solución de reporting, análisis ni representación en sí misma. </a:t>
            </a:r>
            <a:r>
              <a:rPr lang="es-ES" dirty="0"/>
              <a:t>Depende de otra plataforma de BI (SAP BW en nuestro caso).</a:t>
            </a:r>
            <a:endParaRPr lang="es-ES" dirty="0"/>
          </a:p>
        </p:txBody>
      </p:sp>
      <p:pic>
        <p:nvPicPr>
          <p:cNvPr id="2050" name="Picture 2" descr="http://www.akili.com/wp-content/uploads/2013/12/Real-Time-HANA-powered-ch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4" r="3640" b="6861"/>
          <a:stretch/>
        </p:blipFill>
        <p:spPr bwMode="auto">
          <a:xfrm>
            <a:off x="6884967" y="2443787"/>
            <a:ext cx="5194851" cy="31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3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684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30080" y="2615287"/>
            <a:ext cx="5547313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Los ordenadores tien</a:t>
            </a: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en más núcleos y el procesado es más rápido.</a:t>
            </a:r>
          </a:p>
          <a:p>
            <a:pPr marL="342900" indent="-34290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La memoria RAM es menos costosa y menos limitada.</a:t>
            </a:r>
          </a:p>
          <a:p>
            <a:pPr marL="342900" indent="-34290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SAP HANA busca e</a:t>
            </a: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vitar accesos a discos duros, más lentos que accesos a memoria.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SAP HANA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saphanatutorial.com/wp-content/uploads/2013/12/SAP-HANA-In-Memory-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09" y="2099687"/>
            <a:ext cx="4981575" cy="392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684"/>
            <a:ext cx="12192000" cy="60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</a:t>
            </a:r>
            <a:endParaRPr lang="es-E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400" y="612655"/>
            <a:ext cx="11545200" cy="7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SAP HANA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400" y="1577658"/>
            <a:ext cx="1154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080" y="6551003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Emilio Molina Haro											</a:t>
            </a:r>
            <a:fld id="{F3656D5D-4685-4ABD-8953-2D214F523261}" type="slidenum">
              <a:rPr lang="es-ES" sz="1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0" y="2348788"/>
            <a:ext cx="5989609" cy="354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516117" y="2698532"/>
            <a:ext cx="5352483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Los valores iguales se agrupan usando técnicas de compresión de datos y ahorrando espacio.</a:t>
            </a:r>
          </a:p>
          <a:p>
            <a:pPr marL="342900" indent="-34290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Optimizado para lecturas de datos.</a:t>
            </a:r>
          </a:p>
          <a:p>
            <a:pPr marL="342900" indent="-34290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>
                <a:ea typeface="Arial Unicode MS" pitchFamily="34" charset="-128"/>
                <a:cs typeface="Arial" panose="020B0604020202020204" pitchFamily="34" charset="0"/>
              </a:rPr>
              <a:t>Almacenamiento en filas para tablas intensamente modificables.</a:t>
            </a:r>
            <a:endParaRPr lang="es-ES" sz="2400" kern="0" dirty="0" smtClean="0"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09" y="10907"/>
            <a:ext cx="1232991" cy="897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40" y="88811"/>
            <a:ext cx="1176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Fin de Grado – 20/06/2016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0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16287</TotalTime>
  <Words>2068</Words>
  <Application>Microsoft Office PowerPoint</Application>
  <PresentationFormat>Widescreen</PresentationFormat>
  <Paragraphs>567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Courier New</vt:lpstr>
      <vt:lpstr>Impact</vt:lpstr>
      <vt:lpstr>LM Roman 12</vt:lpstr>
      <vt:lpstr>Segoe UI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Emilio Molina Haro</dc:creator>
  <cp:lastModifiedBy>Emilio Molina Haro</cp:lastModifiedBy>
  <cp:revision>119</cp:revision>
  <dcterms:created xsi:type="dcterms:W3CDTF">2015-04-28T22:49:41Z</dcterms:created>
  <dcterms:modified xsi:type="dcterms:W3CDTF">2016-06-19T16:22:05Z</dcterms:modified>
</cp:coreProperties>
</file>