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4"/>
  </p:notesMasterIdLst>
  <p:sldIdLst>
    <p:sldId id="257" r:id="rId2"/>
    <p:sldId id="261" r:id="rId3"/>
    <p:sldId id="258" r:id="rId4"/>
    <p:sldId id="264" r:id="rId5"/>
    <p:sldId id="265" r:id="rId6"/>
    <p:sldId id="260" r:id="rId7"/>
    <p:sldId id="263" r:id="rId8"/>
    <p:sldId id="262" r:id="rId9"/>
    <p:sldId id="266" r:id="rId10"/>
    <p:sldId id="259" r:id="rId11"/>
    <p:sldId id="267" r:id="rId12"/>
    <p:sldId id="268" r:id="rId13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BBD"/>
    <a:srgbClr val="238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5" d="100"/>
          <a:sy n="105" d="100"/>
        </p:scale>
        <p:origin x="-1200" y="-6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49C3D-D267-F44C-8FAC-C6224506AA20}" type="datetimeFigureOut">
              <a:rPr lang="es-ES" smtClean="0"/>
              <a:t>14/06/16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5EB27-643D-4146-A649-7551DE45934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14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Hola buenas tardes, vamos hablar</a:t>
            </a:r>
            <a:r>
              <a:rPr lang="es-ES" baseline="0" dirty="0" smtClean="0"/>
              <a:t> acerca de la aplicaci</a:t>
            </a:r>
            <a:r>
              <a:rPr lang="es-ES" baseline="0" dirty="0" smtClean="0"/>
              <a:t>ón </a:t>
            </a:r>
            <a:r>
              <a:rPr lang="es-ES" dirty="0" smtClean="0"/>
              <a:t>EQ elementos</a:t>
            </a:r>
            <a:r>
              <a:rPr lang="es-ES" baseline="0" dirty="0" smtClean="0"/>
              <a:t> qu</a:t>
            </a:r>
            <a:r>
              <a:rPr lang="es-ES" baseline="0" dirty="0" smtClean="0"/>
              <a:t>ímicos, para empezar vamos a decir que es una aplicación diferente en muchos sentidos y está enfocada a estudiantes de bachillerato de la UNAM. Vamos a revisar sus principales características.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5EB27-643D-4146-A649-7551DE45934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3596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EQ elementos qu</a:t>
            </a:r>
            <a:r>
              <a:rPr lang="es-ES" dirty="0" smtClean="0"/>
              <a:t>ímicos, promete ser una</a:t>
            </a:r>
            <a:r>
              <a:rPr lang="es-ES" baseline="0" dirty="0" smtClean="0"/>
              <a:t> aplicación que puede ayudar a los estudiantes a aprender más acerca de los elementos y sobre todo muchas veces a perder el miedo al tema.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5EB27-643D-4146-A649-7551DE459347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0439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En primer lugar tenemos que decir que es una aplicaci</a:t>
            </a:r>
            <a:r>
              <a:rPr lang="es-ES" dirty="0" smtClean="0"/>
              <a:t>ón que usa realidad aumentada,</a:t>
            </a:r>
            <a:r>
              <a:rPr lang="es-ES" baseline="0" dirty="0" smtClean="0"/>
              <a:t> porque se ha observado en los últimos años que puede ayudar a comprender mejor fenómenos del área de las ciencias. En segundo lugar  usa </a:t>
            </a:r>
            <a:r>
              <a:rPr lang="es-ES" dirty="0" smtClean="0"/>
              <a:t>la realidad aumentada para ayudar a los</a:t>
            </a:r>
            <a:r>
              <a:rPr lang="es-ES" baseline="0" dirty="0" smtClean="0"/>
              <a:t> estudiantes a aprender </a:t>
            </a:r>
            <a:r>
              <a:rPr lang="es-ES" dirty="0" smtClean="0"/>
              <a:t>de una manera diferente</a:t>
            </a:r>
            <a:r>
              <a:rPr lang="es-ES" baseline="0" dirty="0" smtClean="0"/>
              <a:t> y divertida. En tercer lugar los estudiantes pueden ver como se materializan ante sus ojos los elementos químicos. Y por último la aplicación ayudará a entender los temas de química de nivel bachillerato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5EB27-643D-4146-A649-7551DE45934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33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Por medio de las tarjetas los estudiantes podr</a:t>
            </a:r>
            <a:r>
              <a:rPr lang="es-ES" dirty="0" smtClean="0"/>
              <a:t>án interactuar con la aplicación , haciendo más vivencial su experiencia en el laboratorio o salón de clases.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5EB27-643D-4146-A649-7551DE45934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589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Con las tarjetas se pueden revisar</a:t>
            </a:r>
            <a:r>
              <a:rPr lang="es-ES" baseline="0" dirty="0" smtClean="0"/>
              <a:t> informaci</a:t>
            </a:r>
            <a:r>
              <a:rPr lang="es-ES" baseline="0" dirty="0" smtClean="0"/>
              <a:t>ón sobre los usos y aplicaciones  de cada uno de los elementos.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5EB27-643D-4146-A649-7551DE45934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342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Tambi</a:t>
            </a:r>
            <a:r>
              <a:rPr lang="es-ES" dirty="0" smtClean="0"/>
              <a:t>én </a:t>
            </a:r>
            <a:r>
              <a:rPr lang="es-ES" dirty="0" smtClean="0"/>
              <a:t>se puede revisar</a:t>
            </a:r>
            <a:r>
              <a:rPr lang="es-ES" baseline="0" dirty="0" smtClean="0"/>
              <a:t> la ubicaci</a:t>
            </a:r>
            <a:r>
              <a:rPr lang="es-ES" baseline="0" dirty="0" smtClean="0"/>
              <a:t>ón exacta del elementos en la tabla periódica.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5EB27-643D-4146-A649-7551DE45934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1581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5EB27-643D-4146-A649-7551DE45934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855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Sabemos que los laboratorios de</a:t>
            </a:r>
            <a:r>
              <a:rPr lang="es-ES" baseline="0" dirty="0" smtClean="0"/>
              <a:t> bachillerato de la UNAM, muchas veces carecen de los materiales adecuados para experimentar. Los elementos qu</a:t>
            </a:r>
            <a:r>
              <a:rPr lang="es-ES" baseline="0" dirty="0" smtClean="0"/>
              <a:t>ímicos muchas veces son peligros y con la aplicación podremos tener todos los elementos, observar como son en estado natural, conocer más sobre sus características y usos.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5EB27-643D-4146-A649-7551DE45934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605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5EB27-643D-4146-A649-7551DE45934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300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La aplicaci</a:t>
            </a:r>
            <a:r>
              <a:rPr lang="es-ES" dirty="0" smtClean="0"/>
              <a:t>ón cuenta</a:t>
            </a:r>
            <a:r>
              <a:rPr lang="es-ES" baseline="0" dirty="0" smtClean="0"/>
              <a:t> con las instrucciones de uso para aprender a usara las tarjetas con el dispositivo y un  manual con los pasos para instalar la aplicación en el móvil.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5EB27-643D-4146-A649-7551DE45934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447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BCF5-20C9-F744-9C38-2357371D1B79}" type="datetimeFigureOut">
              <a:rPr lang="es-ES" smtClean="0"/>
              <a:t>14/06/16</a:t>
            </a:fld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0820D2-A880-3A45-88EC-0F39BF6D1AC5}" type="slidenum">
              <a:rPr lang="es-ES" smtClean="0"/>
              <a:t>‹Nr.›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BCF5-20C9-F744-9C38-2357371D1B79}" type="datetimeFigureOut">
              <a:rPr lang="es-ES" smtClean="0"/>
              <a:t>14/06/16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20D2-A880-3A45-88EC-0F39BF6D1AC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BCF5-20C9-F744-9C38-2357371D1B79}" type="datetimeFigureOut">
              <a:rPr lang="es-ES" smtClean="0"/>
              <a:t>14/06/16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20D2-A880-3A45-88EC-0F39BF6D1AC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BCF5-20C9-F744-9C38-2357371D1B79}" type="datetimeFigureOut">
              <a:rPr lang="es-ES" smtClean="0"/>
              <a:t>14/06/16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20D2-A880-3A45-88EC-0F39BF6D1AC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BCF5-20C9-F744-9C38-2357371D1B79}" type="datetimeFigureOut">
              <a:rPr lang="es-ES" smtClean="0"/>
              <a:t>14/06/16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20D2-A880-3A45-88EC-0F39BF6D1AC5}" type="slidenum">
              <a:rPr lang="es-ES" smtClean="0"/>
              <a:t>‹Nr.›</a:t>
            </a:fld>
            <a:endParaRPr lang="es-ES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BCF5-20C9-F744-9C38-2357371D1B79}" type="datetimeFigureOut">
              <a:rPr lang="es-ES" smtClean="0"/>
              <a:t>14/06/16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20D2-A880-3A45-88EC-0F39BF6D1AC5}" type="slidenum">
              <a:rPr lang="es-ES" smtClean="0"/>
              <a:t>‹Nr.›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BCF5-20C9-F744-9C38-2357371D1B79}" type="datetimeFigureOut">
              <a:rPr lang="es-ES" smtClean="0"/>
              <a:t>14/06/16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20D2-A880-3A45-88EC-0F39BF6D1AC5}" type="slidenum">
              <a:rPr lang="es-ES" smtClean="0"/>
              <a:t>‹Nr.›</a:t>
            </a:fld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BCF5-20C9-F744-9C38-2357371D1B79}" type="datetimeFigureOut">
              <a:rPr lang="es-ES" smtClean="0"/>
              <a:t>14/06/16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20D2-A880-3A45-88EC-0F39BF6D1AC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BCF5-20C9-F744-9C38-2357371D1B79}" type="datetimeFigureOut">
              <a:rPr lang="es-ES" smtClean="0"/>
              <a:t>14/06/16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20D2-A880-3A45-88EC-0F39BF6D1AC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8"/>
            <a:ext cx="499586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BCF5-20C9-F744-9C38-2357371D1B79}" type="datetimeFigureOut">
              <a:rPr lang="es-ES" smtClean="0"/>
              <a:t>14/06/16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20D2-A880-3A45-88EC-0F39BF6D1AC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BCF5-20C9-F744-9C38-2357371D1B79}" type="datetimeFigureOut">
              <a:rPr lang="es-ES" smtClean="0"/>
              <a:t>14/06/16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20D2-A880-3A45-88EC-0F39BF6D1AC5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_tradnl" dirty="0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5FCBCF5-20C9-F744-9C38-2357371D1B79}" type="datetimeFigureOut">
              <a:rPr lang="es-ES" smtClean="0"/>
              <a:t>14/06/16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40820D2-A880-3A45-88EC-0F39BF6D1AC5}" type="slidenum">
              <a:rPr lang="es-ES" smtClean="0"/>
              <a:t>‹Nr.›</a:t>
            </a:fld>
            <a:endParaRPr lang="es-ES"/>
          </a:p>
        </p:txBody>
      </p:sp>
      <p:sp>
        <p:nvSpPr>
          <p:cNvPr id="7" name="Oval 6"/>
          <p:cNvSpPr/>
          <p:nvPr/>
        </p:nvSpPr>
        <p:spPr>
          <a:xfrm>
            <a:off x="845776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 descr="red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9259" r="10216" b="15741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pic>
        <p:nvPicPr>
          <p:cNvPr id="13" name="Imagen 12" descr="essferas2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93" y="0"/>
            <a:ext cx="1359408" cy="1597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1" Type="http://schemas.openxmlformats.org/officeDocument/2006/relationships/tags" Target="../tags/tag4.xml"/><Relationship Id="rId2" Type="http://schemas.microsoft.com/office/2007/relationships/media" Target="../media/media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1" Type="http://schemas.openxmlformats.org/officeDocument/2006/relationships/tags" Target="../tags/tag5.xml"/><Relationship Id="rId2" Type="http://schemas.microsoft.com/office/2007/relationships/media" Target="../media/media1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6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1" Type="http://schemas.openxmlformats.org/officeDocument/2006/relationships/tags" Target="../tags/tag1.xml"/><Relationship Id="rId2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8.jpg"/><Relationship Id="rId6" Type="http://schemas.openxmlformats.org/officeDocument/2006/relationships/image" Target="../media/image4.png"/><Relationship Id="rId7" Type="http://schemas.openxmlformats.org/officeDocument/2006/relationships/image" Target="../media/image9.png"/><Relationship Id="rId8" Type="http://schemas.openxmlformats.org/officeDocument/2006/relationships/image" Target="../media/image6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g"/><Relationship Id="rId8" Type="http://schemas.openxmlformats.org/officeDocument/2006/relationships/image" Target="../media/image6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3.png"/><Relationship Id="rId6" Type="http://schemas.openxmlformats.org/officeDocument/2006/relationships/image" Target="../media/image12.jpg"/><Relationship Id="rId7" Type="http://schemas.openxmlformats.org/officeDocument/2006/relationships/image" Target="../media/image6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4" Type="http://schemas.openxmlformats.org/officeDocument/2006/relationships/audio" Target="../media/media7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8" Type="http://schemas.openxmlformats.org/officeDocument/2006/relationships/image" Target="../media/image6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microsoft.com/office/2007/relationships/media" Target="../media/media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8.jpg"/><Relationship Id="rId6" Type="http://schemas.openxmlformats.org/officeDocument/2006/relationships/image" Target="../media/image12.jpg"/><Relationship Id="rId7" Type="http://schemas.openxmlformats.org/officeDocument/2006/relationships/image" Target="../media/image6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15.png"/><Relationship Id="rId7" Type="http://schemas.openxmlformats.org/officeDocument/2006/relationships/image" Target="../media/image6.png"/><Relationship Id="rId1" Type="http://schemas.openxmlformats.org/officeDocument/2006/relationships/tags" Target="../tags/tag3.xml"/><Relationship Id="rId2" Type="http://schemas.microsoft.com/office/2007/relationships/media" Target="../media/media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87974" y="3715884"/>
            <a:ext cx="6299768" cy="1373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600" dirty="0" smtClean="0">
                <a:solidFill>
                  <a:srgbClr val="2389BD"/>
                </a:solidFill>
                <a:latin typeface="Arial"/>
                <a:cs typeface="Arial"/>
              </a:rPr>
              <a:t>Una experiencia de aprendizaje </a:t>
            </a:r>
            <a:r>
              <a:rPr lang="es-ES" sz="2800" b="1" dirty="0" smtClean="0">
                <a:solidFill>
                  <a:srgbClr val="2389BD"/>
                </a:solidFill>
                <a:latin typeface="Arial"/>
                <a:cs typeface="Arial"/>
              </a:rPr>
              <a:t>innovadora</a:t>
            </a:r>
            <a:r>
              <a:rPr lang="es-ES" sz="2800" dirty="0">
                <a:solidFill>
                  <a:srgbClr val="2389BD"/>
                </a:solidFill>
                <a:latin typeface="Arial"/>
                <a:cs typeface="Arial"/>
              </a:rPr>
              <a:t> </a:t>
            </a:r>
            <a:r>
              <a:rPr lang="es-ES" sz="2800" dirty="0" smtClean="0">
                <a:solidFill>
                  <a:srgbClr val="2389BD"/>
                </a:solidFill>
                <a:latin typeface="Arial"/>
                <a:cs typeface="Arial"/>
              </a:rPr>
              <a:t>&amp; </a:t>
            </a:r>
            <a:r>
              <a:rPr lang="es-ES" sz="2800" b="1" dirty="0" smtClean="0">
                <a:solidFill>
                  <a:srgbClr val="2389BD"/>
                </a:solidFill>
                <a:latin typeface="Arial"/>
                <a:cs typeface="Arial"/>
              </a:rPr>
              <a:t>estimulante</a:t>
            </a:r>
            <a:endParaRPr lang="es-ES" sz="2800" b="1" dirty="0">
              <a:solidFill>
                <a:srgbClr val="2389BD"/>
              </a:solidFill>
              <a:latin typeface="Arial"/>
              <a:cs typeface="Arial"/>
            </a:endParaRPr>
          </a:p>
        </p:txBody>
      </p:sp>
      <p:pic>
        <p:nvPicPr>
          <p:cNvPr id="6" name="Imagen 5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63" y="1000065"/>
            <a:ext cx="5508451" cy="2912743"/>
          </a:xfrm>
          <a:prstGeom prst="rect">
            <a:avLst/>
          </a:prstGeom>
        </p:spPr>
      </p:pic>
      <p:pic>
        <p:nvPicPr>
          <p:cNvPr id="8" name="Imagen 7" descr="esferas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479"/>
            <a:ext cx="3387974" cy="5172479"/>
          </a:xfrm>
          <a:prstGeom prst="rect">
            <a:avLst/>
          </a:prstGeom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3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22"/>
    </mc:Choice>
    <mc:Fallback>
      <p:transition xmlns:p14="http://schemas.microsoft.com/office/powerpoint/2010/main" spd="slow" advTm="2252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4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" accel="10000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23578"/>
            <a:ext cx="8229600" cy="307714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Los </a:t>
            </a:r>
            <a:r>
              <a:rPr lang="es-ES" sz="2400" dirty="0">
                <a:solidFill>
                  <a:srgbClr val="595959"/>
                </a:solidFill>
                <a:latin typeface="Arial"/>
                <a:cs typeface="Arial"/>
              </a:rPr>
              <a:t>requisitos mínimos que debe tener el dispositivo para la instalación de la aplicación EQ elementos químicos son:</a:t>
            </a:r>
          </a:p>
          <a:p>
            <a:pPr marL="457200" lvl="1" indent="0">
              <a:buNone/>
            </a:pPr>
            <a:endParaRPr lang="es-ES" sz="2400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Dispositivo </a:t>
            </a:r>
            <a:r>
              <a:rPr lang="es-ES" sz="2400" dirty="0">
                <a:solidFill>
                  <a:srgbClr val="595959"/>
                </a:solidFill>
                <a:latin typeface="Arial"/>
                <a:cs typeface="Arial"/>
              </a:rPr>
              <a:t>con sistema operativo </a:t>
            </a:r>
            <a:r>
              <a:rPr lang="es-ES" sz="2400" b="1" dirty="0" err="1">
                <a:solidFill>
                  <a:srgbClr val="595959"/>
                </a:solidFill>
                <a:latin typeface="Arial"/>
                <a:cs typeface="Arial"/>
              </a:rPr>
              <a:t>Android</a:t>
            </a:r>
            <a:endParaRPr lang="es-ES" sz="24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s-ES" sz="2400" dirty="0">
                <a:solidFill>
                  <a:srgbClr val="595959"/>
                </a:solidFill>
                <a:latin typeface="Arial"/>
                <a:cs typeface="Arial"/>
              </a:rPr>
              <a:t>Versión de </a:t>
            </a:r>
            <a:r>
              <a:rPr lang="es-ES" sz="2400" dirty="0" err="1">
                <a:solidFill>
                  <a:srgbClr val="595959"/>
                </a:solidFill>
                <a:latin typeface="Arial"/>
                <a:cs typeface="Arial"/>
              </a:rPr>
              <a:t>Android</a:t>
            </a:r>
            <a:r>
              <a:rPr lang="es-ES" sz="2400" dirty="0">
                <a:solidFill>
                  <a:srgbClr val="595959"/>
                </a:solidFill>
                <a:latin typeface="Arial"/>
                <a:cs typeface="Arial"/>
              </a:rPr>
              <a:t>: 4.4</a:t>
            </a:r>
          </a:p>
          <a:p>
            <a:pPr marL="457200" lvl="1" indent="0">
              <a:buNone/>
            </a:pPr>
            <a:r>
              <a:rPr lang="es-ES" sz="2400" dirty="0">
                <a:solidFill>
                  <a:srgbClr val="595959"/>
                </a:solidFill>
                <a:latin typeface="Arial"/>
                <a:cs typeface="Arial"/>
              </a:rPr>
              <a:t>Capacidad 8GB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-186781"/>
            <a:ext cx="8880558" cy="1200150"/>
          </a:xfrm>
        </p:spPr>
        <p:txBody>
          <a:bodyPr/>
          <a:lstStyle/>
          <a:p>
            <a:r>
              <a:rPr lang="es-ES" sz="2800" b="1" dirty="0" smtClean="0">
                <a:latin typeface="Arial"/>
                <a:cs typeface="Arial"/>
              </a:rPr>
              <a:t>Requisitos de instalación</a:t>
            </a:r>
            <a:endParaRPr lang="es-ES" sz="2800" b="1" dirty="0">
              <a:latin typeface="Arial"/>
              <a:cs typeface="Arial"/>
            </a:endParaRP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59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1"/>
    </mc:Choice>
    <mc:Fallback>
      <p:transition xmlns:p14="http://schemas.microsoft.com/office/powerpoint/2010/main" spd="slow" advTm="1700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23578"/>
            <a:ext cx="8229600" cy="307714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La aplicación cuenta con un sitio web que tiene como objetivos:</a:t>
            </a:r>
          </a:p>
          <a:p>
            <a:pPr lvl="1">
              <a:buFont typeface="Arial"/>
              <a:buChar char="•"/>
            </a:pP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Descargar la aplicación.</a:t>
            </a:r>
          </a:p>
          <a:p>
            <a:pPr lvl="1">
              <a:buFont typeface="Arial"/>
              <a:buChar char="•"/>
            </a:pP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Descargar </a:t>
            </a:r>
            <a:r>
              <a:rPr lang="es-ES" sz="2400" dirty="0">
                <a:solidFill>
                  <a:srgbClr val="595959"/>
                </a:solidFill>
                <a:latin typeface="Arial"/>
                <a:cs typeface="Arial"/>
              </a:rPr>
              <a:t>archivos de impresión de las tarjetas</a:t>
            </a: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.</a:t>
            </a:r>
            <a:endParaRPr lang="es-ES" sz="2400" dirty="0">
              <a:solidFill>
                <a:srgbClr val="595959"/>
              </a:solidFill>
              <a:latin typeface="Arial"/>
              <a:cs typeface="Arial"/>
            </a:endParaRPr>
          </a:p>
          <a:p>
            <a:pPr lvl="1">
              <a:buFont typeface="Arial"/>
              <a:buChar char="•"/>
            </a:pP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Servir de contacto con los usuarios.</a:t>
            </a:r>
          </a:p>
          <a:p>
            <a:pPr lvl="1">
              <a:buFont typeface="Arial"/>
              <a:buChar char="•"/>
            </a:pP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Proporcionar información acerca de los creadores de la aplicación.</a:t>
            </a:r>
          </a:p>
          <a:p>
            <a:pPr marL="457200" lvl="1" indent="0">
              <a:buNone/>
            </a:pPr>
            <a:endParaRPr lang="es-ES" sz="24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-186781"/>
            <a:ext cx="8880558" cy="1200150"/>
          </a:xfrm>
        </p:spPr>
        <p:txBody>
          <a:bodyPr/>
          <a:lstStyle/>
          <a:p>
            <a:r>
              <a:rPr lang="es-ES" sz="2800" b="1" dirty="0" smtClean="0">
                <a:latin typeface="Arial"/>
                <a:cs typeface="Arial"/>
              </a:rPr>
              <a:t>Soporte técnico permanente</a:t>
            </a:r>
            <a:endParaRPr lang="es-ES" sz="2800" b="1" dirty="0">
              <a:latin typeface="Arial"/>
              <a:cs typeface="Arial"/>
            </a:endParaRP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80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39"/>
    </mc:Choice>
    <mc:Fallback>
      <p:transition xmlns:p14="http://schemas.microsoft.com/office/powerpoint/2010/main" spd="slow" advTm="2493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8" t="5362" r="9742" b="17531"/>
          <a:stretch/>
        </p:blipFill>
        <p:spPr bwMode="auto">
          <a:xfrm>
            <a:off x="4160509" y="1123496"/>
            <a:ext cx="4174763" cy="3567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1"/>
            <a:ext cx="3808516" cy="201385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59619" y="2026317"/>
            <a:ext cx="33488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200" dirty="0" smtClean="0">
                <a:latin typeface="Arial"/>
                <a:cs typeface="Arial"/>
              </a:rPr>
              <a:t>Comentarios de los estudiantes</a:t>
            </a:r>
          </a:p>
          <a:p>
            <a:pPr algn="r"/>
            <a:endParaRPr lang="es-ES_tradnl" sz="1200" i="1" dirty="0">
              <a:latin typeface="Arial"/>
              <a:cs typeface="Arial"/>
            </a:endParaRPr>
          </a:p>
          <a:p>
            <a:pPr algn="r"/>
            <a:r>
              <a:rPr lang="es-ES_tradnl" sz="1200" i="1" dirty="0" smtClean="0">
                <a:latin typeface="Arial"/>
                <a:cs typeface="Arial"/>
              </a:rPr>
              <a:t>“</a:t>
            </a:r>
            <a:r>
              <a:rPr lang="es-ES_tradnl" sz="1200" i="1" dirty="0">
                <a:latin typeface="Arial"/>
                <a:cs typeface="Arial"/>
              </a:rPr>
              <a:t>Es una buena </a:t>
            </a:r>
            <a:r>
              <a:rPr lang="es-ES_tradnl" sz="1200" i="1" dirty="0" smtClean="0">
                <a:latin typeface="Arial"/>
                <a:cs typeface="Arial"/>
              </a:rPr>
              <a:t>idea, que </a:t>
            </a:r>
            <a:r>
              <a:rPr lang="es-ES_tradnl" sz="1200" i="1" dirty="0">
                <a:latin typeface="Arial"/>
                <a:cs typeface="Arial"/>
              </a:rPr>
              <a:t>motiva a los usuarios a estudiar”.</a:t>
            </a:r>
            <a:endParaRPr lang="es-MX" sz="1200" dirty="0">
              <a:latin typeface="Arial"/>
              <a:cs typeface="Arial"/>
            </a:endParaRPr>
          </a:p>
          <a:p>
            <a:pPr algn="r"/>
            <a:r>
              <a:rPr lang="es-ES_tradnl" sz="1200" dirty="0">
                <a:latin typeface="Arial"/>
                <a:cs typeface="Arial"/>
              </a:rPr>
              <a:t> </a:t>
            </a:r>
            <a:endParaRPr lang="es-MX" sz="1200" dirty="0">
              <a:latin typeface="Arial"/>
              <a:cs typeface="Arial"/>
            </a:endParaRPr>
          </a:p>
          <a:p>
            <a:pPr algn="r"/>
            <a:r>
              <a:rPr lang="es-ES_tradnl" sz="1200" i="1" dirty="0" smtClean="0">
                <a:latin typeface="Arial"/>
                <a:cs typeface="Arial"/>
              </a:rPr>
              <a:t>“</a:t>
            </a:r>
            <a:r>
              <a:rPr lang="es-ES_tradnl" sz="1200" i="1" dirty="0">
                <a:latin typeface="Arial"/>
                <a:cs typeface="Arial"/>
              </a:rPr>
              <a:t>La aplicación tiene mucho potencial</a:t>
            </a:r>
            <a:r>
              <a:rPr lang="es-ES_tradnl" sz="1200" i="1" dirty="0" smtClean="0">
                <a:latin typeface="Arial"/>
                <a:cs typeface="Arial"/>
              </a:rPr>
              <a:t>,</a:t>
            </a:r>
          </a:p>
          <a:p>
            <a:pPr algn="r"/>
            <a:r>
              <a:rPr lang="es-ES_tradnl" sz="1200" i="1" dirty="0" smtClean="0">
                <a:latin typeface="Arial"/>
                <a:cs typeface="Arial"/>
              </a:rPr>
              <a:t>a m</a:t>
            </a:r>
            <a:r>
              <a:rPr lang="es-ES_tradnl" sz="1200" i="1" dirty="0" smtClean="0">
                <a:latin typeface="Arial"/>
                <a:cs typeface="Arial"/>
              </a:rPr>
              <a:t>í</a:t>
            </a:r>
            <a:r>
              <a:rPr lang="es-ES_tradnl" sz="1200" i="1" dirty="0" smtClean="0">
                <a:latin typeface="Arial"/>
                <a:cs typeface="Arial"/>
              </a:rPr>
              <a:t> me  </a:t>
            </a:r>
            <a:r>
              <a:rPr lang="es-ES_tradnl" sz="1200" i="1" dirty="0">
                <a:latin typeface="Arial"/>
                <a:cs typeface="Arial"/>
              </a:rPr>
              <a:t>gustaría usarla”.</a:t>
            </a:r>
            <a:endParaRPr lang="es-MX" sz="1200" dirty="0">
              <a:latin typeface="Arial"/>
              <a:cs typeface="Arial"/>
            </a:endParaRPr>
          </a:p>
          <a:p>
            <a:pPr algn="r"/>
            <a:r>
              <a:rPr lang="es-ES_tradnl" sz="1200" dirty="0">
                <a:latin typeface="Arial"/>
                <a:cs typeface="Arial"/>
              </a:rPr>
              <a:t> </a:t>
            </a:r>
            <a:endParaRPr lang="es-MX" sz="1200" dirty="0">
              <a:latin typeface="Arial"/>
              <a:cs typeface="Arial"/>
            </a:endParaRPr>
          </a:p>
          <a:p>
            <a:pPr algn="r"/>
            <a:r>
              <a:rPr lang="es-ES_tradnl" sz="1200" i="1" dirty="0" smtClean="0">
                <a:latin typeface="Arial"/>
                <a:cs typeface="Arial"/>
              </a:rPr>
              <a:t>“No me gusta la qu</a:t>
            </a:r>
            <a:r>
              <a:rPr lang="es-ES_tradnl" sz="1200" i="1" dirty="0" smtClean="0">
                <a:latin typeface="Arial"/>
                <a:cs typeface="Arial"/>
              </a:rPr>
              <a:t>ímica, pero creo que con la aplicación me gustará </a:t>
            </a:r>
            <a:r>
              <a:rPr lang="es-ES_tradnl" sz="1200" i="1" dirty="0" smtClean="0">
                <a:latin typeface="Arial"/>
                <a:cs typeface="Arial"/>
              </a:rPr>
              <a:t>”</a:t>
            </a:r>
            <a:r>
              <a:rPr lang="es-ES_tradnl" sz="1200" i="1" dirty="0">
                <a:latin typeface="Arial"/>
                <a:cs typeface="Arial"/>
              </a:rPr>
              <a:t>.</a:t>
            </a:r>
            <a:endParaRPr lang="es-MX" sz="1200" dirty="0">
              <a:latin typeface="Arial"/>
              <a:cs typeface="Arial"/>
            </a:endParaRPr>
          </a:p>
        </p:txBody>
      </p:sp>
      <p:pic>
        <p:nvPicPr>
          <p:cNvPr id="12" name="Sonid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9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80"/>
    </mc:Choice>
    <mc:Fallback>
      <p:transition xmlns:p14="http://schemas.microsoft.com/office/powerpoint/2010/main" spd="slow" advTm="205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4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" accel="10000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00151"/>
            <a:ext cx="4249030" cy="3394472"/>
          </a:xfrm>
        </p:spPr>
        <p:txBody>
          <a:bodyPr>
            <a:normAutofit fontScale="62500" lnSpcReduction="20000"/>
          </a:bodyPr>
          <a:lstStyle/>
          <a:p>
            <a:endParaRPr lang="es-ES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s-ES" dirty="0" smtClean="0">
                <a:solidFill>
                  <a:srgbClr val="595959"/>
                </a:solidFill>
                <a:latin typeface="Arial"/>
                <a:cs typeface="Arial"/>
              </a:rPr>
              <a:t>Proporcionar una aplicaci</a:t>
            </a:r>
            <a:r>
              <a:rPr lang="es-ES" dirty="0" smtClean="0">
                <a:solidFill>
                  <a:srgbClr val="595959"/>
                </a:solidFill>
                <a:latin typeface="Arial"/>
                <a:cs typeface="Arial"/>
              </a:rPr>
              <a:t>ón educativa con tecnología de  realidad aumentada.</a:t>
            </a:r>
          </a:p>
          <a:p>
            <a:pPr marL="0" indent="0">
              <a:buNone/>
            </a:pPr>
            <a:endParaRPr lang="es-ES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s-ES" dirty="0" smtClean="0">
                <a:solidFill>
                  <a:srgbClr val="595959"/>
                </a:solidFill>
                <a:latin typeface="Arial"/>
                <a:cs typeface="Arial"/>
              </a:rPr>
              <a:t>Brindar una aplicación divertida </a:t>
            </a:r>
            <a:r>
              <a:rPr lang="es-ES" dirty="0" smtClean="0">
                <a:solidFill>
                  <a:srgbClr val="595959"/>
                </a:solidFill>
                <a:latin typeface="Arial"/>
                <a:cs typeface="Arial"/>
              </a:rPr>
              <a:t>para aprender </a:t>
            </a:r>
            <a:r>
              <a:rPr lang="es-ES" dirty="0">
                <a:solidFill>
                  <a:srgbClr val="595959"/>
                </a:solidFill>
                <a:latin typeface="Arial"/>
                <a:cs typeface="Arial"/>
              </a:rPr>
              <a:t>acerca de los elementos </a:t>
            </a:r>
            <a:r>
              <a:rPr lang="es-ES" dirty="0" smtClean="0">
                <a:solidFill>
                  <a:srgbClr val="595959"/>
                </a:solidFill>
                <a:latin typeface="Arial"/>
                <a:cs typeface="Arial"/>
              </a:rPr>
              <a:t>químicos </a:t>
            </a:r>
            <a:r>
              <a:rPr lang="es-ES" dirty="0" smtClean="0">
                <a:solidFill>
                  <a:srgbClr val="595959"/>
                </a:solidFill>
                <a:latin typeface="Arial"/>
                <a:cs typeface="Arial"/>
              </a:rPr>
              <a:t>experimentando con </a:t>
            </a:r>
            <a:r>
              <a:rPr lang="es-ES" dirty="0">
                <a:solidFill>
                  <a:srgbClr val="595959"/>
                </a:solidFill>
                <a:latin typeface="Arial"/>
                <a:cs typeface="Arial"/>
              </a:rPr>
              <a:t>la realidad </a:t>
            </a:r>
            <a:r>
              <a:rPr lang="es-ES" dirty="0" smtClean="0">
                <a:solidFill>
                  <a:srgbClr val="595959"/>
                </a:solidFill>
                <a:latin typeface="Arial"/>
                <a:cs typeface="Arial"/>
              </a:rPr>
              <a:t>aumentada.</a:t>
            </a:r>
          </a:p>
          <a:p>
            <a:endParaRPr lang="es-ES" dirty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s-ES" dirty="0" smtClean="0">
                <a:solidFill>
                  <a:srgbClr val="595959"/>
                </a:solidFill>
                <a:latin typeface="Arial"/>
                <a:cs typeface="Arial"/>
              </a:rPr>
              <a:t>Transformar tarjetas de papel de manera instantánea en representaciones dinámicas de los elementos.</a:t>
            </a:r>
          </a:p>
          <a:p>
            <a:endParaRPr lang="es-ES" dirty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s-ES" dirty="0" smtClean="0">
                <a:solidFill>
                  <a:srgbClr val="595959"/>
                </a:solidFill>
                <a:latin typeface="Arial"/>
                <a:cs typeface="Arial"/>
              </a:rPr>
              <a:t>Brindar una aplicación que ayude al mejor entendimiento de los temas de química a nivel bachillerato.</a:t>
            </a:r>
          </a:p>
          <a:p>
            <a:pPr marL="0" indent="0">
              <a:buNone/>
            </a:pPr>
            <a:endParaRPr lang="es-ES" sz="2800" dirty="0" smtClean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-186781"/>
            <a:ext cx="8229600" cy="1200150"/>
          </a:xfrm>
        </p:spPr>
        <p:txBody>
          <a:bodyPr/>
          <a:lstStyle/>
          <a:p>
            <a:r>
              <a:rPr lang="es-ES" sz="3200" b="1" dirty="0" smtClean="0">
                <a:latin typeface="Arial"/>
                <a:cs typeface="Arial"/>
              </a:rPr>
              <a:t>Objetivos</a:t>
            </a:r>
            <a:endParaRPr lang="es-ES" sz="3200" b="1" dirty="0">
              <a:latin typeface="Arial"/>
              <a:cs typeface="Arial"/>
            </a:endParaRPr>
          </a:p>
        </p:txBody>
      </p:sp>
      <p:pic>
        <p:nvPicPr>
          <p:cNvPr id="8" name="Imagen 7" descr="Captura de pantalla 2016-06-13 a las 11.23.44 p.m.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5" t="16703" r="8883" b="17567"/>
          <a:stretch/>
        </p:blipFill>
        <p:spPr>
          <a:xfrm>
            <a:off x="4746266" y="1213875"/>
            <a:ext cx="3940534" cy="3380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30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78"/>
    </mc:Choice>
    <mc:Fallback>
      <p:transition xmlns:p14="http://schemas.microsoft.com/office/powerpoint/2010/main" spd="slow" advTm="3737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arjetas_elementos_0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t="2905" r="50401" b="3768"/>
          <a:stretch/>
        </p:blipFill>
        <p:spPr>
          <a:xfrm rot="20482740">
            <a:off x="763574" y="922024"/>
            <a:ext cx="1991775" cy="2908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1101856" y="4182967"/>
            <a:ext cx="713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Las tarjetas darán vida a los elementos y abrirán un nuevo nivel de aprendizaje para los alumnos.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9" name="Imagen 8" descr="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6" y="115789"/>
            <a:ext cx="1319588" cy="697768"/>
          </a:xfrm>
          <a:prstGeom prst="rect">
            <a:avLst/>
          </a:prstGeom>
        </p:spPr>
      </p:pic>
      <p:pic>
        <p:nvPicPr>
          <p:cNvPr id="12" name="Imagen 11" descr="Captura de pantalla 2016-06-13 a las 11.25.20 p.m.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15817" r="24995" b="9215"/>
          <a:stretch/>
        </p:blipFill>
        <p:spPr>
          <a:xfrm>
            <a:off x="4451986" y="962981"/>
            <a:ext cx="3783917" cy="3175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 descr="tarjetas_elementos_0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6" t="2542" r="2241" b="2905"/>
          <a:stretch/>
        </p:blipFill>
        <p:spPr>
          <a:xfrm rot="1155788">
            <a:off x="2842620" y="585013"/>
            <a:ext cx="1791679" cy="263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0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36"/>
    </mc:Choice>
    <mc:Fallback>
      <p:transition xmlns:p14="http://schemas.microsoft.com/office/powerpoint/2010/main" spd="slow" advTm="1473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sos_aplicaciones_or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" y="0"/>
            <a:ext cx="4610705" cy="288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3382">
            <a:off x="1084507" y="1373566"/>
            <a:ext cx="5464995" cy="3415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7489" r="50143" b="8922"/>
          <a:stretch/>
        </p:blipFill>
        <p:spPr>
          <a:xfrm>
            <a:off x="6192761" y="3081426"/>
            <a:ext cx="2588381" cy="185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0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44"/>
    </mc:Choice>
    <mc:Fallback>
      <p:transition xmlns:p14="http://schemas.microsoft.com/office/powerpoint/2010/main" spd="slow" advTm="1364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abla_carbon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2" y="423063"/>
            <a:ext cx="5973838" cy="406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4" t="7489" r="4393" b="8922"/>
          <a:stretch/>
        </p:blipFill>
        <p:spPr>
          <a:xfrm>
            <a:off x="6773334" y="3327330"/>
            <a:ext cx="1898803" cy="136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6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5"/>
    </mc:Choice>
    <mc:Fallback>
      <p:transition xmlns:p14="http://schemas.microsoft.com/office/powerpoint/2010/main" spd="slow" advTm="1171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-186781"/>
            <a:ext cx="8229600" cy="1200150"/>
          </a:xfrm>
        </p:spPr>
        <p:txBody>
          <a:bodyPr/>
          <a:lstStyle/>
          <a:p>
            <a:r>
              <a:rPr lang="es-ES" sz="3200" b="1" dirty="0" smtClean="0">
                <a:latin typeface="Arial"/>
                <a:cs typeface="Arial"/>
              </a:rPr>
              <a:t>EQ elementos químicos en acción</a:t>
            </a:r>
            <a:endParaRPr lang="es-ES" sz="3200" b="1" dirty="0">
              <a:latin typeface="Arial"/>
              <a:cs typeface="Arial"/>
            </a:endParaRPr>
          </a:p>
        </p:txBody>
      </p:sp>
      <p:pic>
        <p:nvPicPr>
          <p:cNvPr id="7" name="EQ_presentación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4163" y="1200150"/>
            <a:ext cx="6034087" cy="3394075"/>
          </a:xfrm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9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54"/>
    </mc:Choice>
    <mc:Fallback>
      <p:transition xmlns:p14="http://schemas.microsoft.com/office/powerpoint/2010/main" spd="slow" advTm="836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45" objId="7"/>
        <p14:stopEvt time="80679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>
                <a:solidFill>
                  <a:srgbClr val="595959"/>
                </a:solidFill>
                <a:latin typeface="Arial"/>
                <a:cs typeface="Arial"/>
              </a:rPr>
              <a:t>Con EQ elementos químicos:</a:t>
            </a:r>
          </a:p>
          <a:p>
            <a:r>
              <a:rPr lang="es-ES" sz="2800" dirty="0" smtClean="0">
                <a:solidFill>
                  <a:srgbClr val="595959"/>
                </a:solidFill>
                <a:latin typeface="Arial"/>
                <a:cs typeface="Arial"/>
              </a:rPr>
              <a:t>Podremos tener a todos los elementos dentro del laboratorio o salón de clase.</a:t>
            </a:r>
          </a:p>
          <a:p>
            <a:r>
              <a:rPr lang="es-ES" sz="2800" dirty="0" smtClean="0">
                <a:solidFill>
                  <a:srgbClr val="595959"/>
                </a:solidFill>
                <a:latin typeface="Arial"/>
                <a:cs typeface="Arial"/>
              </a:rPr>
              <a:t>Podremos explorar elementos </a:t>
            </a:r>
            <a:r>
              <a:rPr lang="es-ES" sz="2800" dirty="0" smtClean="0">
                <a:solidFill>
                  <a:srgbClr val="595959"/>
                </a:solidFill>
                <a:latin typeface="Arial"/>
                <a:cs typeface="Arial"/>
              </a:rPr>
              <a:t>peligrosos </a:t>
            </a:r>
            <a:r>
              <a:rPr lang="es-ES" sz="2800" dirty="0" smtClean="0">
                <a:solidFill>
                  <a:srgbClr val="595959"/>
                </a:solidFill>
                <a:latin typeface="Arial"/>
                <a:cs typeface="Arial"/>
              </a:rPr>
              <a:t>e imposibles de manipular.</a:t>
            </a:r>
          </a:p>
          <a:p>
            <a:r>
              <a:rPr lang="es-ES" sz="2800" dirty="0" smtClean="0">
                <a:solidFill>
                  <a:srgbClr val="595959"/>
                </a:solidFill>
                <a:latin typeface="Arial"/>
                <a:cs typeface="Arial"/>
              </a:rPr>
              <a:t>Podremos observar el estado natural de los elementos y conocer </a:t>
            </a:r>
            <a:r>
              <a:rPr lang="es-ES" sz="2800" dirty="0" smtClean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r>
              <a:rPr lang="es-ES" sz="2800" dirty="0" smtClean="0">
                <a:solidFill>
                  <a:srgbClr val="595959"/>
                </a:solidFill>
                <a:latin typeface="Arial"/>
                <a:cs typeface="Arial"/>
              </a:rPr>
              <a:t>ás acerca de ellos.</a:t>
            </a:r>
            <a:endParaRPr lang="es-ES" sz="2800" dirty="0" smtClean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-186781"/>
            <a:ext cx="8229600" cy="1200150"/>
          </a:xfrm>
        </p:spPr>
        <p:txBody>
          <a:bodyPr/>
          <a:lstStyle/>
          <a:p>
            <a:r>
              <a:rPr lang="es-ES" sz="3200" b="1" dirty="0" smtClean="0">
                <a:latin typeface="Arial"/>
                <a:cs typeface="Arial"/>
              </a:rPr>
              <a:t>Ventajas</a:t>
            </a:r>
            <a:endParaRPr lang="es-ES" sz="3200" b="1" dirty="0">
              <a:latin typeface="Arial"/>
              <a:cs typeface="Arial"/>
            </a:endParaRP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7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87"/>
    </mc:Choice>
    <mc:Fallback>
      <p:transition xmlns:p14="http://schemas.microsoft.com/office/powerpoint/2010/main" spd="slow" advTm="2908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23578"/>
            <a:ext cx="4762257" cy="331996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ES" sz="1800" dirty="0" smtClean="0">
                <a:solidFill>
                  <a:srgbClr val="595959"/>
                </a:solidFill>
                <a:latin typeface="Arial"/>
                <a:cs typeface="Arial"/>
              </a:rPr>
              <a:t>La aplicación cuenta con:</a:t>
            </a:r>
          </a:p>
          <a:p>
            <a:pPr marL="457200" lvl="1" indent="0">
              <a:buNone/>
            </a:pPr>
            <a:endParaRPr lang="es-ES" sz="1800" dirty="0">
              <a:solidFill>
                <a:srgbClr val="595959"/>
              </a:solidFill>
              <a:latin typeface="Arial"/>
              <a:cs typeface="Arial"/>
            </a:endParaRPr>
          </a:p>
          <a:p>
            <a:pPr lvl="1">
              <a:buFont typeface="Arial"/>
              <a:buChar char="•"/>
            </a:pPr>
            <a:r>
              <a:rPr lang="es-ES" sz="1800" dirty="0" smtClean="0">
                <a:solidFill>
                  <a:srgbClr val="595959"/>
                </a:solidFill>
                <a:latin typeface="Arial"/>
                <a:cs typeface="Arial"/>
              </a:rPr>
              <a:t>118 </a:t>
            </a:r>
            <a:r>
              <a:rPr lang="es-ES" sz="1800" dirty="0" smtClean="0">
                <a:solidFill>
                  <a:srgbClr val="595959"/>
                </a:solidFill>
                <a:latin typeface="Arial"/>
                <a:cs typeface="Arial"/>
              </a:rPr>
              <a:t>tarjetas que corresponden cada uno de los elementos químicos de la tabla periódica.</a:t>
            </a:r>
          </a:p>
          <a:p>
            <a:pPr lvl="1">
              <a:buFont typeface="Arial"/>
              <a:buChar char="•"/>
            </a:pPr>
            <a:endParaRPr lang="es-ES" sz="1800" dirty="0">
              <a:solidFill>
                <a:srgbClr val="595959"/>
              </a:solidFill>
              <a:latin typeface="Arial"/>
              <a:cs typeface="Arial"/>
            </a:endParaRPr>
          </a:p>
          <a:p>
            <a:pPr lvl="1">
              <a:buFont typeface="Arial"/>
              <a:buChar char="•"/>
            </a:pPr>
            <a:r>
              <a:rPr lang="es-ES" sz="1800" dirty="0" smtClean="0">
                <a:solidFill>
                  <a:srgbClr val="595959"/>
                </a:solidFill>
                <a:latin typeface="Arial"/>
                <a:cs typeface="Arial"/>
              </a:rPr>
              <a:t>Una tarjeta de Usos y aplicaciones.</a:t>
            </a:r>
          </a:p>
          <a:p>
            <a:pPr lvl="1">
              <a:buFont typeface="Arial"/>
              <a:buChar char="•"/>
            </a:pPr>
            <a:endParaRPr lang="es-ES" sz="1800" dirty="0">
              <a:solidFill>
                <a:srgbClr val="595959"/>
              </a:solidFill>
              <a:latin typeface="Arial"/>
              <a:cs typeface="Arial"/>
            </a:endParaRPr>
          </a:p>
          <a:p>
            <a:pPr lvl="1">
              <a:buFont typeface="Arial"/>
              <a:buChar char="•"/>
            </a:pPr>
            <a:r>
              <a:rPr lang="es-ES" sz="1800" dirty="0" smtClean="0">
                <a:solidFill>
                  <a:srgbClr val="595959"/>
                </a:solidFill>
                <a:latin typeface="Arial"/>
                <a:cs typeface="Arial"/>
              </a:rPr>
              <a:t>Una tarjeta de Ubicación en la tabla</a:t>
            </a:r>
          </a:p>
          <a:p>
            <a:pPr marL="457200" lvl="1" indent="0">
              <a:buNone/>
            </a:pPr>
            <a:r>
              <a:rPr lang="es-ES" sz="18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s-ES" sz="1800" dirty="0" smtClean="0">
                <a:solidFill>
                  <a:srgbClr val="595959"/>
                </a:solidFill>
                <a:latin typeface="Arial"/>
                <a:cs typeface="Arial"/>
              </a:rPr>
              <a:t>   periódica.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-186781"/>
            <a:ext cx="8880558" cy="1200150"/>
          </a:xfrm>
        </p:spPr>
        <p:txBody>
          <a:bodyPr/>
          <a:lstStyle/>
          <a:p>
            <a:pPr algn="l"/>
            <a:r>
              <a:rPr lang="es-ES" sz="2800" b="1" dirty="0" smtClean="0">
                <a:latin typeface="Arial"/>
                <a:cs typeface="Arial"/>
              </a:rPr>
              <a:t>Interacción de las tarjetas con la aplicación</a:t>
            </a:r>
            <a:endParaRPr lang="es-ES" sz="2800" b="1" dirty="0">
              <a:latin typeface="Arial"/>
              <a:cs typeface="Arial"/>
            </a:endParaRPr>
          </a:p>
        </p:txBody>
      </p:sp>
      <p:pic>
        <p:nvPicPr>
          <p:cNvPr id="7" name="Imagen 6" descr="tarjetas_elementos_0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t="2905" r="50401" b="3768"/>
          <a:stretch/>
        </p:blipFill>
        <p:spPr>
          <a:xfrm rot="20482740">
            <a:off x="5307582" y="1309937"/>
            <a:ext cx="1991775" cy="2908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7490" r="4393" b="8922"/>
          <a:stretch/>
        </p:blipFill>
        <p:spPr>
          <a:xfrm>
            <a:off x="4995334" y="3557140"/>
            <a:ext cx="3797755" cy="136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 descr="tarjetas_elementos_0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6" t="2542" r="2241" b="2905"/>
          <a:stretch/>
        </p:blipFill>
        <p:spPr>
          <a:xfrm rot="1155788">
            <a:off x="6841825" y="1400675"/>
            <a:ext cx="1669269" cy="245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4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42"/>
    </mc:Choice>
    <mc:Fallback>
      <p:transition xmlns:p14="http://schemas.microsoft.com/office/powerpoint/2010/main" spd="slow" advTm="163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562238"/>
            <a:ext cx="4656667" cy="2937184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Los usuarios pueden consultar:</a:t>
            </a:r>
            <a:endParaRPr lang="es-ES" sz="2400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es-ES" sz="2400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Las i</a:t>
            </a: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nstrucciones </a:t>
            </a: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detalladas sobre la interacción de la aplicación con las tarjetas.</a:t>
            </a:r>
          </a:p>
          <a:p>
            <a:pPr marL="457200" lvl="1" indent="0">
              <a:buNone/>
            </a:pPr>
            <a:endParaRPr lang="es-ES" sz="2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Un manual </a:t>
            </a:r>
            <a:r>
              <a:rPr lang="es-ES" sz="2400" dirty="0" smtClean="0">
                <a:solidFill>
                  <a:srgbClr val="595959"/>
                </a:solidFill>
                <a:latin typeface="Arial"/>
                <a:cs typeface="Arial"/>
              </a:rPr>
              <a:t>paso a paso para instalar la aplicación en el dispositivo móvil.</a:t>
            </a:r>
          </a:p>
          <a:p>
            <a:pPr marL="457200" lvl="1" indent="0">
              <a:buNone/>
            </a:pPr>
            <a:endParaRPr lang="es-ES" sz="2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es-ES" sz="24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-186781"/>
            <a:ext cx="8880558" cy="1200150"/>
          </a:xfrm>
        </p:spPr>
        <p:txBody>
          <a:bodyPr/>
          <a:lstStyle/>
          <a:p>
            <a:r>
              <a:rPr lang="es-ES" sz="2800" b="1" dirty="0" smtClean="0">
                <a:latin typeface="Arial"/>
                <a:cs typeface="Arial"/>
              </a:rPr>
              <a:t>Instrucciones de uso e instalación</a:t>
            </a:r>
            <a:endParaRPr lang="es-ES" sz="2800" b="1" dirty="0">
              <a:latin typeface="Arial"/>
              <a:cs typeface="Arial"/>
            </a:endParaRPr>
          </a:p>
        </p:txBody>
      </p:sp>
      <p:pic>
        <p:nvPicPr>
          <p:cNvPr id="6" name="Imagen 5" descr="Captura de pantalla 2016-06-13 a las 11.44.20 p.m.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7" t="39976" r="22957" b="9701"/>
          <a:stretch/>
        </p:blipFill>
        <p:spPr>
          <a:xfrm>
            <a:off x="5055810" y="1342571"/>
            <a:ext cx="3447143" cy="341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001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54"/>
    </mc:Choice>
    <mc:Fallback>
      <p:transition xmlns:p14="http://schemas.microsoft.com/office/powerpoint/2010/main" spd="slow" advTm="148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4.3|7.3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jecutivo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jecutivo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j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Ejecutivo.thmx</Template>
  <TotalTime>277</TotalTime>
  <Words>630</Words>
  <Application>Microsoft Macintosh PowerPoint</Application>
  <PresentationFormat>Presentación en pantalla (16:9)</PresentationFormat>
  <Paragraphs>70</Paragraphs>
  <Slides>12</Slides>
  <Notes>10</Notes>
  <HiddenSlides>0</HiddenSlides>
  <MMClips>13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Ejecutivo</vt:lpstr>
      <vt:lpstr>Presentación de PowerPoint</vt:lpstr>
      <vt:lpstr>Objetivos</vt:lpstr>
      <vt:lpstr>Presentación de PowerPoint</vt:lpstr>
      <vt:lpstr>Presentación de PowerPoint</vt:lpstr>
      <vt:lpstr>Presentación de PowerPoint</vt:lpstr>
      <vt:lpstr>EQ elementos químicos en acción</vt:lpstr>
      <vt:lpstr>Ventajas</vt:lpstr>
      <vt:lpstr>Interacción de las tarjetas con la aplicación</vt:lpstr>
      <vt:lpstr>Instrucciones de uso e instalación</vt:lpstr>
      <vt:lpstr>Requisitos de instalación</vt:lpstr>
      <vt:lpstr>Soporte técnico permanente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Libia</dc:creator>
  <cp:lastModifiedBy>Libia</cp:lastModifiedBy>
  <cp:revision>51</cp:revision>
  <dcterms:created xsi:type="dcterms:W3CDTF">2016-06-14T01:30:34Z</dcterms:created>
  <dcterms:modified xsi:type="dcterms:W3CDTF">2016-06-14T16:56:49Z</dcterms:modified>
</cp:coreProperties>
</file>