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57" r:id="rId8"/>
    <p:sldId id="261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8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2B616B-97F8-40A4-89B7-DF030F3AD1E4}" type="datetimeFigureOut">
              <a:rPr lang="es-ES" smtClean="0"/>
              <a:pPr/>
              <a:t>10/01/2017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9986E-FB27-49FC-9ECD-DC3F0DEE20D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eus\Downloads\melodyloops-season-of-joy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4464496" cy="1584175"/>
          </a:xfrm>
        </p:spPr>
        <p:txBody>
          <a:bodyPr>
            <a:normAutofit fontScale="90000"/>
          </a:bodyPr>
          <a:lstStyle/>
          <a:p>
            <a:r>
              <a:rPr lang="es-ES" baseline="30000" smtClean="0"/>
              <a:t>CONCEPTUALIZACIÓN Y DISEÑO DE UNA RED SOCIAL BASADA EN EL INTERCAMBIO DE PRODUCTOS Y SERVICIOS</a:t>
            </a:r>
            <a:r>
              <a:rPr lang="es-ES" b="1" baseline="30000" smtClean="0"/>
              <a:t/>
            </a:r>
            <a:br>
              <a:rPr lang="es-ES" b="1" baseline="3000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3456384" cy="1608584"/>
          </a:xfrm>
        </p:spPr>
        <p:txBody>
          <a:bodyPr>
            <a:normAutofit fontScale="77500" lnSpcReduction="20000"/>
          </a:bodyPr>
          <a:lstStyle/>
          <a:p>
            <a:endParaRPr lang="es-ES_tradnl" b="1" baseline="30000" smtClean="0">
              <a:solidFill>
                <a:schemeClr val="tx1"/>
              </a:solidFill>
            </a:endParaRPr>
          </a:p>
          <a:p>
            <a:r>
              <a:rPr lang="es-ES_tradnl" baseline="30000" smtClean="0">
                <a:solidFill>
                  <a:schemeClr val="tx1"/>
                </a:solidFill>
              </a:rPr>
              <a:t>Consultor: Sergio Schvarstein Liuboschetz</a:t>
            </a:r>
          </a:p>
          <a:p>
            <a:r>
              <a:rPr lang="es-ES_tradnl" baseline="30000" smtClean="0">
                <a:solidFill>
                  <a:schemeClr val="tx1"/>
                </a:solidFill>
              </a:rPr>
              <a:t>Profesor: David García Solórzano</a:t>
            </a:r>
          </a:p>
          <a:p>
            <a:r>
              <a:rPr lang="es-ES_tradnl" baseline="30000" smtClean="0">
                <a:solidFill>
                  <a:schemeClr val="tx1"/>
                </a:solidFill>
              </a:rPr>
              <a:t>Profesora: Asun Muñoz Fernández</a:t>
            </a:r>
          </a:p>
          <a:p>
            <a:endParaRPr lang="es-ES_tradnl" sz="3400" baseline="30000" smtClean="0"/>
          </a:p>
          <a:p>
            <a:r>
              <a:rPr lang="es-ES_tradnl" sz="3400" b="1" baseline="30000" smtClean="0">
                <a:solidFill>
                  <a:schemeClr val="tx1"/>
                </a:solidFill>
              </a:rPr>
              <a:t>Autor: Neus Sotorres Gea</a:t>
            </a:r>
          </a:p>
          <a:p>
            <a:endParaRPr lang="es-ES_tradnl" baseline="30000" smtClean="0"/>
          </a:p>
          <a:p>
            <a:endParaRPr lang="es-ES" dirty="0"/>
          </a:p>
        </p:txBody>
      </p:sp>
      <p:pic>
        <p:nvPicPr>
          <p:cNvPr id="4" name="3 Imagen" descr="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1778" y="980728"/>
            <a:ext cx="3022222" cy="250158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652120" y="530120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aseline="30000" dirty="0" smtClean="0"/>
              <a:t>Proyecto </a:t>
            </a:r>
            <a:r>
              <a:rPr lang="es-ES" baseline="30000" dirty="0"/>
              <a:t>Final de Máster</a:t>
            </a:r>
          </a:p>
          <a:p>
            <a:r>
              <a:rPr lang="es-ES_tradnl" b="1" baseline="30000" dirty="0"/>
              <a:t>Máster en Aplicaciones Multimedia</a:t>
            </a:r>
          </a:p>
          <a:p>
            <a:r>
              <a:rPr lang="es-ES_tradnl" baseline="30000" dirty="0"/>
              <a:t>Itinerario </a:t>
            </a:r>
            <a:r>
              <a:rPr lang="es-ES_tradnl" baseline="30000" dirty="0" err="1"/>
              <a:t>profesionalizador</a:t>
            </a:r>
            <a:endParaRPr lang="es-ES" dirty="0"/>
          </a:p>
        </p:txBody>
      </p:sp>
      <p:pic>
        <p:nvPicPr>
          <p:cNvPr id="6" name="melodyloops-season-of-jo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645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72816"/>
            <a:ext cx="3352416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Menú principal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Diseño y funcionamiento de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pic>
        <p:nvPicPr>
          <p:cNvPr id="5" name="4 Imagen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2330304"/>
            <a:ext cx="2304255" cy="4344087"/>
          </a:xfrm>
          <a:prstGeom prst="rect">
            <a:avLst/>
          </a:prstGeom>
        </p:spPr>
      </p:pic>
      <p:pic>
        <p:nvPicPr>
          <p:cNvPr id="6" name="5 Imagen" descr="log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3"/>
            <a:ext cx="1077059" cy="2016224"/>
          </a:xfrm>
          <a:prstGeom prst="rect">
            <a:avLst/>
          </a:prstGeom>
        </p:spPr>
      </p:pic>
      <p:cxnSp>
        <p:nvCxnSpPr>
          <p:cNvPr id="8" name="7 Conector recto de flecha"/>
          <p:cNvCxnSpPr>
            <a:stCxn id="22" idx="3"/>
          </p:cNvCxnSpPr>
          <p:nvPr/>
        </p:nvCxnSpPr>
        <p:spPr>
          <a:xfrm flipV="1">
            <a:off x="2987824" y="2204864"/>
            <a:ext cx="1944216" cy="14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 descr="vereditarperfi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068960"/>
            <a:ext cx="1075320" cy="2016224"/>
          </a:xfrm>
          <a:prstGeom prst="rect">
            <a:avLst/>
          </a:prstGeom>
        </p:spPr>
      </p:pic>
      <p:cxnSp>
        <p:nvCxnSpPr>
          <p:cNvPr id="11" name="10 Conector recto de flecha"/>
          <p:cNvCxnSpPr>
            <a:stCxn id="23" idx="3"/>
          </p:cNvCxnSpPr>
          <p:nvPr/>
        </p:nvCxnSpPr>
        <p:spPr>
          <a:xfrm>
            <a:off x="2987824" y="4041068"/>
            <a:ext cx="331236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 descr="notific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581128"/>
            <a:ext cx="1080120" cy="2054059"/>
          </a:xfrm>
          <a:prstGeom prst="rect">
            <a:avLst/>
          </a:prstGeom>
        </p:spPr>
      </p:pic>
      <p:cxnSp>
        <p:nvCxnSpPr>
          <p:cNvPr id="16" name="15 Conector recto de flecha"/>
          <p:cNvCxnSpPr>
            <a:stCxn id="24" idx="3"/>
          </p:cNvCxnSpPr>
          <p:nvPr/>
        </p:nvCxnSpPr>
        <p:spPr>
          <a:xfrm flipV="1">
            <a:off x="2987824" y="5157192"/>
            <a:ext cx="194421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156177" y="177281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Registro o entrada si ya es usuario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524329" y="2996952"/>
            <a:ext cx="1619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Editar perfil, qué muestras a otros usuarios y tus actividades en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300192" y="5445224"/>
            <a:ext cx="194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Editar que notificaciones quieres que te envíe la </a:t>
            </a:r>
            <a:r>
              <a:rPr lang="es-ES_tradnl" dirty="0" err="1" smtClean="0"/>
              <a:t>app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1763688" y="3573016"/>
            <a:ext cx="122413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1763688" y="3933056"/>
            <a:ext cx="122413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1763688" y="5085184"/>
            <a:ext cx="122413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build="p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971600" y="0"/>
            <a:ext cx="81724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3" y="2330304"/>
            <a:ext cx="2304255" cy="4344087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435608" y="1772816"/>
            <a:ext cx="2848360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Menú principal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y funcionamiento de </a:t>
            </a:r>
            <a:r>
              <a:rPr kumimoji="0" lang="es-ES_tradnl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TrueqApp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3131840" y="2204864"/>
            <a:ext cx="180020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228184" y="130360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Grupos a los que pertenecemos, los que nos puedan interesar, y usuarios a los que seguimos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300192" y="5445224"/>
            <a:ext cx="1944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Menú de ayuda, condiciones y términos legales</a:t>
            </a:r>
            <a:endParaRPr lang="es-ES" dirty="0"/>
          </a:p>
        </p:txBody>
      </p:sp>
      <p:pic>
        <p:nvPicPr>
          <p:cNvPr id="16" name="15 Imagen" descr="misgru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1" y="1340769"/>
            <a:ext cx="1113466" cy="2088232"/>
          </a:xfrm>
          <a:prstGeom prst="rect">
            <a:avLst/>
          </a:prstGeom>
        </p:spPr>
      </p:pic>
      <p:cxnSp>
        <p:nvCxnSpPr>
          <p:cNvPr id="25" name="24 Conector recto de flecha"/>
          <p:cNvCxnSpPr/>
          <p:nvPr/>
        </p:nvCxnSpPr>
        <p:spPr>
          <a:xfrm flipV="1">
            <a:off x="3059832" y="3645024"/>
            <a:ext cx="309634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25 Imagen" descr="amig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924944"/>
            <a:ext cx="1152128" cy="2156752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7524328" y="2924944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Invitar a amigos a que participen en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cxnSp>
        <p:nvCxnSpPr>
          <p:cNvPr id="28" name="27 Conector recto de flecha"/>
          <p:cNvCxnSpPr>
            <a:stCxn id="33" idx="3"/>
          </p:cNvCxnSpPr>
          <p:nvPr/>
        </p:nvCxnSpPr>
        <p:spPr>
          <a:xfrm flipV="1">
            <a:off x="3131840" y="5301208"/>
            <a:ext cx="1800200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29 Imagen" descr="ayu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437112"/>
            <a:ext cx="1137828" cy="2144824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1763688" y="4293096"/>
            <a:ext cx="13681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763688" y="5445224"/>
            <a:ext cx="13681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763688" y="5805264"/>
            <a:ext cx="136815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2" grpId="0"/>
      <p:bldP spid="13" grpId="0"/>
      <p:bldP spid="27" grpId="0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y funcionamiento de </a:t>
            </a:r>
            <a:r>
              <a:rPr kumimoji="0" lang="es-ES_tradnl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TrueqApp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necesi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8"/>
            <a:ext cx="2340000" cy="444272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835696" y="1628800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/>
              <a:t>¿Qué necesitas?</a:t>
            </a:r>
            <a:endParaRPr lang="es-ES" sz="2200" b="1" dirty="0"/>
          </a:p>
        </p:txBody>
      </p:sp>
      <p:pic>
        <p:nvPicPr>
          <p:cNvPr id="7" name="6 Imagen" descr="boton necesi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301208"/>
            <a:ext cx="1534136" cy="97326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835696" y="2348880"/>
            <a:ext cx="252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Cuando le damos a este botón,  situado en la página de inicio, aparece la pantalla en la que describiremos nuestros ‘deseos’</a:t>
            </a:r>
            <a:endParaRPr lang="es-E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623720" y="2348880"/>
            <a:ext cx="2268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Desde aquí podremos buscar en la aplicación o añadir a nuestra lista</a:t>
            </a:r>
            <a:endParaRPr lang="es-ES" sz="2400" dirty="0"/>
          </a:p>
        </p:txBody>
      </p:sp>
      <p:sp>
        <p:nvSpPr>
          <p:cNvPr id="10" name="9 Elipse"/>
          <p:cNvSpPr/>
          <p:nvPr/>
        </p:nvSpPr>
        <p:spPr>
          <a:xfrm>
            <a:off x="4644008" y="5085184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508104" y="5085184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y funcionamiento de </a:t>
            </a:r>
            <a:r>
              <a:rPr kumimoji="0" lang="es-ES_tradnl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TrueqApp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1628800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 smtClean="0"/>
              <a:t>¿Qué ofreces?</a:t>
            </a:r>
            <a:endParaRPr lang="es-ES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2348880"/>
            <a:ext cx="23042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dirty="0" smtClean="0"/>
              <a:t>Si, en cambio, damos a ‘Ofrezco’, añadiremos los datos del producto, pudiendo tomar una foto, y se añadirá a los productos ofrecidos</a:t>
            </a:r>
            <a:endParaRPr lang="es-ES" sz="2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623720" y="2348880"/>
            <a:ext cx="2268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Este producto/servicio ya aparecerá en las listas de todos los usuarios, y en nuestra propia página</a:t>
            </a:r>
            <a:endParaRPr lang="es-ES" sz="2400" dirty="0"/>
          </a:p>
        </p:txBody>
      </p:sp>
      <p:pic>
        <p:nvPicPr>
          <p:cNvPr id="13" name="12 Imagen" descr="ofrez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32033"/>
            <a:ext cx="2340000" cy="4361263"/>
          </a:xfrm>
          <a:prstGeom prst="rect">
            <a:avLst/>
          </a:prstGeom>
        </p:spPr>
      </p:pic>
      <p:pic>
        <p:nvPicPr>
          <p:cNvPr id="12" name="11 Imagen" descr="boton ofrez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373216"/>
            <a:ext cx="1606029" cy="1036148"/>
          </a:xfrm>
          <a:prstGeom prst="rect">
            <a:avLst/>
          </a:prstGeom>
        </p:spPr>
      </p:pic>
      <p:sp>
        <p:nvSpPr>
          <p:cNvPr id="11" name="10 Elipse"/>
          <p:cNvSpPr/>
          <p:nvPr/>
        </p:nvSpPr>
        <p:spPr>
          <a:xfrm>
            <a:off x="5508104" y="5013176"/>
            <a:ext cx="792088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_tradnl" dirty="0" smtClean="0"/>
              <a:t>Página del producto/servicio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y funcionamiento de </a:t>
            </a:r>
            <a:r>
              <a:rPr kumimoji="0" lang="es-ES_tradnl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TrueqApp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produc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91899"/>
            <a:ext cx="2304256" cy="436680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644008" y="256490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Cuando seleccionamos un producto se abre la página con sus detalles y con el usuario que lo ofrece.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4008" y="4869160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Desde aquí podremos acceder a diversas páginas</a:t>
            </a:r>
            <a:endParaRPr lang="es-ES" sz="2400" dirty="0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Diseño y funcionamiento de </a:t>
            </a:r>
            <a:r>
              <a:rPr kumimoji="0" lang="es-ES_tradnl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TrueqApp</a:t>
            </a:r>
            <a:endParaRPr kumimoji="0" lang="es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contactovende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1368152" cy="258800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63688" y="4509121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Me interesa el producto,  acceso al contacto con el anunciante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1547664" y="1700808"/>
            <a:ext cx="1872208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283968" y="4509121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Perfil del usuarios que ofrece el producto/</a:t>
            </a:r>
          </a:p>
          <a:p>
            <a:pPr algn="ctr"/>
            <a:r>
              <a:rPr lang="es-ES_tradnl" dirty="0" smtClean="0"/>
              <a:t>servicio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067944" y="1700808"/>
            <a:ext cx="1872208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 descr="perfilvended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5393" y="1844824"/>
            <a:ext cx="1388735" cy="2623166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876256" y="4653136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Mapa de la situación del vendedor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6516216" y="1628800"/>
            <a:ext cx="1872208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15 Imagen" descr="situacionvended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9452" y="1848272"/>
            <a:ext cx="1382948" cy="2588840"/>
          </a:xfrm>
          <a:prstGeom prst="rect">
            <a:avLst/>
          </a:prstGeom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0" grpId="0" animBg="1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Tipo de Aplicación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72816"/>
            <a:ext cx="4000488" cy="1728192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La aplicación se desarrollará para </a:t>
            </a:r>
            <a:r>
              <a:rPr lang="es-ES_tradnl" sz="2800" dirty="0" err="1" smtClean="0"/>
              <a:t>Android</a:t>
            </a:r>
            <a:r>
              <a:rPr lang="es-ES_tradnl" sz="2800" dirty="0" smtClean="0"/>
              <a:t>, y será nativa.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403648" y="3933056"/>
            <a:ext cx="3600400" cy="259228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Nos basaremos en la filosofía Mobile </a:t>
            </a:r>
            <a:r>
              <a:rPr kumimoji="0" lang="es-ES_trad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Primero centrándonos en el diseño y desarrollo en móvil, y más tarde en </a:t>
            </a:r>
            <a:r>
              <a:rPr kumimoji="0" lang="es-ES_tradnl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Tablet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android-smart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232248" cy="1339348"/>
          </a:xfrm>
          <a:prstGeom prst="rect">
            <a:avLst/>
          </a:prstGeom>
        </p:spPr>
      </p:pic>
      <p:pic>
        <p:nvPicPr>
          <p:cNvPr id="8" name="7 Imagen" descr="mobile-first-im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3203848" cy="1759710"/>
          </a:xfrm>
          <a:prstGeom prst="rect">
            <a:avLst/>
          </a:prstGeom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2952328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Es un proyecto totalmente factible.</a:t>
            </a:r>
          </a:p>
          <a:p>
            <a:r>
              <a:rPr lang="es-ES_tradnl" dirty="0" smtClean="0"/>
              <a:t>Después de hacer análisis tanto de la competencia, como del público objetivo, es viable y podría tener éxito en el mercado.</a:t>
            </a:r>
          </a:p>
          <a:p>
            <a:r>
              <a:rPr lang="es-ES_tradnl" dirty="0" smtClean="0"/>
              <a:t>Además aportamos un mínimo de conciencia social.</a:t>
            </a:r>
            <a:endParaRPr lang="es-ES" dirty="0"/>
          </a:p>
        </p:txBody>
      </p:sp>
      <p:pic>
        <p:nvPicPr>
          <p:cNvPr id="4" name="3 Imagen" descr="puzlecolabora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797152"/>
            <a:ext cx="2684537" cy="1533496"/>
          </a:xfrm>
          <a:prstGeom prst="rect">
            <a:avLst/>
          </a:prstGeom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go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908720"/>
            <a:ext cx="4248472" cy="351659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904656" y="1671191"/>
            <a:ext cx="349188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aseline="30000" dirty="0" smtClean="0"/>
              <a:t>Proyecto </a:t>
            </a:r>
            <a:r>
              <a:rPr lang="es-ES" sz="2000" baseline="30000" dirty="0"/>
              <a:t>Final de Máster</a:t>
            </a:r>
          </a:p>
          <a:p>
            <a:r>
              <a:rPr lang="es-ES_tradnl" sz="2000" b="1" baseline="30000" dirty="0"/>
              <a:t>Máster en Aplicaciones </a:t>
            </a:r>
            <a:r>
              <a:rPr lang="es-ES_tradnl" sz="2000" b="1" baseline="30000" dirty="0" smtClean="0"/>
              <a:t>Multimedia</a:t>
            </a:r>
          </a:p>
          <a:p>
            <a:endParaRPr lang="es-ES_tradnl" sz="2400" b="1" baseline="30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904656" y="2463279"/>
            <a:ext cx="260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 smtClean="0"/>
              <a:t>Neus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Sotorres</a:t>
            </a:r>
            <a:r>
              <a:rPr lang="es-ES_tradnl" sz="2400" dirty="0" smtClean="0"/>
              <a:t> Gea</a:t>
            </a:r>
            <a:endParaRPr lang="es-ES" sz="2400" dirty="0"/>
          </a:p>
        </p:txBody>
      </p:sp>
      <p:pic>
        <p:nvPicPr>
          <p:cNvPr id="1026" name="Picture 0" descr="marca_UOC_blau_pa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24380"/>
            <a:ext cx="2777976" cy="201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25963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baseline="30000" dirty="0" smtClean="0"/>
              <a:t>Consultor: Sergio </a:t>
            </a:r>
            <a:r>
              <a:rPr lang="es-ES_tradnl" baseline="30000" dirty="0" err="1" smtClean="0"/>
              <a:t>Schvarstein</a:t>
            </a:r>
            <a:r>
              <a:rPr lang="es-ES_tradnl" baseline="30000" dirty="0" smtClean="0"/>
              <a:t> </a:t>
            </a:r>
            <a:r>
              <a:rPr lang="es-ES_tradnl" baseline="30000" dirty="0" err="1" smtClean="0"/>
              <a:t>Liuboschetz</a:t>
            </a:r>
            <a:endParaRPr lang="es-ES_tradnl" baseline="30000" dirty="0" smtClean="0"/>
          </a:p>
          <a:p>
            <a:r>
              <a:rPr lang="es-ES_tradnl" baseline="30000" dirty="0" smtClean="0"/>
              <a:t>Profesor: David García Solórzano</a:t>
            </a:r>
          </a:p>
          <a:p>
            <a:r>
              <a:rPr lang="es-ES_tradnl" baseline="30000" dirty="0" smtClean="0"/>
              <a:t>Profesora: </a:t>
            </a:r>
            <a:r>
              <a:rPr lang="es-ES_tradnl" baseline="30000" dirty="0" err="1" smtClean="0"/>
              <a:t>Asun</a:t>
            </a:r>
            <a:r>
              <a:rPr lang="es-ES_tradnl" baseline="30000" dirty="0" smtClean="0"/>
              <a:t> Muñoz Fernández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331640" y="48598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Universitat</a:t>
            </a:r>
            <a:r>
              <a:rPr lang="es-ES_tradnl" dirty="0" smtClean="0"/>
              <a:t> </a:t>
            </a:r>
            <a:r>
              <a:rPr lang="es-ES_tradnl" dirty="0" err="1" smtClean="0"/>
              <a:t>Oberta</a:t>
            </a:r>
            <a:r>
              <a:rPr lang="es-ES_tradnl" dirty="0" smtClean="0"/>
              <a:t> de Catalunya</a:t>
            </a:r>
            <a:endParaRPr lang="es-ES" dirty="0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Motivación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591816"/>
            <a:ext cx="7498080" cy="685056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 smtClean="0"/>
              <a:t>La sociedad cada vez es más consumista y esto ya no es sostenible.</a:t>
            </a:r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403648" y="2285256"/>
            <a:ext cx="7498080" cy="6396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Consumimos más de lo que necesitamos porque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nos da una falsa felicidad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95936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SOLUCIÓN</a:t>
            </a:r>
            <a:endParaRPr lang="es-ES" sz="2400" dirty="0"/>
          </a:p>
        </p:txBody>
      </p:sp>
      <p:sp>
        <p:nvSpPr>
          <p:cNvPr id="8" name="7 Flecha derecha"/>
          <p:cNvSpPr/>
          <p:nvPr/>
        </p:nvSpPr>
        <p:spPr>
          <a:xfrm rot="5400000">
            <a:off x="4247964" y="4401108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3491880" y="5301208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tx2"/>
                </a:solidFill>
                <a:latin typeface="Action Man Extended" pitchFamily="2" charset="0"/>
              </a:rPr>
              <a:t>ECONOMÍA </a:t>
            </a:r>
          </a:p>
          <a:p>
            <a:r>
              <a:rPr lang="es-ES_tradnl" sz="2400" dirty="0" smtClean="0">
                <a:solidFill>
                  <a:schemeClr val="tx2"/>
                </a:solidFill>
                <a:latin typeface="Action Man Extended" pitchFamily="2" charset="0"/>
              </a:rPr>
              <a:t>COLABORATIVA</a:t>
            </a:r>
            <a:endParaRPr lang="es-ES" sz="2400" dirty="0">
              <a:solidFill>
                <a:schemeClr val="tx2"/>
              </a:solidFill>
              <a:latin typeface="Action Man Extended" pitchFamily="2" charset="0"/>
            </a:endParaRPr>
          </a:p>
        </p:txBody>
      </p:sp>
    </p:spTree>
  </p:cSld>
  <p:clrMapOvr>
    <a:masterClrMapping/>
  </p:clrMapOvr>
  <p:transition advClick="0"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¿Qué es la economía colaborativa?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187220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Se basa en prestar, alquilar o intercambiar productos</a:t>
            </a:r>
          </a:p>
          <a:p>
            <a:r>
              <a:rPr lang="es-ES" dirty="0" smtClean="0"/>
              <a:t>No requiere tener beneficios económicos  </a:t>
            </a:r>
          </a:p>
          <a:p>
            <a:r>
              <a:rPr lang="es-ES_tradnl" dirty="0" smtClean="0"/>
              <a:t>Cada </a:t>
            </a:r>
            <a:r>
              <a:rPr lang="es-ES_tradnl" dirty="0" smtClean="0"/>
              <a:t>vez está </a:t>
            </a:r>
            <a:r>
              <a:rPr lang="es-ES_tradnl" dirty="0" smtClean="0"/>
              <a:t>más </a:t>
            </a:r>
            <a:r>
              <a:rPr lang="es-ES_tradnl" dirty="0" smtClean="0"/>
              <a:t>extendido </a:t>
            </a:r>
            <a:r>
              <a:rPr lang="es-ES_tradnl" dirty="0" smtClean="0"/>
              <a:t>en la sociedad</a:t>
            </a:r>
            <a:endParaRPr lang="es-ES" dirty="0"/>
          </a:p>
        </p:txBody>
      </p:sp>
      <p:pic>
        <p:nvPicPr>
          <p:cNvPr id="4" name="3 Imagen" descr="economia-colabora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4221088"/>
            <a:ext cx="2664296" cy="1782656"/>
          </a:xfrm>
          <a:prstGeom prst="rect">
            <a:avLst/>
          </a:prstGeom>
        </p:spPr>
      </p:pic>
      <p:pic>
        <p:nvPicPr>
          <p:cNvPr id="5" name="4 Imagen" descr="economiacolaborati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437112"/>
            <a:ext cx="3059832" cy="1529916"/>
          </a:xfrm>
          <a:prstGeom prst="rect">
            <a:avLst/>
          </a:prstGeom>
        </p:spPr>
      </p:pic>
    </p:spTree>
  </p:cSld>
  <p:clrMapOvr>
    <a:masterClrMapping/>
  </p:clrMapOvr>
  <p:transition advClick="0" advTm="1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Beneficios de la economía colaborativa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772816"/>
            <a:ext cx="3960440" cy="2376264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El ahorro</a:t>
            </a:r>
          </a:p>
          <a:p>
            <a:r>
              <a:rPr lang="es-ES_tradnl" dirty="0" smtClean="0"/>
              <a:t>Desarrollo sostenible</a:t>
            </a:r>
          </a:p>
          <a:p>
            <a:r>
              <a:rPr lang="es-ES_tradnl" dirty="0" smtClean="0"/>
              <a:t>Gestión de recursos</a:t>
            </a:r>
          </a:p>
          <a:p>
            <a:r>
              <a:rPr lang="es-ES_tradnl" dirty="0" smtClean="0"/>
              <a:t>Mayor oferta</a:t>
            </a:r>
          </a:p>
          <a:p>
            <a:r>
              <a:rPr lang="es-ES_tradnl" dirty="0" smtClean="0"/>
              <a:t>Beneficio medioambiental</a:t>
            </a:r>
            <a:endParaRPr lang="es-ES" dirty="0"/>
          </a:p>
        </p:txBody>
      </p:sp>
      <p:pic>
        <p:nvPicPr>
          <p:cNvPr id="4" name="3 Imagen" descr="economia-colaborativ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509120"/>
            <a:ext cx="2892177" cy="1657408"/>
          </a:xfrm>
          <a:prstGeom prst="rect">
            <a:avLst/>
          </a:prstGeom>
        </p:spPr>
      </p:pic>
      <p:pic>
        <p:nvPicPr>
          <p:cNvPr id="6" name="5 Imagen" descr="comparativa_economia_colaborati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85250"/>
            <a:ext cx="3883098" cy="4524070"/>
          </a:xfrm>
          <a:prstGeom prst="rect">
            <a:avLst/>
          </a:prstGeom>
        </p:spPr>
      </p:pic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Aplicación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69032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El nombre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835696" y="2276872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TRUEQUE</a:t>
            </a:r>
            <a:endParaRPr lang="es-ES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779912" y="2276872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APLICACIÓN</a:t>
            </a:r>
            <a:endParaRPr lang="es-ES" sz="2200" dirty="0"/>
          </a:p>
        </p:txBody>
      </p:sp>
      <p:sp>
        <p:nvSpPr>
          <p:cNvPr id="7" name="6 Más"/>
          <p:cNvSpPr/>
          <p:nvPr/>
        </p:nvSpPr>
        <p:spPr>
          <a:xfrm>
            <a:off x="3347864" y="2276872"/>
            <a:ext cx="432048" cy="4320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6372200" y="2204864"/>
            <a:ext cx="2053600" cy="6480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_trad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TrueqApp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Igual que"/>
          <p:cNvSpPr/>
          <p:nvPr/>
        </p:nvSpPr>
        <p:spPr>
          <a:xfrm>
            <a:off x="5724128" y="2348880"/>
            <a:ext cx="432048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403648" y="3175992"/>
            <a:ext cx="7498080" cy="469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logotipo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1 Imagen" descr="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5212" y="3789040"/>
            <a:ext cx="2696828" cy="223224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220072" y="4005064"/>
            <a:ext cx="325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Una pieza complementa a la otra</a:t>
            </a:r>
            <a:endParaRPr lang="es-ES" sz="2200" dirty="0"/>
          </a:p>
        </p:txBody>
      </p:sp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 animBg="1"/>
      <p:bldP spid="8" grpId="0"/>
      <p:bldP spid="9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Novedades que aporta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3024336"/>
          </a:xfrm>
        </p:spPr>
        <p:txBody>
          <a:bodyPr/>
          <a:lstStyle/>
          <a:p>
            <a:r>
              <a:rPr lang="es-ES_tradnl" dirty="0" smtClean="0"/>
              <a:t>Moneda propia de la aplicación</a:t>
            </a:r>
            <a:endParaRPr lang="es-ES" dirty="0" smtClean="0"/>
          </a:p>
          <a:p>
            <a:r>
              <a:rPr lang="es-ES_tradnl" dirty="0" smtClean="0"/>
              <a:t>Dirigido, además de a personas individuales, a empresas de toda clase</a:t>
            </a:r>
          </a:p>
          <a:p>
            <a:r>
              <a:rPr lang="es-ES_tradnl" dirty="0" smtClean="0"/>
              <a:t>Ayuda a las personas a encontrar grupos de consumo próximos</a:t>
            </a:r>
          </a:p>
        </p:txBody>
      </p:sp>
      <p:pic>
        <p:nvPicPr>
          <p:cNvPr id="4" name="3 Imagen" descr="economía-colaborativa-antes-y-ah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472807"/>
            <a:ext cx="3528392" cy="2385193"/>
          </a:xfrm>
          <a:prstGeom prst="rect">
            <a:avLst/>
          </a:prstGeom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Conceptos 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720080"/>
          </a:xfrm>
        </p:spPr>
        <p:txBody>
          <a:bodyPr>
            <a:normAutofit fontScale="77500" lnSpcReduction="20000"/>
          </a:bodyPr>
          <a:lstStyle/>
          <a:p>
            <a:r>
              <a:rPr lang="es-ES_tradnl" dirty="0" smtClean="0"/>
              <a:t>El intercambio se realiza mediante una moneda propia de la aplicación</a:t>
            </a:r>
            <a:endParaRPr lang="es-ES" dirty="0"/>
          </a:p>
        </p:txBody>
      </p:sp>
      <p:pic>
        <p:nvPicPr>
          <p:cNvPr id="4" name="3 Imagen" descr="moned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996952"/>
            <a:ext cx="783087" cy="7200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979712" y="328498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 smtClean="0"/>
              <a:t>Los </a:t>
            </a:r>
            <a:r>
              <a:rPr lang="es-ES_tradnl" sz="2000" dirty="0" err="1" smtClean="0"/>
              <a:t>Truqs</a:t>
            </a:r>
            <a:endParaRPr lang="es-ES" sz="2400" dirty="0"/>
          </a:p>
        </p:txBody>
      </p:sp>
      <p:sp>
        <p:nvSpPr>
          <p:cNvPr id="6" name="5 Flecha derecha"/>
          <p:cNvSpPr/>
          <p:nvPr/>
        </p:nvSpPr>
        <p:spPr>
          <a:xfrm>
            <a:off x="3131840" y="3429000"/>
            <a:ext cx="25922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331640" y="4581128"/>
            <a:ext cx="7498080" cy="93610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Cuando dono algo o presto un servicio se me hacen efectivos unos </a:t>
            </a:r>
            <a:r>
              <a:rPr kumimoji="0" lang="es-ES_trad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Truqs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con los que podré después recibir yo otro producto</a:t>
            </a:r>
            <a:r>
              <a:rPr kumimoji="0" lang="es-ES_trad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servicio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9 Imagen" descr="moned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780928"/>
            <a:ext cx="783087" cy="720080"/>
          </a:xfrm>
          <a:prstGeom prst="rect">
            <a:avLst/>
          </a:prstGeom>
        </p:spPr>
      </p:pic>
      <p:pic>
        <p:nvPicPr>
          <p:cNvPr id="11" name="10 Imagen" descr="moned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284984"/>
            <a:ext cx="783087" cy="720080"/>
          </a:xfrm>
          <a:prstGeom prst="rect">
            <a:avLst/>
          </a:prstGeom>
        </p:spPr>
      </p:pic>
      <p:pic>
        <p:nvPicPr>
          <p:cNvPr id="12" name="11 Imagen" descr="moned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284984"/>
            <a:ext cx="783087" cy="720080"/>
          </a:xfrm>
          <a:prstGeom prst="rect">
            <a:avLst/>
          </a:prstGeom>
        </p:spPr>
      </p:pic>
    </p:spTree>
  </p:cSld>
  <p:clrMapOvr>
    <a:masterClrMapping/>
  </p:clrMapOvr>
  <p:transition advTm="18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Diseño y funcionamiento de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88840"/>
            <a:ext cx="4792576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   Página </a:t>
            </a:r>
            <a:r>
              <a:rPr lang="es-ES_tradnl" dirty="0" smtClean="0"/>
              <a:t>inicio:</a:t>
            </a:r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r>
              <a:rPr lang="es-ES_tradnl" dirty="0" smtClean="0"/>
              <a:t>	- Productos/servicios nuevos y cercanos</a:t>
            </a:r>
          </a:p>
          <a:p>
            <a:pPr>
              <a:buNone/>
            </a:pPr>
            <a:r>
              <a:rPr lang="es-ES_tradnl" dirty="0" smtClean="0"/>
              <a:t>	- Filtro de búsqueda</a:t>
            </a:r>
          </a:p>
          <a:p>
            <a:pPr>
              <a:buNone/>
            </a:pPr>
            <a:r>
              <a:rPr lang="es-ES_tradnl" dirty="0" smtClean="0"/>
              <a:t>	- Menú principal</a:t>
            </a:r>
          </a:p>
          <a:p>
            <a:pPr>
              <a:buNone/>
            </a:pPr>
            <a:r>
              <a:rPr lang="es-ES_tradnl" dirty="0" smtClean="0"/>
              <a:t>	- Necesito/Ofrezco</a:t>
            </a:r>
          </a:p>
        </p:txBody>
      </p:sp>
      <p:pic>
        <p:nvPicPr>
          <p:cNvPr id="4" name="3 Imagen" descr="pp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529" y="1542443"/>
            <a:ext cx="2379903" cy="4478845"/>
          </a:xfrm>
          <a:prstGeom prst="rect">
            <a:avLst/>
          </a:prstGeom>
        </p:spPr>
      </p:pic>
    </p:spTree>
  </p:cSld>
  <p:clrMapOvr>
    <a:masterClrMapping/>
  </p:clrMapOvr>
  <p:transition advTm="1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988840"/>
            <a:ext cx="3784464" cy="12961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_tradnl" dirty="0" smtClean="0"/>
              <a:t>Filtro de búsqueda de productos, o grupos de consumo: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Diseño y funcionamiento de </a:t>
            </a:r>
            <a:r>
              <a:rPr lang="es-ES_tradnl" dirty="0" err="1" smtClean="0"/>
              <a:t>TrueqApp</a:t>
            </a:r>
            <a:endParaRPr lang="es-ES" dirty="0"/>
          </a:p>
        </p:txBody>
      </p:sp>
      <p:pic>
        <p:nvPicPr>
          <p:cNvPr id="6" name="5 Imagen" descr="filtr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9367" y="1700809"/>
            <a:ext cx="2381064" cy="446449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763688" y="3460938"/>
            <a:ext cx="32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- Por tipo de usuario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763688" y="3852916"/>
            <a:ext cx="2474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- Por operación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63688" y="4253026"/>
            <a:ext cx="2654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- Por proximidad</a:t>
            </a:r>
            <a:endParaRPr lang="es-ES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63688" y="4685074"/>
            <a:ext cx="234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- Por categoría</a:t>
            </a:r>
            <a:endParaRPr lang="es-ES" sz="2800" dirty="0"/>
          </a:p>
        </p:txBody>
      </p:sp>
    </p:spTree>
  </p:cSld>
  <p:clrMapOvr>
    <a:masterClrMapping/>
  </p:clrMapOvr>
  <p:transition advTm="16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388</TotalTime>
  <Words>588</Words>
  <Application>Microsoft Office PowerPoint</Application>
  <PresentationFormat>Presentación en pantalla (4:3)</PresentationFormat>
  <Paragraphs>104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Solsticio</vt:lpstr>
      <vt:lpstr>CONCEPTUALIZACIÓN Y DISEÑO DE UNA RED SOCIAL BASADA EN EL INTERCAMBIO DE PRODUCTOS Y SERVICIOS </vt:lpstr>
      <vt:lpstr>Motivación</vt:lpstr>
      <vt:lpstr>¿Qué es la economía colaborativa?</vt:lpstr>
      <vt:lpstr>Beneficios de la economía colaborativa</vt:lpstr>
      <vt:lpstr>La Aplicación</vt:lpstr>
      <vt:lpstr>Novedades que aporta TrueqApp</vt:lpstr>
      <vt:lpstr>Conceptos generales</vt:lpstr>
      <vt:lpstr>Diseño y funcionamiento de TrueqApp</vt:lpstr>
      <vt:lpstr>Diseño y funcionamiento de TrueqApp</vt:lpstr>
      <vt:lpstr>Diseño y funcionamiento de TrueqApp</vt:lpstr>
      <vt:lpstr>Diapositiva 11</vt:lpstr>
      <vt:lpstr>Diapositiva 12</vt:lpstr>
      <vt:lpstr>Diapositiva 13</vt:lpstr>
      <vt:lpstr>Diapositiva 14</vt:lpstr>
      <vt:lpstr>Diapositiva 15</vt:lpstr>
      <vt:lpstr>Tipo de Aplicación</vt:lpstr>
      <vt:lpstr>Conclusiones 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CONCEPTUALIZACIÓN Y DISEÑO DE UNA RED SOCIAL BASADA EN EL INTERCAMBIO DE PRODUCTOS Y SERVICIOS </dc:title>
  <dc:creator>Neus</dc:creator>
  <cp:lastModifiedBy>Neus</cp:lastModifiedBy>
  <cp:revision>45</cp:revision>
  <dcterms:created xsi:type="dcterms:W3CDTF">2017-01-08T21:40:06Z</dcterms:created>
  <dcterms:modified xsi:type="dcterms:W3CDTF">2017-01-10T00:43:37Z</dcterms:modified>
</cp:coreProperties>
</file>