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7" r:id="rId1"/>
  </p:sldMasterIdLst>
  <p:sldIdLst>
    <p:sldId id="297" r:id="rId2"/>
    <p:sldId id="257" r:id="rId3"/>
    <p:sldId id="274" r:id="rId4"/>
    <p:sldId id="293" r:id="rId5"/>
    <p:sldId id="294" r:id="rId6"/>
    <p:sldId id="295" r:id="rId7"/>
    <p:sldId id="299" r:id="rId8"/>
    <p:sldId id="259" r:id="rId9"/>
    <p:sldId id="281" r:id="rId10"/>
    <p:sldId id="300" r:id="rId11"/>
    <p:sldId id="301" r:id="rId12"/>
    <p:sldId id="267" r:id="rId13"/>
    <p:sldId id="291" r:id="rId14"/>
    <p:sldId id="289" r:id="rId15"/>
    <p:sldId id="290" r:id="rId16"/>
    <p:sldId id="30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31" autoAdjust="0"/>
    <p:restoredTop sz="86364" autoAdjust="0"/>
  </p:normalViewPr>
  <p:slideViewPr>
    <p:cSldViewPr snapToGrid="0">
      <p:cViewPr>
        <p:scale>
          <a:sx n="75" d="100"/>
          <a:sy n="75" d="100"/>
        </p:scale>
        <p:origin x="1397" y="62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6000" y="1701800"/>
            <a:ext cx="10871200" cy="914400"/>
          </a:xfrm>
        </p:spPr>
        <p:txBody>
          <a:bodyPr/>
          <a:lstStyle>
            <a:lvl1pPr algn="r">
              <a:defRPr sz="5333" b="1">
                <a:solidFill>
                  <a:schemeClr val="accent6">
                    <a:lumMod val="75000"/>
                  </a:schemeClr>
                </a:solidFill>
                <a:effectLst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2717800"/>
            <a:ext cx="10871200" cy="736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  <a:effectLst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430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>
                <a:solidFill>
                  <a:schemeClr val="accent6">
                    <a:lumMod val="75000"/>
                  </a:schemeClr>
                </a:solidFill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193799"/>
            <a:ext cx="7315200" cy="3533775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E856-F10C-4E55-9BF0-31CB3624A688}" type="datetimeFigureOut">
              <a:rPr lang="es-ES" smtClean="0"/>
              <a:t>18/06/2017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934C-0FD8-4A15-B126-0780CD421E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6673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77801"/>
            <a:ext cx="10972800" cy="812801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E856-F10C-4E55-9BF0-31CB3624A688}" type="datetimeFigureOut">
              <a:rPr lang="es-ES" smtClean="0"/>
              <a:t>18/06/2017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934C-0FD8-4A15-B126-0780CD421E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2889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1396999"/>
            <a:ext cx="2743200" cy="4729164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75000"/>
                  </a:schemeClr>
                </a:solidFill>
                <a:effectLst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396999"/>
            <a:ext cx="8026400" cy="4729164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E856-F10C-4E55-9BF0-31CB3624A688}" type="datetimeFigureOut">
              <a:rPr lang="es-ES" smtClean="0"/>
              <a:t>18/06/2017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934C-0FD8-4A15-B126-0780CD421E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1554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1200" y="990600"/>
            <a:ext cx="10769600" cy="1219200"/>
          </a:xfrm>
        </p:spPr>
        <p:txBody>
          <a:bodyPr/>
          <a:lstStyle>
            <a:lvl1pPr algn="r">
              <a:defRPr sz="8000" b="1">
                <a:solidFill>
                  <a:schemeClr val="accent6">
                    <a:lumMod val="75000"/>
                  </a:schemeClr>
                </a:solidFill>
                <a:effectLst/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1200" y="2108200"/>
            <a:ext cx="10769600" cy="812800"/>
          </a:xfrm>
        </p:spPr>
        <p:txBody>
          <a:bodyPr/>
          <a:lstStyle>
            <a:lvl1pPr marL="0" indent="0" algn="r">
              <a:buNone/>
              <a:defRPr baseline="0">
                <a:solidFill>
                  <a:schemeClr val="tx1"/>
                </a:solidFill>
                <a:effectLst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Insert your contact info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643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E856-F10C-4E55-9BF0-31CB3624A688}" type="datetimeFigureOut">
              <a:rPr lang="es-ES" smtClean="0"/>
              <a:t>18/06/2017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934C-0FD8-4A15-B126-0780CD421E01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177800"/>
            <a:ext cx="10972800" cy="812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920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267" b="1" cap="none">
                <a:solidFill>
                  <a:schemeClr val="accent6">
                    <a:lumMod val="75000"/>
                  </a:schemeClr>
                </a:solidFill>
                <a:effectLst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E856-F10C-4E55-9BF0-31CB3624A688}" type="datetimeFigureOut">
              <a:rPr lang="es-ES" smtClean="0"/>
              <a:t>18/06/2017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934C-0FD8-4A15-B126-0780CD421E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1097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77800"/>
            <a:ext cx="10972800" cy="812801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E856-F10C-4E55-9BF0-31CB3624A688}" type="datetimeFigureOut">
              <a:rPr lang="es-ES" smtClean="0"/>
              <a:t>18/06/2017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934C-0FD8-4A15-B126-0780CD421E01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295400"/>
            <a:ext cx="5384800" cy="48768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867"/>
            </a:lvl1pPr>
            <a:lvl2pPr>
              <a:defRPr sz="1600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6197600" y="1295400"/>
            <a:ext cx="5384800" cy="4876800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>
              <a:defRPr sz="1600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768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77800"/>
            <a:ext cx="10972800" cy="812801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E856-F10C-4E55-9BF0-31CB3624A688}" type="datetimeFigureOut">
              <a:rPr lang="es-ES" smtClean="0"/>
              <a:t>18/06/2017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934C-0FD8-4A15-B126-0780CD421E01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295400"/>
            <a:ext cx="3556000" cy="48768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867"/>
            </a:lvl1pPr>
            <a:lvl2pPr>
              <a:defRPr sz="1600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4"/>
          </p:nvPr>
        </p:nvSpPr>
        <p:spPr>
          <a:xfrm>
            <a:off x="4318000" y="1295400"/>
            <a:ext cx="3556000" cy="48768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867"/>
            </a:lvl1pPr>
            <a:lvl2pPr>
              <a:defRPr sz="1600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8"/>
          <p:cNvSpPr>
            <a:spLocks noGrp="1"/>
          </p:cNvSpPr>
          <p:nvPr>
            <p:ph sz="quarter" idx="15"/>
          </p:nvPr>
        </p:nvSpPr>
        <p:spPr>
          <a:xfrm>
            <a:off x="8026400" y="1295400"/>
            <a:ext cx="3556000" cy="48768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867"/>
            </a:lvl1pPr>
            <a:lvl2pPr>
              <a:defRPr sz="1600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412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77800"/>
            <a:ext cx="10972800" cy="812801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E856-F10C-4E55-9BF0-31CB3624A688}" type="datetimeFigureOut">
              <a:rPr lang="es-ES" smtClean="0"/>
              <a:t>18/06/2017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934C-0FD8-4A15-B126-0780CD421E01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295400"/>
            <a:ext cx="3556000" cy="48768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867"/>
            </a:lvl1pPr>
            <a:lvl2pPr>
              <a:defRPr sz="1600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4"/>
          </p:nvPr>
        </p:nvSpPr>
        <p:spPr>
          <a:xfrm>
            <a:off x="4318000" y="1295400"/>
            <a:ext cx="3556000" cy="48768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867"/>
            </a:lvl1pPr>
            <a:lvl2pPr>
              <a:defRPr sz="1600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34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77801"/>
            <a:ext cx="10972800" cy="812801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E856-F10C-4E55-9BF0-31CB3624A688}" type="datetimeFigureOut">
              <a:rPr lang="es-ES" smtClean="0"/>
              <a:t>18/06/2017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934C-0FD8-4A15-B126-0780CD421E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8837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E856-F10C-4E55-9BF0-31CB3624A688}" type="datetimeFigureOut">
              <a:rPr lang="es-ES" smtClean="0"/>
              <a:t>18/06/2017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934C-0FD8-4A15-B126-0780CD421E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1853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092200"/>
            <a:ext cx="4011084" cy="1162051"/>
          </a:xfrm>
        </p:spPr>
        <p:txBody>
          <a:bodyPr anchor="b"/>
          <a:lstStyle>
            <a:lvl1pPr algn="l">
              <a:defRPr sz="2667" b="1">
                <a:solidFill>
                  <a:schemeClr val="accent6">
                    <a:lumMod val="75000"/>
                  </a:schemeClr>
                </a:solidFill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092201"/>
            <a:ext cx="6815667" cy="5033964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2311401"/>
            <a:ext cx="4011084" cy="3814764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E856-F10C-4E55-9BF0-31CB3624A688}" type="datetimeFigureOut">
              <a:rPr lang="es-ES" smtClean="0"/>
              <a:t>18/06/2017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0934C-0FD8-4A15-B126-0780CD421E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4176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77801"/>
            <a:ext cx="10972800" cy="812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95401"/>
            <a:ext cx="10972800" cy="483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8E856-F10C-4E55-9BF0-31CB3624A688}" type="datetimeFigureOut">
              <a:rPr lang="es-ES" smtClean="0"/>
              <a:t>18/06/2017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2400" y="6356351"/>
            <a:ext cx="609600" cy="365125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9420934C-0FD8-4A15-B126-0780CD421E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8050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</p:sldLayoutIdLst>
  <p:timing>
    <p:tnLst>
      <p:par>
        <p:cTn id="1" dur="indefinite" restart="never" nodeType="tmRoot"/>
      </p:par>
    </p:tnLst>
  </p:timing>
  <p:txStyles>
    <p:titleStyle>
      <a:lvl1pPr algn="l" defTabSz="1219170" rtl="0" eaLnBrk="1" latinLnBrk="0" hangingPunct="1">
        <a:spcBef>
          <a:spcPct val="0"/>
        </a:spcBef>
        <a:buNone/>
        <a:defRPr lang="en-US" sz="3733" b="1" kern="1200" dirty="0">
          <a:solidFill>
            <a:schemeClr val="accent6">
              <a:lumMod val="75000"/>
            </a:schemeClr>
          </a:solidFill>
          <a:effectLst/>
          <a:latin typeface="Arial" pitchFamily="34" charset="0"/>
          <a:ea typeface="+mj-ea"/>
          <a:cs typeface="Arial" pitchFamily="34" charset="0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creativecommons.org/licenses/by/4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31972" y="2012409"/>
            <a:ext cx="10363200" cy="1500187"/>
          </a:xfrm>
        </p:spPr>
        <p:txBody>
          <a:bodyPr>
            <a:noAutofit/>
          </a:bodyPr>
          <a:lstStyle/>
          <a:p>
            <a:r>
              <a:rPr lang="es-E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Adquisició</a:t>
            </a:r>
            <a:r>
              <a:rPr lang="es-E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 </a:t>
            </a:r>
            <a:r>
              <a:rPr lang="es-E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gestió</a:t>
            </a:r>
            <a:r>
              <a:rPr lang="es-E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la </a:t>
            </a:r>
            <a:r>
              <a:rPr lang="es-E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contaminació</a:t>
            </a:r>
            <a:r>
              <a:rPr lang="es-E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les </a:t>
            </a:r>
            <a:r>
              <a:rPr lang="es-E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ciutats</a:t>
            </a:r>
            <a:r>
              <a:rPr lang="es-E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mitjançant</a:t>
            </a:r>
            <a:r>
              <a:rPr lang="es-E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Arduino</a:t>
            </a:r>
            <a:r>
              <a:rPr lang="es-E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 </a:t>
            </a:r>
            <a:r>
              <a:rPr lang="es-E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Sentilo</a:t>
            </a:r>
            <a:endParaRPr lang="es-ES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974086" y="4725988"/>
            <a:ext cx="5798503" cy="8614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21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Albert Robles </a:t>
            </a:r>
            <a:r>
              <a:rPr lang="es-E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Montoro</a:t>
            </a:r>
            <a:r>
              <a:rPr lang="es-E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18 de </a:t>
            </a:r>
            <a:r>
              <a:rPr lang="es-ES" sz="20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Juny</a:t>
            </a:r>
            <a:r>
              <a:rPr lang="es-ES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2017</a:t>
            </a:r>
          </a:p>
          <a:p>
            <a:r>
              <a:rPr lang="es-E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Supervisat</a:t>
            </a:r>
            <a:r>
              <a:rPr lang="es-E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</a:t>
            </a:r>
            <a:r>
              <a:rPr lang="es-E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Antoni </a:t>
            </a:r>
            <a:r>
              <a:rPr lang="es-E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Morell</a:t>
            </a:r>
            <a:r>
              <a:rPr lang="es-E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Pérez</a:t>
            </a:r>
            <a:endParaRPr lang="es-E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8140700" y="5292132"/>
            <a:ext cx="4051300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400" b="0" i="0" u="none" strike="noStrike" cap="none" normalizeH="0" baseline="0" dirty="0" smtClean="0">
                <a:ln>
                  <a:noFill/>
                </a:ln>
                <a:solidFill>
                  <a:srgbClr val="049CCF"/>
                </a:solidFill>
                <a:effectLst/>
                <a:latin typeface="Source Sans Pro" panose="020B0503030403020204" pitchFamily="34" charset="0"/>
              </a:rPr>
              <a:t>                         </a:t>
            </a:r>
            <a: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s-ES" altLang="es-ES" sz="1400" b="0" i="0" u="none" strike="noStrike" cap="none" normalizeH="0" baseline="0" dirty="0" smtClean="0">
                <a:ln>
                  <a:noFill/>
                </a:ln>
                <a:effectLst/>
                <a:latin typeface="Source Sans Pro" panose="020B0503030403020204" pitchFamily="34" charset="0"/>
              </a:rPr>
              <a:t>Este obra está bajo una </a:t>
            </a:r>
            <a:r>
              <a:rPr kumimoji="0" lang="es-ES" altLang="es-ES" sz="1400" b="0" i="0" u="none" strike="noStrike" cap="none" normalizeH="0" baseline="0" dirty="0" smtClean="0">
                <a:ln>
                  <a:noFill/>
                </a:ln>
                <a:effectLst/>
                <a:latin typeface="Source Sans Pro" panose="020B0503030403020204" pitchFamily="34" charset="0"/>
                <a:hlinkClick r:id="rId4"/>
              </a:rPr>
              <a:t>licencia de </a:t>
            </a:r>
            <a:r>
              <a:rPr kumimoji="0" lang="es-ES" altLang="es-ES" sz="1400" b="0" i="0" u="none" strike="noStrike" cap="none" normalizeH="0" baseline="0" dirty="0" err="1" smtClean="0">
                <a:ln>
                  <a:noFill/>
                </a:ln>
                <a:effectLst/>
                <a:latin typeface="Source Sans Pro" panose="020B0503030403020204" pitchFamily="34" charset="0"/>
                <a:hlinkClick r:id="rId4"/>
              </a:rPr>
              <a:t>Creative</a:t>
            </a:r>
            <a:r>
              <a:rPr kumimoji="0" lang="es-ES" altLang="es-ES" sz="1400" b="0" i="0" u="none" strike="noStrike" cap="none" normalizeH="0" baseline="0" dirty="0" smtClean="0">
                <a:ln>
                  <a:noFill/>
                </a:ln>
                <a:effectLst/>
                <a:latin typeface="Source Sans Pro" panose="020B0503030403020204" pitchFamily="34" charset="0"/>
                <a:hlinkClick r:id="rId4"/>
              </a:rPr>
              <a:t> </a:t>
            </a:r>
            <a:r>
              <a:rPr kumimoji="0" lang="es-ES" altLang="es-ES" sz="1400" b="0" i="0" u="none" strike="noStrike" cap="none" normalizeH="0" baseline="0" dirty="0" err="1" smtClean="0">
                <a:ln>
                  <a:noFill/>
                </a:ln>
                <a:effectLst/>
                <a:latin typeface="Source Sans Pro" panose="020B0503030403020204" pitchFamily="34" charset="0"/>
                <a:hlinkClick r:id="rId4"/>
              </a:rPr>
              <a:t>Commons</a:t>
            </a:r>
            <a:r>
              <a:rPr kumimoji="0" lang="es-ES" altLang="es-ES" sz="1400" b="0" i="0" u="none" strike="noStrike" cap="none" normalizeH="0" baseline="0" dirty="0" smtClean="0">
                <a:ln>
                  <a:noFill/>
                </a:ln>
                <a:effectLst/>
                <a:latin typeface="Source Sans Pro" panose="020B0503030403020204" pitchFamily="34" charset="0"/>
                <a:hlinkClick r:id="rId4"/>
              </a:rPr>
              <a:t> Reconocimiento 4.0 Internacional</a:t>
            </a:r>
            <a:r>
              <a:rPr kumimoji="0" lang="es-ES" altLang="es-ES" sz="1400" b="0" i="0" u="none" strike="noStrike" cap="none" normalizeH="0" baseline="0" dirty="0" smtClean="0">
                <a:ln>
                  <a:noFill/>
                </a:ln>
                <a:solidFill>
                  <a:srgbClr val="464646"/>
                </a:solidFill>
                <a:effectLst/>
                <a:latin typeface="Source Sans Pro" panose="020B0503030403020204" pitchFamily="34" charset="0"/>
              </a:rPr>
              <a:t>.</a:t>
            </a:r>
            <a:r>
              <a:rPr kumimoji="0" lang="es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ES" altLang="es-ES" sz="1400" b="0" i="0" u="none" strike="noStrike" cap="none" normalizeH="0" baseline="0" dirty="0" smtClean="0">
              <a:ln>
                <a:noFill/>
              </a:ln>
              <a:solidFill>
                <a:srgbClr val="049CCF"/>
              </a:solidFill>
              <a:effectLst/>
              <a:latin typeface="Source Sans Pro" panose="020B0503030403020204" pitchFamily="34" charset="0"/>
            </a:endParaRPr>
          </a:p>
        </p:txBody>
      </p:sp>
      <p:pic>
        <p:nvPicPr>
          <p:cNvPr id="6" name="Picture 6" descr="Licencia de Creative Common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0" y="5292132"/>
            <a:ext cx="838200" cy="29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Diapositiv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086" y="59074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0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7547861"/>
              </p:ext>
            </p:extLst>
          </p:nvPr>
        </p:nvGraphicFramePr>
        <p:xfrm>
          <a:off x="2771241" y="1858573"/>
          <a:ext cx="7235204" cy="16459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998186">
                  <a:extLst>
                    <a:ext uri="{9D8B030D-6E8A-4147-A177-3AD203B41FA5}">
                      <a16:colId xmlns:a16="http://schemas.microsoft.com/office/drawing/2014/main" val="968510908"/>
                    </a:ext>
                  </a:extLst>
                </a:gridCol>
                <a:gridCol w="2192482">
                  <a:extLst>
                    <a:ext uri="{9D8B030D-6E8A-4147-A177-3AD203B41FA5}">
                      <a16:colId xmlns:a16="http://schemas.microsoft.com/office/drawing/2014/main" val="1353110112"/>
                    </a:ext>
                  </a:extLst>
                </a:gridCol>
                <a:gridCol w="3044536">
                  <a:extLst>
                    <a:ext uri="{9D8B030D-6E8A-4147-A177-3AD203B41FA5}">
                      <a16:colId xmlns:a16="http://schemas.microsoft.com/office/drawing/2014/main" val="1124177446"/>
                    </a:ext>
                  </a:extLst>
                </a:gridCol>
              </a:tblGrid>
              <a:tr h="33747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a-ES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Contaminació</a:t>
                      </a:r>
                      <a:endParaRPr lang="es-ES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a-E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Sensor</a:t>
                      </a:r>
                      <a:endParaRPr lang="es-ES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a-ES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Referència</a:t>
                      </a:r>
                      <a:endParaRPr lang="es-ES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5889990"/>
                  </a:ext>
                </a:extLst>
              </a:tr>
              <a:tr h="362181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800" dirty="0" smtClean="0">
                          <a:effectLst/>
                        </a:rPr>
                        <a:t>Aire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800" dirty="0" smtClean="0">
                          <a:effectLst/>
                        </a:rPr>
                        <a:t>Sensor qualitat aire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a-ES" sz="1800" dirty="0" smtClean="0">
                          <a:effectLst/>
                        </a:rPr>
                        <a:t>MQ135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5433023"/>
                  </a:ext>
                </a:extLst>
              </a:tr>
              <a:tr h="3621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Il·luminació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a-ES" sz="1800" dirty="0" smtClean="0">
                          <a:effectLst/>
                        </a:rPr>
                        <a:t>Fotodíode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a-ES" sz="1800" dirty="0" smtClean="0">
                          <a:effectLst/>
                        </a:rPr>
                        <a:t>GL5528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9894128"/>
                  </a:ext>
                </a:extLst>
              </a:tr>
              <a:tr h="3621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a-ES" sz="1800" dirty="0" smtClean="0">
                          <a:effectLst/>
                        </a:rPr>
                        <a:t>So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a-ES" sz="1800" dirty="0" smtClean="0">
                          <a:effectLst/>
                        </a:rPr>
                        <a:t>Micròfon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BOB-09964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0667069"/>
                  </a:ext>
                </a:extLst>
              </a:tr>
            </a:tbl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30000" y="360000"/>
            <a:ext cx="10972800" cy="812801"/>
          </a:xfrm>
        </p:spPr>
        <p:txBody>
          <a:bodyPr/>
          <a:lstStyle/>
          <a:p>
            <a:r>
              <a:rPr lang="es-ES" dirty="0" err="1" smtClean="0"/>
              <a:t>Components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3" t="10909" r="15190" b="8637"/>
          <a:stretch/>
        </p:blipFill>
        <p:spPr>
          <a:xfrm>
            <a:off x="1339429" y="4301833"/>
            <a:ext cx="2661305" cy="227560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3" b="38610"/>
          <a:stretch/>
        </p:blipFill>
        <p:spPr>
          <a:xfrm>
            <a:off x="6734706" y="4301834"/>
            <a:ext cx="4699105" cy="227560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339429" y="3718673"/>
            <a:ext cx="21098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s-E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Ethernet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7416173" y="3723697"/>
            <a:ext cx="33361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ca-E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WiFi</a:t>
            </a:r>
            <a:r>
              <a:rPr lang="ca-E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ESP8266-01</a:t>
            </a:r>
            <a:endParaRPr lang="es-E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328011" y="1054595"/>
            <a:ext cx="37092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Arduino</a:t>
            </a:r>
            <a:r>
              <a:rPr lang="es-E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Mega 2560</a:t>
            </a:r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diapositiva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33404" y="57448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12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00"/>
    </mc:Choice>
    <mc:Fallback>
      <p:transition spd="slow" advTm="5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30000" y="360000"/>
            <a:ext cx="10972800" cy="812801"/>
          </a:xfrm>
        </p:spPr>
        <p:txBody>
          <a:bodyPr/>
          <a:lstStyle/>
          <a:p>
            <a:r>
              <a:rPr lang="es-ES" dirty="0" err="1" smtClean="0"/>
              <a:t>Actuadors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844316"/>
            <a:ext cx="4737199" cy="3732933"/>
          </a:xfrm>
          <a:prstGeom prst="rect">
            <a:avLst/>
          </a:prstGeom>
        </p:spPr>
      </p:pic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453736" y="2027236"/>
            <a:ext cx="5396345" cy="355001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endParaRPr lang="en-US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Arduino +Ethernet+ LCD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Bus I2C</a:t>
            </a:r>
          </a:p>
          <a:p>
            <a:pPr marL="0" indent="0">
              <a:buNone/>
            </a:pP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Subscripció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Processament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alertes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Publicació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missatges</a:t>
            </a:r>
            <a:endParaRPr lang="en-US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400" dirty="0"/>
          </a:p>
          <a:p>
            <a:endParaRPr lang="es-ES" dirty="0"/>
          </a:p>
        </p:txBody>
      </p:sp>
      <p:pic>
        <p:nvPicPr>
          <p:cNvPr id="7" name="diapositiva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000" y="59443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31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00"/>
    </mc:Choice>
    <mc:Fallback>
      <p:transition spd="slow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s-ES" sz="4400" dirty="0" err="1"/>
              <a:t>Tecnologies</a:t>
            </a:r>
            <a:r>
              <a:rPr lang="es-ES" sz="4400" dirty="0"/>
              <a:t> i </a:t>
            </a:r>
            <a:r>
              <a:rPr lang="es-ES" sz="4400" dirty="0" err="1"/>
              <a:t>aplicacions</a:t>
            </a:r>
            <a:r>
              <a:rPr lang="es-ES" sz="4400" dirty="0"/>
              <a:t> </a:t>
            </a:r>
            <a:r>
              <a:rPr lang="es-ES" sz="4400" dirty="0" err="1"/>
              <a:t>emprades</a:t>
            </a:r>
            <a:endParaRPr lang="es-E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7" y="1580958"/>
            <a:ext cx="7812722" cy="4669080"/>
          </a:xfrm>
          <a:prstGeom prst="rect">
            <a:avLst/>
          </a:prstGeom>
        </p:spPr>
      </p:pic>
      <p:pic>
        <p:nvPicPr>
          <p:cNvPr id="3" name="diapositiva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805" y="56838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67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00"/>
    </mc:Choice>
    <mc:Fallback>
      <p:transition spd="slow" advTm="5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90123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 smtClean="0"/>
          </a:p>
          <a:p>
            <a:endParaRPr lang="es-ES" dirty="0"/>
          </a:p>
          <a:p>
            <a:endParaRPr lang="es-ES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s-ES" sz="4400" dirty="0" err="1" smtClean="0"/>
              <a:t>Resultats</a:t>
            </a:r>
            <a:r>
              <a:rPr lang="es-ES" sz="4400" dirty="0" smtClean="0"/>
              <a:t> </a:t>
            </a:r>
            <a:r>
              <a:rPr lang="es-ES" sz="4400" dirty="0" err="1"/>
              <a:t>obtinguts</a:t>
            </a:r>
            <a:endParaRPr lang="es-ES" sz="4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" t="11016" r="5115" b="7935"/>
          <a:stretch/>
        </p:blipFill>
        <p:spPr>
          <a:xfrm>
            <a:off x="3802451" y="990601"/>
            <a:ext cx="3273760" cy="22990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44" b="854"/>
          <a:stretch/>
        </p:blipFill>
        <p:spPr>
          <a:xfrm>
            <a:off x="1424065" y="3462341"/>
            <a:ext cx="5652146" cy="318918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1435" y="2228929"/>
            <a:ext cx="5660929" cy="3184273"/>
          </a:xfrm>
          <a:prstGeom prst="rect">
            <a:avLst/>
          </a:prstGeom>
        </p:spPr>
      </p:pic>
      <p:pic>
        <p:nvPicPr>
          <p:cNvPr id="9" name="diapositiva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59921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96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00"/>
    </mc:Choice>
    <mc:Fallback>
      <p:transition spd="slow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30000" y="1742210"/>
            <a:ext cx="10972800" cy="401851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El </a:t>
            </a:r>
            <a:r>
              <a:rPr lang="es-ES" dirty="0" err="1"/>
              <a:t>resultat</a:t>
            </a:r>
            <a:r>
              <a:rPr lang="es-ES" dirty="0"/>
              <a:t> de la </a:t>
            </a:r>
            <a:r>
              <a:rPr lang="es-ES" dirty="0" err="1"/>
              <a:t>publicació</a:t>
            </a:r>
            <a:r>
              <a:rPr lang="es-ES" dirty="0"/>
              <a:t> de </a:t>
            </a:r>
            <a:r>
              <a:rPr lang="es-ES" dirty="0" err="1"/>
              <a:t>missatges</a:t>
            </a:r>
            <a:r>
              <a:rPr lang="es-ES" dirty="0"/>
              <a:t> ha </a:t>
            </a:r>
            <a:r>
              <a:rPr lang="es-ES" dirty="0" err="1"/>
              <a:t>estat</a:t>
            </a:r>
            <a:r>
              <a:rPr lang="es-ES" dirty="0"/>
              <a:t> </a:t>
            </a:r>
            <a:r>
              <a:rPr lang="es-ES" dirty="0" err="1"/>
              <a:t>satisfactori</a:t>
            </a:r>
            <a:r>
              <a:rPr lang="es-ES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La </a:t>
            </a:r>
            <a:r>
              <a:rPr lang="es-ES" dirty="0" err="1" smtClean="0"/>
              <a:t>precisió</a:t>
            </a:r>
            <a:r>
              <a:rPr lang="es-ES" dirty="0" smtClean="0"/>
              <a:t> </a:t>
            </a:r>
            <a:r>
              <a:rPr lang="es-ES" dirty="0" err="1"/>
              <a:t>dels</a:t>
            </a:r>
            <a:r>
              <a:rPr lang="es-ES" dirty="0"/>
              <a:t> </a:t>
            </a:r>
            <a:r>
              <a:rPr lang="es-ES" dirty="0" err="1" smtClean="0"/>
              <a:t>sensors</a:t>
            </a:r>
            <a:r>
              <a:rPr lang="es-ES" dirty="0" smtClean="0"/>
              <a:t> </a:t>
            </a:r>
            <a:r>
              <a:rPr lang="es-ES" dirty="0" err="1" smtClean="0"/>
              <a:t>és</a:t>
            </a:r>
            <a:r>
              <a:rPr lang="es-ES" dirty="0" smtClean="0"/>
              <a:t> </a:t>
            </a:r>
            <a:r>
              <a:rPr lang="es-ES" dirty="0" err="1" smtClean="0"/>
              <a:t>millorable</a:t>
            </a:r>
            <a:r>
              <a:rPr lang="es-ES" dirty="0"/>
              <a:t> </a:t>
            </a:r>
            <a:r>
              <a:rPr lang="es-ES" dirty="0" err="1" smtClean="0"/>
              <a:t>amb</a:t>
            </a:r>
            <a:r>
              <a:rPr lang="es-ES" dirty="0" smtClean="0"/>
              <a:t> un </a:t>
            </a:r>
            <a:r>
              <a:rPr lang="es-ES" dirty="0" err="1" smtClean="0"/>
              <a:t>major</a:t>
            </a:r>
            <a:r>
              <a:rPr lang="es-ES" dirty="0" smtClean="0"/>
              <a:t> </a:t>
            </a:r>
            <a:r>
              <a:rPr lang="es-ES" dirty="0" err="1" smtClean="0"/>
              <a:t>pressupost</a:t>
            </a:r>
            <a:r>
              <a:rPr lang="es-ES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Bona </a:t>
            </a:r>
            <a:r>
              <a:rPr lang="es-ES" dirty="0" err="1" smtClean="0"/>
              <a:t>eina</a:t>
            </a:r>
            <a:r>
              <a:rPr lang="es-ES" dirty="0" smtClean="0"/>
              <a:t> per informar </a:t>
            </a:r>
            <a:r>
              <a:rPr lang="es-ES" dirty="0" err="1" smtClean="0"/>
              <a:t>als</a:t>
            </a:r>
            <a:r>
              <a:rPr lang="es-ES" dirty="0" smtClean="0"/>
              <a:t> </a:t>
            </a:r>
            <a:r>
              <a:rPr lang="es-ES" dirty="0" err="1" smtClean="0"/>
              <a:t>ciutadans</a:t>
            </a:r>
            <a:r>
              <a:rPr lang="es-ES" dirty="0" smtClean="0"/>
              <a:t> respecte </a:t>
            </a:r>
            <a:r>
              <a:rPr lang="es-ES" dirty="0" err="1" smtClean="0"/>
              <a:t>als</a:t>
            </a:r>
            <a:r>
              <a:rPr lang="es-ES" dirty="0" smtClean="0"/>
              <a:t> </a:t>
            </a:r>
            <a:r>
              <a:rPr lang="es-ES" dirty="0" err="1" smtClean="0"/>
              <a:t>nivells</a:t>
            </a:r>
            <a:r>
              <a:rPr lang="es-ES" dirty="0" smtClean="0"/>
              <a:t> de </a:t>
            </a:r>
            <a:r>
              <a:rPr lang="es-ES" dirty="0" err="1" smtClean="0"/>
              <a:t>contaminació</a:t>
            </a:r>
            <a:r>
              <a:rPr lang="es-ES" dirty="0"/>
              <a:t> </a:t>
            </a:r>
            <a:r>
              <a:rPr lang="es-ES" dirty="0" smtClean="0"/>
              <a:t>de la </a:t>
            </a:r>
            <a:r>
              <a:rPr lang="es-ES" dirty="0" err="1" smtClean="0"/>
              <a:t>seva</a:t>
            </a:r>
            <a:r>
              <a:rPr lang="es-ES" dirty="0" smtClean="0"/>
              <a:t> </a:t>
            </a:r>
            <a:r>
              <a:rPr lang="es-ES" dirty="0" err="1" smtClean="0"/>
              <a:t>ciutat</a:t>
            </a:r>
            <a:r>
              <a:rPr lang="es-ES" dirty="0" smtClean="0"/>
              <a:t> a </a:t>
            </a:r>
            <a:r>
              <a:rPr lang="es-ES" dirty="0" err="1" smtClean="0"/>
              <a:t>peu</a:t>
            </a:r>
            <a:r>
              <a:rPr lang="es-ES" dirty="0" smtClean="0"/>
              <a:t> de </a:t>
            </a:r>
            <a:r>
              <a:rPr lang="es-ES" dirty="0" err="1" smtClean="0"/>
              <a:t>carrer</a:t>
            </a:r>
            <a:r>
              <a:rPr lang="es-ES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dirty="0" err="1" smtClean="0"/>
              <a:t>S’han</a:t>
            </a:r>
            <a:r>
              <a:rPr lang="es-ES" dirty="0" smtClean="0"/>
              <a:t> </a:t>
            </a:r>
            <a:r>
              <a:rPr lang="es-ES" dirty="0" err="1" smtClean="0"/>
              <a:t>superat</a:t>
            </a:r>
            <a:r>
              <a:rPr lang="es-ES" dirty="0" smtClean="0"/>
              <a:t> </a:t>
            </a:r>
            <a:r>
              <a:rPr lang="es-ES" dirty="0" err="1" smtClean="0"/>
              <a:t>els</a:t>
            </a:r>
            <a:r>
              <a:rPr lang="es-ES" dirty="0" smtClean="0"/>
              <a:t> </a:t>
            </a:r>
            <a:r>
              <a:rPr lang="es-ES" dirty="0" err="1" smtClean="0"/>
              <a:t>obstacles</a:t>
            </a:r>
            <a:r>
              <a:rPr lang="es-ES" dirty="0" smtClean="0"/>
              <a:t> per </a:t>
            </a:r>
            <a:r>
              <a:rPr lang="es-ES" dirty="0" err="1" smtClean="0"/>
              <a:t>realitzar</a:t>
            </a:r>
            <a:r>
              <a:rPr lang="es-ES" dirty="0" smtClean="0"/>
              <a:t> la </a:t>
            </a:r>
            <a:r>
              <a:rPr lang="es-ES" dirty="0" err="1" smtClean="0"/>
              <a:t>comunicació</a:t>
            </a:r>
            <a:r>
              <a:rPr lang="es-ES" dirty="0" smtClean="0"/>
              <a:t> </a:t>
            </a:r>
            <a:r>
              <a:rPr lang="es-ES" dirty="0" err="1" smtClean="0"/>
              <a:t>WiFi</a:t>
            </a:r>
            <a:r>
              <a:rPr lang="es-ES" dirty="0" smtClean="0"/>
              <a:t> </a:t>
            </a:r>
            <a:r>
              <a:rPr lang="es-ES" dirty="0" err="1" smtClean="0"/>
              <a:t>amb</a:t>
            </a:r>
            <a:r>
              <a:rPr lang="es-ES" dirty="0" smtClean="0"/>
              <a:t> un </a:t>
            </a:r>
            <a:r>
              <a:rPr lang="es-ES" dirty="0" err="1" smtClean="0"/>
              <a:t>xip</a:t>
            </a:r>
            <a:r>
              <a:rPr lang="es-ES" dirty="0" smtClean="0"/>
              <a:t> de </a:t>
            </a:r>
            <a:r>
              <a:rPr lang="es-ES" dirty="0" err="1" smtClean="0"/>
              <a:t>baix</a:t>
            </a:r>
            <a:r>
              <a:rPr lang="es-ES" dirty="0" smtClean="0"/>
              <a:t> </a:t>
            </a:r>
            <a:r>
              <a:rPr lang="es-ES" dirty="0" err="1" smtClean="0"/>
              <a:t>cost</a:t>
            </a:r>
            <a:r>
              <a:rPr lang="es-ES" dirty="0" smtClean="0"/>
              <a:t>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00" y="360000"/>
            <a:ext cx="10972800" cy="8128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z="4400" dirty="0" err="1"/>
              <a:t>Conclusions</a:t>
            </a:r>
            <a:endParaRPr lang="es-ES" sz="4400" dirty="0"/>
          </a:p>
        </p:txBody>
      </p:sp>
      <p:pic>
        <p:nvPicPr>
          <p:cNvPr id="4" name="diapositiva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565" y="56838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55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00"/>
    </mc:Choice>
    <mc:Fallback>
      <p:transition spd="slow" advTm="4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981201"/>
            <a:ext cx="10972800" cy="378575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err="1" smtClean="0"/>
              <a:t>Publicació</a:t>
            </a:r>
            <a:r>
              <a:rPr lang="es-ES" dirty="0" smtClean="0"/>
              <a:t> de </a:t>
            </a:r>
            <a:r>
              <a:rPr lang="es-ES" dirty="0" err="1" smtClean="0"/>
              <a:t>missatges</a:t>
            </a:r>
            <a:r>
              <a:rPr lang="es-ES" dirty="0" smtClean="0"/>
              <a:t> a </a:t>
            </a:r>
            <a:r>
              <a:rPr lang="es-ES" dirty="0" err="1" smtClean="0"/>
              <a:t>panells</a:t>
            </a:r>
            <a:r>
              <a:rPr lang="es-ES" dirty="0" smtClean="0"/>
              <a:t> </a:t>
            </a:r>
            <a:r>
              <a:rPr lang="es-ES" dirty="0" err="1" smtClean="0"/>
              <a:t>informatius</a:t>
            </a:r>
            <a:r>
              <a:rPr lang="es-ES" dirty="0" smtClean="0"/>
              <a:t> </a:t>
            </a:r>
            <a:r>
              <a:rPr lang="es-ES" dirty="0" err="1" smtClean="0"/>
              <a:t>reals</a:t>
            </a:r>
            <a:r>
              <a:rPr lang="es-ES" dirty="0" smtClean="0"/>
              <a:t> a </a:t>
            </a:r>
            <a:r>
              <a:rPr lang="es-ES" dirty="0" err="1" smtClean="0"/>
              <a:t>carrer</a:t>
            </a:r>
            <a:endParaRPr lang="es-ES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s-ES" dirty="0" err="1" smtClean="0"/>
              <a:t>Millora</a:t>
            </a:r>
            <a:r>
              <a:rPr lang="es-ES" dirty="0" smtClean="0"/>
              <a:t> de la </a:t>
            </a:r>
            <a:r>
              <a:rPr lang="es-ES" dirty="0" err="1" smtClean="0"/>
              <a:t>qualitat</a:t>
            </a:r>
            <a:r>
              <a:rPr lang="es-ES" dirty="0" smtClean="0"/>
              <a:t> </a:t>
            </a:r>
            <a:r>
              <a:rPr lang="es-ES" dirty="0" err="1" smtClean="0"/>
              <a:t>dels</a:t>
            </a:r>
            <a:r>
              <a:rPr lang="es-ES" dirty="0" smtClean="0"/>
              <a:t> </a:t>
            </a:r>
            <a:r>
              <a:rPr lang="es-ES" dirty="0" err="1" smtClean="0"/>
              <a:t>sensors</a:t>
            </a:r>
            <a:endParaRPr lang="es-ES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Ampliar el </a:t>
            </a:r>
            <a:r>
              <a:rPr lang="es-ES" dirty="0" err="1"/>
              <a:t>desenvolupament</a:t>
            </a:r>
            <a:r>
              <a:rPr lang="es-ES" dirty="0"/>
              <a:t> </a:t>
            </a:r>
            <a:r>
              <a:rPr lang="es-ES" dirty="0" err="1" smtClean="0"/>
              <a:t>d’alertes</a:t>
            </a:r>
            <a:endParaRPr lang="es-ES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s-ES" dirty="0" err="1" smtClean="0"/>
              <a:t>Aplicació</a:t>
            </a:r>
            <a:r>
              <a:rPr lang="es-ES" dirty="0" smtClean="0"/>
              <a:t> per a </a:t>
            </a:r>
            <a:r>
              <a:rPr lang="es-ES" dirty="0" err="1" smtClean="0"/>
              <a:t>gestió</a:t>
            </a:r>
            <a:r>
              <a:rPr lang="es-ES" dirty="0" smtClean="0"/>
              <a:t> </a:t>
            </a:r>
            <a:r>
              <a:rPr lang="es-ES" dirty="0" err="1" smtClean="0"/>
              <a:t>dels</a:t>
            </a:r>
            <a:r>
              <a:rPr lang="es-ES" dirty="0" smtClean="0"/>
              <a:t> </a:t>
            </a:r>
            <a:r>
              <a:rPr lang="es-ES" dirty="0" err="1" smtClean="0"/>
              <a:t>actuadors</a:t>
            </a:r>
            <a:r>
              <a:rPr lang="es-ES" dirty="0"/>
              <a:t> </a:t>
            </a:r>
            <a:r>
              <a:rPr lang="es-ES" dirty="0" smtClean="0"/>
              <a:t>per poder gestionar </a:t>
            </a:r>
            <a:r>
              <a:rPr lang="es-ES" dirty="0" err="1" smtClean="0"/>
              <a:t>missatges</a:t>
            </a:r>
            <a:r>
              <a:rPr lang="es-ES" dirty="0" smtClean="0"/>
              <a:t> i </a:t>
            </a:r>
            <a:r>
              <a:rPr lang="es-ES" dirty="0" err="1" smtClean="0"/>
              <a:t>nivells</a:t>
            </a:r>
            <a:r>
              <a:rPr lang="es-ES" dirty="0" smtClean="0"/>
              <a:t>, </a:t>
            </a:r>
            <a:r>
              <a:rPr lang="es-ES" dirty="0" err="1" smtClean="0"/>
              <a:t>així</a:t>
            </a:r>
            <a:r>
              <a:rPr lang="es-ES" dirty="0" smtClean="0"/>
              <a:t> </a:t>
            </a:r>
            <a:r>
              <a:rPr lang="es-ES" dirty="0" err="1" smtClean="0"/>
              <a:t>com</a:t>
            </a:r>
            <a:r>
              <a:rPr lang="es-ES" dirty="0" smtClean="0"/>
              <a:t> </a:t>
            </a:r>
            <a:r>
              <a:rPr lang="es-ES" dirty="0" err="1" smtClean="0"/>
              <a:t>tenir</a:t>
            </a:r>
            <a:r>
              <a:rPr lang="es-ES" dirty="0" smtClean="0"/>
              <a:t> un registre </a:t>
            </a:r>
            <a:r>
              <a:rPr lang="es-ES" dirty="0" err="1" smtClean="0"/>
              <a:t>dels</a:t>
            </a:r>
            <a:r>
              <a:rPr lang="es-ES" dirty="0" smtClean="0"/>
              <a:t> </a:t>
            </a:r>
            <a:r>
              <a:rPr lang="es-ES" dirty="0" err="1" smtClean="0"/>
              <a:t>missatges</a:t>
            </a:r>
            <a:r>
              <a:rPr lang="es-ES" dirty="0" smtClean="0"/>
              <a:t> </a:t>
            </a:r>
            <a:r>
              <a:rPr lang="es-ES" dirty="0" err="1" smtClean="0"/>
              <a:t>publicats</a:t>
            </a:r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00" y="360000"/>
            <a:ext cx="10972800" cy="8128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z="4400" dirty="0" err="1"/>
              <a:t>Futur</a:t>
            </a:r>
            <a:endParaRPr lang="es-ES" sz="4400" dirty="0"/>
          </a:p>
        </p:txBody>
      </p:sp>
      <p:pic>
        <p:nvPicPr>
          <p:cNvPr id="4" name="dipositiva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4085" y="55232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84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2000"/>
    </mc:Choice>
    <mc:Fallback>
      <p:transition spd="slow" advClick="0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619991" y="2833255"/>
            <a:ext cx="10972800" cy="14374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96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GRÀCIES</a:t>
            </a:r>
            <a:endParaRPr lang="es-ES" sz="96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459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4293" y="1536700"/>
            <a:ext cx="8946541" cy="5041900"/>
          </a:xfrm>
        </p:spPr>
        <p:txBody>
          <a:bodyPr>
            <a:normAutofit/>
          </a:bodyPr>
          <a:lstStyle/>
          <a:p>
            <a:pPr fontAlgn="base">
              <a:buFont typeface="Wingdings" panose="05000000000000000000" pitchFamily="2" charset="2"/>
              <a:buChar char="q"/>
            </a:pP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Formulació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del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problema</a:t>
            </a:r>
            <a:endParaRPr lang="en-US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Objectius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principals</a:t>
            </a: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Antecedents</a:t>
            </a: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Beneficis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del Sistema </a:t>
            </a:r>
            <a:r>
              <a:rPr lang="en-U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proposat</a:t>
            </a:r>
            <a:endParaRPr lang="en-US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buFont typeface="Wingdings" panose="05000000000000000000" pitchFamily="2" charset="2"/>
              <a:buChar char="q"/>
            </a:pPr>
            <a:r>
              <a:rPr lang="es-E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Arquitectura del sistema</a:t>
            </a:r>
          </a:p>
          <a:p>
            <a:pPr fontAlgn="base">
              <a:buFont typeface="Wingdings" panose="05000000000000000000" pitchFamily="2" charset="2"/>
              <a:buChar char="q"/>
            </a:pPr>
            <a:r>
              <a:rPr lang="es-E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Tecnologies</a:t>
            </a:r>
            <a:r>
              <a:rPr lang="es-E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 </a:t>
            </a:r>
            <a:r>
              <a:rPr lang="es-E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aplicacions</a:t>
            </a:r>
            <a:r>
              <a:rPr lang="es-E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emprades</a:t>
            </a:r>
            <a:endParaRPr lang="es-ES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buFont typeface="Wingdings" panose="05000000000000000000" pitchFamily="2" charset="2"/>
              <a:buChar char="q"/>
            </a:pPr>
            <a:r>
              <a:rPr lang="es-E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Resultats</a:t>
            </a:r>
            <a:r>
              <a:rPr lang="es-E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obtinguts</a:t>
            </a:r>
            <a:endParaRPr lang="es-ES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buFont typeface="Wingdings" panose="05000000000000000000" pitchFamily="2" charset="2"/>
              <a:buChar char="q"/>
            </a:pPr>
            <a:r>
              <a:rPr lang="es-E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Conclusions</a:t>
            </a:r>
            <a:endParaRPr lang="es-ES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buFont typeface="Wingdings" panose="05000000000000000000" pitchFamily="2" charset="2"/>
              <a:buChar char="q"/>
            </a:pPr>
            <a:r>
              <a:rPr lang="es-E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Treball</a:t>
            </a:r>
            <a:r>
              <a:rPr lang="es-E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</a:t>
            </a:r>
            <a:endParaRPr lang="es-E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697" y="360000"/>
            <a:ext cx="10972800" cy="812801"/>
          </a:xfrm>
        </p:spPr>
        <p:txBody>
          <a:bodyPr>
            <a:normAutofit fontScale="90000"/>
          </a:bodyPr>
          <a:lstStyle/>
          <a:p>
            <a:r>
              <a:rPr lang="es-ES" sz="4400" dirty="0" smtClean="0"/>
              <a:t>Taula de </a:t>
            </a:r>
            <a:r>
              <a:rPr lang="es-ES" sz="4400" dirty="0" err="1" smtClean="0"/>
              <a:t>continguts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pic>
        <p:nvPicPr>
          <p:cNvPr id="5" name="diapositiv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79125" y="59074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89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00"/>
    </mc:Choice>
    <mc:Fallback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  <p14:stopEvt time="39736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00" y="360000"/>
            <a:ext cx="10972800" cy="812801"/>
          </a:xfrm>
        </p:spPr>
        <p:txBody>
          <a:bodyPr>
            <a:normAutofit fontScale="90000"/>
          </a:bodyPr>
          <a:lstStyle/>
          <a:p>
            <a:r>
              <a:rPr lang="en-US" sz="4400" dirty="0" err="1" smtClean="0"/>
              <a:t>Formulació</a:t>
            </a:r>
            <a:r>
              <a:rPr lang="en-US" sz="4400" dirty="0" smtClean="0"/>
              <a:t> del </a:t>
            </a:r>
            <a:r>
              <a:rPr lang="en-US" sz="4400" dirty="0" err="1" smtClean="0"/>
              <a:t>problema</a:t>
            </a:r>
            <a:r>
              <a:rPr lang="en-US" sz="4400" dirty="0"/>
              <a:t/>
            </a:r>
            <a:br>
              <a:rPr lang="en-US" sz="4400" dirty="0"/>
            </a:b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20679" r="2477" b="25824"/>
          <a:stretch/>
        </p:blipFill>
        <p:spPr>
          <a:xfrm>
            <a:off x="7110286" y="941249"/>
            <a:ext cx="3762744" cy="209124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712" y="3683217"/>
            <a:ext cx="4119818" cy="276215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7" r="19936" b="24785"/>
          <a:stretch/>
        </p:blipFill>
        <p:spPr>
          <a:xfrm>
            <a:off x="6060207" y="3620571"/>
            <a:ext cx="4812823" cy="285097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6" t="13337" r="24354" b="66434"/>
          <a:stretch/>
        </p:blipFill>
        <p:spPr>
          <a:xfrm>
            <a:off x="1415712" y="1016576"/>
            <a:ext cx="5343492" cy="178116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235901" y="2594196"/>
            <a:ext cx="4101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0" b="1" dirty="0" smtClean="0">
                <a:solidFill>
                  <a:srgbClr val="FF0000"/>
                </a:solidFill>
              </a:rPr>
              <a:t>432.000</a:t>
            </a:r>
            <a:endParaRPr lang="es-ES" sz="8000" b="1" dirty="0">
              <a:solidFill>
                <a:srgbClr val="FF0000"/>
              </a:solidFill>
            </a:endParaRPr>
          </a:p>
        </p:txBody>
      </p:sp>
      <p:pic>
        <p:nvPicPr>
          <p:cNvPr id="3" name="diapositiva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54025" y="59580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05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00"/>
    </mc:Choice>
    <mc:Fallback>
      <p:transition spd="slow" advTm="7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1527350"/>
            <a:ext cx="8946541" cy="47210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2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s-E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Adquisició</a:t>
            </a:r>
            <a:r>
              <a:rPr lang="es-E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es-E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dades</a:t>
            </a:r>
            <a:endParaRPr lang="es-ES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s-E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Publicació</a:t>
            </a:r>
            <a:r>
              <a:rPr lang="es-E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dades</a:t>
            </a:r>
            <a:r>
              <a:rPr lang="es-E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una plataforma Web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Publicació</a:t>
            </a:r>
            <a:r>
              <a:rPr lang="es-E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d'informació</a:t>
            </a:r>
            <a:r>
              <a:rPr lang="es-E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</a:t>
            </a:r>
            <a:r>
              <a:rPr lang="es-E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panells</a:t>
            </a:r>
            <a:r>
              <a:rPr lang="es-E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s-E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peu</a:t>
            </a:r>
            <a:r>
              <a:rPr lang="es-E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s-E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carrer</a:t>
            </a:r>
            <a:endParaRPr lang="es-E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00" y="360000"/>
            <a:ext cx="10972800" cy="812801"/>
          </a:xfrm>
        </p:spPr>
        <p:txBody>
          <a:bodyPr/>
          <a:lstStyle/>
          <a:p>
            <a:r>
              <a:rPr lang="en-US" dirty="0" err="1" smtClean="0"/>
              <a:t>Objectius</a:t>
            </a:r>
            <a:r>
              <a:rPr lang="en-US" dirty="0" smtClean="0"/>
              <a:t> principals</a:t>
            </a:r>
            <a:endParaRPr lang="es-ES" dirty="0"/>
          </a:p>
        </p:txBody>
      </p:sp>
      <p:pic>
        <p:nvPicPr>
          <p:cNvPr id="4" name="diapositiva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3045" y="55518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08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00"/>
    </mc:Choice>
    <mc:Fallback>
      <p:transition spd="slow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30000" y="1727480"/>
            <a:ext cx="10972800" cy="4830764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Sentilo</a:t>
            </a:r>
            <a:r>
              <a:rPr lang="es-E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Barcelona</a:t>
            </a:r>
            <a:r>
              <a:rPr lang="es-E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Terrassa </a:t>
            </a:r>
            <a:r>
              <a:rPr lang="es-E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Reus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Llibreria</a:t>
            </a:r>
            <a:r>
              <a:rPr lang="es-E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SentiloClient</a:t>
            </a:r>
            <a:r>
              <a:rPr lang="es-E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q"/>
            </a:pPr>
            <a:endParaRPr lang="es-ES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142972" lvl="2" indent="0">
              <a:buNone/>
            </a:pPr>
            <a:r>
              <a:rPr lang="es-ES" sz="29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Ethernet</a:t>
            </a:r>
            <a:endParaRPr lang="es-ES" sz="29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142972" lvl="2" indent="0">
              <a:buNone/>
            </a:pPr>
            <a:r>
              <a:rPr lang="es-ES" sz="29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s-ES" sz="2933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WiFi</a:t>
            </a:r>
            <a:endParaRPr lang="es-ES" sz="2933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142972" lvl="2" indent="0">
              <a:buNone/>
            </a:pPr>
            <a:r>
              <a:rPr lang="es-ES" sz="29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s-ES" sz="2933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Actuadors</a:t>
            </a:r>
            <a:endParaRPr lang="es-ES" sz="2933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s-ES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00" y="360000"/>
            <a:ext cx="10972800" cy="812801"/>
          </a:xfrm>
        </p:spPr>
        <p:txBody>
          <a:bodyPr/>
          <a:lstStyle/>
          <a:p>
            <a:r>
              <a:rPr lang="es-ES" dirty="0" err="1" smtClean="0"/>
              <a:t>Antecedents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270993" y="3974408"/>
            <a:ext cx="528375" cy="5283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270993" y="4541833"/>
            <a:ext cx="528375" cy="5283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30" y="3179201"/>
            <a:ext cx="795207" cy="795207"/>
          </a:xfrm>
          <a:prstGeom prst="rect">
            <a:avLst/>
          </a:prstGeom>
        </p:spPr>
      </p:pic>
      <p:pic>
        <p:nvPicPr>
          <p:cNvPr id="8" name="dapositiva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5686" y="56248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00"/>
    </mc:Choice>
    <mc:Fallback>
      <p:transition spd="slow" advTm="7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00" y="360000"/>
            <a:ext cx="10972800" cy="812801"/>
          </a:xfrm>
        </p:spPr>
        <p:txBody>
          <a:bodyPr/>
          <a:lstStyle/>
          <a:p>
            <a:r>
              <a:rPr lang="es-ES" dirty="0" err="1" smtClean="0"/>
              <a:t>Beneficis</a:t>
            </a:r>
            <a:r>
              <a:rPr lang="es-ES" dirty="0" smtClean="0"/>
              <a:t> </a:t>
            </a:r>
            <a:r>
              <a:rPr lang="es-ES" dirty="0" smtClean="0"/>
              <a:t>del sistema </a:t>
            </a:r>
            <a:r>
              <a:rPr lang="es-ES" dirty="0" err="1" smtClean="0"/>
              <a:t>proposat</a:t>
            </a:r>
            <a:endParaRPr lang="es-E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0" y="2707566"/>
            <a:ext cx="2533087" cy="1824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801" y="1162017"/>
            <a:ext cx="2443597" cy="20363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704" y="4087545"/>
            <a:ext cx="3860696" cy="193034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886690" y="1589266"/>
            <a:ext cx="76858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s-E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Transparencia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s-E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s-E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WiFi</a:t>
            </a:r>
            <a:endParaRPr lang="es-ES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s-E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s-E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Diferents</a:t>
            </a:r>
            <a:r>
              <a:rPr lang="es-E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nivells</a:t>
            </a:r>
            <a:r>
              <a:rPr lang="es-E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d’alertes</a:t>
            </a:r>
            <a:endParaRPr lang="es-ES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s-E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diapositiva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3834" y="56432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33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00"/>
    </mc:Choice>
    <mc:Fallback>
      <p:transition spd="slow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280" y="1295400"/>
            <a:ext cx="9651440" cy="4830763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err="1"/>
              <a:t>Aquitectura</a:t>
            </a:r>
            <a:r>
              <a:rPr lang="es-ES" sz="4000" dirty="0"/>
              <a:t> del sistema</a:t>
            </a:r>
            <a:endParaRPr lang="es-ES" dirty="0"/>
          </a:p>
        </p:txBody>
      </p:sp>
      <p:sp>
        <p:nvSpPr>
          <p:cNvPr id="6" name="Flecha a la derecha con muesca 5"/>
          <p:cNvSpPr/>
          <p:nvPr/>
        </p:nvSpPr>
        <p:spPr>
          <a:xfrm rot="21003328">
            <a:off x="3833647" y="2570528"/>
            <a:ext cx="1678700" cy="46831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 a la derecha con muesca 8"/>
          <p:cNvSpPr/>
          <p:nvPr/>
        </p:nvSpPr>
        <p:spPr>
          <a:xfrm rot="4223047">
            <a:off x="6735610" y="4037800"/>
            <a:ext cx="1032819" cy="47997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 a la derecha con muesca 9"/>
          <p:cNvSpPr/>
          <p:nvPr/>
        </p:nvSpPr>
        <p:spPr>
          <a:xfrm rot="17914054">
            <a:off x="7698501" y="4127855"/>
            <a:ext cx="1032819" cy="47997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diapositiva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598" y="58824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1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00"/>
    </mc:Choice>
    <mc:Fallback>
      <p:transition spd="slow" advTm="5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696" y="358670"/>
            <a:ext cx="10972800" cy="812801"/>
          </a:xfrm>
        </p:spPr>
        <p:txBody>
          <a:bodyPr>
            <a:normAutofit fontScale="90000"/>
          </a:bodyPr>
          <a:lstStyle/>
          <a:p>
            <a:r>
              <a:rPr lang="es-ES" sz="4400" dirty="0" err="1" smtClean="0"/>
              <a:t>Aquitectura</a:t>
            </a:r>
            <a:r>
              <a:rPr lang="es-ES" sz="4400" dirty="0" smtClean="0"/>
              <a:t> del </a:t>
            </a:r>
            <a:r>
              <a:rPr lang="es-ES" sz="4400" dirty="0" smtClean="0"/>
              <a:t>sistema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570" y="990601"/>
            <a:ext cx="6387141" cy="555681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667585" y="2588968"/>
            <a:ext cx="162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API HTTP/REST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9667585" y="3736870"/>
            <a:ext cx="162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API HTTP/REST</a:t>
            </a:r>
            <a:endParaRPr lang="es-ES" dirty="0"/>
          </a:p>
        </p:txBody>
      </p:sp>
      <p:sp>
        <p:nvSpPr>
          <p:cNvPr id="6" name="Flecha arriba 5"/>
          <p:cNvSpPr/>
          <p:nvPr/>
        </p:nvSpPr>
        <p:spPr>
          <a:xfrm>
            <a:off x="8989161" y="2566555"/>
            <a:ext cx="236228" cy="41461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 arriba 7"/>
          <p:cNvSpPr/>
          <p:nvPr/>
        </p:nvSpPr>
        <p:spPr>
          <a:xfrm>
            <a:off x="8989161" y="3764776"/>
            <a:ext cx="236228" cy="41461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 arriba 8"/>
          <p:cNvSpPr/>
          <p:nvPr/>
        </p:nvSpPr>
        <p:spPr>
          <a:xfrm flipV="1">
            <a:off x="9328373" y="2599358"/>
            <a:ext cx="236228" cy="41461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 arriba 9"/>
          <p:cNvSpPr/>
          <p:nvPr/>
        </p:nvSpPr>
        <p:spPr>
          <a:xfrm flipV="1">
            <a:off x="9328373" y="3764776"/>
            <a:ext cx="236228" cy="41461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diapositiva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005" y="5927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92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00"/>
    </mc:Choice>
    <mc:Fallback>
      <p:transition spd="slow" advTm="7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76990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52919" y="1358900"/>
            <a:ext cx="8946541" cy="500529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2400" dirty="0" smtClean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s-ES" sz="2400" dirty="0" smtClean="0"/>
          </a:p>
          <a:p>
            <a:pPr marL="0" indent="0">
              <a:buNone/>
            </a:pPr>
            <a:endParaRPr lang="es-ES" sz="2400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00" y="360000"/>
            <a:ext cx="9577752" cy="14005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z="4400" dirty="0" err="1"/>
              <a:t>Sentilo</a:t>
            </a:r>
            <a:endParaRPr lang="es-ES" sz="4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905" y="1074502"/>
            <a:ext cx="3788842" cy="5574092"/>
          </a:xfrm>
          <a:prstGeom prst="rect">
            <a:avLst/>
          </a:prstGeom>
        </p:spPr>
      </p:pic>
      <p:pic>
        <p:nvPicPr>
          <p:cNvPr id="7" name="diapositiva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537" y="57753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6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000"/>
    </mc:Choice>
    <mc:Fallback>
      <p:transition spd="slow" advTm="1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10"/>
        <p14:stopEvt time="88874" objId="10"/>
      </p14:showEvtLst>
    </p:ext>
  </p:extLst>
</p:sld>
</file>

<file path=ppt/theme/theme1.xml><?xml version="1.0" encoding="utf-8"?>
<a:theme xmlns:a="http://schemas.openxmlformats.org/drawingml/2006/main" name="0005-10217-green-line-template-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0005-10217-green-line-template-1</Template>
  <TotalTime>4936</TotalTime>
  <Words>254</Words>
  <Application>Microsoft Office PowerPoint</Application>
  <PresentationFormat>Panorámica</PresentationFormat>
  <Paragraphs>82</Paragraphs>
  <Slides>16</Slides>
  <Notes>0</Notes>
  <HiddenSlides>0</HiddenSlides>
  <MMClips>15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3" baseType="lpstr">
      <vt:lpstr>Arial</vt:lpstr>
      <vt:lpstr>Calibri</vt:lpstr>
      <vt:lpstr>Source Sans Pro</vt:lpstr>
      <vt:lpstr>Tahoma</vt:lpstr>
      <vt:lpstr>Times New Roman</vt:lpstr>
      <vt:lpstr>Wingdings</vt:lpstr>
      <vt:lpstr>0005-10217-green-line-template-1</vt:lpstr>
      <vt:lpstr>Presentación de PowerPoint</vt:lpstr>
      <vt:lpstr>Taula de continguts </vt:lpstr>
      <vt:lpstr>Formulació del problema </vt:lpstr>
      <vt:lpstr>Objectius principals</vt:lpstr>
      <vt:lpstr>Antecedents</vt:lpstr>
      <vt:lpstr>Beneficis del sistema proposat</vt:lpstr>
      <vt:lpstr>Aquitectura del sistema</vt:lpstr>
      <vt:lpstr>Aquitectura del sistema </vt:lpstr>
      <vt:lpstr>Sentilo</vt:lpstr>
      <vt:lpstr>Components</vt:lpstr>
      <vt:lpstr>Actuadors</vt:lpstr>
      <vt:lpstr>Tecnologies i aplicacions emprades</vt:lpstr>
      <vt:lpstr>Resultats obtinguts</vt:lpstr>
      <vt:lpstr>Conclusions</vt:lpstr>
      <vt:lpstr>Futur</vt:lpstr>
      <vt:lpstr>Presentación de PowerPoint</vt:lpstr>
    </vt:vector>
  </TitlesOfParts>
  <Company>arm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Front page with title and Author.</dc:title>
  <dc:creator>arm</dc:creator>
  <cp:lastModifiedBy>Albert</cp:lastModifiedBy>
  <cp:revision>133</cp:revision>
  <dcterms:created xsi:type="dcterms:W3CDTF">2016-11-12T07:51:01Z</dcterms:created>
  <dcterms:modified xsi:type="dcterms:W3CDTF">2017-06-18T21:42:47Z</dcterms:modified>
</cp:coreProperties>
</file>