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2.jpeg" ContentType="image/jpeg"/>
  <Override PartName="/ppt/notesSlides/notesSlide14.xml" ContentType="application/vnd.openxmlformats-officedocument.presentationml.notesSlide+xml"/>
  <Override PartName="/ppt/media/image3.jpe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Shape 1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Imagina tener todos los datos del mundo en la palma de tu mano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¿Cómo funciona?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 ‘responsive’: puede consultarse en ordenadores, portátiles, tabletas y teléfonos inteligentes.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Shape 2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¿Y qué utilidades tiene la web de Geoda? Dadas sus características, Geoda está dirigida a personas no expertas en geografía pero sí con cierta curiosidad por ella y que quieran entenderla o aproximarse a ella desde una perspectiva distinta. En este sentido, Geoda puede tener varias aplicaciones, unas puramente divulgativas y otras centradas en obtener algún tipo de beneficio.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Geoda puede ser útil por ejemplo en el campo educativo, donde se necesita que la información se presente filtrada, ordenada, explicada, contextualizada y de forma atractiva, aportaciones todas ellas presentes en este proyecto. Además, otro de los objetivos de esta web es superar dos barreras que también pueden presentarse en este ámbito: la barrera idiomática (mucha información está solo accesible en inglés) y la barrera técnica (mucha información tiene un perfil demasiado técnico/profesional y poco divulgativo).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Además, Geoda puede vincularse a otras web como un elemento auxiliar que sirva para complementar sus servicios o atraer nuevos usuarios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Muchas webs de agencias de viajes incluyen contenidos que pueden servir como puerta de entrada ‘amigable’ a sus productos. Por ello, además de un blog (que suele ser un elemento habitual), se puede incluir como sección la aplicación web de Geoda.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Las webs de noticias suelen informar de acontecimientos en otros países. La aplicación web de Geoda podría utilizarse como complemento a esas informaciones para que los usuarios tuviesen una información más amplia y diferenciada de la de la competencia.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hape 2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Muchas gracias por tu atención. Para más información puedes entrar en www.cromarama.com/geoda/contacto.php.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Bienvenido a Geoda, el mundo en cifras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¿Qué es Geoda?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Geoda es un sitio web de tipo divulgativo que ofrece al usuario la posibilidad explorar el mundo de una forma clara, amena y atractiva a través de gráficos elaborados con la información estadística de más de 190 países.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mismo dato puede expresarse de muchas formas distintas. Pero para que exista divulgación, los contenidos tienen que ser expresados de forma comprensible y atractiva. Esto se consigue con la visualización de datos, que busca transformar los números en gráficos y figuras atractivas y fácilmente comprensibles con tan solo un golpe de vista. La forma en la que se representan los datos es un valor añadido determinante a la hora de entender las ideas.</a:t>
            </a:r>
          </a:p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¿Cómo funciona?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realidad de un país se puede observar desde 4 perspectivas: cómo es el medio físico de ese país (Geografía), cómo es la gente que lo habita (Población), cuáles son sus recursos (Economía) y cómo se vive en ellos (Vida).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Esto se plasma en el perfil país, que busca que el usuario pueda hacerse una idea de cómo es la vida en un determinado territorio.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Las secciones del perfil de país están divididas en ‘tarjetas’, y en cada una de ellas se analiza un dato que puede ayudar a entender la realidad de un país desde el punto de vista geográfico, de población, económico o de tipo de vida.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ir una cita aquí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“Escribir una cita aquí” </a:t>
            </a:r>
          </a:p>
        </p:txBody>
      </p:sp>
      <p:sp>
        <p:nvSpPr>
          <p:cNvPr id="95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hyperlink" Target="http://www.cromarama.com/geoda/contacto.php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rav_gen.jpg" descr="trav_ge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27571" y="-258039"/>
            <a:ext cx="17843970" cy="1003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Imagina tener todos los datos…"/>
          <p:cNvSpPr/>
          <p:nvPr/>
        </p:nvSpPr>
        <p:spPr>
          <a:xfrm>
            <a:off x="1773885" y="3595369"/>
            <a:ext cx="9457030" cy="256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4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Imagina tener todos los </a:t>
            </a:r>
            <a:r>
              <a:rPr u="sng"/>
              <a:t>datos</a:t>
            </a:r>
          </a:p>
          <a:p>
            <a:pPr>
              <a:lnSpc>
                <a:spcPct val="120000"/>
              </a:lnSpc>
              <a:defRPr sz="4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del </a:t>
            </a:r>
            <a:r>
              <a:rPr u="sng"/>
              <a:t>mundo</a:t>
            </a:r>
            <a:r>
              <a:t> en la palma</a:t>
            </a:r>
          </a:p>
          <a:p>
            <a:pPr>
              <a:lnSpc>
                <a:spcPct val="120000"/>
              </a:lnSpc>
              <a:defRPr sz="4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de tu </a:t>
            </a:r>
            <a:r>
              <a:rPr u="sng"/>
              <a:t>mano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13" name="¿Qué es Geoda?     ¿Cómo funciona?     Ventajas     Aplicaciones"/>
          <p:cNvSpPr/>
          <p:nvPr/>
        </p:nvSpPr>
        <p:spPr>
          <a:xfrm>
            <a:off x="1030335" y="317221"/>
            <a:ext cx="7408470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¿Cómo funciona?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Ventajas </a:t>
            </a:r>
            <a:r>
              <a:t>    Aplicaciones    </a:t>
            </a:r>
          </a:p>
        </p:txBody>
      </p:sp>
      <p:sp>
        <p:nvSpPr>
          <p:cNvPr id="214" name="Ventajas"/>
          <p:cNvSpPr/>
          <p:nvPr/>
        </p:nvSpPr>
        <p:spPr>
          <a:xfrm>
            <a:off x="5437581" y="4552950"/>
            <a:ext cx="21296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Ventajas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0" name="1. Diseño sencillo…"/>
          <p:cNvSpPr/>
          <p:nvPr/>
        </p:nvSpPr>
        <p:spPr>
          <a:xfrm>
            <a:off x="1161533" y="2774950"/>
            <a:ext cx="10760068" cy="565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1. Diseño sencillo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Fácil de manejar y de entender</a:t>
            </a:r>
            <a:endParaRPr>
              <a:latin typeface="Montserrat Ultra Light"/>
              <a:ea typeface="Montserrat Ultra Light"/>
              <a:cs typeface="Montserrat Ultra Light"/>
              <a:sym typeface="Montserrat Ultra Light"/>
            </a:endParaR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con pocas interacciones.</a:t>
            </a:r>
            <a:endParaRPr>
              <a:latin typeface="Montserrat Ultra Light"/>
              <a:ea typeface="Montserrat Ultra Light"/>
              <a:cs typeface="Montserrat Ultra Light"/>
              <a:sym typeface="Montserrat Ultra Light"/>
            </a:endParaR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>
              <a:latin typeface="Montserrat Ultra Light"/>
              <a:ea typeface="Montserrat Ultra Light"/>
              <a:cs typeface="Montserrat Ultra Light"/>
              <a:sym typeface="Montserrat Ultra Light"/>
            </a:endParaR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2. Tono divulgativo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Lenguaje sencillo y comprensible.</a:t>
            </a:r>
            <a:endParaRPr>
              <a:latin typeface="Montserrat Ultra Light"/>
              <a:ea typeface="Montserrat Ultra Light"/>
              <a:cs typeface="Montserrat Ultra Light"/>
              <a:sym typeface="Montserrat Ultra Light"/>
            </a:endParaR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>
              <a:latin typeface="Montserrat Ultra Light"/>
              <a:ea typeface="Montserrat Ultra Light"/>
              <a:cs typeface="Montserrat Ultra Light"/>
              <a:sym typeface="Montserrat Ultra Light"/>
            </a:endParaR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3. ‘Responsive’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Puede consultarse en ordenadores,</a:t>
            </a:r>
            <a:endParaRPr>
              <a:latin typeface="Montserrat Ultra Light"/>
              <a:ea typeface="Montserrat Ultra Light"/>
              <a:cs typeface="Montserrat Ultra Light"/>
              <a:sym typeface="Montserrat Ultra Light"/>
            </a:endParaR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portátiles, tabletas y teléfonos inteligentes.</a:t>
            </a:r>
          </a:p>
        </p:txBody>
      </p:sp>
      <p:sp>
        <p:nvSpPr>
          <p:cNvPr id="221" name="¿Qué es Geoda?     ¿Cómo funciona?     Ventajas     Aplicaciones"/>
          <p:cNvSpPr/>
          <p:nvPr/>
        </p:nvSpPr>
        <p:spPr>
          <a:xfrm>
            <a:off x="1030335" y="317221"/>
            <a:ext cx="7408470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¿Cómo funciona?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Ventajas </a:t>
            </a:r>
            <a:r>
              <a:t>    Aplicaciones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27" name="¿Para qué puede usarse Geoda?"/>
          <p:cNvSpPr/>
          <p:nvPr/>
        </p:nvSpPr>
        <p:spPr>
          <a:xfrm>
            <a:off x="2801594" y="4552950"/>
            <a:ext cx="74016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¿Para qué puede usarse Geoda?</a:t>
            </a:r>
          </a:p>
        </p:txBody>
      </p:sp>
      <p:sp>
        <p:nvSpPr>
          <p:cNvPr id="228" name="¿Qué es Geoda?     ¿Cómo funciona?     Ventajas     Aplicaciones"/>
          <p:cNvSpPr/>
          <p:nvPr/>
        </p:nvSpPr>
        <p:spPr>
          <a:xfrm>
            <a:off x="1030335" y="317221"/>
            <a:ext cx="7176669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¿Cómo funciona?     Ventajas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Aplicaciones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34" name="¿Qué es Geoda?     ¿Cómo funciona?     Ventajas     Aplicaciones"/>
          <p:cNvSpPr/>
          <p:nvPr/>
        </p:nvSpPr>
        <p:spPr>
          <a:xfrm>
            <a:off x="1030335" y="317221"/>
            <a:ext cx="7176669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¿Cómo funciona?     Ventajas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Aplicaciones</a:t>
            </a:r>
          </a:p>
        </p:txBody>
      </p:sp>
      <p:pic>
        <p:nvPicPr>
          <p:cNvPr id="235" name="steinar-engeland-128831.jpg" descr="steinar-engeland-12883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6356" y="989493"/>
            <a:ext cx="11090421" cy="739361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1. Como herramienta de consulta con fines didácticos/educativos"/>
          <p:cNvSpPr/>
          <p:nvPr/>
        </p:nvSpPr>
        <p:spPr>
          <a:xfrm>
            <a:off x="986776" y="8540297"/>
            <a:ext cx="11090421" cy="48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1. Como herramienta de consulta </a:t>
            </a: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con fines didácticos/educativos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2" name="¿Qué es Geoda?     ¿Cómo funciona?     Ventajas     Aplicaciones"/>
          <p:cNvSpPr/>
          <p:nvPr/>
        </p:nvSpPr>
        <p:spPr>
          <a:xfrm>
            <a:off x="1030335" y="317221"/>
            <a:ext cx="7176669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¿Cómo funciona?     Ventajas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Aplicaciones</a:t>
            </a:r>
          </a:p>
        </p:txBody>
      </p:sp>
      <p:sp>
        <p:nvSpPr>
          <p:cNvPr id="243" name="2. Como parte de otra web para atraer tráfico o ampliar el servicio"/>
          <p:cNvSpPr/>
          <p:nvPr/>
        </p:nvSpPr>
        <p:spPr>
          <a:xfrm>
            <a:off x="986776" y="8540297"/>
            <a:ext cx="11090421" cy="487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2. Como parte de otra web </a:t>
            </a: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para atraer tráfico o ampliar el servicio</a:t>
            </a:r>
          </a:p>
        </p:txBody>
      </p:sp>
      <p:pic>
        <p:nvPicPr>
          <p:cNvPr id="244" name="igor-miske-174209.jpg" descr="igor-miske-17420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419" y="1343267"/>
            <a:ext cx="11086296" cy="6686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50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9649" y="1588868"/>
            <a:ext cx="7943836" cy="6575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Círculo" descr="Círculo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72166" y="2454356"/>
            <a:ext cx="1371601" cy="1371601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sp>
        <p:nvSpPr>
          <p:cNvPr id="252" name="+GEODA"/>
          <p:cNvSpPr/>
          <p:nvPr/>
        </p:nvSpPr>
        <p:spPr>
          <a:xfrm>
            <a:off x="9819841" y="2956006"/>
            <a:ext cx="107625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+GEODA</a:t>
            </a:r>
          </a:p>
        </p:txBody>
      </p:sp>
      <p:sp>
        <p:nvSpPr>
          <p:cNvPr id="253" name="¿Qué es Geoda?     ¿Cómo funciona?     Ventajas     Aplicaciones"/>
          <p:cNvSpPr/>
          <p:nvPr/>
        </p:nvSpPr>
        <p:spPr>
          <a:xfrm>
            <a:off x="1030335" y="317221"/>
            <a:ext cx="7176669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¿Cómo funciona?     Ventajas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Aplicaciones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59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64477" y="1579289"/>
            <a:ext cx="8089012" cy="6696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Círculo" descr="Círculo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34797" y="4412208"/>
            <a:ext cx="1371601" cy="1371601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sp>
        <p:nvSpPr>
          <p:cNvPr id="261" name="+GEODA"/>
          <p:cNvSpPr/>
          <p:nvPr/>
        </p:nvSpPr>
        <p:spPr>
          <a:xfrm>
            <a:off x="7482472" y="4913858"/>
            <a:ext cx="107625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+GEODA</a:t>
            </a:r>
          </a:p>
        </p:txBody>
      </p:sp>
      <p:sp>
        <p:nvSpPr>
          <p:cNvPr id="262" name="¿Qué es Geoda?     ¿Cómo funciona?     Ventajas     Aplicaciones"/>
          <p:cNvSpPr/>
          <p:nvPr/>
        </p:nvSpPr>
        <p:spPr>
          <a:xfrm>
            <a:off x="1030335" y="317221"/>
            <a:ext cx="7176669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¿Cómo funciona?     Ventajas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Aplicaciones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8" name="Gracias por tu atención"/>
          <p:cNvSpPr/>
          <p:nvPr/>
        </p:nvSpPr>
        <p:spPr>
          <a:xfrm>
            <a:off x="3753713" y="4552950"/>
            <a:ext cx="54973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Gracias por tu atención</a:t>
            </a:r>
          </a:p>
        </p:txBody>
      </p:sp>
      <p:sp>
        <p:nvSpPr>
          <p:cNvPr id="269" name="Para solicitar más información, puedes visitar www.cromarama.com/geoda/contacto.php"/>
          <p:cNvSpPr/>
          <p:nvPr/>
        </p:nvSpPr>
        <p:spPr>
          <a:xfrm>
            <a:off x="1084608" y="8941923"/>
            <a:ext cx="109139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Para solicitar más información, puedes visitar </a:t>
            </a:r>
            <a:r>
              <a:rPr>
                <a:latin typeface="Montserrat Semi Bold"/>
                <a:ea typeface="Montserrat Semi Bold"/>
                <a:cs typeface="Montserrat Semi Bold"/>
                <a:sym typeface="Montserrat Semi Bold"/>
                <a:hlinkClick r:id="rId4" invalidUrl="" action="" tgtFrame="" tooltip="" history="1" highlightClick="0" endSnd="0"/>
              </a:rPr>
              <a:t>www.cromarama.com/geoda/contacto.php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ienvenido"/>
          <p:cNvSpPr/>
          <p:nvPr/>
        </p:nvSpPr>
        <p:spPr>
          <a:xfrm>
            <a:off x="1062732" y="4188948"/>
            <a:ext cx="10639045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Bienvenido</a:t>
            </a:r>
          </a:p>
        </p:txBody>
      </p:sp>
      <p:sp>
        <p:nvSpPr>
          <p:cNvPr id="126" name="Geoda"/>
          <p:cNvSpPr/>
          <p:nvPr/>
        </p:nvSpPr>
        <p:spPr>
          <a:xfrm>
            <a:off x="1418970" y="5683370"/>
            <a:ext cx="12067338" cy="44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Geoda</a:t>
            </a:r>
          </a:p>
        </p:txBody>
      </p:sp>
      <p:sp>
        <p:nvSpPr>
          <p:cNvPr id="127" name="a"/>
          <p:cNvSpPr/>
          <p:nvPr/>
        </p:nvSpPr>
        <p:spPr>
          <a:xfrm>
            <a:off x="8165646" y="5977650"/>
            <a:ext cx="845821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3" name="¿Qué es Geoda?     ¿Cómo funciona?     Ventajas     Aplicaciones"/>
          <p:cNvSpPr/>
          <p:nvPr/>
        </p:nvSpPr>
        <p:spPr>
          <a:xfrm>
            <a:off x="1030335" y="317386"/>
            <a:ext cx="70898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rPr>
                <a:solidFill>
                  <a:srgbClr val="000000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rPr>
              <a:t>¿Qué es Geoda? </a:t>
            </a:r>
            <a:r>
              <a:t>    ¿Cómo funciona?     Ventajas     Aplicaciones</a:t>
            </a:r>
          </a:p>
        </p:txBody>
      </p:sp>
      <p:sp>
        <p:nvSpPr>
          <p:cNvPr id="134" name="¿Qué es Geoda?"/>
          <p:cNvSpPr/>
          <p:nvPr/>
        </p:nvSpPr>
        <p:spPr>
          <a:xfrm>
            <a:off x="4647082" y="4552950"/>
            <a:ext cx="37106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¿Qué es Geoda?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0" name="¿Qué es Geoda?     ¿Cómo funciona?     Ventajas     Aplicaciones"/>
          <p:cNvSpPr/>
          <p:nvPr/>
        </p:nvSpPr>
        <p:spPr>
          <a:xfrm>
            <a:off x="1030335" y="317221"/>
            <a:ext cx="7095974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es Geoda? </a:t>
            </a:r>
            <a:r>
              <a:t>    ¿Cómo funciona?     Ventajas     Aplicaciones</a:t>
            </a:r>
          </a:p>
        </p:txBody>
      </p:sp>
      <p:sp>
        <p:nvSpPr>
          <p:cNvPr id="141" name="Geo"/>
          <p:cNvSpPr/>
          <p:nvPr/>
        </p:nvSpPr>
        <p:spPr>
          <a:xfrm>
            <a:off x="3818630" y="3250897"/>
            <a:ext cx="10204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Geo</a:t>
            </a:r>
          </a:p>
        </p:txBody>
      </p:sp>
      <p:sp>
        <p:nvSpPr>
          <p:cNvPr id="142" name="Da"/>
          <p:cNvSpPr/>
          <p:nvPr/>
        </p:nvSpPr>
        <p:spPr>
          <a:xfrm>
            <a:off x="7203891" y="3263597"/>
            <a:ext cx="7392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Da</a:t>
            </a:r>
          </a:p>
        </p:txBody>
      </p:sp>
      <p:sp>
        <p:nvSpPr>
          <p:cNvPr id="143" name="grafía"/>
          <p:cNvSpPr/>
          <p:nvPr/>
        </p:nvSpPr>
        <p:spPr>
          <a:xfrm>
            <a:off x="4984825" y="3257247"/>
            <a:ext cx="132313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</a:lstStyle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grafía</a:t>
            </a:r>
          </a:p>
        </p:txBody>
      </p:sp>
      <p:sp>
        <p:nvSpPr>
          <p:cNvPr id="144" name="tos"/>
          <p:cNvSpPr/>
          <p:nvPr/>
        </p:nvSpPr>
        <p:spPr>
          <a:xfrm>
            <a:off x="8304066" y="3257247"/>
            <a:ext cx="7589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lvl1pPr>
          </a:lstStyle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Ultra Light"/>
                <a:ea typeface="Montserrat Ultra Light"/>
                <a:cs typeface="Montserrat Ultra Light"/>
                <a:sym typeface="Montserrat Ultra Light"/>
              </a:rPr>
              <a:t>tos</a:t>
            </a:r>
          </a:p>
        </p:txBody>
      </p:sp>
      <p:sp>
        <p:nvSpPr>
          <p:cNvPr id="145" name="Círculo"/>
          <p:cNvSpPr/>
          <p:nvPr/>
        </p:nvSpPr>
        <p:spPr>
          <a:xfrm>
            <a:off x="3693865" y="295244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6" name="Círculo"/>
          <p:cNvSpPr/>
          <p:nvPr/>
        </p:nvSpPr>
        <p:spPr>
          <a:xfrm>
            <a:off x="6938537" y="2952447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7" name="+"/>
          <p:cNvSpPr/>
          <p:nvPr/>
        </p:nvSpPr>
        <p:spPr>
          <a:xfrm>
            <a:off x="6427505" y="3263597"/>
            <a:ext cx="3474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148" name="Geoda se basa en la visualización de datos de tipo geográfico.…"/>
          <p:cNvSpPr/>
          <p:nvPr/>
        </p:nvSpPr>
        <p:spPr>
          <a:xfrm>
            <a:off x="1166723" y="4944868"/>
            <a:ext cx="10671354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Geoda se basa en la visualización de datos de tipo geográfico. </a:t>
            </a:r>
          </a:p>
          <a:p>
            <a:pPr>
              <a:defRPr sz="24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Es un sitio web de tipo divulgativo que ofrece la posibilidad de explorar</a:t>
            </a:r>
          </a:p>
          <a:p>
            <a:pPr>
              <a:defRPr sz="24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el mundo de una forma clara, amena y atractiva</a:t>
            </a:r>
          </a:p>
          <a:p>
            <a:pPr>
              <a:defRPr sz="24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a través de gráficos elaborados con la información estadística</a:t>
            </a:r>
          </a:p>
          <a:p>
            <a:pPr>
              <a:defRPr sz="24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de más de 190 países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4" name="¿Qué es Geoda?     ¿Cómo funciona?     Ventajas     Aplicaciones"/>
          <p:cNvSpPr/>
          <p:nvPr/>
        </p:nvSpPr>
        <p:spPr>
          <a:xfrm>
            <a:off x="1030335" y="317221"/>
            <a:ext cx="7095974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¿Qué es Geoda? </a:t>
            </a:r>
            <a:r>
              <a:t>    ¿Cómo funciona?     Ventajas     Aplicaciones</a:t>
            </a:r>
          </a:p>
        </p:txBody>
      </p:sp>
      <p:sp>
        <p:nvSpPr>
          <p:cNvPr id="155" name="“Francia tiene una densidad…"/>
          <p:cNvSpPr/>
          <p:nvPr/>
        </p:nvSpPr>
        <p:spPr>
          <a:xfrm>
            <a:off x="1423703" y="3453926"/>
            <a:ext cx="4936542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“Francia tiene una densidad</a:t>
            </a:r>
          </a:p>
          <a:p>
            <a:pPr>
              <a:defRPr sz="2400"/>
            </a:pPr>
            <a:r>
              <a:t>de población de 117 hab/km2.</a:t>
            </a:r>
          </a:p>
          <a:p>
            <a:pPr>
              <a:defRPr sz="2400"/>
            </a:pPr>
            <a:r>
              <a:t>Comparado con los datos de otros</a:t>
            </a:r>
          </a:p>
          <a:p>
            <a:pPr>
              <a:defRPr sz="2400"/>
            </a:pPr>
            <a:r>
              <a:t>países, esta es una densidad</a:t>
            </a:r>
          </a:p>
          <a:p>
            <a:pPr>
              <a:defRPr sz="2400"/>
            </a:pPr>
            <a:r>
              <a:t>media. En España, por ejemplo,</a:t>
            </a:r>
          </a:p>
          <a:p>
            <a:pPr>
              <a:defRPr sz="2400"/>
            </a:pPr>
            <a:r>
              <a:t>esta densidad es de 96 hab/km2.</a:t>
            </a:r>
          </a:p>
          <a:p>
            <a:pPr>
              <a:defRPr sz="2400"/>
            </a:pPr>
            <a:r>
              <a:t>Según la densidad de población,</a:t>
            </a:r>
          </a:p>
          <a:p>
            <a:pPr>
              <a:defRPr sz="2400"/>
            </a:pPr>
            <a:r>
              <a:t>Francia ocupa el 4º puesto</a:t>
            </a:r>
          </a:p>
          <a:p>
            <a:pPr>
              <a:defRPr sz="2400"/>
            </a:pPr>
            <a:r>
              <a:t>de Europa y el 8º del mundo” </a:t>
            </a:r>
          </a:p>
        </p:txBody>
      </p:sp>
      <p:pic>
        <p:nvPicPr>
          <p:cNvPr id="156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5208" y="1506646"/>
            <a:ext cx="2911438" cy="7679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7" name="Flecha"/>
          <p:cNvSpPr/>
          <p:nvPr/>
        </p:nvSpPr>
        <p:spPr>
          <a:xfrm>
            <a:off x="7193454" y="4966897"/>
            <a:ext cx="758659" cy="758659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8" name="Visualización de datos"/>
          <p:cNvSpPr/>
          <p:nvPr/>
        </p:nvSpPr>
        <p:spPr>
          <a:xfrm>
            <a:off x="2204706" y="1537681"/>
            <a:ext cx="365851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Visualización de datos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4" name="¿Qué es Geoda?     ¿Cómo funciona?     Ventajas     Aplicaciones"/>
          <p:cNvSpPr/>
          <p:nvPr/>
        </p:nvSpPr>
        <p:spPr>
          <a:xfrm>
            <a:off x="1030335" y="317221"/>
            <a:ext cx="7412813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funciona? </a:t>
            </a:r>
            <a:r>
              <a:t>    Ventajas     Aplicaciones    </a:t>
            </a:r>
          </a:p>
        </p:txBody>
      </p:sp>
      <p:sp>
        <p:nvSpPr>
          <p:cNvPr id="165" name="¿Cómo funciona?"/>
          <p:cNvSpPr/>
          <p:nvPr/>
        </p:nvSpPr>
        <p:spPr>
          <a:xfrm>
            <a:off x="4459630" y="4552950"/>
            <a:ext cx="40855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¿Cómo funciona?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1" name="¿Qué es Geoda?     ¿Cómo funciona?     Ventajas     Aplicaciones"/>
          <p:cNvSpPr/>
          <p:nvPr/>
        </p:nvSpPr>
        <p:spPr>
          <a:xfrm>
            <a:off x="1030335" y="317221"/>
            <a:ext cx="7359778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funciona?</a:t>
            </a:r>
            <a:r>
              <a:t>     Ventajas     Aplicaciones   </a:t>
            </a:r>
          </a:p>
        </p:txBody>
      </p:sp>
      <p:sp>
        <p:nvSpPr>
          <p:cNvPr id="172" name="Geografía"/>
          <p:cNvSpPr/>
          <p:nvPr/>
        </p:nvSpPr>
        <p:spPr>
          <a:xfrm>
            <a:off x="3848572" y="4939503"/>
            <a:ext cx="124312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Geografía</a:t>
            </a:r>
          </a:p>
        </p:txBody>
      </p:sp>
      <p:sp>
        <p:nvSpPr>
          <p:cNvPr id="173" name="Círculo"/>
          <p:cNvSpPr/>
          <p:nvPr/>
        </p:nvSpPr>
        <p:spPr>
          <a:xfrm>
            <a:off x="3835135" y="4501353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4" name="Realidad"/>
          <p:cNvSpPr/>
          <p:nvPr/>
        </p:nvSpPr>
        <p:spPr>
          <a:xfrm>
            <a:off x="5927471" y="2769805"/>
            <a:ext cx="114985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Realidad</a:t>
            </a:r>
          </a:p>
        </p:txBody>
      </p:sp>
      <p:sp>
        <p:nvSpPr>
          <p:cNvPr id="175" name="Círculo"/>
          <p:cNvSpPr/>
          <p:nvPr/>
        </p:nvSpPr>
        <p:spPr>
          <a:xfrm>
            <a:off x="5867400" y="2318955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6" name="Población"/>
          <p:cNvSpPr/>
          <p:nvPr/>
        </p:nvSpPr>
        <p:spPr>
          <a:xfrm>
            <a:off x="5190588" y="4926803"/>
            <a:ext cx="128153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Población</a:t>
            </a:r>
          </a:p>
        </p:txBody>
      </p:sp>
      <p:sp>
        <p:nvSpPr>
          <p:cNvPr id="177" name="Círculo"/>
          <p:cNvSpPr/>
          <p:nvPr/>
        </p:nvSpPr>
        <p:spPr>
          <a:xfrm>
            <a:off x="5196354" y="4488653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78" name="Economía"/>
          <p:cNvSpPr/>
          <p:nvPr/>
        </p:nvSpPr>
        <p:spPr>
          <a:xfrm>
            <a:off x="6576800" y="4939503"/>
            <a:ext cx="128381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Economía</a:t>
            </a:r>
          </a:p>
        </p:txBody>
      </p:sp>
      <p:sp>
        <p:nvSpPr>
          <p:cNvPr id="179" name="Círculo"/>
          <p:cNvSpPr/>
          <p:nvPr/>
        </p:nvSpPr>
        <p:spPr>
          <a:xfrm>
            <a:off x="6583708" y="4501353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0" name="Vida"/>
          <p:cNvSpPr/>
          <p:nvPr/>
        </p:nvSpPr>
        <p:spPr>
          <a:xfrm>
            <a:off x="8290329" y="4939503"/>
            <a:ext cx="64533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Vida</a:t>
            </a:r>
          </a:p>
        </p:txBody>
      </p:sp>
      <p:sp>
        <p:nvSpPr>
          <p:cNvPr id="181" name="Círculo"/>
          <p:cNvSpPr/>
          <p:nvPr/>
        </p:nvSpPr>
        <p:spPr>
          <a:xfrm>
            <a:off x="7977997" y="4501353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82" name="Línea"/>
          <p:cNvSpPr/>
          <p:nvPr/>
        </p:nvSpPr>
        <p:spPr>
          <a:xfrm flipV="1">
            <a:off x="4470135" y="4136541"/>
            <a:ext cx="1" cy="38133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3" name="Línea"/>
          <p:cNvSpPr/>
          <p:nvPr/>
        </p:nvSpPr>
        <p:spPr>
          <a:xfrm flipV="1">
            <a:off x="5831353" y="4136541"/>
            <a:ext cx="1" cy="38133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4" name="Línea"/>
          <p:cNvSpPr/>
          <p:nvPr/>
        </p:nvSpPr>
        <p:spPr>
          <a:xfrm flipV="1">
            <a:off x="7222176" y="4136541"/>
            <a:ext cx="1" cy="38133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5" name="Línea"/>
          <p:cNvSpPr/>
          <p:nvPr/>
        </p:nvSpPr>
        <p:spPr>
          <a:xfrm flipV="1">
            <a:off x="8612997" y="4136541"/>
            <a:ext cx="1" cy="38133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6" name="Línea"/>
          <p:cNvSpPr/>
          <p:nvPr/>
        </p:nvSpPr>
        <p:spPr>
          <a:xfrm>
            <a:off x="4472497" y="4164291"/>
            <a:ext cx="41381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7" name="Línea"/>
          <p:cNvSpPr/>
          <p:nvPr/>
        </p:nvSpPr>
        <p:spPr>
          <a:xfrm flipV="1">
            <a:off x="6502399" y="3616364"/>
            <a:ext cx="1" cy="5205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8" name="Superfie…"/>
          <p:cNvSpPr/>
          <p:nvPr/>
        </p:nvSpPr>
        <p:spPr>
          <a:xfrm>
            <a:off x="4052636" y="5975065"/>
            <a:ext cx="83500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Superfie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Costas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Fronteras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…</a:t>
            </a:r>
          </a:p>
        </p:txBody>
      </p:sp>
      <p:sp>
        <p:nvSpPr>
          <p:cNvPr id="189" name="Habitantes…"/>
          <p:cNvSpPr/>
          <p:nvPr/>
        </p:nvSpPr>
        <p:spPr>
          <a:xfrm>
            <a:off x="5351141" y="5975065"/>
            <a:ext cx="96042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Habitantes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Etnias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Idiomas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…</a:t>
            </a:r>
          </a:p>
        </p:txBody>
      </p:sp>
      <p:sp>
        <p:nvSpPr>
          <p:cNvPr id="190" name="PIB…"/>
          <p:cNvSpPr/>
          <p:nvPr/>
        </p:nvSpPr>
        <p:spPr>
          <a:xfrm>
            <a:off x="6827269" y="5975065"/>
            <a:ext cx="782880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PIB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Paro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Sectores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…</a:t>
            </a:r>
          </a:p>
        </p:txBody>
      </p:sp>
      <p:sp>
        <p:nvSpPr>
          <p:cNvPr id="191" name="Alfabetiz.…"/>
          <p:cNvSpPr/>
          <p:nvPr/>
        </p:nvSpPr>
        <p:spPr>
          <a:xfrm>
            <a:off x="8058185" y="5975065"/>
            <a:ext cx="110962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Alfabetiz.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IDH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Criminalidad</a:t>
            </a:r>
          </a:p>
          <a:p>
            <a:pPr>
              <a:defRPr sz="1200"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97" name="¿Qué es Geoda?     ¿Cómo funciona?     Ventajas     Aplicaciones"/>
          <p:cNvSpPr/>
          <p:nvPr/>
        </p:nvSpPr>
        <p:spPr>
          <a:xfrm>
            <a:off x="1030335" y="317221"/>
            <a:ext cx="7412813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funciona? </a:t>
            </a:r>
            <a:r>
              <a:t>    Ventajas     Aplicaciones    </a:t>
            </a:r>
          </a:p>
        </p:txBody>
      </p:sp>
      <p:pic>
        <p:nvPicPr>
          <p:cNvPr id="198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8253" y="2134578"/>
            <a:ext cx="10206627" cy="6340902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Perfil de país"/>
          <p:cNvSpPr/>
          <p:nvPr/>
        </p:nvSpPr>
        <p:spPr>
          <a:xfrm>
            <a:off x="5731408" y="1813952"/>
            <a:ext cx="162031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Perfil de país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bg_col_2560.png" descr="bg_col_25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11582" y="-647357"/>
            <a:ext cx="20427964" cy="1149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ectángulo"/>
          <p:cNvSpPr/>
          <p:nvPr/>
        </p:nvSpPr>
        <p:spPr>
          <a:xfrm>
            <a:off x="753715" y="-8881"/>
            <a:ext cx="11575703" cy="9771362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05" name="¿Qué es Geoda?     ¿Cómo funciona?     Ventajas     Aplicaciones"/>
          <p:cNvSpPr/>
          <p:nvPr/>
        </p:nvSpPr>
        <p:spPr>
          <a:xfrm>
            <a:off x="1030335" y="317221"/>
            <a:ext cx="7412813" cy="381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A6AAA9"/>
                </a:solidFill>
                <a:latin typeface="Montserrat Ultra Light"/>
                <a:ea typeface="Montserrat Ultra Light"/>
                <a:cs typeface="Montserrat Ultra Light"/>
                <a:sym typeface="Montserrat Ultra Light"/>
              </a:defRPr>
            </a:pPr>
            <a:r>
              <a:t>¿Qué es Geoda?     </a:t>
            </a:r>
            <a:r>
              <a: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¿Cómo funciona? </a:t>
            </a:r>
            <a:r>
              <a:t>    Ventajas     Aplicaciones    </a:t>
            </a:r>
          </a:p>
        </p:txBody>
      </p:sp>
      <p:pic>
        <p:nvPicPr>
          <p:cNvPr id="206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8253" y="2134578"/>
            <a:ext cx="10206627" cy="634090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arjetas"/>
          <p:cNvSpPr/>
          <p:nvPr/>
        </p:nvSpPr>
        <p:spPr>
          <a:xfrm>
            <a:off x="6014986" y="1813952"/>
            <a:ext cx="105316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Tarjetas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