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2" r:id="rId4"/>
    <p:sldId id="259" r:id="rId5"/>
    <p:sldId id="264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884"/>
    <a:srgbClr val="E1A3CC"/>
    <a:srgbClr val="CC62A9"/>
    <a:srgbClr val="7A285F"/>
    <a:srgbClr val="EECAE2"/>
    <a:srgbClr val="1D20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5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BFB7-B259-4B41-90E3-DC0785280DA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0623" y="1320035"/>
            <a:ext cx="7601813" cy="886836"/>
          </a:xfrm>
        </p:spPr>
        <p:txBody>
          <a:bodyPr>
            <a:normAutofit fontScale="90000"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de Grau	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9134" y="2250837"/>
            <a:ext cx="9144000" cy="45272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 en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Multimèdia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0342" y="5703419"/>
            <a:ext cx="465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Alumne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Cristina Carrillo </a:t>
            </a:r>
            <a:r>
              <a:rPr lang="es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Galvez</a:t>
            </a:r>
            <a:endParaRPr lang="es-E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Consultor:  </a:t>
            </a:r>
            <a:r>
              <a:rPr lang="es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Serrano </a:t>
            </a:r>
            <a:r>
              <a:rPr lang="es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</a:t>
            </a:r>
            <a:endParaRPr lang="es-E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Irma </a:t>
            </a:r>
            <a:r>
              <a:rPr lang="es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Vilà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Odena</a:t>
            </a:r>
            <a:endParaRPr lang="es-E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70623" y="4054764"/>
            <a:ext cx="6741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de la </a:t>
            </a:r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interfície </a:t>
            </a: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 </a:t>
            </a:r>
            <a:r>
              <a:rPr lang="ca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smartwatch</a:t>
            </a: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l’aplicació </a:t>
            </a: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mòbil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32" y="2771553"/>
            <a:ext cx="1600203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dirty="0">
                <a:solidFill>
                  <a:srgbClr val="AA3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>
                <a:solidFill>
                  <a:srgbClr val="AA3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en-US" sz="6000" b="1" dirty="0">
              <a:solidFill>
                <a:srgbClr val="AA3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0749"/>
            <a:ext cx="10515600" cy="295628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La idea ve donada a partir de la pròpia experiència personal i la necessitat d’una ajuda externa i permanent a causa de l’afectació de l’Alzheimer en el meu entorn familiar.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He trobat necessari cercar una solució a tots aquells, que al igual que la meva família, es troben en una situació similar, no només pel que fa a l’Alzheimer, sinó per altres malalties o circumstàncies de la vida, on la persona requereixi d’una atenció especialitzada per part de la família o cuidadors.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Hi ha un buit tecnològic en aparells ideats en ajudar en el dia a dia a persones sense autonomia pròpia. És necessari que les grans empreses inverteixin en reutilitzar allò que ja tenen, per ajudar a l’elevat nombre de persones de la nostra societat, que cada dia lluiten per donar el millor d’ells als seus éssers estimats.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976486" y="5316718"/>
            <a:ext cx="8239027" cy="1187777"/>
          </a:xfrm>
          <a:prstGeom prst="roundRect">
            <a:avLst/>
          </a:prstGeom>
          <a:gradFill flip="none" rotWithShape="1">
            <a:gsLst>
              <a:gs pos="100000">
                <a:srgbClr val="AA3884"/>
              </a:gs>
              <a:gs pos="0">
                <a:srgbClr val="7A285F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Arrel d’aquestes necessitats, 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sorgeix la idea del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smartwatch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projecte, 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dispositiu que ofereix a la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societat 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seguretat, comoditat i tranquil·litat a l’hora de cuidar aquells qui més estimem i més requereixen de la nostra atenció.</a:t>
            </a:r>
          </a:p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753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b="1" dirty="0" err="1">
                <a:solidFill>
                  <a:srgbClr val="AA3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en-US" sz="6000" b="1" dirty="0">
              <a:solidFill>
                <a:srgbClr val="AA3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Innovar buscant la millora del benestar i l'autonomia de gran part de la societat.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Involucrar a usuaris potencials en el procés de desenvolupament del projecte per a aconseguir un disseny accessible per a tothom.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Reutilitzar dispositius ja existents al mercat, reinventant i adaptant les seves característiques.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Dissenyar les interfícies per al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smartwatch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i per a mòbil amb una Arquitectura de la Informació senzilla i transparent.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 els dissenys en maquetes interactives on poder testejar els prototips. 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b="1" dirty="0" err="1">
                <a:solidFill>
                  <a:srgbClr val="AA3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Continguts</a:t>
            </a:r>
            <a:endParaRPr lang="en-US" sz="6000" b="1" dirty="0">
              <a:solidFill>
                <a:srgbClr val="AA3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42472" y="2268684"/>
            <a:ext cx="2087419" cy="1274185"/>
          </a:xfrm>
          <a:prstGeom prst="rect">
            <a:avLst/>
          </a:prstGeom>
          <a:solidFill>
            <a:srgbClr val="E1A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 SOS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20836" y="2268683"/>
            <a:ext cx="2087419" cy="1274185"/>
          </a:xfrm>
          <a:prstGeom prst="rect">
            <a:avLst/>
          </a:prstGeom>
          <a:solidFill>
            <a:srgbClr val="E1A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Càmera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99200" y="2268683"/>
            <a:ext cx="2087419" cy="1274185"/>
          </a:xfrm>
          <a:prstGeom prst="rect">
            <a:avLst/>
          </a:prstGeom>
          <a:solidFill>
            <a:srgbClr val="E1A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de moviments bruscos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677564" y="2268683"/>
            <a:ext cx="2087419" cy="1274185"/>
          </a:xfrm>
          <a:prstGeom prst="rect">
            <a:avLst/>
          </a:prstGeom>
          <a:solidFill>
            <a:srgbClr val="E1A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42471" y="5390573"/>
            <a:ext cx="2087419" cy="1274185"/>
          </a:xfrm>
          <a:prstGeom prst="rect">
            <a:avLst/>
          </a:prstGeom>
          <a:solidFill>
            <a:srgbClr val="E1A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Trucada al 112 des del dispositiu receptor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20835" y="5390572"/>
            <a:ext cx="2087419" cy="1274185"/>
          </a:xfrm>
          <a:prstGeom prst="rect">
            <a:avLst/>
          </a:prstGeom>
          <a:solidFill>
            <a:srgbClr val="EECAE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recordatori de pastilles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299199" y="5390572"/>
            <a:ext cx="2087419" cy="1274185"/>
          </a:xfrm>
          <a:prstGeom prst="rect">
            <a:avLst/>
          </a:prstGeom>
          <a:solidFill>
            <a:srgbClr val="EECAE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de moviment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677563" y="5390572"/>
            <a:ext cx="2087419" cy="1274185"/>
          </a:xfrm>
          <a:prstGeom prst="rect">
            <a:avLst/>
          </a:prstGeom>
          <a:solidFill>
            <a:srgbClr val="EECAE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de calor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542471" y="3829628"/>
            <a:ext cx="2087419" cy="1274185"/>
          </a:xfrm>
          <a:prstGeom prst="rect">
            <a:avLst/>
          </a:prstGeom>
          <a:solidFill>
            <a:srgbClr val="E1A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Bateria </a:t>
            </a:r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sense fils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20835" y="3829627"/>
            <a:ext cx="2087419" cy="1274185"/>
          </a:xfrm>
          <a:prstGeom prst="rect">
            <a:avLst/>
          </a:prstGeom>
          <a:solidFill>
            <a:srgbClr val="E1A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Missatges de veu automàtics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299199" y="3829627"/>
            <a:ext cx="2087419" cy="1274185"/>
          </a:xfrm>
          <a:prstGeom prst="rect">
            <a:avLst/>
          </a:prstGeom>
          <a:solidFill>
            <a:srgbClr val="E1A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de salut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677563" y="3829627"/>
            <a:ext cx="2087419" cy="1274185"/>
          </a:xfrm>
          <a:prstGeom prst="rect">
            <a:avLst/>
          </a:prstGeom>
          <a:solidFill>
            <a:srgbClr val="E1A3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Desbloqueig rostre facial</a:t>
            </a:r>
            <a:endParaRPr 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186546" y="2055813"/>
            <a:ext cx="5966691" cy="356249"/>
          </a:xfrm>
          <a:prstGeom prst="rect">
            <a:avLst/>
          </a:prstGeom>
          <a:solidFill>
            <a:srgbClr val="7A285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Continguts estàndards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872183" y="5212446"/>
            <a:ext cx="4872182" cy="356249"/>
          </a:xfrm>
          <a:prstGeom prst="rect">
            <a:avLst/>
          </a:prstGeom>
          <a:solidFill>
            <a:srgbClr val="AA388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mtClean="0">
                <a:latin typeface="Arial" panose="020B0604020202020204" pitchFamily="34" charset="0"/>
                <a:cs typeface="Arial" panose="020B0604020202020204" pitchFamily="34" charset="0"/>
              </a:rPr>
              <a:t>Continguts complementaris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1411665" y="4412684"/>
            <a:ext cx="6252519" cy="1886464"/>
          </a:xfrm>
          <a:prstGeom prst="homePlate">
            <a:avLst>
              <a:gd name="adj" fmla="val 47817"/>
            </a:avLst>
          </a:prstGeom>
          <a:solidFill>
            <a:srgbClr val="1D20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ca-ES" sz="6000" b="1" dirty="0">
                <a:solidFill>
                  <a:srgbClr val="AA3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Competència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244466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Al mercat actual existeixen aparells independents amb les característiques pròpies d’aquest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smartwatch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però aquests, no ofereixen la mateixa la integració, accessibilitat i usabilitat.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La unió de totes aquestes funcionalitats existents per separat, són les que ens trobem en aquest dispositiu, fent-lo 100% funcional sense necessitat de cap altre aparell complementari.</a:t>
            </a:r>
          </a:p>
          <a:p>
            <a:pPr>
              <a:lnSpc>
                <a:spcPct val="120000"/>
              </a:lnSpc>
            </a:pP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452" y="4632242"/>
            <a:ext cx="1497504" cy="14481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39684" y="4632243"/>
            <a:ext cx="1674363" cy="14481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5121775" y="4632243"/>
            <a:ext cx="1628009" cy="14489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Cheurón 10"/>
          <p:cNvSpPr/>
          <p:nvPr/>
        </p:nvSpPr>
        <p:spPr>
          <a:xfrm>
            <a:off x="6957512" y="4412684"/>
            <a:ext cx="1499286" cy="1886464"/>
          </a:xfrm>
          <a:prstGeom prst="chevron">
            <a:avLst>
              <a:gd name="adj" fmla="val 62461"/>
            </a:avLst>
          </a:prstGeom>
          <a:solidFill>
            <a:srgbClr val="1D20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riángulo rectángulo 16"/>
          <p:cNvSpPr/>
          <p:nvPr/>
        </p:nvSpPr>
        <p:spPr>
          <a:xfrm rot="10800000">
            <a:off x="8250202" y="4412684"/>
            <a:ext cx="1086094" cy="1062681"/>
          </a:xfrm>
          <a:prstGeom prst="rtTriangle">
            <a:avLst/>
          </a:prstGeom>
          <a:solidFill>
            <a:srgbClr val="1D20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7734345" y="4412684"/>
            <a:ext cx="1973304" cy="1886464"/>
          </a:xfrm>
          <a:prstGeom prst="chevron">
            <a:avLst>
              <a:gd name="adj" fmla="val 48969"/>
            </a:avLst>
          </a:prstGeom>
          <a:solidFill>
            <a:srgbClr val="1D20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riángulo rectángulo 22"/>
          <p:cNvSpPr/>
          <p:nvPr/>
        </p:nvSpPr>
        <p:spPr>
          <a:xfrm rot="16200000">
            <a:off x="8271107" y="4849179"/>
            <a:ext cx="1242782" cy="1657156"/>
          </a:xfrm>
          <a:prstGeom prst="rtTriangle">
            <a:avLst/>
          </a:prstGeom>
          <a:solidFill>
            <a:srgbClr val="1D20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114043" y="4412684"/>
            <a:ext cx="1532238" cy="1886464"/>
          </a:xfrm>
          <a:prstGeom prst="rect">
            <a:avLst/>
          </a:prstGeom>
          <a:solidFill>
            <a:srgbClr val="1D20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/>
          <p:nvPr/>
        </p:nvPicPr>
        <p:blipFill>
          <a:blip r:embed="rId5"/>
          <a:stretch>
            <a:fillRect/>
          </a:stretch>
        </p:blipFill>
        <p:spPr>
          <a:xfrm>
            <a:off x="8899185" y="4412683"/>
            <a:ext cx="1618107" cy="18665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445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446">
            <a:off x="9193235" y="1803257"/>
            <a:ext cx="1942579" cy="34494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9574">
            <a:off x="4237594" y="1848047"/>
            <a:ext cx="1538187" cy="27313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ca-ES" sz="6000" b="1" dirty="0">
                <a:solidFill>
                  <a:srgbClr val="AA3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Prototips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823">
            <a:off x="831130" y="1749597"/>
            <a:ext cx="1700842" cy="302017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77">
            <a:off x="2424810" y="1750782"/>
            <a:ext cx="1658289" cy="33849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026">
            <a:off x="7480048" y="1812020"/>
            <a:ext cx="1878885" cy="33363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09" y="1558445"/>
            <a:ext cx="1845201" cy="34024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778">
            <a:off x="951763" y="5058956"/>
            <a:ext cx="1258827" cy="14386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904">
            <a:off x="2268201" y="5057574"/>
            <a:ext cx="1258827" cy="14386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44" y="5057573"/>
            <a:ext cx="1258827" cy="14386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161">
            <a:off x="4837290" y="5064150"/>
            <a:ext cx="1258827" cy="14386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5234">
            <a:off x="6176733" y="5089882"/>
            <a:ext cx="1258827" cy="14386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13">
            <a:off x="7452701" y="5154224"/>
            <a:ext cx="1258827" cy="143865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250">
            <a:off x="8727608" y="5154224"/>
            <a:ext cx="1258827" cy="14386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64">
            <a:off x="10023338" y="5063601"/>
            <a:ext cx="1258827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b="1" dirty="0" err="1">
                <a:solidFill>
                  <a:srgbClr val="AA3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Projecció</a:t>
            </a:r>
            <a:r>
              <a:rPr lang="es-E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>
                <a:solidFill>
                  <a:srgbClr val="AA3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b="1" dirty="0" err="1">
                <a:solidFill>
                  <a:srgbClr val="AA38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</a:t>
            </a:r>
            <a:endParaRPr lang="en-US" sz="6000" b="1" dirty="0">
              <a:solidFill>
                <a:srgbClr val="AA3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Continuar amb el desenvolupament de les interfícies pel que fa a la programació de cadascuna d’ells.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 els prototips als seus corresponents dispositius.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Dissenyar i crear els dispositius complementaris al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smartwatch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Estudiar amb empreses del sector, la reutilització i implementació del software als seus dispositius, així com la realització d’algunes modificacions de hardware.</a:t>
            </a: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Cercar subvencions per accedir dins del sector de la robòtica social per tal de proporcionar el dispositiu a la gent de forma gratuïta.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2947</TotalTime>
  <Words>495</Words>
  <Application>Microsoft Office PowerPoint</Application>
  <PresentationFormat>Panorámica</PresentationFormat>
  <Paragraphs>54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Treball Final de Grau </vt:lpstr>
      <vt:lpstr>La idea</vt:lpstr>
      <vt:lpstr>Objectius</vt:lpstr>
      <vt:lpstr>Continguts</vt:lpstr>
      <vt:lpstr>Competència</vt:lpstr>
      <vt:lpstr>Prototips</vt:lpstr>
      <vt:lpstr>Projecció a futur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Treball Final de Grau</dc:title>
  <dc:creator>CRISTINA</dc:creator>
  <cp:lastModifiedBy>CRISTINA</cp:lastModifiedBy>
  <cp:revision>37</cp:revision>
  <dcterms:created xsi:type="dcterms:W3CDTF">2017-06-02T15:04:38Z</dcterms:created>
  <dcterms:modified xsi:type="dcterms:W3CDTF">2017-06-08T16:41:48Z</dcterms:modified>
</cp:coreProperties>
</file>