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6858000" cx="9144000"/>
  <p:notesSz cx="7559675" cy="10691800"/>
  <p:embeddedFontLst>
    <p:embeddedFont>
      <p:font typeface="Century Schoolbook"/>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CenturySchoolbook-bold.fntdata"/><Relationship Id="rId25" Type="http://schemas.openxmlformats.org/officeDocument/2006/relationships/font" Target="fonts/CenturySchoolbook-regular.fntdata"/><Relationship Id="rId28" Type="http://schemas.openxmlformats.org/officeDocument/2006/relationships/font" Target="fonts/CenturySchoolbook-boldItalic.fntdata"/><Relationship Id="rId27" Type="http://schemas.openxmlformats.org/officeDocument/2006/relationships/font" Target="fonts/CenturySchoolbook-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260175" y="801875"/>
            <a:ext cx="5040025" cy="4009425"/>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755950" y="5078600"/>
            <a:ext cx="6047725" cy="4811300"/>
          </a:xfrm>
          <a:prstGeom prst="rect">
            <a:avLst/>
          </a:prstGeom>
          <a:noFill/>
          <a:ln>
            <a:noFill/>
          </a:ln>
        </p:spPr>
        <p:txBody>
          <a:bodyPr anchorCtr="0" anchor="t" bIns="91425" lIns="91425"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txBox="1"/>
          <p:nvPr>
            <p:ph idx="1" type="body"/>
          </p:nvPr>
        </p:nvSpPr>
        <p:spPr>
          <a:xfrm>
            <a:off x="756000" y="5078520"/>
            <a:ext cx="6047280" cy="481068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b="0" i="0" lang="ca-ES" sz="2000" u="none" cap="none" strike="noStrike">
                <a:solidFill>
                  <a:srgbClr val="000000"/>
                </a:solidFill>
                <a:latin typeface="Arial"/>
                <a:ea typeface="Arial"/>
                <a:cs typeface="Arial"/>
                <a:sym typeface="Arial"/>
              </a:rPr>
              <a:t>Hola,</a:t>
            </a:r>
            <a:endParaRPr b="0" i="0" sz="2000" u="none" cap="none" strike="noStrike">
              <a:solidFill>
                <a:srgbClr val="000000"/>
              </a:solidFill>
              <a:latin typeface="Arial"/>
              <a:ea typeface="Arial"/>
              <a:cs typeface="Arial"/>
              <a:sym typeface="Arial"/>
            </a:endParaRPr>
          </a:p>
          <a:p>
            <a:pPr indent="0" lvl="0" marL="0" marR="0" rtl="0" algn="l">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ca-ES" sz="2000" u="none" cap="none" strike="noStrike">
                <a:solidFill>
                  <a:srgbClr val="000000"/>
                </a:solidFill>
                <a:latin typeface="Arial"/>
                <a:ea typeface="Arial"/>
                <a:cs typeface="Arial"/>
                <a:sym typeface="Arial"/>
              </a:rPr>
              <a:t>Sóc la Myriam Tejero i aquest es el meu video de defensa del treball de final de grau:</a:t>
            </a:r>
            <a:endParaRPr b="0" i="0" sz="2000" u="none" cap="none" strike="noStrike">
              <a:solidFill>
                <a:srgbClr val="000000"/>
              </a:solidFill>
              <a:latin typeface="Arial"/>
              <a:ea typeface="Arial"/>
              <a:cs typeface="Arial"/>
              <a:sym typeface="Arial"/>
            </a:endParaRPr>
          </a:p>
          <a:p>
            <a:pPr indent="0" lvl="0" marL="0" marR="0" rtl="0" algn="l">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ca-ES" sz="2000" u="none" cap="none" strike="noStrike">
                <a:solidFill>
                  <a:srgbClr val="000000"/>
                </a:solidFill>
                <a:latin typeface="Arial"/>
                <a:ea typeface="Arial"/>
                <a:cs typeface="Arial"/>
                <a:sym typeface="Arial"/>
              </a:rPr>
              <a:t>Sistema domòtic difús : creació d'un sistema situat a Mart.</a:t>
            </a:r>
            <a:endParaRPr b="0" i="0" sz="2000" u="none" cap="none" strike="noStrike">
              <a:solidFill>
                <a:srgbClr val="000000"/>
              </a:solidFill>
              <a:latin typeface="Arial"/>
              <a:ea typeface="Arial"/>
              <a:cs typeface="Arial"/>
              <a:sym typeface="Arial"/>
            </a:endParaRPr>
          </a:p>
        </p:txBody>
      </p:sp>
      <p:sp>
        <p:nvSpPr>
          <p:cNvPr id="76" name="Shape 76"/>
          <p:cNvSpPr/>
          <p:nvPr>
            <p:ph idx="2" type="sldImg"/>
          </p:nvPr>
        </p:nvSpPr>
        <p:spPr>
          <a:xfrm>
            <a:off x="1260175" y="801875"/>
            <a:ext cx="5040025" cy="400942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756000" y="5078520"/>
            <a:ext cx="6046800" cy="481020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lang="ca-ES" sz="2000"/>
              <a:t>Aquí es mostra el diagrama de flux del funcionament del bloc amb les possibles accions de sortida.</a:t>
            </a:r>
            <a:endParaRPr sz="2000"/>
          </a:p>
          <a:p>
            <a:pPr indent="0" lvl="0" marL="0" marR="0" rtl="0" algn="l">
              <a:spcBef>
                <a:spcPts val="0"/>
              </a:spcBef>
              <a:spcAft>
                <a:spcPts val="0"/>
              </a:spcAft>
              <a:buNone/>
            </a:pPr>
            <a:r>
              <a:rPr lang="ca-ES" sz="2000"/>
              <a:t>Primer </a:t>
            </a:r>
            <a:r>
              <a:rPr lang="ca-ES" sz="2000"/>
              <a:t>comprova</a:t>
            </a:r>
            <a:r>
              <a:rPr lang="ca-ES" sz="2000"/>
              <a:t> si hi han gasos (sub-bloc de gasos) i </a:t>
            </a:r>
            <a:r>
              <a:rPr lang="ca-ES" sz="2000"/>
              <a:t>desprès</a:t>
            </a:r>
            <a:r>
              <a:rPr lang="ca-ES" sz="2000"/>
              <a:t> efectua la comprovació del nivell d’oxigen tant per una comprovació positiva com negativa.</a:t>
            </a:r>
            <a:endParaRPr sz="2000"/>
          </a:p>
        </p:txBody>
      </p:sp>
      <p:sp>
        <p:nvSpPr>
          <p:cNvPr id="138" name="Shape 138"/>
          <p:cNvSpPr/>
          <p:nvPr/>
        </p:nvSpPr>
        <p:spPr>
          <a:xfrm>
            <a:off x="4278960" y="10157400"/>
            <a:ext cx="3279900" cy="533400"/>
          </a:xfrm>
          <a:prstGeom prst="rect">
            <a:avLst/>
          </a:prstGeom>
          <a:noFill/>
          <a:ln>
            <a:noFill/>
          </a:ln>
        </p:spPr>
        <p:txBody>
          <a:bodyPr anchorCtr="0" anchor="b" bIns="0" lIns="0" rIns="0" wrap="square" tIns="0">
            <a:noAutofit/>
          </a:bodyPr>
          <a:lstStyle/>
          <a:p>
            <a:pPr indent="0" lvl="0" marL="0" marR="0" rtl="0" algn="r">
              <a:lnSpc>
                <a:spcPct val="100000"/>
              </a:lnSpc>
              <a:spcBef>
                <a:spcPts val="0"/>
              </a:spcBef>
              <a:spcAft>
                <a:spcPts val="0"/>
              </a:spcAft>
              <a:buNone/>
            </a:pPr>
            <a:fld id="{00000000-1234-1234-1234-123412341234}" type="slidenum">
              <a:rPr b="0" i="0" lang="ca-ES" sz="1400" u="none" cap="none" strike="noStrike">
                <a:solidFill>
                  <a:srgbClr val="000000"/>
                </a:solidFill>
                <a:latin typeface="Times New Roman"/>
                <a:ea typeface="Times New Roman"/>
                <a:cs typeface="Times New Roman"/>
                <a:sym typeface="Times New Roman"/>
              </a:rPr>
              <a:t>‹#›</a:t>
            </a:fld>
            <a:endParaRPr b="0" i="0" sz="1800" u="none" cap="none" strike="noStrike">
              <a:solidFill>
                <a:srgbClr val="000000"/>
              </a:solidFill>
              <a:latin typeface="Arial"/>
              <a:ea typeface="Arial"/>
              <a:cs typeface="Arial"/>
              <a:sym typeface="Arial"/>
            </a:endParaRPr>
          </a:p>
        </p:txBody>
      </p:sp>
      <p:sp>
        <p:nvSpPr>
          <p:cNvPr id="139" name="Shape 139"/>
          <p:cNvSpPr/>
          <p:nvPr>
            <p:ph idx="2" type="sldImg"/>
          </p:nvPr>
        </p:nvSpPr>
        <p:spPr>
          <a:xfrm>
            <a:off x="1260175" y="801875"/>
            <a:ext cx="5040000" cy="4009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756000" y="5078520"/>
            <a:ext cx="6046800" cy="481020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lang="ca-ES" sz="2000"/>
              <a:t>El bloc de control de pressió té dues variables d’entrada: la pressió que es tracta com a variable difusa amb les seves funcions de pertinença, i la presència que es una variable booleana. Aquest bloc combina la lògica difusa amb la lògica tradicional.</a:t>
            </a:r>
            <a:endParaRPr sz="2000"/>
          </a:p>
        </p:txBody>
      </p:sp>
      <p:sp>
        <p:nvSpPr>
          <p:cNvPr id="146" name="Shape 146"/>
          <p:cNvSpPr/>
          <p:nvPr/>
        </p:nvSpPr>
        <p:spPr>
          <a:xfrm>
            <a:off x="4278960" y="10157400"/>
            <a:ext cx="3279900" cy="533400"/>
          </a:xfrm>
          <a:prstGeom prst="rect">
            <a:avLst/>
          </a:prstGeom>
          <a:noFill/>
          <a:ln>
            <a:noFill/>
          </a:ln>
        </p:spPr>
        <p:txBody>
          <a:bodyPr anchorCtr="0" anchor="b" bIns="0" lIns="0" rIns="0" wrap="square" tIns="0">
            <a:noAutofit/>
          </a:bodyPr>
          <a:lstStyle/>
          <a:p>
            <a:pPr indent="0" lvl="0" marL="0" marR="0" rtl="0" algn="r">
              <a:lnSpc>
                <a:spcPct val="100000"/>
              </a:lnSpc>
              <a:spcBef>
                <a:spcPts val="0"/>
              </a:spcBef>
              <a:spcAft>
                <a:spcPts val="0"/>
              </a:spcAft>
              <a:buNone/>
            </a:pPr>
            <a:fld id="{00000000-1234-1234-1234-123412341234}" type="slidenum">
              <a:rPr b="0" i="0" lang="ca-ES" sz="1400" u="none" cap="none" strike="noStrike">
                <a:solidFill>
                  <a:srgbClr val="000000"/>
                </a:solidFill>
                <a:latin typeface="Times New Roman"/>
                <a:ea typeface="Times New Roman"/>
                <a:cs typeface="Times New Roman"/>
                <a:sym typeface="Times New Roman"/>
              </a:rPr>
              <a:t>‹#›</a:t>
            </a:fld>
            <a:endParaRPr b="0" i="0" sz="1800" u="none" cap="none" strike="noStrike">
              <a:solidFill>
                <a:srgbClr val="000000"/>
              </a:solidFill>
              <a:latin typeface="Arial"/>
              <a:ea typeface="Arial"/>
              <a:cs typeface="Arial"/>
              <a:sym typeface="Arial"/>
            </a:endParaRPr>
          </a:p>
        </p:txBody>
      </p:sp>
      <p:sp>
        <p:nvSpPr>
          <p:cNvPr id="147" name="Shape 147"/>
          <p:cNvSpPr/>
          <p:nvPr>
            <p:ph idx="2" type="sldImg"/>
          </p:nvPr>
        </p:nvSpPr>
        <p:spPr>
          <a:xfrm>
            <a:off x="1260175" y="801875"/>
            <a:ext cx="5040000" cy="4009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756000" y="5078520"/>
            <a:ext cx="6046800" cy="481020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lang="ca-ES" sz="2000"/>
              <a:t>El bloc de regles d’incendis utilitza dues variables booleanes. Per aixó en aquest cas les regles del bloc estan basades amb la </a:t>
            </a:r>
            <a:r>
              <a:rPr lang="ca-ES" sz="2000"/>
              <a:t>lògica</a:t>
            </a:r>
            <a:r>
              <a:rPr lang="ca-ES" sz="2000"/>
              <a:t> tradicional.</a:t>
            </a:r>
            <a:endParaRPr sz="2000"/>
          </a:p>
        </p:txBody>
      </p:sp>
      <p:sp>
        <p:nvSpPr>
          <p:cNvPr id="154" name="Shape 154"/>
          <p:cNvSpPr/>
          <p:nvPr/>
        </p:nvSpPr>
        <p:spPr>
          <a:xfrm>
            <a:off x="4278960" y="10157400"/>
            <a:ext cx="3279900" cy="533400"/>
          </a:xfrm>
          <a:prstGeom prst="rect">
            <a:avLst/>
          </a:prstGeom>
          <a:noFill/>
          <a:ln>
            <a:noFill/>
          </a:ln>
        </p:spPr>
        <p:txBody>
          <a:bodyPr anchorCtr="0" anchor="b" bIns="0" lIns="0" rIns="0" wrap="square" tIns="0">
            <a:noAutofit/>
          </a:bodyPr>
          <a:lstStyle/>
          <a:p>
            <a:pPr indent="0" lvl="0" marL="0" marR="0" rtl="0" algn="r">
              <a:lnSpc>
                <a:spcPct val="100000"/>
              </a:lnSpc>
              <a:spcBef>
                <a:spcPts val="0"/>
              </a:spcBef>
              <a:spcAft>
                <a:spcPts val="0"/>
              </a:spcAft>
              <a:buNone/>
            </a:pPr>
            <a:fld id="{00000000-1234-1234-1234-123412341234}" type="slidenum">
              <a:rPr b="0" i="0" lang="ca-ES" sz="1400" u="none" cap="none" strike="noStrike">
                <a:solidFill>
                  <a:srgbClr val="000000"/>
                </a:solidFill>
                <a:latin typeface="Times New Roman"/>
                <a:ea typeface="Times New Roman"/>
                <a:cs typeface="Times New Roman"/>
                <a:sym typeface="Times New Roman"/>
              </a:rPr>
              <a:t>‹#›</a:t>
            </a:fld>
            <a:endParaRPr b="0" i="0" sz="1800" u="none" cap="none" strike="noStrike">
              <a:solidFill>
                <a:srgbClr val="000000"/>
              </a:solidFill>
              <a:latin typeface="Arial"/>
              <a:ea typeface="Arial"/>
              <a:cs typeface="Arial"/>
              <a:sym typeface="Arial"/>
            </a:endParaRPr>
          </a:p>
        </p:txBody>
      </p:sp>
      <p:sp>
        <p:nvSpPr>
          <p:cNvPr id="155" name="Shape 155"/>
          <p:cNvSpPr/>
          <p:nvPr>
            <p:ph idx="2" type="sldImg"/>
          </p:nvPr>
        </p:nvSpPr>
        <p:spPr>
          <a:xfrm>
            <a:off x="1260175" y="801875"/>
            <a:ext cx="5040000" cy="4009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756000" y="5078520"/>
            <a:ext cx="6046800" cy="481020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lang="ca-ES" sz="2000"/>
              <a:t>El bloc de control d’energia és compon de tres sub-blocs: el sub-bloc de l’aerogenerador i el sub-bloc de plaques solar, que actuen paral·lelament, i el sub-bloc d’energia.</a:t>
            </a:r>
            <a:endParaRPr sz="2000">
              <a:solidFill>
                <a:schemeClr val="dk1"/>
              </a:solidFill>
            </a:endParaRPr>
          </a:p>
          <a:p>
            <a:pPr indent="0" lvl="0" marL="0" marR="0" rtl="0" algn="l">
              <a:spcBef>
                <a:spcPts val="0"/>
              </a:spcBef>
              <a:spcAft>
                <a:spcPts val="0"/>
              </a:spcAft>
              <a:buNone/>
            </a:pPr>
            <a:r>
              <a:t/>
            </a:r>
            <a:endParaRPr sz="2000"/>
          </a:p>
        </p:txBody>
      </p:sp>
      <p:sp>
        <p:nvSpPr>
          <p:cNvPr id="162" name="Shape 162"/>
          <p:cNvSpPr/>
          <p:nvPr/>
        </p:nvSpPr>
        <p:spPr>
          <a:xfrm>
            <a:off x="4278960" y="10157400"/>
            <a:ext cx="3279900" cy="533400"/>
          </a:xfrm>
          <a:prstGeom prst="rect">
            <a:avLst/>
          </a:prstGeom>
          <a:noFill/>
          <a:ln>
            <a:noFill/>
          </a:ln>
        </p:spPr>
        <p:txBody>
          <a:bodyPr anchorCtr="0" anchor="b" bIns="0" lIns="0" rIns="0" wrap="square" tIns="0">
            <a:noAutofit/>
          </a:bodyPr>
          <a:lstStyle/>
          <a:p>
            <a:pPr indent="0" lvl="0" marL="0" marR="0" rtl="0" algn="r">
              <a:lnSpc>
                <a:spcPct val="100000"/>
              </a:lnSpc>
              <a:spcBef>
                <a:spcPts val="0"/>
              </a:spcBef>
              <a:spcAft>
                <a:spcPts val="0"/>
              </a:spcAft>
              <a:buNone/>
            </a:pPr>
            <a:fld id="{00000000-1234-1234-1234-123412341234}" type="slidenum">
              <a:rPr b="0" i="0" lang="ca-ES" sz="1400" u="none" cap="none" strike="noStrike">
                <a:solidFill>
                  <a:srgbClr val="000000"/>
                </a:solidFill>
                <a:latin typeface="Times New Roman"/>
                <a:ea typeface="Times New Roman"/>
                <a:cs typeface="Times New Roman"/>
                <a:sym typeface="Times New Roman"/>
              </a:rPr>
              <a:t>‹#›</a:t>
            </a:fld>
            <a:endParaRPr b="0" i="0" sz="1800" u="none" cap="none" strike="noStrike">
              <a:solidFill>
                <a:srgbClr val="000000"/>
              </a:solidFill>
              <a:latin typeface="Arial"/>
              <a:ea typeface="Arial"/>
              <a:cs typeface="Arial"/>
              <a:sym typeface="Arial"/>
            </a:endParaRPr>
          </a:p>
        </p:txBody>
      </p:sp>
      <p:sp>
        <p:nvSpPr>
          <p:cNvPr id="163" name="Shape 163"/>
          <p:cNvSpPr/>
          <p:nvPr>
            <p:ph idx="2" type="sldImg"/>
          </p:nvPr>
        </p:nvSpPr>
        <p:spPr>
          <a:xfrm>
            <a:off x="1260175" y="801875"/>
            <a:ext cx="5040000" cy="4009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txBox="1"/>
          <p:nvPr>
            <p:ph idx="1" type="body"/>
          </p:nvPr>
        </p:nvSpPr>
        <p:spPr>
          <a:xfrm>
            <a:off x="756000" y="5078520"/>
            <a:ext cx="6046800" cy="481020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lang="ca-ES" sz="2000"/>
              <a:t>El sub-bloc de l’aerogenerador s’encarrega de controlar el funcionament de l’energia eòlica. Per això utilitza variables d’entrada de diferents tipus. La variable vent es tracta com a variable difusa i té el seu bloc de regles, però despres segons la sortida generada per el bloc són necessaries les variables histèresi i aerogenerador ambdues booleanes i la variable watts vent que es un enter per fer comparacions que també utilitza el sub-bloc d’energia com entrada.</a:t>
            </a:r>
            <a:endParaRPr sz="2000"/>
          </a:p>
          <a:p>
            <a:pPr indent="0" lvl="0" marL="0" marR="0" rtl="0" algn="l">
              <a:spcBef>
                <a:spcPts val="0"/>
              </a:spcBef>
              <a:spcAft>
                <a:spcPts val="0"/>
              </a:spcAft>
              <a:buNone/>
            </a:pPr>
            <a:r>
              <a:t/>
            </a:r>
            <a:endParaRPr sz="2000"/>
          </a:p>
          <a:p>
            <a:pPr indent="0" lvl="0" marL="0" marR="0" rtl="0" algn="l">
              <a:spcBef>
                <a:spcPts val="0"/>
              </a:spcBef>
              <a:spcAft>
                <a:spcPts val="0"/>
              </a:spcAft>
              <a:buNone/>
            </a:pPr>
            <a:r>
              <a:rPr lang="ca-ES" sz="2000"/>
              <a:t>Sota es pot veure el diagrama de flux de la </a:t>
            </a:r>
            <a:r>
              <a:rPr lang="ca-ES" sz="2000"/>
              <a:t>lògica</a:t>
            </a:r>
            <a:r>
              <a:rPr lang="ca-ES" sz="2000"/>
              <a:t> d’aquest bloc.</a:t>
            </a:r>
            <a:endParaRPr sz="2000"/>
          </a:p>
        </p:txBody>
      </p:sp>
      <p:sp>
        <p:nvSpPr>
          <p:cNvPr id="170" name="Shape 170"/>
          <p:cNvSpPr/>
          <p:nvPr/>
        </p:nvSpPr>
        <p:spPr>
          <a:xfrm>
            <a:off x="4278960" y="10157400"/>
            <a:ext cx="3279900" cy="533400"/>
          </a:xfrm>
          <a:prstGeom prst="rect">
            <a:avLst/>
          </a:prstGeom>
          <a:noFill/>
          <a:ln>
            <a:noFill/>
          </a:ln>
        </p:spPr>
        <p:txBody>
          <a:bodyPr anchorCtr="0" anchor="b" bIns="0" lIns="0" rIns="0" wrap="square" tIns="0">
            <a:noAutofit/>
          </a:bodyPr>
          <a:lstStyle/>
          <a:p>
            <a:pPr indent="0" lvl="0" marL="0" marR="0" rtl="0" algn="r">
              <a:lnSpc>
                <a:spcPct val="100000"/>
              </a:lnSpc>
              <a:spcBef>
                <a:spcPts val="0"/>
              </a:spcBef>
              <a:spcAft>
                <a:spcPts val="0"/>
              </a:spcAft>
              <a:buNone/>
            </a:pPr>
            <a:fld id="{00000000-1234-1234-1234-123412341234}" type="slidenum">
              <a:rPr b="0" i="0" lang="ca-ES" sz="1400" u="none" cap="none" strike="noStrike">
                <a:solidFill>
                  <a:srgbClr val="000000"/>
                </a:solidFill>
                <a:latin typeface="Times New Roman"/>
                <a:ea typeface="Times New Roman"/>
                <a:cs typeface="Times New Roman"/>
                <a:sym typeface="Times New Roman"/>
              </a:rPr>
              <a:t>‹#›</a:t>
            </a:fld>
            <a:endParaRPr b="0" i="0" sz="1800" u="none" cap="none" strike="noStrike">
              <a:solidFill>
                <a:srgbClr val="000000"/>
              </a:solidFill>
              <a:latin typeface="Arial"/>
              <a:ea typeface="Arial"/>
              <a:cs typeface="Arial"/>
              <a:sym typeface="Arial"/>
            </a:endParaRPr>
          </a:p>
        </p:txBody>
      </p:sp>
      <p:sp>
        <p:nvSpPr>
          <p:cNvPr id="171" name="Shape 171"/>
          <p:cNvSpPr/>
          <p:nvPr>
            <p:ph idx="2" type="sldImg"/>
          </p:nvPr>
        </p:nvSpPr>
        <p:spPr>
          <a:xfrm>
            <a:off x="1260175" y="801875"/>
            <a:ext cx="5040000" cy="4009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txBox="1"/>
          <p:nvPr>
            <p:ph idx="1" type="body"/>
          </p:nvPr>
        </p:nvSpPr>
        <p:spPr>
          <a:xfrm>
            <a:off x="756000" y="5078520"/>
            <a:ext cx="6046800" cy="481020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lang="ca-ES" sz="2000"/>
              <a:t>Al sub-bloc de plaques solars s’utilitzen dues variables, la llum que es booleana i els watts solars que és un enter per utilitzar en comparacions que també es entrada per al sub-bloc d’energia. Aquest bloc utilitza la  </a:t>
            </a:r>
            <a:endParaRPr sz="2000"/>
          </a:p>
          <a:p>
            <a:pPr indent="0" lvl="0" marL="0" marR="0" rtl="0" algn="l">
              <a:spcBef>
                <a:spcPts val="0"/>
              </a:spcBef>
              <a:spcAft>
                <a:spcPts val="0"/>
              </a:spcAft>
              <a:buNone/>
            </a:pPr>
            <a:r>
              <a:t/>
            </a:r>
            <a:endParaRPr sz="2000"/>
          </a:p>
          <a:p>
            <a:pPr indent="0" lvl="0" marL="0" marR="0" rtl="0" algn="l">
              <a:spcBef>
                <a:spcPts val="0"/>
              </a:spcBef>
              <a:spcAft>
                <a:spcPts val="0"/>
              </a:spcAft>
              <a:buNone/>
            </a:pPr>
            <a:r>
              <a:rPr lang="ca-ES" sz="2000"/>
              <a:t>El sub-bloc de l’aerogenerador s’encarrega de controlar el funcionament de l’energia eòlica. Per això utilitza variables d’entrada de diferents tipus. La variable vent es tracta com a variable difusa i té el seu bloc de regles, però </a:t>
            </a:r>
            <a:r>
              <a:rPr lang="ca-ES" sz="2000"/>
              <a:t>desprès</a:t>
            </a:r>
            <a:r>
              <a:rPr lang="ca-ES" sz="2000"/>
              <a:t> segons la sortida generada per el bloc són </a:t>
            </a:r>
            <a:r>
              <a:rPr lang="ca-ES" sz="2000"/>
              <a:t>necessàries</a:t>
            </a:r>
            <a:r>
              <a:rPr lang="ca-ES" sz="2000"/>
              <a:t> les variables histèresi i aerogenerador ambdues booleanes i la variable watts vent que es un enter per fer comparacions que també utilitza el sub-bloc d’energia com entrada.  El diagrama de flux permet observar com genera la sortida amb </a:t>
            </a:r>
            <a:r>
              <a:rPr lang="ca-ES" sz="2000"/>
              <a:t>lògica</a:t>
            </a:r>
            <a:r>
              <a:rPr lang="ca-ES" sz="2000"/>
              <a:t> tradicional.</a:t>
            </a:r>
            <a:endParaRPr sz="2000"/>
          </a:p>
        </p:txBody>
      </p:sp>
      <p:sp>
        <p:nvSpPr>
          <p:cNvPr id="179" name="Shape 179"/>
          <p:cNvSpPr/>
          <p:nvPr/>
        </p:nvSpPr>
        <p:spPr>
          <a:xfrm>
            <a:off x="4278960" y="10157400"/>
            <a:ext cx="3279900" cy="533400"/>
          </a:xfrm>
          <a:prstGeom prst="rect">
            <a:avLst/>
          </a:prstGeom>
          <a:noFill/>
          <a:ln>
            <a:noFill/>
          </a:ln>
        </p:spPr>
        <p:txBody>
          <a:bodyPr anchorCtr="0" anchor="b" bIns="0" lIns="0" rIns="0" wrap="square" tIns="0">
            <a:noAutofit/>
          </a:bodyPr>
          <a:lstStyle/>
          <a:p>
            <a:pPr indent="0" lvl="0" marL="0" marR="0" rtl="0" algn="r">
              <a:lnSpc>
                <a:spcPct val="100000"/>
              </a:lnSpc>
              <a:spcBef>
                <a:spcPts val="0"/>
              </a:spcBef>
              <a:spcAft>
                <a:spcPts val="0"/>
              </a:spcAft>
              <a:buNone/>
            </a:pPr>
            <a:fld id="{00000000-1234-1234-1234-123412341234}" type="slidenum">
              <a:rPr b="0" i="0" lang="ca-ES" sz="1400" u="none" cap="none" strike="noStrike">
                <a:solidFill>
                  <a:srgbClr val="000000"/>
                </a:solidFill>
                <a:latin typeface="Times New Roman"/>
                <a:ea typeface="Times New Roman"/>
                <a:cs typeface="Times New Roman"/>
                <a:sym typeface="Times New Roman"/>
              </a:rPr>
              <a:t>‹#›</a:t>
            </a:fld>
            <a:endParaRPr b="0" i="0" sz="1800" u="none" cap="none" strike="noStrike">
              <a:solidFill>
                <a:srgbClr val="000000"/>
              </a:solidFill>
              <a:latin typeface="Arial"/>
              <a:ea typeface="Arial"/>
              <a:cs typeface="Arial"/>
              <a:sym typeface="Arial"/>
            </a:endParaRPr>
          </a:p>
        </p:txBody>
      </p:sp>
      <p:sp>
        <p:nvSpPr>
          <p:cNvPr id="180" name="Shape 180"/>
          <p:cNvSpPr/>
          <p:nvPr>
            <p:ph idx="2" type="sldImg"/>
          </p:nvPr>
        </p:nvSpPr>
        <p:spPr>
          <a:xfrm>
            <a:off x="1260175" y="801875"/>
            <a:ext cx="5040000" cy="4009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txBox="1"/>
          <p:nvPr>
            <p:ph idx="1" type="body"/>
          </p:nvPr>
        </p:nvSpPr>
        <p:spPr>
          <a:xfrm>
            <a:off x="756000" y="5078520"/>
            <a:ext cx="6046800" cy="481020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lang="ca-ES" sz="2000"/>
              <a:t>Per últim, el sub-bloc d’energia utilitza les variables watts vent i watts solar d’entrada per a fer comparacions utilitzant la lògica tradicional i generar una Acció de sortida.</a:t>
            </a:r>
            <a:endParaRPr sz="2000"/>
          </a:p>
        </p:txBody>
      </p:sp>
      <p:sp>
        <p:nvSpPr>
          <p:cNvPr id="188" name="Shape 188"/>
          <p:cNvSpPr/>
          <p:nvPr/>
        </p:nvSpPr>
        <p:spPr>
          <a:xfrm>
            <a:off x="4278960" y="10157400"/>
            <a:ext cx="3279900" cy="533400"/>
          </a:xfrm>
          <a:prstGeom prst="rect">
            <a:avLst/>
          </a:prstGeom>
          <a:noFill/>
          <a:ln>
            <a:noFill/>
          </a:ln>
        </p:spPr>
        <p:txBody>
          <a:bodyPr anchorCtr="0" anchor="b" bIns="0" lIns="0" rIns="0" wrap="square" tIns="0">
            <a:noAutofit/>
          </a:bodyPr>
          <a:lstStyle/>
          <a:p>
            <a:pPr indent="0" lvl="0" marL="0" marR="0" rtl="0" algn="r">
              <a:lnSpc>
                <a:spcPct val="100000"/>
              </a:lnSpc>
              <a:spcBef>
                <a:spcPts val="0"/>
              </a:spcBef>
              <a:spcAft>
                <a:spcPts val="0"/>
              </a:spcAft>
              <a:buNone/>
            </a:pPr>
            <a:fld id="{00000000-1234-1234-1234-123412341234}" type="slidenum">
              <a:rPr b="0" i="0" lang="ca-ES" sz="1400" u="none" cap="none" strike="noStrike">
                <a:solidFill>
                  <a:srgbClr val="000000"/>
                </a:solidFill>
                <a:latin typeface="Times New Roman"/>
                <a:ea typeface="Times New Roman"/>
                <a:cs typeface="Times New Roman"/>
                <a:sym typeface="Times New Roman"/>
              </a:rPr>
              <a:t>‹#›</a:t>
            </a:fld>
            <a:endParaRPr b="0" i="0" sz="1800" u="none" cap="none" strike="noStrike">
              <a:solidFill>
                <a:srgbClr val="000000"/>
              </a:solidFill>
              <a:latin typeface="Arial"/>
              <a:ea typeface="Arial"/>
              <a:cs typeface="Arial"/>
              <a:sym typeface="Arial"/>
            </a:endParaRPr>
          </a:p>
        </p:txBody>
      </p:sp>
      <p:sp>
        <p:nvSpPr>
          <p:cNvPr id="189" name="Shape 189"/>
          <p:cNvSpPr/>
          <p:nvPr>
            <p:ph idx="2" type="sldImg"/>
          </p:nvPr>
        </p:nvSpPr>
        <p:spPr>
          <a:xfrm>
            <a:off x="1260175" y="801875"/>
            <a:ext cx="5040000" cy="4009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Shape 196"/>
          <p:cNvSpPr txBox="1"/>
          <p:nvPr>
            <p:ph idx="1" type="body"/>
          </p:nvPr>
        </p:nvSpPr>
        <p:spPr>
          <a:xfrm>
            <a:off x="756000" y="5078520"/>
            <a:ext cx="6046800" cy="481020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lang="ca-ES" sz="2000"/>
              <a:t>Les eines utilitzades per a implementar els blocs del sistema que s’acaben de descriure han sigut:</a:t>
            </a:r>
            <a:endParaRPr sz="2000"/>
          </a:p>
          <a:p>
            <a:pPr indent="0" lvl="0" marL="0" marR="0" rtl="0" algn="l">
              <a:spcBef>
                <a:spcPts val="0"/>
              </a:spcBef>
              <a:spcAft>
                <a:spcPts val="0"/>
              </a:spcAft>
              <a:buNone/>
            </a:pPr>
            <a:r>
              <a:rPr lang="ca-ES" sz="2000"/>
              <a:t>el IDE de Eclipse Mars i el llenguatge de programació Java versió 7 per la seva familiaritat. També com a eina nova s’ha utilitzat la llibreria de Java JFuzzyLogic dissenyada expressament per treballar amb lògica borrosa que ha facilitat la implementació d’aquesta part del sistema.</a:t>
            </a:r>
            <a:endParaRPr sz="2000"/>
          </a:p>
        </p:txBody>
      </p:sp>
      <p:sp>
        <p:nvSpPr>
          <p:cNvPr id="197" name="Shape 197"/>
          <p:cNvSpPr/>
          <p:nvPr/>
        </p:nvSpPr>
        <p:spPr>
          <a:xfrm>
            <a:off x="4278960" y="10157400"/>
            <a:ext cx="3279900" cy="533400"/>
          </a:xfrm>
          <a:prstGeom prst="rect">
            <a:avLst/>
          </a:prstGeom>
          <a:noFill/>
          <a:ln>
            <a:noFill/>
          </a:ln>
        </p:spPr>
        <p:txBody>
          <a:bodyPr anchorCtr="0" anchor="b" bIns="0" lIns="0" rIns="0" wrap="square" tIns="0">
            <a:noAutofit/>
          </a:bodyPr>
          <a:lstStyle/>
          <a:p>
            <a:pPr indent="0" lvl="0" marL="0" marR="0" rtl="0" algn="r">
              <a:lnSpc>
                <a:spcPct val="100000"/>
              </a:lnSpc>
              <a:spcBef>
                <a:spcPts val="0"/>
              </a:spcBef>
              <a:spcAft>
                <a:spcPts val="0"/>
              </a:spcAft>
              <a:buNone/>
            </a:pPr>
            <a:fld id="{00000000-1234-1234-1234-123412341234}" type="slidenum">
              <a:rPr b="0" i="0" lang="ca-ES" sz="1400" u="none" cap="none" strike="noStrike">
                <a:solidFill>
                  <a:srgbClr val="000000"/>
                </a:solidFill>
                <a:latin typeface="Times New Roman"/>
                <a:ea typeface="Times New Roman"/>
                <a:cs typeface="Times New Roman"/>
                <a:sym typeface="Times New Roman"/>
              </a:rPr>
              <a:t>‹#›</a:t>
            </a:fld>
            <a:endParaRPr b="0" i="0" sz="1800" u="none" cap="none" strike="noStrike">
              <a:solidFill>
                <a:srgbClr val="000000"/>
              </a:solidFill>
              <a:latin typeface="Arial"/>
              <a:ea typeface="Arial"/>
              <a:cs typeface="Arial"/>
              <a:sym typeface="Arial"/>
            </a:endParaRPr>
          </a:p>
        </p:txBody>
      </p:sp>
      <p:sp>
        <p:nvSpPr>
          <p:cNvPr id="198" name="Shape 198"/>
          <p:cNvSpPr/>
          <p:nvPr>
            <p:ph idx="2" type="sldImg"/>
          </p:nvPr>
        </p:nvSpPr>
        <p:spPr>
          <a:xfrm>
            <a:off x="1260175" y="801875"/>
            <a:ext cx="5040000" cy="4009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txBox="1"/>
          <p:nvPr>
            <p:ph idx="1" type="body"/>
          </p:nvPr>
        </p:nvSpPr>
        <p:spPr>
          <a:xfrm>
            <a:off x="756000" y="5078520"/>
            <a:ext cx="6046920" cy="4810320"/>
          </a:xfrm>
          <a:prstGeom prst="rect">
            <a:avLst/>
          </a:prstGeom>
          <a:noFill/>
          <a:ln>
            <a:noFill/>
          </a:ln>
        </p:spPr>
        <p:txBody>
          <a:bodyPr anchorCtr="0" anchor="t" bIns="0" lIns="0" rIns="0" wrap="square" tIns="0">
            <a:noAutofit/>
          </a:bodyPr>
          <a:lstStyle/>
          <a:p>
            <a:pPr indent="0" lvl="0" marL="0" rtl="0" algn="just">
              <a:spcBef>
                <a:spcPts val="0"/>
              </a:spcBef>
              <a:spcAft>
                <a:spcPts val="0"/>
              </a:spcAft>
              <a:buSzPts val="1100"/>
              <a:buNone/>
            </a:pPr>
            <a:r>
              <a:rPr lang="ca-ES" sz="1800">
                <a:solidFill>
                  <a:schemeClr val="dk1"/>
                </a:solidFill>
              </a:rPr>
              <a:t>(En aquest punt es visualitza el funcionament de l’aplicació implementada).</a:t>
            </a:r>
            <a:endParaRPr sz="1800">
              <a:solidFill>
                <a:schemeClr val="dk1"/>
              </a:solidFill>
            </a:endParaRPr>
          </a:p>
          <a:p>
            <a:pPr indent="0" lvl="0" marL="0" rtl="0" algn="just">
              <a:spcBef>
                <a:spcPts val="0"/>
              </a:spcBef>
              <a:spcAft>
                <a:spcPts val="0"/>
              </a:spcAft>
              <a:buSzPts val="1100"/>
              <a:buNone/>
            </a:pPr>
            <a:r>
              <a:t/>
            </a:r>
            <a:endParaRPr sz="1800">
              <a:solidFill>
                <a:schemeClr val="dk1"/>
              </a:solidFill>
            </a:endParaRPr>
          </a:p>
          <a:p>
            <a:pPr indent="0" lvl="0" marL="0" rtl="0" algn="just">
              <a:spcBef>
                <a:spcPts val="0"/>
              </a:spcBef>
              <a:spcAft>
                <a:spcPts val="0"/>
              </a:spcAft>
              <a:buSzPts val="1100"/>
              <a:buNone/>
            </a:pPr>
            <a:r>
              <a:rPr lang="ca-ES" sz="1800">
                <a:solidFill>
                  <a:schemeClr val="dk1"/>
                </a:solidFill>
              </a:rPr>
              <a:t>Simulació manual: La simulació manual permet a l’usuari modificar les condicions per tal de simular com el sistema respon als canvis. </a:t>
            </a:r>
            <a:endParaRPr sz="1800">
              <a:solidFill>
                <a:schemeClr val="dk1"/>
              </a:solidFill>
            </a:endParaRPr>
          </a:p>
          <a:p>
            <a:pPr indent="0" lvl="0" marL="0" rtl="0" algn="just">
              <a:spcBef>
                <a:spcPts val="0"/>
              </a:spcBef>
              <a:spcAft>
                <a:spcPts val="0"/>
              </a:spcAft>
              <a:buSzPts val="1100"/>
              <a:buNone/>
            </a:pPr>
            <a:r>
              <a:rPr lang="ca-ES" sz="1800">
                <a:solidFill>
                  <a:schemeClr val="dk1"/>
                </a:solidFill>
              </a:rPr>
              <a:t>(S’executa la simulació i es mostra com avalua els canvis introduïts manualment per l’usuari.)</a:t>
            </a:r>
            <a:endParaRPr sz="1800">
              <a:solidFill>
                <a:schemeClr val="dk1"/>
              </a:solidFill>
            </a:endParaRPr>
          </a:p>
          <a:p>
            <a:pPr indent="0" lvl="0" marL="0" rtl="0" algn="just">
              <a:spcBef>
                <a:spcPts val="0"/>
              </a:spcBef>
              <a:spcAft>
                <a:spcPts val="0"/>
              </a:spcAft>
              <a:buSzPts val="1100"/>
              <a:buNone/>
            </a:pPr>
            <a:r>
              <a:t/>
            </a:r>
            <a:endParaRPr sz="1800">
              <a:solidFill>
                <a:schemeClr val="dk1"/>
              </a:solidFill>
            </a:endParaRPr>
          </a:p>
          <a:p>
            <a:pPr indent="0" lvl="0" marL="0" rtl="0" algn="just">
              <a:spcBef>
                <a:spcPts val="0"/>
              </a:spcBef>
              <a:spcAft>
                <a:spcPts val="0"/>
              </a:spcAft>
              <a:buSzPts val="1100"/>
              <a:buNone/>
            </a:pPr>
            <a:r>
              <a:rPr lang="ca-ES" sz="1800">
                <a:solidFill>
                  <a:schemeClr val="dk1"/>
                </a:solidFill>
              </a:rPr>
              <a:t>Simulació Automàtica: La simulació automàtica executa un programa de canvis les variables d’entrada, provant cadascun dels casos.</a:t>
            </a:r>
            <a:endParaRPr sz="1800">
              <a:solidFill>
                <a:schemeClr val="dk1"/>
              </a:solidFill>
            </a:endParaRPr>
          </a:p>
          <a:p>
            <a:pPr indent="0" lvl="0" marL="0" rtl="0" algn="just">
              <a:spcBef>
                <a:spcPts val="0"/>
              </a:spcBef>
              <a:spcAft>
                <a:spcPts val="0"/>
              </a:spcAft>
              <a:buSzPts val="1100"/>
              <a:buNone/>
            </a:pPr>
            <a:r>
              <a:rPr lang="ca-ES" sz="1800">
                <a:solidFill>
                  <a:schemeClr val="dk1"/>
                </a:solidFill>
              </a:rPr>
              <a:t>(S’executa la simulació.)</a:t>
            </a:r>
            <a:endParaRPr sz="1800">
              <a:solidFill>
                <a:schemeClr val="dk1"/>
              </a:solidFill>
            </a:endParaRPr>
          </a:p>
          <a:p>
            <a:pPr indent="0" lvl="0" marL="0" rtl="0" algn="just">
              <a:spcBef>
                <a:spcPts val="0"/>
              </a:spcBef>
              <a:spcAft>
                <a:spcPts val="0"/>
              </a:spcAft>
              <a:buSzPts val="1100"/>
              <a:buNone/>
            </a:pPr>
            <a:r>
              <a:t/>
            </a:r>
            <a:endParaRPr sz="1800">
              <a:solidFill>
                <a:schemeClr val="dk1"/>
              </a:solidFill>
            </a:endParaRPr>
          </a:p>
          <a:p>
            <a:pPr indent="0" lvl="0" marL="0" rtl="0" algn="just">
              <a:spcBef>
                <a:spcPts val="0"/>
              </a:spcBef>
              <a:spcAft>
                <a:spcPts val="0"/>
              </a:spcAft>
              <a:buSzPts val="1100"/>
              <a:buNone/>
            </a:pPr>
            <a:r>
              <a:rPr lang="ca-ES" sz="1800">
                <a:solidFill>
                  <a:schemeClr val="dk1"/>
                </a:solidFill>
              </a:rPr>
              <a:t>Simulació Tempesta: Aquesta simulació es automàtica com l’anterior i tampoc permet a l’usuari introduir canvis. La seva finalitat es generar els canvis que produiria una tempesta de sorra a la part de control d’energia i com s’ajusta a aquests canvis.</a:t>
            </a:r>
            <a:endParaRPr sz="1800">
              <a:solidFill>
                <a:schemeClr val="dk1"/>
              </a:solidFill>
            </a:endParaRPr>
          </a:p>
          <a:p>
            <a:pPr indent="0" lvl="0" marL="0" rtl="0" algn="just">
              <a:spcBef>
                <a:spcPts val="0"/>
              </a:spcBef>
              <a:spcAft>
                <a:spcPts val="0"/>
              </a:spcAft>
              <a:buClr>
                <a:schemeClr val="dk1"/>
              </a:buClr>
              <a:buSzPts val="1100"/>
              <a:buFont typeface="Arial"/>
              <a:buNone/>
            </a:pPr>
            <a:r>
              <a:rPr lang="ca-ES" sz="1800">
                <a:solidFill>
                  <a:schemeClr val="dk1"/>
                </a:solidFill>
              </a:rPr>
              <a:t>(S’executa simulació)</a:t>
            </a:r>
            <a:endParaRPr sz="1800">
              <a:solidFill>
                <a:schemeClr val="dk1"/>
              </a:solidFill>
            </a:endParaRPr>
          </a:p>
          <a:p>
            <a:pPr indent="0" lvl="0" marL="0" marR="0" rtl="0" algn="l">
              <a:spcBef>
                <a:spcPts val="0"/>
              </a:spcBef>
              <a:spcAft>
                <a:spcPts val="0"/>
              </a:spcAft>
              <a:buNone/>
            </a:pPr>
            <a:r>
              <a:t/>
            </a:r>
            <a:endParaRPr sz="2000"/>
          </a:p>
        </p:txBody>
      </p:sp>
      <p:sp>
        <p:nvSpPr>
          <p:cNvPr id="204" name="Shape 204"/>
          <p:cNvSpPr/>
          <p:nvPr/>
        </p:nvSpPr>
        <p:spPr>
          <a:xfrm>
            <a:off x="4278960" y="10157400"/>
            <a:ext cx="3279960" cy="533520"/>
          </a:xfrm>
          <a:prstGeom prst="rect">
            <a:avLst/>
          </a:prstGeom>
          <a:noFill/>
          <a:ln>
            <a:noFill/>
          </a:ln>
        </p:spPr>
        <p:txBody>
          <a:bodyPr anchorCtr="0" anchor="b" bIns="0" lIns="0" rIns="0" wrap="square" tIns="0">
            <a:noAutofit/>
          </a:bodyPr>
          <a:lstStyle/>
          <a:p>
            <a:pPr indent="0" lvl="0" marL="0" marR="0" rtl="0" algn="r">
              <a:lnSpc>
                <a:spcPct val="100000"/>
              </a:lnSpc>
              <a:spcBef>
                <a:spcPts val="0"/>
              </a:spcBef>
              <a:spcAft>
                <a:spcPts val="0"/>
              </a:spcAft>
              <a:buNone/>
            </a:pPr>
            <a:fld id="{00000000-1234-1234-1234-123412341234}" type="slidenum">
              <a:rPr b="0" i="0" lang="ca-ES" sz="1400" u="none" cap="none" strike="noStrike">
                <a:solidFill>
                  <a:srgbClr val="000000"/>
                </a:solidFill>
                <a:latin typeface="Times New Roman"/>
                <a:ea typeface="Times New Roman"/>
                <a:cs typeface="Times New Roman"/>
                <a:sym typeface="Times New Roman"/>
              </a:rPr>
              <a:t>‹#›</a:t>
            </a:fld>
            <a:endParaRPr b="0" i="0" sz="1800" u="none" cap="none" strike="noStrike">
              <a:solidFill>
                <a:srgbClr val="000000"/>
              </a:solidFill>
              <a:latin typeface="Arial"/>
              <a:ea typeface="Arial"/>
              <a:cs typeface="Arial"/>
              <a:sym typeface="Arial"/>
            </a:endParaRPr>
          </a:p>
        </p:txBody>
      </p:sp>
      <p:sp>
        <p:nvSpPr>
          <p:cNvPr id="205" name="Shape 205"/>
          <p:cNvSpPr/>
          <p:nvPr>
            <p:ph idx="2" type="sldImg"/>
          </p:nvPr>
        </p:nvSpPr>
        <p:spPr>
          <a:xfrm>
            <a:off x="1260175" y="801875"/>
            <a:ext cx="5040025" cy="400942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Shape 210"/>
          <p:cNvSpPr txBox="1"/>
          <p:nvPr>
            <p:ph idx="1" type="body"/>
          </p:nvPr>
        </p:nvSpPr>
        <p:spPr>
          <a:xfrm>
            <a:off x="756000" y="5078520"/>
            <a:ext cx="6046200" cy="4809600"/>
          </a:xfrm>
          <a:prstGeom prst="rect">
            <a:avLst/>
          </a:prstGeom>
          <a:noFill/>
          <a:ln>
            <a:noFill/>
          </a:ln>
        </p:spPr>
        <p:txBody>
          <a:bodyPr anchorCtr="0" anchor="t" bIns="0" lIns="0" rIns="0" wrap="square" tIns="0">
            <a:noAutofit/>
          </a:bodyPr>
          <a:lstStyle/>
          <a:p>
            <a:pPr indent="-214560" lvl="0" marL="216000" marR="0" rtl="0" algn="just">
              <a:lnSpc>
                <a:spcPct val="100000"/>
              </a:lnSpc>
              <a:spcBef>
                <a:spcPts val="0"/>
              </a:spcBef>
              <a:spcAft>
                <a:spcPts val="0"/>
              </a:spcAft>
              <a:buNone/>
            </a:pPr>
            <a:r>
              <a:rPr lang="ca-ES" sz="2000"/>
              <a:t>L’objectiu principal d’aquest treball es va definir com l’implemantació d’un programa en Java que simules el control d’un habitacle amb sistema domòtic que permitis experimentar amb les diferents condicions d’un entorn hostil.</a:t>
            </a:r>
            <a:endParaRPr sz="2000"/>
          </a:p>
          <a:p>
            <a:pPr indent="-214560" lvl="0" marL="216000" marR="0" rtl="0" algn="just">
              <a:lnSpc>
                <a:spcPct val="100000"/>
              </a:lnSpc>
              <a:spcBef>
                <a:spcPts val="0"/>
              </a:spcBef>
              <a:spcAft>
                <a:spcPts val="0"/>
              </a:spcAft>
              <a:buNone/>
            </a:pPr>
            <a:r>
              <a:t/>
            </a:r>
            <a:endParaRPr sz="2000"/>
          </a:p>
          <a:p>
            <a:pPr indent="-214560" lvl="0" marL="216000" marR="0" rtl="0" algn="just">
              <a:lnSpc>
                <a:spcPct val="100000"/>
              </a:lnSpc>
              <a:spcBef>
                <a:spcPts val="0"/>
              </a:spcBef>
              <a:spcAft>
                <a:spcPts val="0"/>
              </a:spcAft>
              <a:buNone/>
            </a:pPr>
            <a:r>
              <a:rPr lang="ca-ES" sz="2000"/>
              <a:t>Com a resultat d’aquest projecte s’ha implementat el programa que s’havia definit al inici, a més d’incorporar dos simulacions automatitzades.</a:t>
            </a:r>
            <a:endParaRPr sz="2000"/>
          </a:p>
          <a:p>
            <a:pPr indent="-214560" lvl="0" marL="216000" marR="0" rtl="0" algn="just">
              <a:lnSpc>
                <a:spcPct val="100000"/>
              </a:lnSpc>
              <a:spcBef>
                <a:spcPts val="0"/>
              </a:spcBef>
              <a:spcAft>
                <a:spcPts val="0"/>
              </a:spcAft>
              <a:buNone/>
            </a:pPr>
            <a:r>
              <a:t/>
            </a:r>
            <a:endParaRPr sz="2000"/>
          </a:p>
          <a:p>
            <a:pPr indent="-214560" lvl="0" marL="216000" marR="0" rtl="0" algn="just">
              <a:lnSpc>
                <a:spcPct val="100000"/>
              </a:lnSpc>
              <a:spcBef>
                <a:spcPts val="0"/>
              </a:spcBef>
              <a:spcAft>
                <a:spcPts val="0"/>
              </a:spcAft>
              <a:buNone/>
            </a:pPr>
            <a:r>
              <a:rPr lang="ca-ES" sz="2000"/>
              <a:t>Aquest treball és fàcilment ampliable, afegint nous blocs de control que utilitzin noves variables o afegint noves variables als blocs ja existents.</a:t>
            </a:r>
            <a:endParaRPr sz="2000"/>
          </a:p>
          <a:p>
            <a:pPr indent="-214560" lvl="0" marL="216000" marR="0" rtl="0" algn="just">
              <a:lnSpc>
                <a:spcPct val="100000"/>
              </a:lnSpc>
              <a:spcBef>
                <a:spcPts val="0"/>
              </a:spcBef>
              <a:spcAft>
                <a:spcPts val="0"/>
              </a:spcAft>
              <a:buNone/>
            </a:pPr>
            <a:r>
              <a:t/>
            </a:r>
            <a:endParaRPr sz="2000"/>
          </a:p>
          <a:p>
            <a:pPr indent="-214560" lvl="0" marL="216000" marR="0" rtl="0" algn="just">
              <a:lnSpc>
                <a:spcPct val="100000"/>
              </a:lnSpc>
              <a:spcBef>
                <a:spcPts val="0"/>
              </a:spcBef>
              <a:spcAft>
                <a:spcPts val="0"/>
              </a:spcAft>
              <a:buNone/>
            </a:pPr>
            <a:r>
              <a:t/>
            </a:r>
            <a:endParaRPr sz="2000"/>
          </a:p>
          <a:p>
            <a:pPr indent="-214560" lvl="0" marL="216000" marR="0" rtl="0" algn="just">
              <a:lnSpc>
                <a:spcPct val="100000"/>
              </a:lnSpc>
              <a:spcBef>
                <a:spcPts val="0"/>
              </a:spcBef>
              <a:spcAft>
                <a:spcPts val="0"/>
              </a:spcAft>
              <a:buNone/>
            </a:pPr>
            <a:r>
              <a:t/>
            </a:r>
            <a:endParaRPr sz="2000"/>
          </a:p>
          <a:p>
            <a:pPr indent="-214560" lvl="0" marL="216000" marR="0" rtl="0" algn="just">
              <a:lnSpc>
                <a:spcPct val="100000"/>
              </a:lnSpc>
              <a:spcBef>
                <a:spcPts val="0"/>
              </a:spcBef>
              <a:spcAft>
                <a:spcPts val="0"/>
              </a:spcAft>
              <a:buNone/>
            </a:pPr>
            <a:r>
              <a:t/>
            </a:r>
            <a:endParaRPr sz="2000"/>
          </a:p>
          <a:p>
            <a:pPr indent="0" lvl="0" marL="0" rtl="0">
              <a:spcBef>
                <a:spcPts val="0"/>
              </a:spcBef>
              <a:spcAft>
                <a:spcPts val="0"/>
              </a:spcAft>
              <a:buClr>
                <a:schemeClr val="dk1"/>
              </a:buClr>
              <a:buSzPts val="1100"/>
              <a:buFont typeface="Arial"/>
              <a:buNone/>
            </a:pPr>
            <a:r>
              <a:t/>
            </a:r>
            <a:endParaRPr sz="1100">
              <a:solidFill>
                <a:schemeClr val="dk1"/>
              </a:solidFill>
              <a:latin typeface="Times New Roman"/>
              <a:ea typeface="Times New Roman"/>
              <a:cs typeface="Times New Roman"/>
              <a:sym typeface="Times New Roman"/>
            </a:endParaRPr>
          </a:p>
          <a:p>
            <a:pPr indent="-214559" lvl="0" marL="216000" marR="0" rtl="0" algn="just">
              <a:lnSpc>
                <a:spcPct val="100000"/>
              </a:lnSpc>
              <a:spcBef>
                <a:spcPts val="0"/>
              </a:spcBef>
              <a:spcAft>
                <a:spcPts val="0"/>
              </a:spcAft>
              <a:buNone/>
            </a:pPr>
            <a:r>
              <a:t/>
            </a:r>
            <a:endParaRPr sz="2000"/>
          </a:p>
        </p:txBody>
      </p:sp>
      <p:sp>
        <p:nvSpPr>
          <p:cNvPr id="211" name="Shape 211"/>
          <p:cNvSpPr/>
          <p:nvPr/>
        </p:nvSpPr>
        <p:spPr>
          <a:xfrm>
            <a:off x="757080" y="5078520"/>
            <a:ext cx="6046200" cy="4809600"/>
          </a:xfrm>
          <a:prstGeom prst="rect">
            <a:avLst/>
          </a:prstGeom>
          <a:noFill/>
          <a:ln>
            <a:noFill/>
          </a:ln>
        </p:spPr>
        <p:txBody>
          <a:bodyPr anchorCtr="0" anchor="t" bIns="0" lIns="0" rIns="0" wrap="square" tIns="0">
            <a:noAutofit/>
          </a:bodyPr>
          <a:lstStyle/>
          <a:p>
            <a:pPr indent="-214559"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Les conclusions tretes de la realització d'aquest treball em porten al punts que considero més importants:</a:t>
            </a:r>
            <a:endParaRPr b="0" i="0" sz="1800" u="none" cap="none" strike="noStrike">
              <a:solidFill>
                <a:srgbClr val="000000"/>
              </a:solidFill>
              <a:latin typeface="Arial"/>
              <a:ea typeface="Arial"/>
              <a:cs typeface="Arial"/>
              <a:sym typeface="Arial"/>
            </a:endParaRPr>
          </a:p>
          <a:p>
            <a:pPr indent="-214559" lvl="0" marL="216000" marR="0" rtl="0" algn="just">
              <a:lnSpc>
                <a:spcPct val="10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214559"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La meva apreciació del temps real disponible. Si més no, mai es pot calcular el temps que es tindrà en el meu cas ha estat l'error que ha derivat en els dos aspectes següents:</a:t>
            </a:r>
            <a:endParaRPr b="0" i="0" sz="1800" u="none" cap="none" strike="noStrike">
              <a:solidFill>
                <a:srgbClr val="000000"/>
              </a:solidFill>
              <a:latin typeface="Arial"/>
              <a:ea typeface="Arial"/>
              <a:cs typeface="Arial"/>
              <a:sym typeface="Arial"/>
            </a:endParaRPr>
          </a:p>
          <a:p>
            <a:pPr indent="-214559" lvl="0" marL="216000" marR="0" rtl="0" algn="just">
              <a:lnSpc>
                <a:spcPct val="10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214559"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Primer, que no he pogut aprofundir tant com hagués volgut en àmbit i em queda la sensació que tindria que haver adquirit més coneixements.</a:t>
            </a:r>
            <a:endParaRPr b="0" i="0" sz="1800" u="none" cap="none" strike="noStrike">
              <a:solidFill>
                <a:srgbClr val="000000"/>
              </a:solidFill>
              <a:latin typeface="Arial"/>
              <a:ea typeface="Arial"/>
              <a:cs typeface="Arial"/>
              <a:sym typeface="Arial"/>
            </a:endParaRPr>
          </a:p>
          <a:p>
            <a:pPr indent="-214559"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I segon, a l'hora d'implementar el programa, m'he vist obligada a no incorporar aspectes que inicialment havien entrat al llistat. Lo que genera insatisfacció amb el producte final. </a:t>
            </a:r>
            <a:endParaRPr b="0" i="0" sz="1800" u="none" cap="none" strike="noStrike">
              <a:solidFill>
                <a:srgbClr val="000000"/>
              </a:solidFill>
              <a:latin typeface="Arial"/>
              <a:ea typeface="Arial"/>
              <a:cs typeface="Arial"/>
              <a:sym typeface="Arial"/>
            </a:endParaRPr>
          </a:p>
        </p:txBody>
      </p:sp>
      <p:sp>
        <p:nvSpPr>
          <p:cNvPr id="212" name="Shape 212"/>
          <p:cNvSpPr/>
          <p:nvPr>
            <p:ph idx="2" type="sldImg"/>
          </p:nvPr>
        </p:nvSpPr>
        <p:spPr>
          <a:xfrm>
            <a:off x="1260175" y="801875"/>
            <a:ext cx="5040025" cy="400942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txBox="1"/>
          <p:nvPr>
            <p:ph idx="1" type="body"/>
          </p:nvPr>
        </p:nvSpPr>
        <p:spPr>
          <a:xfrm>
            <a:off x="756000" y="5078520"/>
            <a:ext cx="6047640" cy="481104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b="0" i="0" lang="ca-ES" sz="2000" u="none" cap="none" strike="noStrike">
                <a:solidFill>
                  <a:srgbClr val="000000"/>
                </a:solidFill>
                <a:latin typeface="Arial"/>
                <a:ea typeface="Arial"/>
                <a:cs typeface="Arial"/>
                <a:sym typeface="Arial"/>
              </a:rPr>
              <a:t>Primer hi haurà una breu introducció seguit de </a:t>
            </a:r>
            <a:r>
              <a:rPr lang="ca-ES" sz="2000">
                <a:solidFill>
                  <a:schemeClr val="dk1"/>
                </a:solidFill>
              </a:rPr>
              <a:t> els objectius del treball i la seva</a:t>
            </a:r>
            <a:r>
              <a:rPr lang="ca-ES" sz="2000"/>
              <a:t> </a:t>
            </a:r>
            <a:r>
              <a:rPr b="0" i="0" lang="ca-ES" sz="2000" u="none" cap="none" strike="noStrike">
                <a:solidFill>
                  <a:srgbClr val="000000"/>
                </a:solidFill>
                <a:latin typeface="Arial"/>
                <a:ea typeface="Arial"/>
                <a:cs typeface="Arial"/>
                <a:sym typeface="Arial"/>
              </a:rPr>
              <a:t>planificació. Després s'introduirà a l'entorn</a:t>
            </a:r>
            <a:r>
              <a:rPr lang="ca-ES" sz="2000"/>
              <a:t> investigat,</a:t>
            </a:r>
            <a:r>
              <a:rPr b="0" i="0" lang="ca-ES" sz="2000" u="none" cap="none" strike="noStrike">
                <a:solidFill>
                  <a:srgbClr val="000000"/>
                </a:solidFill>
                <a:latin typeface="Arial"/>
                <a:ea typeface="Arial"/>
                <a:cs typeface="Arial"/>
                <a:sym typeface="Arial"/>
              </a:rPr>
              <a:t> per</a:t>
            </a:r>
            <a:r>
              <a:rPr lang="ca-ES" sz="2000"/>
              <a:t> continuar </a:t>
            </a:r>
            <a:r>
              <a:rPr b="0" i="0" lang="ca-ES" sz="2000" u="none" cap="none" strike="noStrike">
                <a:solidFill>
                  <a:srgbClr val="000000"/>
                </a:solidFill>
                <a:latin typeface="Arial"/>
                <a:ea typeface="Arial"/>
                <a:cs typeface="Arial"/>
                <a:sym typeface="Arial"/>
              </a:rPr>
              <a:t>comenta</a:t>
            </a:r>
            <a:r>
              <a:rPr lang="ca-ES" sz="2000"/>
              <a:t>nt</a:t>
            </a:r>
            <a:r>
              <a:rPr b="0" i="0" lang="ca-ES" sz="2000" u="none" cap="none" strike="noStrike">
                <a:solidFill>
                  <a:srgbClr val="000000"/>
                </a:solidFill>
                <a:latin typeface="Arial"/>
                <a:ea typeface="Arial"/>
                <a:cs typeface="Arial"/>
                <a:sym typeface="Arial"/>
              </a:rPr>
              <a:t> els blocs i variables que conformen el sistema i les eines utilitzades per al seu </a:t>
            </a:r>
            <a:r>
              <a:rPr lang="ca-ES" sz="2000">
                <a:solidFill>
                  <a:schemeClr val="dk1"/>
                </a:solidFill>
              </a:rPr>
              <a:t>desenvolupament</a:t>
            </a:r>
            <a:r>
              <a:rPr b="0" i="0" lang="ca-ES" sz="2000" u="none" cap="none" strike="noStrike">
                <a:solidFill>
                  <a:srgbClr val="000000"/>
                </a:solidFill>
                <a:latin typeface="Arial"/>
                <a:ea typeface="Arial"/>
                <a:cs typeface="Arial"/>
                <a:sym typeface="Arial"/>
              </a:rPr>
              <a:t>. Finalment es mostraran els resultats del treball i les conclusions.</a:t>
            </a:r>
            <a:endParaRPr b="0" i="0" sz="2000" u="none" cap="none" strike="noStrike">
              <a:solidFill>
                <a:srgbClr val="000000"/>
              </a:solidFill>
              <a:latin typeface="Arial"/>
              <a:ea typeface="Arial"/>
              <a:cs typeface="Arial"/>
              <a:sym typeface="Arial"/>
            </a:endParaRPr>
          </a:p>
        </p:txBody>
      </p:sp>
      <p:sp>
        <p:nvSpPr>
          <p:cNvPr id="84" name="Shape 84"/>
          <p:cNvSpPr/>
          <p:nvPr>
            <p:ph idx="2" type="sldImg"/>
          </p:nvPr>
        </p:nvSpPr>
        <p:spPr>
          <a:xfrm>
            <a:off x="1260175" y="801875"/>
            <a:ext cx="5040025" cy="400942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Shape 218"/>
          <p:cNvSpPr txBox="1"/>
          <p:nvPr>
            <p:ph idx="1" type="body"/>
          </p:nvPr>
        </p:nvSpPr>
        <p:spPr>
          <a:xfrm>
            <a:off x="756000" y="5078520"/>
            <a:ext cx="6046200" cy="4809600"/>
          </a:xfrm>
          <a:prstGeom prst="rect">
            <a:avLst/>
          </a:prstGeom>
          <a:noFill/>
          <a:ln>
            <a:noFill/>
          </a:ln>
        </p:spPr>
        <p:txBody>
          <a:bodyPr anchorCtr="0" anchor="t" bIns="0" lIns="0" rIns="0" wrap="square" tIns="0">
            <a:noAutofit/>
          </a:bodyPr>
          <a:lstStyle/>
          <a:p>
            <a:pPr indent="-214560" lvl="0" marL="216000" marR="0" rtl="0" algn="just">
              <a:lnSpc>
                <a:spcPct val="100000"/>
              </a:lnSpc>
              <a:spcBef>
                <a:spcPts val="0"/>
              </a:spcBef>
              <a:spcAft>
                <a:spcPts val="0"/>
              </a:spcAft>
              <a:buNone/>
            </a:pPr>
            <a:r>
              <a:rPr lang="ca-ES" sz="2000"/>
              <a:t>Gràcies per al vostra atenció i estic a la vostra disposició per les preguntes que vulgueu realitzar.</a:t>
            </a:r>
            <a:endParaRPr sz="2000"/>
          </a:p>
          <a:p>
            <a:pPr indent="-214560" lvl="0" marL="216000" marR="0" rtl="0" algn="just">
              <a:lnSpc>
                <a:spcPct val="100000"/>
              </a:lnSpc>
              <a:spcBef>
                <a:spcPts val="0"/>
              </a:spcBef>
              <a:spcAft>
                <a:spcPts val="0"/>
              </a:spcAft>
              <a:buNone/>
            </a:pPr>
            <a:r>
              <a:t/>
            </a:r>
            <a:endParaRPr sz="2000"/>
          </a:p>
          <a:p>
            <a:pPr indent="-214560" lvl="0" marL="216000" marR="0" rtl="0" algn="just">
              <a:lnSpc>
                <a:spcPct val="100000"/>
              </a:lnSpc>
              <a:spcBef>
                <a:spcPts val="0"/>
              </a:spcBef>
              <a:spcAft>
                <a:spcPts val="0"/>
              </a:spcAft>
              <a:buNone/>
            </a:pPr>
            <a:r>
              <a:t/>
            </a:r>
            <a:endParaRPr sz="2000"/>
          </a:p>
          <a:p>
            <a:pPr indent="0" lvl="0" marL="0" rtl="0">
              <a:spcBef>
                <a:spcPts val="0"/>
              </a:spcBef>
              <a:spcAft>
                <a:spcPts val="0"/>
              </a:spcAft>
              <a:buSzPts val="1100"/>
              <a:buNone/>
            </a:pPr>
            <a:r>
              <a:t/>
            </a:r>
            <a:endParaRPr sz="1100">
              <a:solidFill>
                <a:schemeClr val="dk1"/>
              </a:solidFill>
              <a:latin typeface="Times New Roman"/>
              <a:ea typeface="Times New Roman"/>
              <a:cs typeface="Times New Roman"/>
              <a:sym typeface="Times New Roman"/>
            </a:endParaRPr>
          </a:p>
          <a:p>
            <a:pPr indent="-214560" lvl="0" marL="216000" marR="0" rtl="0" algn="just">
              <a:lnSpc>
                <a:spcPct val="100000"/>
              </a:lnSpc>
              <a:spcBef>
                <a:spcPts val="0"/>
              </a:spcBef>
              <a:spcAft>
                <a:spcPts val="0"/>
              </a:spcAft>
              <a:buNone/>
            </a:pPr>
            <a:r>
              <a:t/>
            </a:r>
            <a:endParaRPr sz="2000"/>
          </a:p>
        </p:txBody>
      </p:sp>
      <p:sp>
        <p:nvSpPr>
          <p:cNvPr id="219" name="Shape 219"/>
          <p:cNvSpPr/>
          <p:nvPr/>
        </p:nvSpPr>
        <p:spPr>
          <a:xfrm>
            <a:off x="757080" y="5078520"/>
            <a:ext cx="6046200" cy="4809600"/>
          </a:xfrm>
          <a:prstGeom prst="rect">
            <a:avLst/>
          </a:prstGeom>
          <a:noFill/>
          <a:ln>
            <a:noFill/>
          </a:ln>
        </p:spPr>
        <p:txBody>
          <a:bodyPr anchorCtr="0" anchor="t" bIns="0" lIns="0" rIns="0" wrap="square" tIns="0">
            <a:noAutofit/>
          </a:bodyPr>
          <a:lstStyle/>
          <a:p>
            <a:pPr indent="-214560"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Les conclusions tretes de la realització d'aquest treball em porten al punts que considero més importants:</a:t>
            </a:r>
            <a:endParaRPr b="0" i="0" sz="1800" u="none" cap="none" strike="noStrike">
              <a:solidFill>
                <a:srgbClr val="000000"/>
              </a:solidFill>
              <a:latin typeface="Arial"/>
              <a:ea typeface="Arial"/>
              <a:cs typeface="Arial"/>
              <a:sym typeface="Arial"/>
            </a:endParaRPr>
          </a:p>
          <a:p>
            <a:pPr indent="-214560" lvl="0" marL="216000" marR="0" rtl="0" algn="just">
              <a:lnSpc>
                <a:spcPct val="10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214560"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La meva apreciació del temps real disponible. Si més no, mai es pot calcular el temps que es tindrà en el meu cas ha estat l'error que ha derivat en els dos aspectes següents:</a:t>
            </a:r>
            <a:endParaRPr b="0" i="0" sz="1800" u="none" cap="none" strike="noStrike">
              <a:solidFill>
                <a:srgbClr val="000000"/>
              </a:solidFill>
              <a:latin typeface="Arial"/>
              <a:ea typeface="Arial"/>
              <a:cs typeface="Arial"/>
              <a:sym typeface="Arial"/>
            </a:endParaRPr>
          </a:p>
          <a:p>
            <a:pPr indent="-214560" lvl="0" marL="216000" marR="0" rtl="0" algn="just">
              <a:lnSpc>
                <a:spcPct val="10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214560"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Primer, que no he pogut aprofundir tant com hagués volgut en àmbit i em queda la sensació que tindria que haver adquirit més coneixements.</a:t>
            </a:r>
            <a:endParaRPr b="0" i="0" sz="1800" u="none" cap="none" strike="noStrike">
              <a:solidFill>
                <a:srgbClr val="000000"/>
              </a:solidFill>
              <a:latin typeface="Arial"/>
              <a:ea typeface="Arial"/>
              <a:cs typeface="Arial"/>
              <a:sym typeface="Arial"/>
            </a:endParaRPr>
          </a:p>
          <a:p>
            <a:pPr indent="-214560"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I segon, a l'hora d'implementar el programa, m'he vist obligada a no incorporar aspectes que inicialment havien entrat al llistat. Lo que genera insatisfacció amb el producte final. </a:t>
            </a:r>
            <a:endParaRPr b="0" i="0" sz="1800" u="none" cap="none" strike="noStrike">
              <a:solidFill>
                <a:srgbClr val="000000"/>
              </a:solidFill>
              <a:latin typeface="Arial"/>
              <a:ea typeface="Arial"/>
              <a:cs typeface="Arial"/>
              <a:sym typeface="Arial"/>
            </a:endParaRPr>
          </a:p>
        </p:txBody>
      </p:sp>
      <p:sp>
        <p:nvSpPr>
          <p:cNvPr id="220" name="Shape 220"/>
          <p:cNvSpPr/>
          <p:nvPr>
            <p:ph idx="2" type="sldImg"/>
          </p:nvPr>
        </p:nvSpPr>
        <p:spPr>
          <a:xfrm>
            <a:off x="1260175" y="801875"/>
            <a:ext cx="5040000" cy="4009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txBox="1"/>
          <p:nvPr>
            <p:ph idx="1" type="body"/>
          </p:nvPr>
        </p:nvSpPr>
        <p:spPr>
          <a:xfrm>
            <a:off x="756000" y="5078520"/>
            <a:ext cx="6046200" cy="5098680"/>
          </a:xfrm>
          <a:prstGeom prst="rect">
            <a:avLst/>
          </a:prstGeom>
          <a:noFill/>
          <a:ln>
            <a:noFill/>
          </a:ln>
        </p:spPr>
        <p:txBody>
          <a:bodyPr anchorCtr="0" anchor="t" bIns="0" lIns="0" rIns="0" wrap="square" tIns="0">
            <a:noAutofit/>
          </a:bodyPr>
          <a:lstStyle/>
          <a:p>
            <a:pPr indent="-214560"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La intel·ligència artificial està cada dia més incorporada al nostre món, a trav</a:t>
            </a:r>
            <a:r>
              <a:rPr lang="ca-ES" sz="2000"/>
              <a:t>é</a:t>
            </a:r>
            <a:r>
              <a:rPr b="0" i="0" lang="ca-ES" sz="2000" u="none" cap="none" strike="noStrike">
                <a:solidFill>
                  <a:srgbClr val="000000"/>
                </a:solidFill>
                <a:latin typeface="Arial"/>
                <a:ea typeface="Arial"/>
                <a:cs typeface="Arial"/>
                <a:sym typeface="Arial"/>
              </a:rPr>
              <a:t>s dels elements electrònics que fem servir al dia a dia, progressant contínuament.</a:t>
            </a:r>
            <a:r>
              <a:rPr lang="ca-ES" sz="2000"/>
              <a:t> Això juntament amb el contacte amb la lògica borrosa quan es va estudiar IA al grau va crear curiositat per el seu funcionament.</a:t>
            </a:r>
            <a:endParaRPr b="0" i="0" sz="2000" u="none" cap="none" strike="noStrike">
              <a:solidFill>
                <a:srgbClr val="000000"/>
              </a:solidFill>
              <a:latin typeface="Arial"/>
              <a:ea typeface="Arial"/>
              <a:cs typeface="Arial"/>
              <a:sym typeface="Arial"/>
            </a:endParaRPr>
          </a:p>
          <a:p>
            <a:pPr indent="-214559"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Es va explorar diferents idees que utilitzaven la lògica difusa, com treballs sobre els sistemes de decisió de les cases domòtiques, però aquest tema ja estava tractava així que es va donar un punt de vista una diferent, mirant un pas més cap al futur i instal·lant un entorn hostil com el del planeta Mart.</a:t>
            </a:r>
            <a:endParaRPr b="0" i="0" sz="2000" u="none" cap="none" strike="noStrike">
              <a:solidFill>
                <a:srgbClr val="000000"/>
              </a:solidFill>
              <a:latin typeface="Arial"/>
              <a:ea typeface="Arial"/>
              <a:cs typeface="Arial"/>
              <a:sym typeface="Arial"/>
            </a:endParaRPr>
          </a:p>
        </p:txBody>
      </p:sp>
      <p:sp>
        <p:nvSpPr>
          <p:cNvPr id="90" name="Shape 90"/>
          <p:cNvSpPr/>
          <p:nvPr>
            <p:ph idx="2" type="sldImg"/>
          </p:nvPr>
        </p:nvSpPr>
        <p:spPr>
          <a:xfrm>
            <a:off x="1260175" y="801875"/>
            <a:ext cx="5040025" cy="400942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756000" y="5078520"/>
            <a:ext cx="6046200" cy="4809600"/>
          </a:xfrm>
          <a:prstGeom prst="rect">
            <a:avLst/>
          </a:prstGeom>
          <a:noFill/>
          <a:ln>
            <a:noFill/>
          </a:ln>
        </p:spPr>
        <p:txBody>
          <a:bodyPr anchorCtr="0" anchor="t" bIns="0" lIns="0" rIns="0" wrap="square" tIns="0">
            <a:noAutofit/>
          </a:bodyPr>
          <a:lstStyle/>
          <a:p>
            <a:pPr indent="-214560"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L'objectiu, és la implementació d'un programa que simuli un sistema de decisions basat amb la lògica difusa d'una casa domòtica, utilitzant com a entorn el planeta Mart.</a:t>
            </a:r>
            <a:endParaRPr b="0" i="0" sz="2000" u="none" cap="none" strike="noStrike">
              <a:solidFill>
                <a:srgbClr val="000000"/>
              </a:solidFill>
              <a:latin typeface="Arial"/>
              <a:ea typeface="Arial"/>
              <a:cs typeface="Arial"/>
              <a:sym typeface="Arial"/>
            </a:endParaRPr>
          </a:p>
        </p:txBody>
      </p:sp>
      <p:sp>
        <p:nvSpPr>
          <p:cNvPr id="96" name="Shape 96"/>
          <p:cNvSpPr/>
          <p:nvPr>
            <p:ph idx="2" type="sldImg"/>
          </p:nvPr>
        </p:nvSpPr>
        <p:spPr>
          <a:xfrm>
            <a:off x="1260175" y="801875"/>
            <a:ext cx="5040025" cy="400942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756000" y="5078520"/>
            <a:ext cx="6046200" cy="5098800"/>
          </a:xfrm>
          <a:prstGeom prst="rect">
            <a:avLst/>
          </a:prstGeom>
          <a:noFill/>
          <a:ln>
            <a:noFill/>
          </a:ln>
        </p:spPr>
        <p:txBody>
          <a:bodyPr anchorCtr="0" anchor="t" bIns="0" lIns="0" rIns="0" wrap="square" tIns="0">
            <a:noAutofit/>
          </a:bodyPr>
          <a:lstStyle/>
          <a:p>
            <a:pPr indent="0" lvl="0" marL="1440" marR="0" rtl="0" algn="just">
              <a:lnSpc>
                <a:spcPct val="100000"/>
              </a:lnSpc>
              <a:spcBef>
                <a:spcPts val="0"/>
              </a:spcBef>
              <a:spcAft>
                <a:spcPts val="0"/>
              </a:spcAft>
              <a:buNone/>
            </a:pPr>
            <a:r>
              <a:rPr lang="ca-ES" sz="2000"/>
              <a:t>Per aquest treball es va concretar una planificació al inici del semestre i s’ha comparat amb la realitat de la finalització comprovant que no s’ha desviat gaire en la línia temporal. Hi han tasques que han necessitat un dia o dos més dels planificats per falta de temps però s’ha compensat amb un sobre esforç just abans de la data d’entrega de les Pacs.</a:t>
            </a:r>
            <a:endParaRPr b="0" i="0" sz="2000" u="none" cap="none" strike="noStrike">
              <a:solidFill>
                <a:srgbClr val="000000"/>
              </a:solidFill>
              <a:latin typeface="Arial"/>
              <a:ea typeface="Arial"/>
              <a:cs typeface="Arial"/>
              <a:sym typeface="Arial"/>
            </a:endParaRPr>
          </a:p>
        </p:txBody>
      </p:sp>
      <p:sp>
        <p:nvSpPr>
          <p:cNvPr id="102" name="Shape 102"/>
          <p:cNvSpPr/>
          <p:nvPr>
            <p:ph idx="2" type="sldImg"/>
          </p:nvPr>
        </p:nvSpPr>
        <p:spPr>
          <a:xfrm>
            <a:off x="1260175" y="801875"/>
            <a:ext cx="5040000" cy="4009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txBox="1"/>
          <p:nvPr>
            <p:ph idx="1" type="body"/>
          </p:nvPr>
        </p:nvSpPr>
        <p:spPr>
          <a:xfrm>
            <a:off x="756000" y="4824000"/>
            <a:ext cx="6046200" cy="5382000"/>
          </a:xfrm>
          <a:prstGeom prst="rect">
            <a:avLst/>
          </a:prstGeom>
          <a:noFill/>
          <a:ln>
            <a:noFill/>
          </a:ln>
        </p:spPr>
        <p:txBody>
          <a:bodyPr anchorCtr="0" anchor="t" bIns="0" lIns="0" rIns="0" wrap="square" tIns="0">
            <a:noAutofit/>
          </a:bodyPr>
          <a:lstStyle/>
          <a:p>
            <a:pPr indent="-214560"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El primer pas ha sigut la investigació sobre el entorn escollit</a:t>
            </a:r>
            <a:r>
              <a:rPr lang="ca-ES" sz="2000"/>
              <a:t>,</a:t>
            </a:r>
            <a:r>
              <a:rPr b="0" i="0" lang="ca-ES" sz="2000" u="none" cap="none" strike="noStrike">
                <a:solidFill>
                  <a:srgbClr val="000000"/>
                </a:solidFill>
                <a:latin typeface="Arial"/>
                <a:ea typeface="Arial"/>
                <a:cs typeface="Arial"/>
                <a:sym typeface="Arial"/>
              </a:rPr>
              <a:t> Mart p</a:t>
            </a:r>
            <a:r>
              <a:rPr lang="ca-ES" sz="2000"/>
              <a:t>er concretar les variables que utilitzarà el sistema</a:t>
            </a:r>
            <a:r>
              <a:rPr b="0" i="0" lang="ca-ES" sz="2000" u="none" cap="none" strike="noStrike">
                <a:solidFill>
                  <a:srgbClr val="000000"/>
                </a:solidFill>
                <a:latin typeface="Arial"/>
                <a:ea typeface="Arial"/>
                <a:cs typeface="Arial"/>
                <a:sym typeface="Arial"/>
              </a:rPr>
              <a:t>.	</a:t>
            </a:r>
            <a:endParaRPr b="0" i="0" sz="2000" u="none" cap="none" strike="noStrike">
              <a:solidFill>
                <a:srgbClr val="000000"/>
              </a:solidFill>
              <a:latin typeface="Arial"/>
              <a:ea typeface="Arial"/>
              <a:cs typeface="Arial"/>
              <a:sym typeface="Arial"/>
            </a:endParaRPr>
          </a:p>
          <a:p>
            <a:pPr indent="-214559"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Mart posseeix característiques en comú amb la Terra, però amb rangs diferents</a:t>
            </a:r>
            <a:r>
              <a:rPr lang="ca-ES" sz="2000"/>
              <a:t> com per exemple l</a:t>
            </a:r>
            <a:r>
              <a:rPr b="0" i="0" lang="ca-ES" sz="2000" u="none" cap="none" strike="noStrike">
                <a:solidFill>
                  <a:srgbClr val="000000"/>
                </a:solidFill>
                <a:latin typeface="Arial"/>
                <a:ea typeface="Arial"/>
                <a:cs typeface="Arial"/>
                <a:sym typeface="Arial"/>
              </a:rPr>
              <a:t>a temperatura</a:t>
            </a:r>
            <a:r>
              <a:rPr lang="ca-ES" sz="2000"/>
              <a:t> que oscila entre els 20 i -140 graus</a:t>
            </a:r>
            <a:r>
              <a:rPr b="0" i="0" lang="ca-ES" sz="2000" u="none" cap="none" strike="noStrike">
                <a:solidFill>
                  <a:srgbClr val="000000"/>
                </a:solidFill>
                <a:latin typeface="Arial"/>
                <a:ea typeface="Arial"/>
                <a:cs typeface="Arial"/>
                <a:sym typeface="Arial"/>
              </a:rPr>
              <a:t>. En canvi s'ha</a:t>
            </a:r>
            <a:r>
              <a:rPr lang="ca-ES" sz="2000"/>
              <a:t>n de tenir en compte</a:t>
            </a:r>
            <a:r>
              <a:rPr b="0" i="0" lang="ca-ES" sz="2000" u="none" cap="none" strike="noStrike">
                <a:solidFill>
                  <a:srgbClr val="000000"/>
                </a:solidFill>
                <a:latin typeface="Arial"/>
                <a:ea typeface="Arial"/>
                <a:cs typeface="Arial"/>
                <a:sym typeface="Arial"/>
              </a:rPr>
              <a:t> </a:t>
            </a:r>
            <a:r>
              <a:rPr lang="ca-ES" sz="2000"/>
              <a:t>variables noves</a:t>
            </a:r>
            <a:r>
              <a:rPr b="0" i="0" lang="ca-ES" sz="2000" u="none" cap="none" strike="noStrike">
                <a:solidFill>
                  <a:srgbClr val="000000"/>
                </a:solidFill>
                <a:latin typeface="Arial"/>
                <a:ea typeface="Arial"/>
                <a:cs typeface="Arial"/>
                <a:sym typeface="Arial"/>
              </a:rPr>
              <a:t> com la composició de l'atmosfera i la pressió per al sistema</a:t>
            </a:r>
            <a:r>
              <a:rPr lang="ca-ES" sz="2000"/>
              <a:t>.</a:t>
            </a:r>
            <a:endParaRPr b="0" i="0" sz="2000" u="none" cap="none" strike="noStrike">
              <a:solidFill>
                <a:srgbClr val="000000"/>
              </a:solidFill>
              <a:latin typeface="Arial"/>
              <a:ea typeface="Arial"/>
              <a:cs typeface="Arial"/>
              <a:sym typeface="Arial"/>
            </a:endParaRPr>
          </a:p>
          <a:p>
            <a:pPr indent="-214559" lvl="0" marL="21600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  També s'ha estudiat el mètode d'adquirir recursos com l'energia i el aigua i de com mantenir-los</a:t>
            </a:r>
            <a:endParaRPr b="0" i="0" sz="2000" u="none" cap="none" strike="noStrike">
              <a:solidFill>
                <a:srgbClr val="000000"/>
              </a:solidFill>
              <a:latin typeface="Arial"/>
              <a:ea typeface="Arial"/>
              <a:cs typeface="Arial"/>
              <a:sym typeface="Arial"/>
            </a:endParaRPr>
          </a:p>
        </p:txBody>
      </p:sp>
      <p:sp>
        <p:nvSpPr>
          <p:cNvPr id="108" name="Shape 108"/>
          <p:cNvSpPr/>
          <p:nvPr>
            <p:ph idx="2" type="sldImg"/>
          </p:nvPr>
        </p:nvSpPr>
        <p:spPr>
          <a:xfrm>
            <a:off x="1260175" y="801875"/>
            <a:ext cx="5040025" cy="400942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756000" y="5078520"/>
            <a:ext cx="6046920" cy="481032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lang="ca-ES" sz="1800"/>
              <a:t>Una vegada concretades les variables, es dissenya un sistema que c</a:t>
            </a:r>
            <a:r>
              <a:rPr i="0" lang="ca-ES" sz="1800" u="none" cap="none" strike="noStrike">
                <a:solidFill>
                  <a:srgbClr val="000000"/>
                </a:solidFill>
              </a:rPr>
              <a:t>onsta de blocs i sub-blocs amb</a:t>
            </a:r>
            <a:r>
              <a:rPr lang="ca-ES" sz="1800"/>
              <a:t> diferents</a:t>
            </a:r>
            <a:r>
              <a:rPr i="0" lang="ca-ES" sz="1800" u="none" cap="none" strike="noStrike">
                <a:solidFill>
                  <a:srgbClr val="000000"/>
                </a:solidFill>
              </a:rPr>
              <a:t> variables de entrada, encara que tots tenen la mateixa sortida que es la variable </a:t>
            </a:r>
            <a:r>
              <a:rPr lang="ca-ES" sz="1800"/>
              <a:t>Acció que representa una o una llista d’accions a realitzar.</a:t>
            </a:r>
            <a:r>
              <a:rPr i="0" lang="ca-ES" sz="1800" u="none" cap="none" strike="noStrike">
                <a:solidFill>
                  <a:srgbClr val="000000"/>
                </a:solidFill>
              </a:rPr>
              <a:t> No tots e</a:t>
            </a:r>
            <a:r>
              <a:rPr lang="ca-ES" sz="1800"/>
              <a:t>ls blocs són de lògica difusa, hi han alguns que són de lògica tradicional o mixtes.</a:t>
            </a:r>
            <a:endParaRPr sz="1800"/>
          </a:p>
          <a:p>
            <a:pPr indent="0" lvl="0" marL="0" marR="0" rtl="0" algn="l">
              <a:spcBef>
                <a:spcPts val="0"/>
              </a:spcBef>
              <a:spcAft>
                <a:spcPts val="0"/>
              </a:spcAft>
              <a:buNone/>
            </a:pPr>
            <a:r>
              <a:rPr lang="ca-ES" sz="1800"/>
              <a:t> Primer de tot, s’explicaran els blocs de regles senzills que tenen una sola variable d’entrada. Aquests blocs (</a:t>
            </a:r>
            <a:r>
              <a:rPr lang="ca-ES" sz="1800">
                <a:solidFill>
                  <a:schemeClr val="dk1"/>
                </a:solidFill>
              </a:rPr>
              <a:t>Bloc de regles de temperatura, Bloc de regles d’Humitat, Bloc de regles del nivell d’aigua i el Sub-bloc d’oxigen</a:t>
            </a:r>
            <a:r>
              <a:rPr lang="ca-ES" sz="1800"/>
              <a:t>) segueixen l’esquema de la imatge de la diapositiva. Tots tenen una variable d’entrada </a:t>
            </a:r>
            <a:r>
              <a:rPr lang="ca-ES" sz="1800">
                <a:solidFill>
                  <a:schemeClr val="dk1"/>
                </a:solidFill>
              </a:rPr>
              <a:t>(Temperatura, Humitat, nivell d’aigua i oxigen respectivament) que són variables difuses amb les seves funcions de pertinença i els seus termes lingüístics propis.  </a:t>
            </a:r>
            <a:endParaRPr sz="1800"/>
          </a:p>
        </p:txBody>
      </p:sp>
      <p:sp>
        <p:nvSpPr>
          <p:cNvPr id="114" name="Shape 114"/>
          <p:cNvSpPr/>
          <p:nvPr/>
        </p:nvSpPr>
        <p:spPr>
          <a:xfrm>
            <a:off x="4278960" y="10157400"/>
            <a:ext cx="3279960" cy="533520"/>
          </a:xfrm>
          <a:prstGeom prst="rect">
            <a:avLst/>
          </a:prstGeom>
          <a:noFill/>
          <a:ln>
            <a:noFill/>
          </a:ln>
        </p:spPr>
        <p:txBody>
          <a:bodyPr anchorCtr="0" anchor="b" bIns="0" lIns="0" rIns="0" wrap="square" tIns="0">
            <a:noAutofit/>
          </a:bodyPr>
          <a:lstStyle/>
          <a:p>
            <a:pPr indent="0" lvl="0" marL="0" marR="0" rtl="0" algn="r">
              <a:lnSpc>
                <a:spcPct val="100000"/>
              </a:lnSpc>
              <a:spcBef>
                <a:spcPts val="0"/>
              </a:spcBef>
              <a:spcAft>
                <a:spcPts val="0"/>
              </a:spcAft>
              <a:buNone/>
            </a:pPr>
            <a:fld id="{00000000-1234-1234-1234-123412341234}" type="slidenum">
              <a:rPr b="0" i="0" lang="ca-ES" sz="1400" u="none" cap="none" strike="noStrike">
                <a:solidFill>
                  <a:srgbClr val="000000"/>
                </a:solidFill>
                <a:latin typeface="Times New Roman"/>
                <a:ea typeface="Times New Roman"/>
                <a:cs typeface="Times New Roman"/>
                <a:sym typeface="Times New Roman"/>
              </a:rPr>
              <a:t>‹#›</a:t>
            </a:fld>
            <a:endParaRPr b="0" i="0" sz="1800" u="none" cap="none" strike="noStrike">
              <a:solidFill>
                <a:srgbClr val="000000"/>
              </a:solidFill>
              <a:latin typeface="Arial"/>
              <a:ea typeface="Arial"/>
              <a:cs typeface="Arial"/>
              <a:sym typeface="Arial"/>
            </a:endParaRPr>
          </a:p>
        </p:txBody>
      </p:sp>
      <p:sp>
        <p:nvSpPr>
          <p:cNvPr id="115" name="Shape 115"/>
          <p:cNvSpPr/>
          <p:nvPr>
            <p:ph idx="2" type="sldImg"/>
          </p:nvPr>
        </p:nvSpPr>
        <p:spPr>
          <a:xfrm>
            <a:off x="1260175" y="801875"/>
            <a:ext cx="5040025" cy="400942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txBox="1"/>
          <p:nvPr>
            <p:ph idx="1" type="body"/>
          </p:nvPr>
        </p:nvSpPr>
        <p:spPr>
          <a:xfrm>
            <a:off x="756000" y="5078520"/>
            <a:ext cx="6046800" cy="481020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lang="ca-ES" sz="2000"/>
              <a:t>A continuació es troba el bloc de control d’atmosfera que està format per dos sub-blocs: el sub-bloc de control de gasos i el sub-bloc de regles d’oxigen descrit anteriorment.</a:t>
            </a:r>
            <a:endParaRPr sz="2000"/>
          </a:p>
          <a:p>
            <a:pPr indent="0" lvl="0" marL="0" marR="0" rtl="0" algn="l">
              <a:spcBef>
                <a:spcPts val="0"/>
              </a:spcBef>
              <a:spcAft>
                <a:spcPts val="0"/>
              </a:spcAft>
              <a:buNone/>
            </a:pPr>
            <a:r>
              <a:rPr lang="ca-ES" sz="2000"/>
              <a:t>Primer s’executa el </a:t>
            </a:r>
            <a:r>
              <a:rPr lang="ca-ES" sz="2000">
                <a:solidFill>
                  <a:schemeClr val="dk1"/>
                </a:solidFill>
              </a:rPr>
              <a:t>sub-bloc de control de gasos seguidament el sub-bloc de regles d’oxigen realitza els seus càlculs.</a:t>
            </a:r>
            <a:endParaRPr sz="2000">
              <a:solidFill>
                <a:schemeClr val="dk1"/>
              </a:solidFill>
            </a:endParaRPr>
          </a:p>
          <a:p>
            <a:pPr indent="0" lvl="0" marL="0" marR="0" rtl="0" algn="l">
              <a:spcBef>
                <a:spcPts val="0"/>
              </a:spcBef>
              <a:spcAft>
                <a:spcPts val="0"/>
              </a:spcAft>
              <a:buNone/>
            </a:pPr>
            <a:r>
              <a:t/>
            </a:r>
            <a:endParaRPr sz="2000"/>
          </a:p>
        </p:txBody>
      </p:sp>
      <p:sp>
        <p:nvSpPr>
          <p:cNvPr id="122" name="Shape 122"/>
          <p:cNvSpPr/>
          <p:nvPr/>
        </p:nvSpPr>
        <p:spPr>
          <a:xfrm>
            <a:off x="4278960" y="10157400"/>
            <a:ext cx="3279900" cy="533400"/>
          </a:xfrm>
          <a:prstGeom prst="rect">
            <a:avLst/>
          </a:prstGeom>
          <a:noFill/>
          <a:ln>
            <a:noFill/>
          </a:ln>
        </p:spPr>
        <p:txBody>
          <a:bodyPr anchorCtr="0" anchor="b" bIns="0" lIns="0" rIns="0" wrap="square" tIns="0">
            <a:noAutofit/>
          </a:bodyPr>
          <a:lstStyle/>
          <a:p>
            <a:pPr indent="0" lvl="0" marL="0" marR="0" rtl="0" algn="r">
              <a:lnSpc>
                <a:spcPct val="100000"/>
              </a:lnSpc>
              <a:spcBef>
                <a:spcPts val="0"/>
              </a:spcBef>
              <a:spcAft>
                <a:spcPts val="0"/>
              </a:spcAft>
              <a:buNone/>
            </a:pPr>
            <a:fld id="{00000000-1234-1234-1234-123412341234}" type="slidenum">
              <a:rPr b="0" i="0" lang="ca-ES" sz="1400" u="none" cap="none" strike="noStrike">
                <a:solidFill>
                  <a:srgbClr val="000000"/>
                </a:solidFill>
                <a:latin typeface="Times New Roman"/>
                <a:ea typeface="Times New Roman"/>
                <a:cs typeface="Times New Roman"/>
                <a:sym typeface="Times New Roman"/>
              </a:rPr>
              <a:t>‹#›</a:t>
            </a:fld>
            <a:endParaRPr b="0" i="0" sz="1800" u="none" cap="none" strike="noStrike">
              <a:solidFill>
                <a:srgbClr val="000000"/>
              </a:solidFill>
              <a:latin typeface="Arial"/>
              <a:ea typeface="Arial"/>
              <a:cs typeface="Arial"/>
              <a:sym typeface="Arial"/>
            </a:endParaRPr>
          </a:p>
        </p:txBody>
      </p:sp>
      <p:sp>
        <p:nvSpPr>
          <p:cNvPr id="123" name="Shape 123"/>
          <p:cNvSpPr/>
          <p:nvPr>
            <p:ph idx="2" type="sldImg"/>
          </p:nvPr>
        </p:nvSpPr>
        <p:spPr>
          <a:xfrm>
            <a:off x="1260175" y="801875"/>
            <a:ext cx="5040000" cy="4009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756000" y="5078520"/>
            <a:ext cx="6046800" cy="4810200"/>
          </a:xfrm>
          <a:prstGeom prst="rect">
            <a:avLst/>
          </a:prstGeom>
          <a:noFill/>
          <a:ln>
            <a:noFill/>
          </a:ln>
        </p:spPr>
        <p:txBody>
          <a:bodyPr anchorCtr="0" anchor="t" bIns="0" lIns="0" rIns="0" wrap="square" tIns="0">
            <a:noAutofit/>
          </a:bodyPr>
          <a:lstStyle/>
          <a:p>
            <a:pPr indent="0" lvl="0" marL="0" marR="0" rtl="0" algn="l">
              <a:spcBef>
                <a:spcPts val="0"/>
              </a:spcBef>
              <a:spcAft>
                <a:spcPts val="0"/>
              </a:spcAft>
              <a:buNone/>
            </a:pPr>
            <a:r>
              <a:rPr lang="ca-ES" sz="2000"/>
              <a:t>El sub-bloc de control de gasos s’encarrega de genera accions segons i hi han gasos presents a l’atmosfera que no siguin oxigen o nitrogen. Com que les accions generades poden alterar el percentatge de oxigen, desprès s’executa el bloc de regles d’oxigen.</a:t>
            </a:r>
            <a:endParaRPr sz="2000"/>
          </a:p>
        </p:txBody>
      </p:sp>
      <p:sp>
        <p:nvSpPr>
          <p:cNvPr id="130" name="Shape 130"/>
          <p:cNvSpPr/>
          <p:nvPr/>
        </p:nvSpPr>
        <p:spPr>
          <a:xfrm>
            <a:off x="4278960" y="10157400"/>
            <a:ext cx="3279900" cy="533400"/>
          </a:xfrm>
          <a:prstGeom prst="rect">
            <a:avLst/>
          </a:prstGeom>
          <a:noFill/>
          <a:ln>
            <a:noFill/>
          </a:ln>
        </p:spPr>
        <p:txBody>
          <a:bodyPr anchorCtr="0" anchor="b" bIns="0" lIns="0" rIns="0" wrap="square" tIns="0">
            <a:noAutofit/>
          </a:bodyPr>
          <a:lstStyle/>
          <a:p>
            <a:pPr indent="0" lvl="0" marL="0" marR="0" rtl="0" algn="r">
              <a:lnSpc>
                <a:spcPct val="100000"/>
              </a:lnSpc>
              <a:spcBef>
                <a:spcPts val="0"/>
              </a:spcBef>
              <a:spcAft>
                <a:spcPts val="0"/>
              </a:spcAft>
              <a:buNone/>
            </a:pPr>
            <a:fld id="{00000000-1234-1234-1234-123412341234}" type="slidenum">
              <a:rPr b="0" i="0" lang="ca-ES" sz="1400" u="none" cap="none" strike="noStrike">
                <a:solidFill>
                  <a:srgbClr val="000000"/>
                </a:solidFill>
                <a:latin typeface="Times New Roman"/>
                <a:ea typeface="Times New Roman"/>
                <a:cs typeface="Times New Roman"/>
                <a:sym typeface="Times New Roman"/>
              </a:rPr>
              <a:t>‹#›</a:t>
            </a:fld>
            <a:endParaRPr b="0" i="0" sz="1800" u="none" cap="none" strike="noStrike">
              <a:solidFill>
                <a:srgbClr val="000000"/>
              </a:solidFill>
              <a:latin typeface="Arial"/>
              <a:ea typeface="Arial"/>
              <a:cs typeface="Arial"/>
              <a:sym typeface="Arial"/>
            </a:endParaRPr>
          </a:p>
        </p:txBody>
      </p:sp>
      <p:sp>
        <p:nvSpPr>
          <p:cNvPr id="131" name="Shape 131"/>
          <p:cNvSpPr/>
          <p:nvPr>
            <p:ph idx="2" type="sldImg"/>
          </p:nvPr>
        </p:nvSpPr>
        <p:spPr>
          <a:xfrm>
            <a:off x="1260175" y="801875"/>
            <a:ext cx="5040000" cy="40095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Slide">
    <p:spTree>
      <p:nvGrpSpPr>
        <p:cNvPr id="28" name="Shape 2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OverTx">
  <p:cSld name="Title, Content over Content">
    <p:spTree>
      <p:nvGrpSpPr>
        <p:cNvPr id="58" name="Shape 58"/>
        <p:cNvGrpSpPr/>
        <p:nvPr/>
      </p:nvGrpSpPr>
      <p:grpSpPr>
        <a:xfrm>
          <a:off x="0" y="0"/>
          <a:ext cx="0" cy="0"/>
          <a:chOff x="0" y="0"/>
          <a:chExt cx="0" cy="0"/>
        </a:xfrm>
      </p:grpSpPr>
      <p:sp>
        <p:nvSpPr>
          <p:cNvPr id="59" name="Shape 59"/>
          <p:cNvSpPr txBox="1"/>
          <p:nvPr>
            <p:ph type="title"/>
          </p:nvPr>
        </p:nvSpPr>
        <p:spPr>
          <a:xfrm>
            <a:off x="457200" y="273600"/>
            <a:ext cx="8229240" cy="114480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60" name="Shape 60"/>
          <p:cNvSpPr txBox="1"/>
          <p:nvPr>
            <p:ph idx="1" type="body"/>
          </p:nvPr>
        </p:nvSpPr>
        <p:spPr>
          <a:xfrm>
            <a:off x="457200" y="1604520"/>
            <a:ext cx="822924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61" name="Shape 61"/>
          <p:cNvSpPr txBox="1"/>
          <p:nvPr>
            <p:ph idx="2" type="body"/>
          </p:nvPr>
        </p:nvSpPr>
        <p:spPr>
          <a:xfrm>
            <a:off x="457200" y="3682080"/>
            <a:ext cx="822924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fourObj">
  <p:cSld name="Title, 4 Content">
    <p:spTree>
      <p:nvGrpSpPr>
        <p:cNvPr id="62" name="Shape 62"/>
        <p:cNvGrpSpPr/>
        <p:nvPr/>
      </p:nvGrpSpPr>
      <p:grpSpPr>
        <a:xfrm>
          <a:off x="0" y="0"/>
          <a:ext cx="0" cy="0"/>
          <a:chOff x="0" y="0"/>
          <a:chExt cx="0" cy="0"/>
        </a:xfrm>
      </p:grpSpPr>
      <p:sp>
        <p:nvSpPr>
          <p:cNvPr id="63" name="Shape 63"/>
          <p:cNvSpPr txBox="1"/>
          <p:nvPr>
            <p:ph type="title"/>
          </p:nvPr>
        </p:nvSpPr>
        <p:spPr>
          <a:xfrm>
            <a:off x="457200" y="273600"/>
            <a:ext cx="8229240" cy="114480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64" name="Shape 64"/>
          <p:cNvSpPr txBox="1"/>
          <p:nvPr>
            <p:ph idx="1" type="body"/>
          </p:nvPr>
        </p:nvSpPr>
        <p:spPr>
          <a:xfrm>
            <a:off x="457200" y="1604520"/>
            <a:ext cx="401580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65" name="Shape 65"/>
          <p:cNvSpPr txBox="1"/>
          <p:nvPr>
            <p:ph idx="2" type="body"/>
          </p:nvPr>
        </p:nvSpPr>
        <p:spPr>
          <a:xfrm>
            <a:off x="4674240" y="1604520"/>
            <a:ext cx="401580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66" name="Shape 66"/>
          <p:cNvSpPr txBox="1"/>
          <p:nvPr>
            <p:ph idx="3" type="body"/>
          </p:nvPr>
        </p:nvSpPr>
        <p:spPr>
          <a:xfrm>
            <a:off x="4674240" y="3682080"/>
            <a:ext cx="401580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67" name="Shape 67"/>
          <p:cNvSpPr txBox="1"/>
          <p:nvPr>
            <p:ph idx="4" type="body"/>
          </p:nvPr>
        </p:nvSpPr>
        <p:spPr>
          <a:xfrm>
            <a:off x="457200" y="3682080"/>
            <a:ext cx="401580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6 Content">
    <p:spTree>
      <p:nvGrpSpPr>
        <p:cNvPr id="68" name="Shape 68"/>
        <p:cNvGrpSpPr/>
        <p:nvPr/>
      </p:nvGrpSpPr>
      <p:grpSpPr>
        <a:xfrm>
          <a:off x="0" y="0"/>
          <a:ext cx="0" cy="0"/>
          <a:chOff x="0" y="0"/>
          <a:chExt cx="0" cy="0"/>
        </a:xfrm>
      </p:grpSpPr>
      <p:sp>
        <p:nvSpPr>
          <p:cNvPr id="69" name="Shape 69"/>
          <p:cNvSpPr txBox="1"/>
          <p:nvPr>
            <p:ph type="title"/>
          </p:nvPr>
        </p:nvSpPr>
        <p:spPr>
          <a:xfrm>
            <a:off x="457200" y="273600"/>
            <a:ext cx="8229240" cy="114480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70" name="Shape 70"/>
          <p:cNvSpPr txBox="1"/>
          <p:nvPr>
            <p:ph idx="1" type="body"/>
          </p:nvPr>
        </p:nvSpPr>
        <p:spPr>
          <a:xfrm>
            <a:off x="457200" y="1604520"/>
            <a:ext cx="8229240" cy="397728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1" name="Shape 71"/>
          <p:cNvSpPr txBox="1"/>
          <p:nvPr>
            <p:ph idx="2" type="body"/>
          </p:nvPr>
        </p:nvSpPr>
        <p:spPr>
          <a:xfrm>
            <a:off x="457200" y="1604520"/>
            <a:ext cx="8229240" cy="397728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pic>
        <p:nvPicPr>
          <p:cNvPr id="72" name="Shape 72"/>
          <p:cNvPicPr preferRelativeResize="0"/>
          <p:nvPr/>
        </p:nvPicPr>
        <p:blipFill rotWithShape="1">
          <a:blip r:embed="rId2">
            <a:alphaModFix/>
          </a:blip>
          <a:srcRect b="0" l="0" r="0" t="0"/>
          <a:stretch/>
        </p:blipFill>
        <p:spPr>
          <a:xfrm>
            <a:off x="2077920" y="1604520"/>
            <a:ext cx="4987440" cy="3977280"/>
          </a:xfrm>
          <a:prstGeom prst="rect">
            <a:avLst/>
          </a:prstGeom>
          <a:noFill/>
          <a:ln>
            <a:noFill/>
          </a:ln>
        </p:spPr>
      </p:pic>
      <p:pic>
        <p:nvPicPr>
          <p:cNvPr id="73" name="Shape 73"/>
          <p:cNvPicPr preferRelativeResize="0"/>
          <p:nvPr/>
        </p:nvPicPr>
        <p:blipFill rotWithShape="1">
          <a:blip r:embed="rId2">
            <a:alphaModFix/>
          </a:blip>
          <a:srcRect b="0" l="0" r="0" t="0"/>
          <a:stretch/>
        </p:blipFill>
        <p:spPr>
          <a:xfrm>
            <a:off x="2077920" y="1604520"/>
            <a:ext cx="4987440" cy="397728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Slide">
    <p:spTree>
      <p:nvGrpSpPr>
        <p:cNvPr id="29" name="Shape 29"/>
        <p:cNvGrpSpPr/>
        <p:nvPr/>
      </p:nvGrpSpPr>
      <p:grpSpPr>
        <a:xfrm>
          <a:off x="0" y="0"/>
          <a:ext cx="0" cy="0"/>
          <a:chOff x="0" y="0"/>
          <a:chExt cx="0" cy="0"/>
        </a:xfrm>
      </p:grpSpPr>
      <p:sp>
        <p:nvSpPr>
          <p:cNvPr id="30" name="Shape 30"/>
          <p:cNvSpPr txBox="1"/>
          <p:nvPr>
            <p:ph type="title"/>
          </p:nvPr>
        </p:nvSpPr>
        <p:spPr>
          <a:xfrm>
            <a:off x="457200" y="273600"/>
            <a:ext cx="8229240" cy="114480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1" name="Shape 31"/>
          <p:cNvSpPr txBox="1"/>
          <p:nvPr>
            <p:ph idx="1" type="subTitle"/>
          </p:nvPr>
        </p:nvSpPr>
        <p:spPr>
          <a:xfrm>
            <a:off x="457200" y="1604520"/>
            <a:ext cx="8229240" cy="397728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Content">
    <p:spTree>
      <p:nvGrpSpPr>
        <p:cNvPr id="32" name="Shape 32"/>
        <p:cNvGrpSpPr/>
        <p:nvPr/>
      </p:nvGrpSpPr>
      <p:grpSpPr>
        <a:xfrm>
          <a:off x="0" y="0"/>
          <a:ext cx="0" cy="0"/>
          <a:chOff x="0" y="0"/>
          <a:chExt cx="0" cy="0"/>
        </a:xfrm>
      </p:grpSpPr>
      <p:sp>
        <p:nvSpPr>
          <p:cNvPr id="33" name="Shape 33"/>
          <p:cNvSpPr txBox="1"/>
          <p:nvPr>
            <p:ph type="title"/>
          </p:nvPr>
        </p:nvSpPr>
        <p:spPr>
          <a:xfrm>
            <a:off x="457200" y="273600"/>
            <a:ext cx="8229240" cy="114480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4" name="Shape 34"/>
          <p:cNvSpPr txBox="1"/>
          <p:nvPr>
            <p:ph idx="1" type="body"/>
          </p:nvPr>
        </p:nvSpPr>
        <p:spPr>
          <a:xfrm>
            <a:off x="457200" y="1604520"/>
            <a:ext cx="8229240" cy="397728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itle, 2 Content">
    <p:spTree>
      <p:nvGrpSpPr>
        <p:cNvPr id="35" name="Shape 35"/>
        <p:cNvGrpSpPr/>
        <p:nvPr/>
      </p:nvGrpSpPr>
      <p:grpSpPr>
        <a:xfrm>
          <a:off x="0" y="0"/>
          <a:ext cx="0" cy="0"/>
          <a:chOff x="0" y="0"/>
          <a:chExt cx="0" cy="0"/>
        </a:xfrm>
      </p:grpSpPr>
      <p:sp>
        <p:nvSpPr>
          <p:cNvPr id="36" name="Shape 36"/>
          <p:cNvSpPr txBox="1"/>
          <p:nvPr>
            <p:ph type="title"/>
          </p:nvPr>
        </p:nvSpPr>
        <p:spPr>
          <a:xfrm>
            <a:off x="457200" y="273600"/>
            <a:ext cx="8229240" cy="114480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7" name="Shape 37"/>
          <p:cNvSpPr txBox="1"/>
          <p:nvPr>
            <p:ph idx="1" type="body"/>
          </p:nvPr>
        </p:nvSpPr>
        <p:spPr>
          <a:xfrm>
            <a:off x="457200" y="1604520"/>
            <a:ext cx="4015800" cy="397728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8" name="Shape 38"/>
          <p:cNvSpPr txBox="1"/>
          <p:nvPr>
            <p:ph idx="2" type="body"/>
          </p:nvPr>
        </p:nvSpPr>
        <p:spPr>
          <a:xfrm>
            <a:off x="4674240" y="1604520"/>
            <a:ext cx="4015800" cy="397728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9" name="Shape 39"/>
        <p:cNvGrpSpPr/>
        <p:nvPr/>
      </p:nvGrpSpPr>
      <p:grpSpPr>
        <a:xfrm>
          <a:off x="0" y="0"/>
          <a:ext cx="0" cy="0"/>
          <a:chOff x="0" y="0"/>
          <a:chExt cx="0" cy="0"/>
        </a:xfrm>
      </p:grpSpPr>
      <p:sp>
        <p:nvSpPr>
          <p:cNvPr id="40" name="Shape 40"/>
          <p:cNvSpPr txBox="1"/>
          <p:nvPr>
            <p:ph type="title"/>
          </p:nvPr>
        </p:nvSpPr>
        <p:spPr>
          <a:xfrm>
            <a:off x="457200" y="273600"/>
            <a:ext cx="8229240" cy="114480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Only">
  <p:cSld name="Centered Text">
    <p:spTree>
      <p:nvGrpSpPr>
        <p:cNvPr id="41" name="Shape 41"/>
        <p:cNvGrpSpPr/>
        <p:nvPr/>
      </p:nvGrpSpPr>
      <p:grpSpPr>
        <a:xfrm>
          <a:off x="0" y="0"/>
          <a:ext cx="0" cy="0"/>
          <a:chOff x="0" y="0"/>
          <a:chExt cx="0" cy="0"/>
        </a:xfrm>
      </p:grpSpPr>
      <p:sp>
        <p:nvSpPr>
          <p:cNvPr id="42" name="Shape 42"/>
          <p:cNvSpPr txBox="1"/>
          <p:nvPr>
            <p:ph idx="1" type="subTitle"/>
          </p:nvPr>
        </p:nvSpPr>
        <p:spPr>
          <a:xfrm>
            <a:off x="457200" y="273600"/>
            <a:ext cx="8229240" cy="530784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AndObj">
  <p:cSld name="Title, 2 Content and Content">
    <p:spTree>
      <p:nvGrpSpPr>
        <p:cNvPr id="43" name="Shape 43"/>
        <p:cNvGrpSpPr/>
        <p:nvPr/>
      </p:nvGrpSpPr>
      <p:grpSpPr>
        <a:xfrm>
          <a:off x="0" y="0"/>
          <a:ext cx="0" cy="0"/>
          <a:chOff x="0" y="0"/>
          <a:chExt cx="0" cy="0"/>
        </a:xfrm>
      </p:grpSpPr>
      <p:sp>
        <p:nvSpPr>
          <p:cNvPr id="44" name="Shape 44"/>
          <p:cNvSpPr txBox="1"/>
          <p:nvPr>
            <p:ph type="title"/>
          </p:nvPr>
        </p:nvSpPr>
        <p:spPr>
          <a:xfrm>
            <a:off x="457200" y="273600"/>
            <a:ext cx="8229240" cy="114480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5" name="Shape 45"/>
          <p:cNvSpPr txBox="1"/>
          <p:nvPr>
            <p:ph idx="1" type="body"/>
          </p:nvPr>
        </p:nvSpPr>
        <p:spPr>
          <a:xfrm>
            <a:off x="457200" y="1604520"/>
            <a:ext cx="401580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6" name="Shape 46"/>
          <p:cNvSpPr txBox="1"/>
          <p:nvPr>
            <p:ph idx="2" type="body"/>
          </p:nvPr>
        </p:nvSpPr>
        <p:spPr>
          <a:xfrm>
            <a:off x="457200" y="3682080"/>
            <a:ext cx="401580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7" name="Shape 47"/>
          <p:cNvSpPr txBox="1"/>
          <p:nvPr>
            <p:ph idx="3" type="body"/>
          </p:nvPr>
        </p:nvSpPr>
        <p:spPr>
          <a:xfrm>
            <a:off x="4674240" y="1604520"/>
            <a:ext cx="4015800" cy="397728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AndTwoObj">
  <p:cSld name="Title Content and 2 Content">
    <p:spTree>
      <p:nvGrpSpPr>
        <p:cNvPr id="48" name="Shape 48"/>
        <p:cNvGrpSpPr/>
        <p:nvPr/>
      </p:nvGrpSpPr>
      <p:grpSpPr>
        <a:xfrm>
          <a:off x="0" y="0"/>
          <a:ext cx="0" cy="0"/>
          <a:chOff x="0" y="0"/>
          <a:chExt cx="0" cy="0"/>
        </a:xfrm>
      </p:grpSpPr>
      <p:sp>
        <p:nvSpPr>
          <p:cNvPr id="49" name="Shape 49"/>
          <p:cNvSpPr txBox="1"/>
          <p:nvPr>
            <p:ph type="title"/>
          </p:nvPr>
        </p:nvSpPr>
        <p:spPr>
          <a:xfrm>
            <a:off x="457200" y="273600"/>
            <a:ext cx="8229240" cy="114480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50" name="Shape 50"/>
          <p:cNvSpPr txBox="1"/>
          <p:nvPr>
            <p:ph idx="1" type="body"/>
          </p:nvPr>
        </p:nvSpPr>
        <p:spPr>
          <a:xfrm>
            <a:off x="457200" y="1604520"/>
            <a:ext cx="4015800" cy="397728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1" name="Shape 51"/>
          <p:cNvSpPr txBox="1"/>
          <p:nvPr>
            <p:ph idx="2" type="body"/>
          </p:nvPr>
        </p:nvSpPr>
        <p:spPr>
          <a:xfrm>
            <a:off x="4674240" y="1604520"/>
            <a:ext cx="401580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2" name="Shape 52"/>
          <p:cNvSpPr txBox="1"/>
          <p:nvPr>
            <p:ph idx="3" type="body"/>
          </p:nvPr>
        </p:nvSpPr>
        <p:spPr>
          <a:xfrm>
            <a:off x="4674240" y="3682080"/>
            <a:ext cx="401580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OverTx">
  <p:cSld name="Title, 2 Content over Content">
    <p:spTree>
      <p:nvGrpSpPr>
        <p:cNvPr id="53" name="Shape 53"/>
        <p:cNvGrpSpPr/>
        <p:nvPr/>
      </p:nvGrpSpPr>
      <p:grpSpPr>
        <a:xfrm>
          <a:off x="0" y="0"/>
          <a:ext cx="0" cy="0"/>
          <a:chOff x="0" y="0"/>
          <a:chExt cx="0" cy="0"/>
        </a:xfrm>
      </p:grpSpPr>
      <p:sp>
        <p:nvSpPr>
          <p:cNvPr id="54" name="Shape 54"/>
          <p:cNvSpPr txBox="1"/>
          <p:nvPr>
            <p:ph type="title"/>
          </p:nvPr>
        </p:nvSpPr>
        <p:spPr>
          <a:xfrm>
            <a:off x="457200" y="273600"/>
            <a:ext cx="8229240" cy="114480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55" name="Shape 55"/>
          <p:cNvSpPr txBox="1"/>
          <p:nvPr>
            <p:ph idx="1" type="body"/>
          </p:nvPr>
        </p:nvSpPr>
        <p:spPr>
          <a:xfrm>
            <a:off x="457200" y="1604520"/>
            <a:ext cx="401580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6" name="Shape 56"/>
          <p:cNvSpPr txBox="1"/>
          <p:nvPr>
            <p:ph idx="2" type="body"/>
          </p:nvPr>
        </p:nvSpPr>
        <p:spPr>
          <a:xfrm>
            <a:off x="4674240" y="1604520"/>
            <a:ext cx="401580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7" name="Shape 57"/>
          <p:cNvSpPr txBox="1"/>
          <p:nvPr>
            <p:ph idx="3" type="body"/>
          </p:nvPr>
        </p:nvSpPr>
        <p:spPr>
          <a:xfrm>
            <a:off x="457200" y="3682080"/>
            <a:ext cx="8229240" cy="189684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 name="Shape 5"/>
        <p:cNvGrpSpPr/>
        <p:nvPr/>
      </p:nvGrpSpPr>
      <p:grpSpPr>
        <a:xfrm>
          <a:off x="0" y="0"/>
          <a:ext cx="0" cy="0"/>
          <a:chOff x="0" y="0"/>
          <a:chExt cx="0" cy="0"/>
        </a:xfrm>
      </p:grpSpPr>
      <p:cxnSp>
        <p:nvCxnSpPr>
          <p:cNvPr id="6" name="Shape 6"/>
          <p:cNvCxnSpPr/>
          <p:nvPr/>
        </p:nvCxnSpPr>
        <p:spPr>
          <a:xfrm>
            <a:off x="8762760" y="0"/>
            <a:ext cx="360" cy="6858000"/>
          </a:xfrm>
          <a:prstGeom prst="straightConnector1">
            <a:avLst/>
          </a:prstGeom>
          <a:noFill/>
          <a:ln cap="flat" cmpd="sng" w="38150">
            <a:solidFill>
              <a:srgbClr val="B2C0DA"/>
            </a:solidFill>
            <a:prstDash val="solid"/>
            <a:round/>
            <a:headEnd len="med" w="med" type="none"/>
            <a:tailEnd len="med" w="med" type="none"/>
          </a:ln>
        </p:spPr>
      </p:cxnSp>
      <p:cxnSp>
        <p:nvCxnSpPr>
          <p:cNvPr id="7" name="Shape 7"/>
          <p:cNvCxnSpPr/>
          <p:nvPr/>
        </p:nvCxnSpPr>
        <p:spPr>
          <a:xfrm>
            <a:off x="75960" y="0"/>
            <a:ext cx="360" cy="6858000"/>
          </a:xfrm>
          <a:prstGeom prst="straightConnector1">
            <a:avLst/>
          </a:prstGeom>
          <a:noFill/>
          <a:ln cap="flat" cmpd="sng" w="57225">
            <a:solidFill>
              <a:srgbClr val="B2C0DA"/>
            </a:solidFill>
            <a:prstDash val="solid"/>
            <a:round/>
            <a:headEnd len="med" w="med" type="none"/>
            <a:tailEnd len="med" w="med" type="none"/>
          </a:ln>
        </p:spPr>
      </p:cxnSp>
      <p:cxnSp>
        <p:nvCxnSpPr>
          <p:cNvPr id="8" name="Shape 8"/>
          <p:cNvCxnSpPr/>
          <p:nvPr/>
        </p:nvCxnSpPr>
        <p:spPr>
          <a:xfrm>
            <a:off x="8991360" y="0"/>
            <a:ext cx="360" cy="6858000"/>
          </a:xfrm>
          <a:prstGeom prst="straightConnector1">
            <a:avLst/>
          </a:prstGeom>
          <a:noFill/>
          <a:ln cap="flat" cmpd="sng" w="19075">
            <a:solidFill>
              <a:srgbClr val="4F81BD"/>
            </a:solidFill>
            <a:prstDash val="solid"/>
            <a:round/>
            <a:headEnd len="med" w="med" type="none"/>
            <a:tailEnd len="med" w="med" type="none"/>
          </a:ln>
        </p:spPr>
      </p:cxnSp>
      <p:cxnSp>
        <p:nvCxnSpPr>
          <p:cNvPr id="9" name="Shape 9"/>
          <p:cNvCxnSpPr/>
          <p:nvPr/>
        </p:nvCxnSpPr>
        <p:spPr>
          <a:xfrm>
            <a:off x="8915400" y="0"/>
            <a:ext cx="360" cy="6858000"/>
          </a:xfrm>
          <a:prstGeom prst="straightConnector1">
            <a:avLst/>
          </a:prstGeom>
          <a:noFill/>
          <a:ln cap="flat" cmpd="sng" w="9525">
            <a:solidFill>
              <a:srgbClr val="4F81BD"/>
            </a:solidFill>
            <a:prstDash val="solid"/>
            <a:round/>
            <a:headEnd len="med" w="med" type="none"/>
            <a:tailEnd len="med" w="med" type="none"/>
          </a:ln>
        </p:spPr>
      </p:cxnSp>
      <p:sp>
        <p:nvSpPr>
          <p:cNvPr id="10" name="Shape 10"/>
          <p:cNvSpPr/>
          <p:nvPr/>
        </p:nvSpPr>
        <p:spPr>
          <a:xfrm>
            <a:off x="380880" y="0"/>
            <a:ext cx="607320" cy="6855840"/>
          </a:xfrm>
          <a:prstGeom prst="rect">
            <a:avLst/>
          </a:prstGeom>
          <a:solidFill>
            <a:srgbClr val="B2C0DA">
              <a:alpha val="53725"/>
            </a:srgbClr>
          </a:solidFill>
          <a:ln>
            <a:noFill/>
          </a:ln>
          <a:effectLst>
            <a:outerShdw dir="5400000" dist="2484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1" name="Shape 11"/>
          <p:cNvSpPr/>
          <p:nvPr/>
        </p:nvSpPr>
        <p:spPr>
          <a:xfrm>
            <a:off x="276480" y="0"/>
            <a:ext cx="102600" cy="6855840"/>
          </a:xfrm>
          <a:prstGeom prst="rect">
            <a:avLst/>
          </a:prstGeom>
          <a:solidFill>
            <a:srgbClr val="D0D8E7">
              <a:alpha val="35686"/>
            </a:srgbClr>
          </a:solidFill>
          <a:ln>
            <a:noFill/>
          </a:ln>
          <a:effectLst>
            <a:outerShdw dir="5400000" dist="2484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2" name="Shape 12"/>
          <p:cNvSpPr/>
          <p:nvPr/>
        </p:nvSpPr>
        <p:spPr>
          <a:xfrm>
            <a:off x="990720" y="0"/>
            <a:ext cx="179640" cy="6855840"/>
          </a:xfrm>
          <a:prstGeom prst="rect">
            <a:avLst/>
          </a:prstGeom>
          <a:solidFill>
            <a:srgbClr val="D0D8E7">
              <a:alpha val="69803"/>
            </a:srgbClr>
          </a:solidFill>
          <a:ln>
            <a:noFill/>
          </a:ln>
          <a:effectLst>
            <a:outerShdw dir="5400000" dist="2484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3" name="Shape 13"/>
          <p:cNvSpPr/>
          <p:nvPr/>
        </p:nvSpPr>
        <p:spPr>
          <a:xfrm>
            <a:off x="1141200" y="0"/>
            <a:ext cx="228240" cy="6855840"/>
          </a:xfrm>
          <a:prstGeom prst="rect">
            <a:avLst/>
          </a:prstGeom>
          <a:solidFill>
            <a:srgbClr val="E9ECF3">
              <a:alpha val="70980"/>
            </a:srgbClr>
          </a:solidFill>
          <a:ln>
            <a:noFill/>
          </a:ln>
          <a:effectLst>
            <a:outerShdw dir="5400000" dist="2484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cxnSp>
        <p:nvCxnSpPr>
          <p:cNvPr id="14" name="Shape 14"/>
          <p:cNvCxnSpPr/>
          <p:nvPr/>
        </p:nvCxnSpPr>
        <p:spPr>
          <a:xfrm>
            <a:off x="106200" y="0"/>
            <a:ext cx="360" cy="6858000"/>
          </a:xfrm>
          <a:prstGeom prst="straightConnector1">
            <a:avLst/>
          </a:prstGeom>
          <a:noFill/>
          <a:ln cap="flat" cmpd="sng" w="57225">
            <a:solidFill>
              <a:srgbClr val="B2C0DA"/>
            </a:solidFill>
            <a:prstDash val="solid"/>
            <a:round/>
            <a:headEnd len="med" w="med" type="none"/>
            <a:tailEnd len="med" w="med" type="none"/>
          </a:ln>
        </p:spPr>
      </p:cxnSp>
      <p:cxnSp>
        <p:nvCxnSpPr>
          <p:cNvPr id="15" name="Shape 15"/>
          <p:cNvCxnSpPr/>
          <p:nvPr/>
        </p:nvCxnSpPr>
        <p:spPr>
          <a:xfrm>
            <a:off x="914400" y="0"/>
            <a:ext cx="360" cy="6858000"/>
          </a:xfrm>
          <a:prstGeom prst="straightConnector1">
            <a:avLst/>
          </a:prstGeom>
          <a:noFill/>
          <a:ln cap="flat" cmpd="sng" w="57225">
            <a:solidFill>
              <a:srgbClr val="E9ECF3"/>
            </a:solidFill>
            <a:prstDash val="solid"/>
            <a:round/>
            <a:headEnd len="med" w="med" type="none"/>
            <a:tailEnd len="med" w="med" type="none"/>
          </a:ln>
        </p:spPr>
      </p:cxnSp>
      <p:cxnSp>
        <p:nvCxnSpPr>
          <p:cNvPr id="16" name="Shape 16"/>
          <p:cNvCxnSpPr/>
          <p:nvPr/>
        </p:nvCxnSpPr>
        <p:spPr>
          <a:xfrm>
            <a:off x="853920" y="0"/>
            <a:ext cx="360" cy="6858000"/>
          </a:xfrm>
          <a:prstGeom prst="straightConnector1">
            <a:avLst/>
          </a:prstGeom>
          <a:noFill/>
          <a:ln cap="flat" cmpd="sng" w="57225">
            <a:solidFill>
              <a:srgbClr val="B2C0DA"/>
            </a:solidFill>
            <a:prstDash val="solid"/>
            <a:round/>
            <a:headEnd len="med" w="med" type="none"/>
            <a:tailEnd len="med" w="med" type="none"/>
          </a:ln>
        </p:spPr>
      </p:cxnSp>
      <p:cxnSp>
        <p:nvCxnSpPr>
          <p:cNvPr id="17" name="Shape 17"/>
          <p:cNvCxnSpPr/>
          <p:nvPr/>
        </p:nvCxnSpPr>
        <p:spPr>
          <a:xfrm>
            <a:off x="1726560" y="0"/>
            <a:ext cx="360" cy="6858000"/>
          </a:xfrm>
          <a:prstGeom prst="straightConnector1">
            <a:avLst/>
          </a:prstGeom>
          <a:noFill/>
          <a:ln cap="flat" cmpd="sng" w="28425">
            <a:solidFill>
              <a:srgbClr val="B2C0DA"/>
            </a:solidFill>
            <a:prstDash val="solid"/>
            <a:round/>
            <a:headEnd len="med" w="med" type="none"/>
            <a:tailEnd len="med" w="med" type="none"/>
          </a:ln>
        </p:spPr>
      </p:cxnSp>
      <p:cxnSp>
        <p:nvCxnSpPr>
          <p:cNvPr id="18" name="Shape 18"/>
          <p:cNvCxnSpPr/>
          <p:nvPr/>
        </p:nvCxnSpPr>
        <p:spPr>
          <a:xfrm>
            <a:off x="1066680" y="0"/>
            <a:ext cx="360" cy="6858000"/>
          </a:xfrm>
          <a:prstGeom prst="straightConnector1">
            <a:avLst/>
          </a:prstGeom>
          <a:noFill/>
          <a:ln cap="flat" cmpd="sng" w="9525">
            <a:solidFill>
              <a:srgbClr val="B2C0DA"/>
            </a:solidFill>
            <a:prstDash val="solid"/>
            <a:round/>
            <a:headEnd len="med" w="med" type="none"/>
            <a:tailEnd len="med" w="med" type="none"/>
          </a:ln>
        </p:spPr>
      </p:cxnSp>
      <p:cxnSp>
        <p:nvCxnSpPr>
          <p:cNvPr id="19" name="Shape 19"/>
          <p:cNvCxnSpPr/>
          <p:nvPr/>
        </p:nvCxnSpPr>
        <p:spPr>
          <a:xfrm>
            <a:off x="9113760" y="0"/>
            <a:ext cx="360" cy="6858000"/>
          </a:xfrm>
          <a:prstGeom prst="straightConnector1">
            <a:avLst/>
          </a:prstGeom>
          <a:noFill/>
          <a:ln cap="flat" cmpd="sng" w="57225">
            <a:solidFill>
              <a:srgbClr val="B2C0DA"/>
            </a:solidFill>
            <a:prstDash val="solid"/>
            <a:round/>
            <a:headEnd len="med" w="med" type="none"/>
            <a:tailEnd len="med" w="med" type="none"/>
          </a:ln>
        </p:spPr>
      </p:cxnSp>
      <p:sp>
        <p:nvSpPr>
          <p:cNvPr id="20" name="Shape 20"/>
          <p:cNvSpPr/>
          <p:nvPr/>
        </p:nvSpPr>
        <p:spPr>
          <a:xfrm>
            <a:off x="1219320" y="0"/>
            <a:ext cx="74160" cy="6855840"/>
          </a:xfrm>
          <a:prstGeom prst="rect">
            <a:avLst/>
          </a:prstGeom>
          <a:solidFill>
            <a:srgbClr val="B2C0DA">
              <a:alpha val="50980"/>
            </a:srgbClr>
          </a:solidFill>
          <a:ln>
            <a:noFill/>
          </a:ln>
          <a:effectLst>
            <a:outerShdw dir="5400000" dist="2484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1" name="Shape 21"/>
          <p:cNvSpPr/>
          <p:nvPr/>
        </p:nvSpPr>
        <p:spPr>
          <a:xfrm>
            <a:off x="609480" y="3429000"/>
            <a:ext cx="1293120" cy="1293120"/>
          </a:xfrm>
          <a:prstGeom prst="ellipse">
            <a:avLst/>
          </a:prstGeom>
          <a:solidFill>
            <a:srgbClr val="4F81BD"/>
          </a:solidFill>
          <a:ln>
            <a:noFill/>
          </a:ln>
          <a:effectLst>
            <a:outerShdw dir="5400000" dist="2484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2" name="Shape 22"/>
          <p:cNvSpPr/>
          <p:nvPr/>
        </p:nvSpPr>
        <p:spPr>
          <a:xfrm>
            <a:off x="1309680" y="4866840"/>
            <a:ext cx="639360" cy="639360"/>
          </a:xfrm>
          <a:prstGeom prst="ellipse">
            <a:avLst/>
          </a:prstGeom>
          <a:solidFill>
            <a:srgbClr val="4F81BD"/>
          </a:solidFill>
          <a:ln>
            <a:noFill/>
          </a:ln>
          <a:effectLst>
            <a:outerShdw dir="5400000" dist="2484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3" name="Shape 23"/>
          <p:cNvSpPr/>
          <p:nvPr/>
        </p:nvSpPr>
        <p:spPr>
          <a:xfrm>
            <a:off x="1091160" y="5500800"/>
            <a:ext cx="135000" cy="135000"/>
          </a:xfrm>
          <a:prstGeom prst="ellipse">
            <a:avLst/>
          </a:prstGeom>
          <a:solidFill>
            <a:srgbClr val="4F81BD"/>
          </a:solidFill>
          <a:ln>
            <a:noFill/>
          </a:ln>
          <a:effectLst>
            <a:outerShdw dir="5400000" dist="2484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4" name="Shape 24"/>
          <p:cNvSpPr/>
          <p:nvPr/>
        </p:nvSpPr>
        <p:spPr>
          <a:xfrm>
            <a:off x="1664280" y="5788080"/>
            <a:ext cx="272160" cy="272160"/>
          </a:xfrm>
          <a:prstGeom prst="ellipse">
            <a:avLst/>
          </a:prstGeom>
          <a:solidFill>
            <a:srgbClr val="4F81BD"/>
          </a:solidFill>
          <a:ln>
            <a:noFill/>
          </a:ln>
          <a:effectLst>
            <a:outerShdw dir="5400000" dist="2484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5" name="Shape 25"/>
          <p:cNvSpPr/>
          <p:nvPr/>
        </p:nvSpPr>
        <p:spPr>
          <a:xfrm>
            <a:off x="1905120" y="4495680"/>
            <a:ext cx="363600" cy="363600"/>
          </a:xfrm>
          <a:prstGeom prst="ellipse">
            <a:avLst/>
          </a:prstGeom>
          <a:solidFill>
            <a:srgbClr val="4F81BD"/>
          </a:solidFill>
          <a:ln>
            <a:noFill/>
          </a:ln>
          <a:effectLst>
            <a:outerShdw dir="5400000" dist="2484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6" name="Shape 26"/>
          <p:cNvSpPr txBox="1"/>
          <p:nvPr>
            <p:ph type="title"/>
          </p:nvPr>
        </p:nvSpPr>
        <p:spPr>
          <a:xfrm>
            <a:off x="457200" y="273600"/>
            <a:ext cx="8228880" cy="1144440"/>
          </a:xfrm>
          <a:prstGeom prst="rect">
            <a:avLst/>
          </a:prstGeom>
          <a:noFill/>
          <a:ln>
            <a:noFill/>
          </a:ln>
        </p:spPr>
        <p:txBody>
          <a:bodyPr anchorCtr="0" anchor="ctr" bIns="91425" lIns="91425" rIns="91425" wrap="square" tIns="91425"/>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7" name="Shape 27"/>
          <p:cNvSpPr txBox="1"/>
          <p:nvPr>
            <p:ph idx="1" type="body"/>
          </p:nvPr>
        </p:nvSpPr>
        <p:spPr>
          <a:xfrm>
            <a:off x="457200" y="1604520"/>
            <a:ext cx="8228880" cy="3976920"/>
          </a:xfrm>
          <a:prstGeom prst="rect">
            <a:avLst/>
          </a:prstGeom>
          <a:noFill/>
          <a:ln>
            <a:noFill/>
          </a:ln>
        </p:spPr>
        <p:txBody>
          <a:bodyPr anchorCtr="0" anchor="t" bIns="91425" lIns="91425"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3.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p:nvPr/>
        </p:nvSpPr>
        <p:spPr>
          <a:xfrm>
            <a:off x="2286000" y="3124080"/>
            <a:ext cx="6170040" cy="1892160"/>
          </a:xfrm>
          <a:prstGeom prst="rect">
            <a:avLst/>
          </a:prstGeom>
          <a:no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79" name="Shape 79"/>
          <p:cNvSpPr/>
          <p:nvPr/>
        </p:nvSpPr>
        <p:spPr>
          <a:xfrm>
            <a:off x="2286000" y="2589120"/>
            <a:ext cx="6170040" cy="1369440"/>
          </a:xfrm>
          <a:prstGeom prst="rect">
            <a:avLst/>
          </a:prstGeom>
          <a:noFill/>
          <a:ln>
            <a:noFill/>
          </a:ln>
        </p:spPr>
        <p:txBody>
          <a:bodyPr anchorCtr="0" anchor="t" bIns="45000" lIns="90000" rIns="90000" wrap="square" tIns="45000">
            <a:noAutofit/>
          </a:bodyPr>
          <a:lstStyle/>
          <a:p>
            <a:pPr indent="0" lvl="0" marL="0" marR="0" rtl="0" algn="ctr">
              <a:lnSpc>
                <a:spcPct val="100000"/>
              </a:lnSpc>
              <a:spcBef>
                <a:spcPts val="0"/>
              </a:spcBef>
              <a:spcAft>
                <a:spcPts val="0"/>
              </a:spcAft>
              <a:buNone/>
            </a:pPr>
            <a:r>
              <a:rPr b="0" i="1" lang="ca-ES" sz="3200" u="none" cap="none" strike="noStrike">
                <a:solidFill>
                  <a:srgbClr val="000000"/>
                </a:solidFill>
                <a:latin typeface="Times New Roman"/>
                <a:ea typeface="Times New Roman"/>
                <a:cs typeface="Times New Roman"/>
                <a:sym typeface="Times New Roman"/>
              </a:rPr>
              <a:t>Sistema domòtic difús:</a:t>
            </a:r>
            <a:endParaRPr b="0" i="0" sz="18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None/>
            </a:pPr>
            <a:r>
              <a:rPr b="0" i="1" lang="ca-ES" sz="3200" u="none" cap="none" strike="noStrike">
                <a:solidFill>
                  <a:srgbClr val="000000"/>
                </a:solidFill>
                <a:latin typeface="Times New Roman"/>
                <a:ea typeface="Times New Roman"/>
                <a:cs typeface="Times New Roman"/>
                <a:sym typeface="Times New Roman"/>
              </a:rPr>
              <a:t>creació d'un sistema situat a Mart</a:t>
            </a:r>
            <a:endParaRPr b="0" i="0" sz="1800" u="none" cap="none" strike="noStrike">
              <a:solidFill>
                <a:srgbClr val="000000"/>
              </a:solidFill>
              <a:latin typeface="Arial"/>
              <a:ea typeface="Arial"/>
              <a:cs typeface="Arial"/>
              <a:sym typeface="Arial"/>
            </a:endParaRPr>
          </a:p>
        </p:txBody>
      </p:sp>
      <p:sp>
        <p:nvSpPr>
          <p:cNvPr id="80" name="Shape 80"/>
          <p:cNvSpPr/>
          <p:nvPr/>
        </p:nvSpPr>
        <p:spPr>
          <a:xfrm>
            <a:off x="4896000" y="5112000"/>
            <a:ext cx="3670200" cy="1006200"/>
          </a:xfrm>
          <a:prstGeom prst="rect">
            <a:avLst/>
          </a:prstGeom>
          <a:noFill/>
          <a:ln>
            <a:noFill/>
          </a:ln>
        </p:spPr>
        <p:txBody>
          <a:bodyPr anchorCtr="0" anchor="t" bIns="45000" lIns="90000" rIns="90000" wrap="square" tIns="45000">
            <a:noAutofit/>
          </a:bodyPr>
          <a:lstStyle/>
          <a:p>
            <a:pPr indent="0" lvl="0" marL="0" marR="0" rtl="0" algn="l">
              <a:lnSpc>
                <a:spcPct val="100000"/>
              </a:lnSpc>
              <a:spcBef>
                <a:spcPts val="0"/>
              </a:spcBef>
              <a:spcAft>
                <a:spcPts val="0"/>
              </a:spcAft>
              <a:buNone/>
            </a:pPr>
            <a:r>
              <a:rPr b="0" i="0" lang="ca-ES" sz="1800" u="none" cap="none" strike="noStrike">
                <a:solidFill>
                  <a:srgbClr val="000000"/>
                </a:solidFill>
                <a:latin typeface="Arial"/>
                <a:ea typeface="Arial"/>
                <a:cs typeface="Arial"/>
                <a:sym typeface="Arial"/>
              </a:rPr>
              <a:t>Estudiant: Myriam Tejero Cortés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ca-ES" sz="1800" u="none" cap="none" strike="noStrike">
                <a:solidFill>
                  <a:srgbClr val="000000"/>
                </a:solidFill>
                <a:latin typeface="Arial"/>
                <a:ea typeface="Arial"/>
                <a:cs typeface="Arial"/>
                <a:sym typeface="Arial"/>
              </a:rPr>
              <a:t>Consultor: Dr. David Isern Alarcón</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ca-ES" sz="1800" u="none" cap="none" strike="noStrike">
                <a:solidFill>
                  <a:srgbClr val="000000"/>
                </a:solidFill>
                <a:latin typeface="Arial"/>
                <a:ea typeface="Arial"/>
                <a:cs typeface="Arial"/>
                <a:sym typeface="Arial"/>
              </a:rPr>
              <a:t>Tutor: Dr. Carles Ventura Royo</a:t>
            </a:r>
            <a:endParaRPr b="0" i="0" sz="1800" u="none" cap="none" strike="noStrike">
              <a:solidFill>
                <a:srgbClr val="000000"/>
              </a:solidFill>
              <a:latin typeface="Arial"/>
              <a:ea typeface="Arial"/>
              <a:cs typeface="Arial"/>
              <a:sym typeface="Arial"/>
            </a:endParaRPr>
          </a:p>
        </p:txBody>
      </p:sp>
      <p:pic>
        <p:nvPicPr>
          <p:cNvPr id="81" name="Shape 81"/>
          <p:cNvPicPr preferRelativeResize="0"/>
          <p:nvPr/>
        </p:nvPicPr>
        <p:blipFill rotWithShape="1">
          <a:blip r:embed="rId3">
            <a:alphaModFix/>
          </a:blip>
          <a:srcRect b="0" l="0" r="0" t="0"/>
          <a:stretch/>
        </p:blipFill>
        <p:spPr>
          <a:xfrm>
            <a:off x="6624000" y="360000"/>
            <a:ext cx="1555200" cy="115488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p:nvPr/>
        </p:nvSpPr>
        <p:spPr>
          <a:xfrm>
            <a:off x="1800000" y="122400"/>
            <a:ext cx="6838500" cy="189210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Blocs i variables del sistema</a:t>
            </a:r>
            <a:endParaRPr b="0" i="0" sz="1800" u="none" cap="none" strike="noStrike">
              <a:solidFill>
                <a:srgbClr val="000000"/>
              </a:solidFill>
              <a:latin typeface="Arial"/>
              <a:ea typeface="Arial"/>
              <a:cs typeface="Arial"/>
              <a:sym typeface="Arial"/>
            </a:endParaRPr>
          </a:p>
        </p:txBody>
      </p:sp>
      <p:sp>
        <p:nvSpPr>
          <p:cNvPr id="142" name="Shape 142"/>
          <p:cNvSpPr txBox="1"/>
          <p:nvPr/>
        </p:nvSpPr>
        <p:spPr>
          <a:xfrm>
            <a:off x="2061000" y="2162075"/>
            <a:ext cx="5022000" cy="603900"/>
          </a:xfrm>
          <a:prstGeom prst="rect">
            <a:avLst/>
          </a:prstGeom>
          <a:noFill/>
          <a:ln>
            <a:noFill/>
          </a:ln>
        </p:spPr>
        <p:txBody>
          <a:bodyPr anchorCtr="0" anchor="t" bIns="91425" lIns="91425" rIns="91425" wrap="square" tIns="91425">
            <a:noAutofit/>
          </a:bodyPr>
          <a:lstStyle/>
          <a:p>
            <a:pPr indent="0" lvl="0" marL="0" rtl="0">
              <a:spcBef>
                <a:spcPts val="0"/>
              </a:spcBef>
              <a:spcAft>
                <a:spcPts val="0"/>
              </a:spcAft>
              <a:buNone/>
            </a:pPr>
            <a:r>
              <a:rPr lang="ca-ES" sz="2400">
                <a:latin typeface="Times New Roman"/>
                <a:ea typeface="Times New Roman"/>
                <a:cs typeface="Times New Roman"/>
                <a:sym typeface="Times New Roman"/>
              </a:rPr>
              <a:t>Diagrama de flux.</a:t>
            </a:r>
            <a:endParaRPr sz="2400">
              <a:latin typeface="Times New Roman"/>
              <a:ea typeface="Times New Roman"/>
              <a:cs typeface="Times New Roman"/>
              <a:sym typeface="Times New Roman"/>
            </a:endParaRPr>
          </a:p>
        </p:txBody>
      </p:sp>
      <p:pic>
        <p:nvPicPr>
          <p:cNvPr id="143" name="Shape 143"/>
          <p:cNvPicPr preferRelativeResize="0"/>
          <p:nvPr/>
        </p:nvPicPr>
        <p:blipFill>
          <a:blip r:embed="rId3">
            <a:alphaModFix/>
          </a:blip>
          <a:stretch>
            <a:fillRect/>
          </a:stretch>
        </p:blipFill>
        <p:spPr>
          <a:xfrm>
            <a:off x="2014075" y="3158838"/>
            <a:ext cx="6410325" cy="34575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Shape 149"/>
          <p:cNvSpPr/>
          <p:nvPr/>
        </p:nvSpPr>
        <p:spPr>
          <a:xfrm>
            <a:off x="1800000" y="122400"/>
            <a:ext cx="6838500" cy="189210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Blocs i variables del sistema</a:t>
            </a:r>
            <a:endParaRPr b="0" i="0" sz="1800" u="none" cap="none" strike="noStrike">
              <a:solidFill>
                <a:srgbClr val="000000"/>
              </a:solidFill>
              <a:latin typeface="Arial"/>
              <a:ea typeface="Arial"/>
              <a:cs typeface="Arial"/>
              <a:sym typeface="Arial"/>
            </a:endParaRPr>
          </a:p>
        </p:txBody>
      </p:sp>
      <p:sp>
        <p:nvSpPr>
          <p:cNvPr id="150" name="Shape 150"/>
          <p:cNvSpPr txBox="1"/>
          <p:nvPr/>
        </p:nvSpPr>
        <p:spPr>
          <a:xfrm>
            <a:off x="2529375" y="1917900"/>
            <a:ext cx="4524300" cy="2283000"/>
          </a:xfrm>
          <a:prstGeom prst="rect">
            <a:avLst/>
          </a:prstGeom>
          <a:noFill/>
          <a:ln>
            <a:noFill/>
          </a:ln>
        </p:spPr>
        <p:txBody>
          <a:bodyPr anchorCtr="0" anchor="t" bIns="91425" lIns="91425" rIns="91425" wrap="square" tIns="91425">
            <a:noAutofit/>
          </a:bodyPr>
          <a:lstStyle/>
          <a:p>
            <a:pPr indent="0" lvl="0" marL="0" rtl="0">
              <a:spcBef>
                <a:spcPts val="0"/>
              </a:spcBef>
              <a:spcAft>
                <a:spcPts val="0"/>
              </a:spcAft>
              <a:buNone/>
            </a:pPr>
            <a:r>
              <a:rPr lang="ca-ES" sz="2400">
                <a:latin typeface="Times New Roman"/>
                <a:ea typeface="Times New Roman"/>
                <a:cs typeface="Times New Roman"/>
                <a:sym typeface="Times New Roman"/>
              </a:rPr>
              <a:t>B</a:t>
            </a:r>
            <a:r>
              <a:rPr lang="ca-ES" sz="2400">
                <a:latin typeface="Times New Roman"/>
                <a:ea typeface="Times New Roman"/>
                <a:cs typeface="Times New Roman"/>
                <a:sym typeface="Times New Roman"/>
              </a:rPr>
              <a:t>loc de control de pressió</a:t>
            </a:r>
            <a:endParaRPr sz="24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a:p>
            <a:pPr indent="0" lvl="0" marL="0" rtl="0">
              <a:spcBef>
                <a:spcPts val="0"/>
              </a:spcBef>
              <a:spcAft>
                <a:spcPts val="0"/>
              </a:spcAft>
              <a:buNone/>
            </a:pPr>
            <a:r>
              <a:rPr lang="ca-ES" sz="1800">
                <a:latin typeface="Times New Roman"/>
                <a:ea typeface="Times New Roman"/>
                <a:cs typeface="Times New Roman"/>
                <a:sym typeface="Times New Roman"/>
              </a:rPr>
              <a:t>Variables d’entrada:</a:t>
            </a:r>
            <a:endParaRPr sz="1800">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ca-ES" sz="1800">
                <a:latin typeface="Times New Roman"/>
                <a:ea typeface="Times New Roman"/>
                <a:cs typeface="Times New Roman"/>
                <a:sym typeface="Times New Roman"/>
              </a:rPr>
              <a:t>Pressió. </a:t>
            </a:r>
            <a:r>
              <a:rPr lang="ca-ES" sz="1800">
                <a:solidFill>
                  <a:schemeClr val="dk1"/>
                </a:solidFill>
                <a:latin typeface="Times New Roman"/>
                <a:ea typeface="Times New Roman"/>
                <a:cs typeface="Times New Roman"/>
                <a:sym typeface="Times New Roman"/>
              </a:rPr>
              <a:t>Variable difusa amb funcions de pertinença.</a:t>
            </a:r>
            <a:endParaRPr sz="1800">
              <a:solidFill>
                <a:schemeClr val="dk1"/>
              </a:solidFill>
              <a:latin typeface="Times New Roman"/>
              <a:ea typeface="Times New Roman"/>
              <a:cs typeface="Times New Roman"/>
              <a:sym typeface="Times New Roman"/>
            </a:endParaRPr>
          </a:p>
          <a:p>
            <a:pPr indent="-342900" lvl="0" marL="457200" rtl="0">
              <a:spcBef>
                <a:spcPts val="0"/>
              </a:spcBef>
              <a:spcAft>
                <a:spcPts val="0"/>
              </a:spcAft>
              <a:buClr>
                <a:schemeClr val="dk1"/>
              </a:buClr>
              <a:buSzPts val="1800"/>
              <a:buFont typeface="Times New Roman"/>
              <a:buChar char="●"/>
            </a:pPr>
            <a:r>
              <a:rPr lang="ca-ES" sz="1800">
                <a:solidFill>
                  <a:schemeClr val="dk1"/>
                </a:solidFill>
                <a:latin typeface="Times New Roman"/>
                <a:ea typeface="Times New Roman"/>
                <a:cs typeface="Times New Roman"/>
                <a:sym typeface="Times New Roman"/>
              </a:rPr>
              <a:t>Presència. Variable booleana</a:t>
            </a:r>
            <a:endParaRPr sz="18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a:p>
            <a:pPr indent="0" lvl="0" marL="0" rtl="0">
              <a:spcBef>
                <a:spcPts val="0"/>
              </a:spcBef>
              <a:spcAft>
                <a:spcPts val="0"/>
              </a:spcAft>
              <a:buNone/>
            </a:pPr>
            <a:r>
              <a:rPr lang="ca-ES" sz="1800">
                <a:latin typeface="Times New Roman"/>
                <a:ea typeface="Times New Roman"/>
                <a:cs typeface="Times New Roman"/>
                <a:sym typeface="Times New Roman"/>
              </a:rPr>
              <a:t>Variable de sortida:</a:t>
            </a:r>
            <a:endParaRPr sz="1800">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ca-ES" sz="1800">
                <a:latin typeface="Times New Roman"/>
                <a:ea typeface="Times New Roman"/>
                <a:cs typeface="Times New Roman"/>
                <a:sym typeface="Times New Roman"/>
              </a:rPr>
              <a:t>Acció</a:t>
            </a:r>
            <a:endParaRPr sz="1800">
              <a:latin typeface="Times New Roman"/>
              <a:ea typeface="Times New Roman"/>
              <a:cs typeface="Times New Roman"/>
              <a:sym typeface="Times New Roman"/>
            </a:endParaRPr>
          </a:p>
        </p:txBody>
      </p:sp>
      <p:pic>
        <p:nvPicPr>
          <p:cNvPr id="151" name="Shape 151"/>
          <p:cNvPicPr preferRelativeResize="0"/>
          <p:nvPr/>
        </p:nvPicPr>
        <p:blipFill>
          <a:blip r:embed="rId3">
            <a:alphaModFix/>
          </a:blip>
          <a:stretch>
            <a:fillRect/>
          </a:stretch>
        </p:blipFill>
        <p:spPr>
          <a:xfrm>
            <a:off x="2352000" y="4524375"/>
            <a:ext cx="6286500" cy="23336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p:nvPr/>
        </p:nvSpPr>
        <p:spPr>
          <a:xfrm>
            <a:off x="1800000" y="122400"/>
            <a:ext cx="6838500" cy="189210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Blocs i variables del sistema</a:t>
            </a:r>
            <a:endParaRPr b="0" i="0" sz="1800" u="none" cap="none" strike="noStrike">
              <a:solidFill>
                <a:srgbClr val="000000"/>
              </a:solidFill>
              <a:latin typeface="Arial"/>
              <a:ea typeface="Arial"/>
              <a:cs typeface="Arial"/>
              <a:sym typeface="Arial"/>
            </a:endParaRPr>
          </a:p>
        </p:txBody>
      </p:sp>
      <p:sp>
        <p:nvSpPr>
          <p:cNvPr id="158" name="Shape 158"/>
          <p:cNvSpPr txBox="1"/>
          <p:nvPr/>
        </p:nvSpPr>
        <p:spPr>
          <a:xfrm>
            <a:off x="2529375" y="1917900"/>
            <a:ext cx="4524300" cy="2283000"/>
          </a:xfrm>
          <a:prstGeom prst="rect">
            <a:avLst/>
          </a:prstGeom>
          <a:noFill/>
          <a:ln>
            <a:noFill/>
          </a:ln>
        </p:spPr>
        <p:txBody>
          <a:bodyPr anchorCtr="0" anchor="t" bIns="91425" lIns="91425" rIns="91425" wrap="square" tIns="91425">
            <a:noAutofit/>
          </a:bodyPr>
          <a:lstStyle/>
          <a:p>
            <a:pPr indent="0" lvl="0" marL="0" rtl="0">
              <a:spcBef>
                <a:spcPts val="0"/>
              </a:spcBef>
              <a:spcAft>
                <a:spcPts val="0"/>
              </a:spcAft>
              <a:buNone/>
            </a:pPr>
            <a:r>
              <a:rPr lang="ca-ES" sz="2400">
                <a:latin typeface="Times New Roman"/>
                <a:ea typeface="Times New Roman"/>
                <a:cs typeface="Times New Roman"/>
                <a:sym typeface="Times New Roman"/>
              </a:rPr>
              <a:t>Bloc de regles d’incendis</a:t>
            </a:r>
            <a:endParaRPr sz="24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a:p>
            <a:pPr indent="0" lvl="0" marL="0" rtl="0">
              <a:spcBef>
                <a:spcPts val="0"/>
              </a:spcBef>
              <a:spcAft>
                <a:spcPts val="0"/>
              </a:spcAft>
              <a:buNone/>
            </a:pPr>
            <a:r>
              <a:rPr lang="ca-ES" sz="1800">
                <a:latin typeface="Times New Roman"/>
                <a:ea typeface="Times New Roman"/>
                <a:cs typeface="Times New Roman"/>
                <a:sym typeface="Times New Roman"/>
              </a:rPr>
              <a:t>Variables d’entrada:</a:t>
            </a:r>
            <a:endParaRPr sz="1800">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ca-ES" sz="1800">
                <a:latin typeface="Times New Roman"/>
                <a:ea typeface="Times New Roman"/>
                <a:cs typeface="Times New Roman"/>
                <a:sym typeface="Times New Roman"/>
              </a:rPr>
              <a:t>Incendi. </a:t>
            </a:r>
            <a:r>
              <a:rPr lang="ca-ES" sz="1800">
                <a:solidFill>
                  <a:schemeClr val="dk1"/>
                </a:solidFill>
                <a:latin typeface="Times New Roman"/>
                <a:ea typeface="Times New Roman"/>
                <a:cs typeface="Times New Roman"/>
                <a:sym typeface="Times New Roman"/>
              </a:rPr>
              <a:t>Variable booleana</a:t>
            </a:r>
            <a:endParaRPr sz="1800">
              <a:solidFill>
                <a:schemeClr val="dk1"/>
              </a:solidFill>
              <a:latin typeface="Times New Roman"/>
              <a:ea typeface="Times New Roman"/>
              <a:cs typeface="Times New Roman"/>
              <a:sym typeface="Times New Roman"/>
            </a:endParaRPr>
          </a:p>
          <a:p>
            <a:pPr indent="-342900" lvl="0" marL="457200" rtl="0">
              <a:spcBef>
                <a:spcPts val="0"/>
              </a:spcBef>
              <a:spcAft>
                <a:spcPts val="0"/>
              </a:spcAft>
              <a:buClr>
                <a:schemeClr val="dk1"/>
              </a:buClr>
              <a:buSzPts val="1800"/>
              <a:buFont typeface="Times New Roman"/>
              <a:buChar char="●"/>
            </a:pPr>
            <a:r>
              <a:rPr lang="ca-ES" sz="1800">
                <a:solidFill>
                  <a:schemeClr val="dk1"/>
                </a:solidFill>
                <a:latin typeface="Times New Roman"/>
                <a:ea typeface="Times New Roman"/>
                <a:cs typeface="Times New Roman"/>
                <a:sym typeface="Times New Roman"/>
              </a:rPr>
              <a:t>Presència. Variable booleana</a:t>
            </a:r>
            <a:endParaRPr sz="18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a:p>
            <a:pPr indent="0" lvl="0" marL="0" rtl="0">
              <a:spcBef>
                <a:spcPts val="0"/>
              </a:spcBef>
              <a:spcAft>
                <a:spcPts val="0"/>
              </a:spcAft>
              <a:buNone/>
            </a:pPr>
            <a:r>
              <a:rPr lang="ca-ES" sz="1800">
                <a:latin typeface="Times New Roman"/>
                <a:ea typeface="Times New Roman"/>
                <a:cs typeface="Times New Roman"/>
                <a:sym typeface="Times New Roman"/>
              </a:rPr>
              <a:t>Variable de sortida:</a:t>
            </a:r>
            <a:endParaRPr sz="1800">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ca-ES" sz="1800">
                <a:latin typeface="Times New Roman"/>
                <a:ea typeface="Times New Roman"/>
                <a:cs typeface="Times New Roman"/>
                <a:sym typeface="Times New Roman"/>
              </a:rPr>
              <a:t>Acció</a:t>
            </a:r>
            <a:endParaRPr sz="1800">
              <a:latin typeface="Times New Roman"/>
              <a:ea typeface="Times New Roman"/>
              <a:cs typeface="Times New Roman"/>
              <a:sym typeface="Times New Roman"/>
            </a:endParaRPr>
          </a:p>
        </p:txBody>
      </p:sp>
      <p:pic>
        <p:nvPicPr>
          <p:cNvPr id="159" name="Shape 159"/>
          <p:cNvPicPr preferRelativeResize="0"/>
          <p:nvPr/>
        </p:nvPicPr>
        <p:blipFill>
          <a:blip r:embed="rId3">
            <a:alphaModFix/>
          </a:blip>
          <a:stretch>
            <a:fillRect/>
          </a:stretch>
        </p:blipFill>
        <p:spPr>
          <a:xfrm>
            <a:off x="2219200" y="4610100"/>
            <a:ext cx="6524625" cy="22479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p:nvPr/>
        </p:nvSpPr>
        <p:spPr>
          <a:xfrm>
            <a:off x="1800000" y="122400"/>
            <a:ext cx="6838500" cy="189210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Blocs i variables del sistema</a:t>
            </a:r>
            <a:endParaRPr b="0" i="0" sz="1800" u="none" cap="none" strike="noStrike">
              <a:solidFill>
                <a:srgbClr val="000000"/>
              </a:solidFill>
              <a:latin typeface="Arial"/>
              <a:ea typeface="Arial"/>
              <a:cs typeface="Arial"/>
              <a:sym typeface="Arial"/>
            </a:endParaRPr>
          </a:p>
        </p:txBody>
      </p:sp>
      <p:sp>
        <p:nvSpPr>
          <p:cNvPr id="166" name="Shape 166"/>
          <p:cNvSpPr txBox="1"/>
          <p:nvPr/>
        </p:nvSpPr>
        <p:spPr>
          <a:xfrm>
            <a:off x="2309850" y="1778575"/>
            <a:ext cx="4524300" cy="498600"/>
          </a:xfrm>
          <a:prstGeom prst="rect">
            <a:avLst/>
          </a:prstGeom>
          <a:noFill/>
          <a:ln>
            <a:noFill/>
          </a:ln>
        </p:spPr>
        <p:txBody>
          <a:bodyPr anchorCtr="0" anchor="t" bIns="91425" lIns="91425" rIns="91425" wrap="square" tIns="91425">
            <a:noAutofit/>
          </a:bodyPr>
          <a:lstStyle/>
          <a:p>
            <a:pPr indent="0" lvl="0" marL="0" rtl="0">
              <a:spcBef>
                <a:spcPts val="0"/>
              </a:spcBef>
              <a:spcAft>
                <a:spcPts val="0"/>
              </a:spcAft>
              <a:buNone/>
            </a:pPr>
            <a:r>
              <a:rPr lang="ca-ES" sz="2400">
                <a:latin typeface="Times New Roman"/>
                <a:ea typeface="Times New Roman"/>
                <a:cs typeface="Times New Roman"/>
                <a:sym typeface="Times New Roman"/>
              </a:rPr>
              <a:t>Bloc de control d’energia</a:t>
            </a:r>
            <a:endParaRPr sz="1800">
              <a:latin typeface="Times New Roman"/>
              <a:ea typeface="Times New Roman"/>
              <a:cs typeface="Times New Roman"/>
              <a:sym typeface="Times New Roman"/>
            </a:endParaRPr>
          </a:p>
        </p:txBody>
      </p:sp>
      <p:pic>
        <p:nvPicPr>
          <p:cNvPr id="167" name="Shape 167"/>
          <p:cNvPicPr preferRelativeResize="0"/>
          <p:nvPr/>
        </p:nvPicPr>
        <p:blipFill>
          <a:blip r:embed="rId3">
            <a:alphaModFix/>
          </a:blip>
          <a:stretch>
            <a:fillRect/>
          </a:stretch>
        </p:blipFill>
        <p:spPr>
          <a:xfrm>
            <a:off x="1799999" y="2896975"/>
            <a:ext cx="6922375" cy="341102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Shape 173"/>
          <p:cNvSpPr/>
          <p:nvPr/>
        </p:nvSpPr>
        <p:spPr>
          <a:xfrm>
            <a:off x="1800000" y="122400"/>
            <a:ext cx="6838500" cy="110220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Blocs i variables del sistema</a:t>
            </a:r>
            <a:endParaRPr b="0" i="0" sz="1800" u="none" cap="none" strike="noStrike">
              <a:solidFill>
                <a:srgbClr val="000000"/>
              </a:solidFill>
              <a:latin typeface="Arial"/>
              <a:ea typeface="Arial"/>
              <a:cs typeface="Arial"/>
              <a:sym typeface="Arial"/>
            </a:endParaRPr>
          </a:p>
        </p:txBody>
      </p:sp>
      <p:sp>
        <p:nvSpPr>
          <p:cNvPr id="174" name="Shape 174"/>
          <p:cNvSpPr txBox="1"/>
          <p:nvPr/>
        </p:nvSpPr>
        <p:spPr>
          <a:xfrm>
            <a:off x="2164650" y="1159325"/>
            <a:ext cx="6109200" cy="483300"/>
          </a:xfrm>
          <a:prstGeom prst="rect">
            <a:avLst/>
          </a:prstGeom>
          <a:noFill/>
          <a:ln>
            <a:noFill/>
          </a:ln>
        </p:spPr>
        <p:txBody>
          <a:bodyPr anchorCtr="0" anchor="t" bIns="91425" lIns="91425" rIns="91425" wrap="square" tIns="91425">
            <a:noAutofit/>
          </a:bodyPr>
          <a:lstStyle/>
          <a:p>
            <a:pPr indent="0" lvl="0" marL="0" rtl="0">
              <a:spcBef>
                <a:spcPts val="0"/>
              </a:spcBef>
              <a:spcAft>
                <a:spcPts val="0"/>
              </a:spcAft>
              <a:buNone/>
            </a:pPr>
            <a:r>
              <a:rPr lang="ca-ES" sz="2400">
                <a:latin typeface="Times New Roman"/>
                <a:ea typeface="Times New Roman"/>
                <a:cs typeface="Times New Roman"/>
                <a:sym typeface="Times New Roman"/>
              </a:rPr>
              <a:t>Sub-b</a:t>
            </a:r>
            <a:r>
              <a:rPr lang="ca-ES" sz="2400">
                <a:latin typeface="Times New Roman"/>
                <a:ea typeface="Times New Roman"/>
                <a:cs typeface="Times New Roman"/>
                <a:sym typeface="Times New Roman"/>
              </a:rPr>
              <a:t>loc de l’aerogenerador</a:t>
            </a:r>
            <a:endParaRPr sz="24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p:txBody>
      </p:sp>
      <p:pic>
        <p:nvPicPr>
          <p:cNvPr id="175" name="Shape 175"/>
          <p:cNvPicPr preferRelativeResize="0"/>
          <p:nvPr/>
        </p:nvPicPr>
        <p:blipFill>
          <a:blip r:embed="rId3">
            <a:alphaModFix/>
          </a:blip>
          <a:stretch>
            <a:fillRect/>
          </a:stretch>
        </p:blipFill>
        <p:spPr>
          <a:xfrm>
            <a:off x="2140713" y="1735525"/>
            <a:ext cx="5723613" cy="2352300"/>
          </a:xfrm>
          <a:prstGeom prst="rect">
            <a:avLst/>
          </a:prstGeom>
          <a:noFill/>
          <a:ln>
            <a:noFill/>
          </a:ln>
        </p:spPr>
      </p:pic>
      <p:pic>
        <p:nvPicPr>
          <p:cNvPr id="176" name="Shape 176"/>
          <p:cNvPicPr preferRelativeResize="0"/>
          <p:nvPr/>
        </p:nvPicPr>
        <p:blipFill>
          <a:blip r:embed="rId4">
            <a:alphaModFix/>
          </a:blip>
          <a:stretch>
            <a:fillRect/>
          </a:stretch>
        </p:blipFill>
        <p:spPr>
          <a:xfrm>
            <a:off x="2365838" y="4087825"/>
            <a:ext cx="5706820" cy="26772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p:nvPr/>
        </p:nvSpPr>
        <p:spPr>
          <a:xfrm>
            <a:off x="1800000" y="122400"/>
            <a:ext cx="6838500" cy="110220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Blocs i variables del sistema</a:t>
            </a:r>
            <a:endParaRPr b="0" i="0" sz="1800" u="none" cap="none" strike="noStrike">
              <a:solidFill>
                <a:srgbClr val="000000"/>
              </a:solidFill>
              <a:latin typeface="Arial"/>
              <a:ea typeface="Arial"/>
              <a:cs typeface="Arial"/>
              <a:sym typeface="Arial"/>
            </a:endParaRPr>
          </a:p>
        </p:txBody>
      </p:sp>
      <p:sp>
        <p:nvSpPr>
          <p:cNvPr id="183" name="Shape 183"/>
          <p:cNvSpPr txBox="1"/>
          <p:nvPr/>
        </p:nvSpPr>
        <p:spPr>
          <a:xfrm>
            <a:off x="2164650" y="1159325"/>
            <a:ext cx="6109200" cy="483300"/>
          </a:xfrm>
          <a:prstGeom prst="rect">
            <a:avLst/>
          </a:prstGeom>
          <a:noFill/>
          <a:ln>
            <a:noFill/>
          </a:ln>
        </p:spPr>
        <p:txBody>
          <a:bodyPr anchorCtr="0" anchor="t" bIns="91425" lIns="91425" rIns="91425" wrap="square" tIns="91425">
            <a:noAutofit/>
          </a:bodyPr>
          <a:lstStyle/>
          <a:p>
            <a:pPr indent="0" lvl="0" marL="0" rtl="0">
              <a:spcBef>
                <a:spcPts val="0"/>
              </a:spcBef>
              <a:spcAft>
                <a:spcPts val="0"/>
              </a:spcAft>
              <a:buNone/>
            </a:pPr>
            <a:r>
              <a:rPr lang="ca-ES" sz="2400">
                <a:latin typeface="Times New Roman"/>
                <a:ea typeface="Times New Roman"/>
                <a:cs typeface="Times New Roman"/>
                <a:sym typeface="Times New Roman"/>
              </a:rPr>
              <a:t>Sub-bloc de plaques solars</a:t>
            </a:r>
            <a:endParaRPr sz="24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p:txBody>
      </p:sp>
      <p:pic>
        <p:nvPicPr>
          <p:cNvPr id="184" name="Shape 184"/>
          <p:cNvPicPr preferRelativeResize="0"/>
          <p:nvPr/>
        </p:nvPicPr>
        <p:blipFill>
          <a:blip r:embed="rId3">
            <a:alphaModFix/>
          </a:blip>
          <a:stretch>
            <a:fillRect/>
          </a:stretch>
        </p:blipFill>
        <p:spPr>
          <a:xfrm>
            <a:off x="2463600" y="1705775"/>
            <a:ext cx="5810250" cy="2238375"/>
          </a:xfrm>
          <a:prstGeom prst="rect">
            <a:avLst/>
          </a:prstGeom>
          <a:noFill/>
          <a:ln>
            <a:noFill/>
          </a:ln>
        </p:spPr>
      </p:pic>
      <p:pic>
        <p:nvPicPr>
          <p:cNvPr id="185" name="Shape 185"/>
          <p:cNvPicPr preferRelativeResize="0"/>
          <p:nvPr/>
        </p:nvPicPr>
        <p:blipFill>
          <a:blip r:embed="rId4">
            <a:alphaModFix/>
          </a:blip>
          <a:stretch>
            <a:fillRect/>
          </a:stretch>
        </p:blipFill>
        <p:spPr>
          <a:xfrm>
            <a:off x="2934250" y="4007300"/>
            <a:ext cx="5179920" cy="26090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Shape 191"/>
          <p:cNvSpPr/>
          <p:nvPr/>
        </p:nvSpPr>
        <p:spPr>
          <a:xfrm>
            <a:off x="1800000" y="122400"/>
            <a:ext cx="6838500" cy="110220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Blocs i variables del sistema</a:t>
            </a:r>
            <a:endParaRPr b="0" i="0" sz="1800" u="none" cap="none" strike="noStrike">
              <a:solidFill>
                <a:srgbClr val="000000"/>
              </a:solidFill>
              <a:latin typeface="Arial"/>
              <a:ea typeface="Arial"/>
              <a:cs typeface="Arial"/>
              <a:sym typeface="Arial"/>
            </a:endParaRPr>
          </a:p>
        </p:txBody>
      </p:sp>
      <p:sp>
        <p:nvSpPr>
          <p:cNvPr id="192" name="Shape 192"/>
          <p:cNvSpPr txBox="1"/>
          <p:nvPr/>
        </p:nvSpPr>
        <p:spPr>
          <a:xfrm>
            <a:off x="2164650" y="1159325"/>
            <a:ext cx="6109200" cy="483300"/>
          </a:xfrm>
          <a:prstGeom prst="rect">
            <a:avLst/>
          </a:prstGeom>
          <a:noFill/>
          <a:ln>
            <a:noFill/>
          </a:ln>
        </p:spPr>
        <p:txBody>
          <a:bodyPr anchorCtr="0" anchor="t" bIns="91425" lIns="91425" rIns="91425" wrap="square" tIns="91425">
            <a:noAutofit/>
          </a:bodyPr>
          <a:lstStyle/>
          <a:p>
            <a:pPr indent="0" lvl="0" marL="0" rtl="0">
              <a:spcBef>
                <a:spcPts val="0"/>
              </a:spcBef>
              <a:spcAft>
                <a:spcPts val="0"/>
              </a:spcAft>
              <a:buNone/>
            </a:pPr>
            <a:r>
              <a:rPr lang="ca-ES" sz="2400">
                <a:latin typeface="Times New Roman"/>
                <a:ea typeface="Times New Roman"/>
                <a:cs typeface="Times New Roman"/>
                <a:sym typeface="Times New Roman"/>
              </a:rPr>
              <a:t>Sub-bloc d’energia</a:t>
            </a:r>
            <a:endParaRPr sz="24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p:txBody>
      </p:sp>
      <p:pic>
        <p:nvPicPr>
          <p:cNvPr id="193" name="Shape 193"/>
          <p:cNvPicPr preferRelativeResize="0"/>
          <p:nvPr/>
        </p:nvPicPr>
        <p:blipFill>
          <a:blip r:embed="rId3">
            <a:alphaModFix/>
          </a:blip>
          <a:stretch>
            <a:fillRect/>
          </a:stretch>
        </p:blipFill>
        <p:spPr>
          <a:xfrm>
            <a:off x="2425500" y="1642625"/>
            <a:ext cx="5848350" cy="2362200"/>
          </a:xfrm>
          <a:prstGeom prst="rect">
            <a:avLst/>
          </a:prstGeom>
          <a:noFill/>
          <a:ln>
            <a:noFill/>
          </a:ln>
        </p:spPr>
      </p:pic>
      <p:pic>
        <p:nvPicPr>
          <p:cNvPr id="194" name="Shape 194"/>
          <p:cNvPicPr preferRelativeResize="0"/>
          <p:nvPr/>
        </p:nvPicPr>
        <p:blipFill>
          <a:blip r:embed="rId4">
            <a:alphaModFix/>
          </a:blip>
          <a:stretch>
            <a:fillRect/>
          </a:stretch>
        </p:blipFill>
        <p:spPr>
          <a:xfrm>
            <a:off x="2609175" y="4422850"/>
            <a:ext cx="6029325" cy="20383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Shape 200"/>
          <p:cNvSpPr/>
          <p:nvPr/>
        </p:nvSpPr>
        <p:spPr>
          <a:xfrm>
            <a:off x="1800000" y="122400"/>
            <a:ext cx="6838500" cy="110220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lang="ca-ES" sz="4400">
                <a:solidFill>
                  <a:srgbClr val="000080"/>
                </a:solidFill>
                <a:latin typeface="Times New Roman"/>
                <a:ea typeface="Times New Roman"/>
                <a:cs typeface="Times New Roman"/>
                <a:sym typeface="Times New Roman"/>
              </a:rPr>
              <a:t>Eines d’implementació</a:t>
            </a:r>
            <a:endParaRPr b="0" i="0" sz="1800" u="none" cap="none" strike="noStrike">
              <a:solidFill>
                <a:srgbClr val="000000"/>
              </a:solidFill>
              <a:latin typeface="Arial"/>
              <a:ea typeface="Arial"/>
              <a:cs typeface="Arial"/>
              <a:sym typeface="Arial"/>
            </a:endParaRPr>
          </a:p>
        </p:txBody>
      </p:sp>
      <p:sp>
        <p:nvSpPr>
          <p:cNvPr id="201" name="Shape 201"/>
          <p:cNvSpPr txBox="1"/>
          <p:nvPr/>
        </p:nvSpPr>
        <p:spPr>
          <a:xfrm>
            <a:off x="3283725" y="2286300"/>
            <a:ext cx="3474000" cy="2464200"/>
          </a:xfrm>
          <a:prstGeom prst="rect">
            <a:avLst/>
          </a:prstGeom>
          <a:noFill/>
          <a:ln>
            <a:noFill/>
          </a:ln>
        </p:spPr>
        <p:txBody>
          <a:bodyPr anchorCtr="0" anchor="t" bIns="91425" lIns="91425" rIns="91425" wrap="square" tIns="91425">
            <a:noAutofit/>
          </a:bodyPr>
          <a:lstStyle/>
          <a:p>
            <a:pPr indent="-381000" lvl="0" marL="457200" rtl="0">
              <a:spcBef>
                <a:spcPts val="0"/>
              </a:spcBef>
              <a:spcAft>
                <a:spcPts val="0"/>
              </a:spcAft>
              <a:buSzPts val="2400"/>
              <a:buFont typeface="Times New Roman"/>
              <a:buChar char="●"/>
            </a:pPr>
            <a:r>
              <a:rPr lang="ca-ES" sz="2400">
                <a:latin typeface="Times New Roman"/>
                <a:ea typeface="Times New Roman"/>
                <a:cs typeface="Times New Roman"/>
                <a:sym typeface="Times New Roman"/>
              </a:rPr>
              <a:t>Eclipse Mars</a:t>
            </a:r>
            <a:endParaRPr sz="2400">
              <a:latin typeface="Times New Roman"/>
              <a:ea typeface="Times New Roman"/>
              <a:cs typeface="Times New Roman"/>
              <a:sym typeface="Times New Roman"/>
            </a:endParaRPr>
          </a:p>
          <a:p>
            <a:pPr indent="0" lvl="0" marL="0" rtl="0">
              <a:spcBef>
                <a:spcPts val="0"/>
              </a:spcBef>
              <a:spcAft>
                <a:spcPts val="0"/>
              </a:spcAft>
              <a:buNone/>
            </a:pPr>
            <a:r>
              <a:t/>
            </a:r>
            <a:endParaRPr sz="2400">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lang="ca-ES" sz="2400">
                <a:latin typeface="Times New Roman"/>
                <a:ea typeface="Times New Roman"/>
                <a:cs typeface="Times New Roman"/>
                <a:sym typeface="Times New Roman"/>
              </a:rPr>
              <a:t>Java 7</a:t>
            </a:r>
            <a:endParaRPr sz="2400">
              <a:latin typeface="Times New Roman"/>
              <a:ea typeface="Times New Roman"/>
              <a:cs typeface="Times New Roman"/>
              <a:sym typeface="Times New Roman"/>
            </a:endParaRPr>
          </a:p>
          <a:p>
            <a:pPr indent="0" lvl="0" marL="0" rtl="0">
              <a:spcBef>
                <a:spcPts val="0"/>
              </a:spcBef>
              <a:spcAft>
                <a:spcPts val="0"/>
              </a:spcAft>
              <a:buNone/>
            </a:pPr>
            <a:r>
              <a:t/>
            </a:r>
            <a:endParaRPr sz="2400">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lang="ca-ES" sz="2400">
                <a:latin typeface="Times New Roman"/>
                <a:ea typeface="Times New Roman"/>
                <a:cs typeface="Times New Roman"/>
                <a:sym typeface="Times New Roman"/>
              </a:rPr>
              <a:t>JFuzzyLogic</a:t>
            </a:r>
            <a:endParaRPr sz="24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Shape 207"/>
          <p:cNvSpPr/>
          <p:nvPr/>
        </p:nvSpPr>
        <p:spPr>
          <a:xfrm>
            <a:off x="1800000" y="122400"/>
            <a:ext cx="6838560" cy="189216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Resultats</a:t>
            </a:r>
            <a:endParaRPr b="0" i="0" sz="1800" u="none" cap="none" strike="noStrike">
              <a:solidFill>
                <a:srgbClr val="000000"/>
              </a:solidFill>
              <a:latin typeface="Arial"/>
              <a:ea typeface="Arial"/>
              <a:cs typeface="Arial"/>
              <a:sym typeface="Arial"/>
            </a:endParaRPr>
          </a:p>
        </p:txBody>
      </p:sp>
      <p:sp>
        <p:nvSpPr>
          <p:cNvPr id="208" name="Shape 208"/>
          <p:cNvSpPr/>
          <p:nvPr/>
        </p:nvSpPr>
        <p:spPr>
          <a:xfrm>
            <a:off x="2160000" y="2304000"/>
            <a:ext cx="6262560" cy="3276000"/>
          </a:xfrm>
          <a:prstGeom prst="rect">
            <a:avLst/>
          </a:prstGeom>
          <a:noFill/>
          <a:ln>
            <a:noFill/>
          </a:ln>
        </p:spPr>
        <p:txBody>
          <a:bodyPr anchorCtr="0" anchor="t" bIns="0" lIns="0" rIns="0" wrap="square" tIns="0">
            <a:noAutofit/>
          </a:bodyPr>
          <a:lstStyle/>
          <a:p>
            <a:pPr indent="-322199" lvl="0" marL="432000" marR="0" rtl="0" algn="just">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Programa obtingut:  </a:t>
            </a:r>
            <a:endParaRPr b="0" i="0" sz="1800" u="none" cap="none" strike="noStrike">
              <a:solidFill>
                <a:srgbClr val="000000"/>
              </a:solidFill>
              <a:latin typeface="Arial"/>
              <a:ea typeface="Arial"/>
              <a:cs typeface="Arial"/>
              <a:sym typeface="Arial"/>
            </a:endParaRPr>
          </a:p>
          <a:p>
            <a:pPr indent="0" lvl="0" marL="109079" marR="0" rtl="0" algn="just">
              <a:lnSpc>
                <a:spcPct val="10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214559" lvl="6" marL="1512000" marR="0" rtl="0" algn="just">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Simulació Manual</a:t>
            </a:r>
            <a:endParaRPr b="0" i="0" sz="1800" u="none" cap="none" strike="noStrike">
              <a:solidFill>
                <a:srgbClr val="000000"/>
              </a:solidFill>
              <a:latin typeface="Arial"/>
              <a:ea typeface="Arial"/>
              <a:cs typeface="Arial"/>
              <a:sym typeface="Arial"/>
            </a:endParaRPr>
          </a:p>
          <a:p>
            <a:pPr indent="-214559" lvl="6" marL="1512000" marR="0" rtl="0" algn="just">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Simulació Automàtica </a:t>
            </a:r>
            <a:endParaRPr b="0" i="0" sz="1800" u="none" cap="none" strike="noStrike">
              <a:solidFill>
                <a:srgbClr val="000000"/>
              </a:solidFill>
              <a:latin typeface="Arial"/>
              <a:ea typeface="Arial"/>
              <a:cs typeface="Arial"/>
              <a:sym typeface="Arial"/>
            </a:endParaRPr>
          </a:p>
          <a:p>
            <a:pPr indent="-214560" lvl="6" marL="1511999" marR="0" rtl="0" algn="just">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Simulació de Tempesta </a:t>
            </a:r>
            <a:endParaRPr b="0" i="0" sz="2400" u="none" cap="none"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sz="2400">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rPr lang="ca-ES" sz="2400">
                <a:latin typeface="Times New Roman"/>
                <a:ea typeface="Times New Roman"/>
                <a:cs typeface="Times New Roman"/>
                <a:sym typeface="Times New Roman"/>
              </a:rPr>
              <a:t>	</a:t>
            </a:r>
            <a:endParaRPr sz="2400">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Shape 214"/>
          <p:cNvSpPr/>
          <p:nvPr/>
        </p:nvSpPr>
        <p:spPr>
          <a:xfrm>
            <a:off x="1800000" y="122400"/>
            <a:ext cx="6838560" cy="189216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Conclusions</a:t>
            </a:r>
            <a:endParaRPr b="0" i="0" sz="1800" u="none" cap="none" strike="noStrike">
              <a:solidFill>
                <a:srgbClr val="000000"/>
              </a:solidFill>
              <a:latin typeface="Arial"/>
              <a:ea typeface="Arial"/>
              <a:cs typeface="Arial"/>
              <a:sym typeface="Arial"/>
            </a:endParaRPr>
          </a:p>
        </p:txBody>
      </p:sp>
      <p:sp>
        <p:nvSpPr>
          <p:cNvPr id="215" name="Shape 215"/>
          <p:cNvSpPr/>
          <p:nvPr/>
        </p:nvSpPr>
        <p:spPr>
          <a:xfrm>
            <a:off x="2172725" y="1838175"/>
            <a:ext cx="6262500" cy="3780000"/>
          </a:xfrm>
          <a:prstGeom prst="rect">
            <a:avLst/>
          </a:prstGeom>
          <a:noFill/>
          <a:ln>
            <a:noFill/>
          </a:ln>
        </p:spPr>
        <p:txBody>
          <a:bodyPr anchorCtr="0" anchor="ctr" bIns="91425" lIns="91425" rIns="91425" wrap="square" tIns="91425">
            <a:noAutofit/>
          </a:bodyPr>
          <a:lstStyle/>
          <a:p>
            <a:pPr indent="-342900" lvl="0" marL="457200" rtl="0">
              <a:spcBef>
                <a:spcPts val="0"/>
              </a:spcBef>
              <a:spcAft>
                <a:spcPts val="0"/>
              </a:spcAft>
              <a:buSzPts val="1800"/>
              <a:buFont typeface="Times New Roman"/>
              <a:buChar char="●"/>
            </a:pPr>
            <a:r>
              <a:rPr lang="ca-ES" sz="1800">
                <a:latin typeface="Times New Roman"/>
                <a:ea typeface="Times New Roman"/>
                <a:cs typeface="Times New Roman"/>
                <a:sym typeface="Times New Roman"/>
              </a:rPr>
              <a:t>Objectius definits: implementació d’un programa de simulació</a:t>
            </a:r>
            <a:endParaRPr sz="1800">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ca-ES" sz="1800">
                <a:latin typeface="Times New Roman"/>
                <a:ea typeface="Times New Roman"/>
                <a:cs typeface="Times New Roman"/>
                <a:sym typeface="Times New Roman"/>
              </a:rPr>
              <a:t>Objectius </a:t>
            </a:r>
            <a:r>
              <a:rPr lang="ca-ES" sz="1800">
                <a:latin typeface="Times New Roman"/>
                <a:ea typeface="Times New Roman"/>
                <a:cs typeface="Times New Roman"/>
                <a:sym typeface="Times New Roman"/>
              </a:rPr>
              <a:t>assolits</a:t>
            </a:r>
            <a:r>
              <a:rPr lang="ca-ES" sz="1800">
                <a:latin typeface="Times New Roman"/>
                <a:ea typeface="Times New Roman"/>
                <a:cs typeface="Times New Roman"/>
                <a:sym typeface="Times New Roman"/>
              </a:rPr>
              <a:t>: implementat un programa amb diferents tipus de simulacions.</a:t>
            </a:r>
            <a:endParaRPr sz="1800">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ca-ES" sz="1800">
                <a:latin typeface="Times New Roman"/>
                <a:ea typeface="Times New Roman"/>
                <a:cs typeface="Times New Roman"/>
                <a:sym typeface="Times New Roman"/>
              </a:rPr>
              <a:t>Possibilitat d’ampliació del treball: possibilitat d’afegir blocs i variables</a:t>
            </a:r>
            <a:endParaRPr sz="1800">
              <a:latin typeface="Times New Roman"/>
              <a:ea typeface="Times New Roman"/>
              <a:cs typeface="Times New Roman"/>
              <a:sym typeface="Times New Roman"/>
            </a:endParaRPr>
          </a:p>
        </p:txBody>
      </p:sp>
      <p:sp>
        <p:nvSpPr>
          <p:cNvPr id="216" name="Shape 216"/>
          <p:cNvSpPr/>
          <p:nvPr/>
        </p:nvSpPr>
        <p:spPr>
          <a:xfrm>
            <a:off x="2238120" y="2040480"/>
            <a:ext cx="179280" cy="345240"/>
          </a:xfrm>
          <a:prstGeom prst="rect">
            <a:avLst/>
          </a:prstGeom>
          <a:no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p:nvPr/>
        </p:nvSpPr>
        <p:spPr>
          <a:xfrm>
            <a:off x="2736000" y="2088000"/>
            <a:ext cx="5948640" cy="3975480"/>
          </a:xfrm>
          <a:prstGeom prst="rect">
            <a:avLst/>
          </a:prstGeom>
          <a:noFill/>
          <a:ln>
            <a:noFill/>
          </a:ln>
        </p:spPr>
        <p:txBody>
          <a:bodyPr anchorCtr="0" anchor="t" bIns="0" lIns="0" rIns="0" wrap="square" tIns="0">
            <a:noAutofit/>
          </a:bodyPr>
          <a:lstStyle/>
          <a:p>
            <a:pPr indent="-406019" lvl="0" marL="431999" marR="0" rtl="0" algn="l">
              <a:lnSpc>
                <a:spcPct val="100000"/>
              </a:lnSpc>
              <a:spcBef>
                <a:spcPts val="0"/>
              </a:spcBef>
              <a:spcAft>
                <a:spcPts val="0"/>
              </a:spcAft>
              <a:buClr>
                <a:srgbClr val="000000"/>
              </a:buClr>
              <a:buSzPts val="2400"/>
              <a:buFont typeface="Century Schoolbook"/>
              <a:buChar char="●"/>
            </a:pPr>
            <a:r>
              <a:rPr b="0" i="0" lang="ca-ES" sz="2400" u="none" cap="none" strike="noStrike">
                <a:solidFill>
                  <a:srgbClr val="000000"/>
                </a:solidFill>
                <a:latin typeface="Century Schoolbook"/>
                <a:ea typeface="Century Schoolbook"/>
                <a:cs typeface="Century Schoolbook"/>
                <a:sym typeface="Century Schoolbook"/>
              </a:rPr>
              <a:t>Introducció </a:t>
            </a:r>
            <a:endParaRPr b="0" i="0" sz="2400" u="none" cap="none" strike="noStrike">
              <a:solidFill>
                <a:srgbClr val="000000"/>
              </a:solidFill>
              <a:latin typeface="Century Schoolbook"/>
              <a:ea typeface="Century Schoolbook"/>
              <a:cs typeface="Century Schoolbook"/>
              <a:sym typeface="Century Schoolbook"/>
            </a:endParaRPr>
          </a:p>
          <a:p>
            <a:pPr indent="-406019" lvl="0" marL="431999" marR="0" rtl="0" algn="l">
              <a:lnSpc>
                <a:spcPct val="100000"/>
              </a:lnSpc>
              <a:spcBef>
                <a:spcPts val="0"/>
              </a:spcBef>
              <a:spcAft>
                <a:spcPts val="0"/>
              </a:spcAft>
              <a:buClr>
                <a:srgbClr val="000000"/>
              </a:buClr>
              <a:buSzPts val="2400"/>
              <a:buFont typeface="Century Schoolbook"/>
              <a:buChar char="●"/>
            </a:pPr>
            <a:r>
              <a:rPr lang="ca-ES" sz="2400">
                <a:solidFill>
                  <a:schemeClr val="dk1"/>
                </a:solidFill>
                <a:latin typeface="Century Schoolbook"/>
                <a:ea typeface="Century Schoolbook"/>
                <a:cs typeface="Century Schoolbook"/>
                <a:sym typeface="Century Schoolbook"/>
              </a:rPr>
              <a:t>Objectius del projecte </a:t>
            </a:r>
            <a:endParaRPr sz="2400">
              <a:solidFill>
                <a:schemeClr val="dk1"/>
              </a:solidFill>
              <a:latin typeface="Century Schoolbook"/>
              <a:ea typeface="Century Schoolbook"/>
              <a:cs typeface="Century Schoolbook"/>
              <a:sym typeface="Century Schoolbook"/>
            </a:endParaRPr>
          </a:p>
          <a:p>
            <a:pPr indent="-406019" lvl="0" marL="431999" marR="0" rtl="0" algn="l">
              <a:lnSpc>
                <a:spcPct val="100000"/>
              </a:lnSpc>
              <a:spcBef>
                <a:spcPts val="0"/>
              </a:spcBef>
              <a:spcAft>
                <a:spcPts val="0"/>
              </a:spcAft>
              <a:buClr>
                <a:srgbClr val="000000"/>
              </a:buClr>
              <a:buSzPts val="2400"/>
              <a:buFont typeface="Century Schoolbook"/>
              <a:buChar char="●"/>
            </a:pPr>
            <a:r>
              <a:rPr lang="ca-ES" sz="2400">
                <a:latin typeface="Century Schoolbook"/>
                <a:ea typeface="Century Schoolbook"/>
                <a:cs typeface="Century Schoolbook"/>
                <a:sym typeface="Century Schoolbook"/>
              </a:rPr>
              <a:t>Planificació</a:t>
            </a:r>
            <a:endParaRPr b="0" i="0" sz="1800" u="none" cap="none" strike="noStrike">
              <a:solidFill>
                <a:srgbClr val="000000"/>
              </a:solidFill>
              <a:latin typeface="Arial"/>
              <a:ea typeface="Arial"/>
              <a:cs typeface="Arial"/>
              <a:sym typeface="Arial"/>
            </a:endParaRPr>
          </a:p>
          <a:p>
            <a:pPr indent="-406019" lvl="0" marL="431999" marR="0" rtl="0" algn="l">
              <a:lnSpc>
                <a:spcPct val="100000"/>
              </a:lnSpc>
              <a:spcBef>
                <a:spcPts val="0"/>
              </a:spcBef>
              <a:spcAft>
                <a:spcPts val="0"/>
              </a:spcAft>
              <a:buClr>
                <a:srgbClr val="000000"/>
              </a:buClr>
              <a:buSzPts val="2400"/>
              <a:buFont typeface="Century Schoolbook"/>
              <a:buChar char="●"/>
            </a:pPr>
            <a:r>
              <a:rPr b="0" i="0" lang="ca-ES" sz="2400" u="none" cap="none" strike="noStrike">
                <a:solidFill>
                  <a:srgbClr val="000000"/>
                </a:solidFill>
                <a:latin typeface="Century Schoolbook"/>
                <a:ea typeface="Century Schoolbook"/>
                <a:cs typeface="Century Schoolbook"/>
                <a:sym typeface="Century Schoolbook"/>
              </a:rPr>
              <a:t>Investigació de l'entorn </a:t>
            </a:r>
            <a:endParaRPr b="0" i="0" sz="1800" u="none" cap="none" strike="noStrike">
              <a:solidFill>
                <a:srgbClr val="000000"/>
              </a:solidFill>
              <a:latin typeface="Arial"/>
              <a:ea typeface="Arial"/>
              <a:cs typeface="Arial"/>
              <a:sym typeface="Arial"/>
            </a:endParaRPr>
          </a:p>
          <a:p>
            <a:pPr indent="-406019" lvl="0" marL="431999" marR="0" rtl="0" algn="l">
              <a:lnSpc>
                <a:spcPct val="100000"/>
              </a:lnSpc>
              <a:spcBef>
                <a:spcPts val="0"/>
              </a:spcBef>
              <a:spcAft>
                <a:spcPts val="0"/>
              </a:spcAft>
              <a:buClr>
                <a:srgbClr val="000000"/>
              </a:buClr>
              <a:buSzPts val="2400"/>
              <a:buFont typeface="Century Schoolbook"/>
              <a:buChar char="●"/>
            </a:pPr>
            <a:r>
              <a:rPr b="0" i="0" lang="ca-ES" sz="2400" u="none" cap="none" strike="noStrike">
                <a:solidFill>
                  <a:srgbClr val="000000"/>
                </a:solidFill>
                <a:latin typeface="Century Schoolbook"/>
                <a:ea typeface="Century Schoolbook"/>
                <a:cs typeface="Century Schoolbook"/>
                <a:sym typeface="Century Schoolbook"/>
              </a:rPr>
              <a:t>Blocs i variables del sistema </a:t>
            </a:r>
            <a:endParaRPr b="0" i="0" sz="2400" u="none" cap="none" strike="noStrike">
              <a:solidFill>
                <a:srgbClr val="000000"/>
              </a:solidFill>
              <a:latin typeface="Century Schoolbook"/>
              <a:ea typeface="Century Schoolbook"/>
              <a:cs typeface="Century Schoolbook"/>
              <a:sym typeface="Century Schoolbook"/>
            </a:endParaRPr>
          </a:p>
          <a:p>
            <a:pPr indent="-406019" lvl="0" marL="431999" marR="0" rtl="0" algn="l">
              <a:lnSpc>
                <a:spcPct val="100000"/>
              </a:lnSpc>
              <a:spcBef>
                <a:spcPts val="0"/>
              </a:spcBef>
              <a:spcAft>
                <a:spcPts val="0"/>
              </a:spcAft>
              <a:buClr>
                <a:srgbClr val="000000"/>
              </a:buClr>
              <a:buSzPts val="2400"/>
              <a:buFont typeface="Century Schoolbook"/>
              <a:buChar char="●"/>
            </a:pPr>
            <a:r>
              <a:rPr lang="ca-ES" sz="2400">
                <a:latin typeface="Century Schoolbook"/>
                <a:ea typeface="Century Schoolbook"/>
                <a:cs typeface="Century Schoolbook"/>
                <a:sym typeface="Century Schoolbook"/>
              </a:rPr>
              <a:t>Eines d’implementació</a:t>
            </a:r>
            <a:endParaRPr sz="2400">
              <a:latin typeface="Century Schoolbook"/>
              <a:ea typeface="Century Schoolbook"/>
              <a:cs typeface="Century Schoolbook"/>
              <a:sym typeface="Century Schoolbook"/>
            </a:endParaRPr>
          </a:p>
          <a:p>
            <a:pPr indent="-406019" lvl="0" marL="431999" marR="0" rtl="0" algn="l">
              <a:lnSpc>
                <a:spcPct val="100000"/>
              </a:lnSpc>
              <a:spcBef>
                <a:spcPts val="0"/>
              </a:spcBef>
              <a:spcAft>
                <a:spcPts val="0"/>
              </a:spcAft>
              <a:buClr>
                <a:srgbClr val="000000"/>
              </a:buClr>
              <a:buSzPts val="2400"/>
              <a:buFont typeface="Century Schoolbook"/>
              <a:buChar char="●"/>
            </a:pPr>
            <a:r>
              <a:rPr b="0" i="0" lang="ca-ES" sz="2400" u="none" cap="none" strike="noStrike">
                <a:solidFill>
                  <a:srgbClr val="000000"/>
                </a:solidFill>
                <a:latin typeface="Century Schoolbook"/>
                <a:ea typeface="Century Schoolbook"/>
                <a:cs typeface="Century Schoolbook"/>
                <a:sym typeface="Century Schoolbook"/>
              </a:rPr>
              <a:t>Resultats </a:t>
            </a:r>
            <a:endParaRPr b="0" i="0" sz="1800" u="none" cap="none" strike="noStrike">
              <a:solidFill>
                <a:srgbClr val="000000"/>
              </a:solidFill>
              <a:latin typeface="Arial"/>
              <a:ea typeface="Arial"/>
              <a:cs typeface="Arial"/>
              <a:sym typeface="Arial"/>
            </a:endParaRPr>
          </a:p>
          <a:p>
            <a:pPr indent="-406019" lvl="0" marL="431999" marR="0" rtl="0" algn="l">
              <a:lnSpc>
                <a:spcPct val="100000"/>
              </a:lnSpc>
              <a:spcBef>
                <a:spcPts val="0"/>
              </a:spcBef>
              <a:spcAft>
                <a:spcPts val="0"/>
              </a:spcAft>
              <a:buClr>
                <a:srgbClr val="000000"/>
              </a:buClr>
              <a:buSzPts val="2400"/>
              <a:buFont typeface="Century Schoolbook"/>
              <a:buChar char="●"/>
            </a:pPr>
            <a:r>
              <a:rPr b="0" i="0" lang="ca-ES" sz="2400" u="none" cap="none" strike="noStrike">
                <a:solidFill>
                  <a:srgbClr val="000000"/>
                </a:solidFill>
                <a:latin typeface="Century Schoolbook"/>
                <a:ea typeface="Century Schoolbook"/>
                <a:cs typeface="Century Schoolbook"/>
                <a:sym typeface="Century Schoolbook"/>
              </a:rPr>
              <a:t>Conclusions</a:t>
            </a:r>
            <a:endParaRPr b="0" i="0" sz="1800" u="none" cap="none" strike="noStrike">
              <a:solidFill>
                <a:srgbClr val="000000"/>
              </a:solidFill>
              <a:latin typeface="Arial"/>
              <a:ea typeface="Arial"/>
              <a:cs typeface="Arial"/>
              <a:sym typeface="Arial"/>
            </a:endParaRPr>
          </a:p>
        </p:txBody>
      </p:sp>
      <p:sp>
        <p:nvSpPr>
          <p:cNvPr id="87" name="Shape 87"/>
          <p:cNvSpPr/>
          <p:nvPr/>
        </p:nvSpPr>
        <p:spPr>
          <a:xfrm>
            <a:off x="3888000" y="410040"/>
            <a:ext cx="3722040" cy="956160"/>
          </a:xfrm>
          <a:prstGeom prst="rect">
            <a:avLst/>
          </a:prstGeom>
          <a:noFill/>
          <a:ln>
            <a:noFill/>
          </a:ln>
        </p:spPr>
        <p:txBody>
          <a:bodyPr anchorCtr="0" anchor="ctr" bIns="0" lIns="0" rIns="0" wrap="square" tIns="0">
            <a:noAutofit/>
          </a:bodyPr>
          <a:lstStyle/>
          <a:p>
            <a:pPr indent="0" lvl="0" marL="0" marR="0" rtl="0" algn="l">
              <a:lnSpc>
                <a:spcPct val="100000"/>
              </a:lnSpc>
              <a:spcBef>
                <a:spcPts val="0"/>
              </a:spcBef>
              <a:spcAft>
                <a:spcPts val="0"/>
              </a:spcAft>
              <a:buNone/>
            </a:pPr>
            <a:r>
              <a:rPr b="0" i="0" lang="ca-ES" sz="4400" u="none" cap="none" strike="noStrike">
                <a:solidFill>
                  <a:srgbClr val="000080"/>
                </a:solidFill>
                <a:latin typeface="Century Schoolbook"/>
                <a:ea typeface="Century Schoolbook"/>
                <a:cs typeface="Century Schoolbook"/>
                <a:sym typeface="Century Schoolbook"/>
              </a:rPr>
              <a:t>Índex</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Shape 222"/>
          <p:cNvSpPr/>
          <p:nvPr/>
        </p:nvSpPr>
        <p:spPr>
          <a:xfrm>
            <a:off x="1817625" y="2040475"/>
            <a:ext cx="6838500" cy="189210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lang="ca-ES" sz="4400">
                <a:solidFill>
                  <a:srgbClr val="000080"/>
                </a:solidFill>
                <a:latin typeface="Times New Roman"/>
                <a:ea typeface="Times New Roman"/>
                <a:cs typeface="Times New Roman"/>
                <a:sym typeface="Times New Roman"/>
              </a:rPr>
              <a:t>Gràcies per la vostra atenció</a:t>
            </a:r>
            <a:endParaRPr b="0" i="0" sz="1800" u="none" cap="none" strike="noStrike">
              <a:solidFill>
                <a:srgbClr val="000000"/>
              </a:solidFill>
              <a:latin typeface="Arial"/>
              <a:ea typeface="Arial"/>
              <a:cs typeface="Arial"/>
              <a:sym typeface="Arial"/>
            </a:endParaRPr>
          </a:p>
        </p:txBody>
      </p:sp>
      <p:sp>
        <p:nvSpPr>
          <p:cNvPr id="223" name="Shape 223"/>
          <p:cNvSpPr/>
          <p:nvPr/>
        </p:nvSpPr>
        <p:spPr>
          <a:xfrm>
            <a:off x="2238120" y="2040480"/>
            <a:ext cx="179400" cy="345300"/>
          </a:xfrm>
          <a:prstGeom prst="rect">
            <a:avLst/>
          </a:prstGeom>
          <a:no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p:nvPr/>
        </p:nvSpPr>
        <p:spPr>
          <a:xfrm>
            <a:off x="1910520" y="360000"/>
            <a:ext cx="5792040" cy="134424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Introducció</a:t>
            </a:r>
            <a:endParaRPr b="0" i="0" sz="1800" u="none" cap="none" strike="noStrike">
              <a:solidFill>
                <a:srgbClr val="000000"/>
              </a:solidFill>
              <a:latin typeface="Arial"/>
              <a:ea typeface="Arial"/>
              <a:cs typeface="Arial"/>
              <a:sym typeface="Arial"/>
            </a:endParaRPr>
          </a:p>
        </p:txBody>
      </p:sp>
      <p:sp>
        <p:nvSpPr>
          <p:cNvPr id="93" name="Shape 93"/>
          <p:cNvSpPr/>
          <p:nvPr/>
        </p:nvSpPr>
        <p:spPr>
          <a:xfrm>
            <a:off x="2160000" y="2142720"/>
            <a:ext cx="6643440" cy="3975480"/>
          </a:xfrm>
          <a:prstGeom prst="rect">
            <a:avLst/>
          </a:prstGeom>
          <a:noFill/>
          <a:ln>
            <a:noFill/>
          </a:ln>
        </p:spPr>
        <p:txBody>
          <a:bodyPr anchorCtr="0" anchor="t" bIns="0" lIns="0" rIns="0" wrap="square" tIns="0">
            <a:noAutofit/>
          </a:bodyPr>
          <a:lstStyle/>
          <a:p>
            <a:pPr indent="-322199" lvl="0" marL="432000" marR="0" rtl="0" algn="l">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La incorporació de intel·ligències artificials al</a:t>
            </a:r>
            <a:r>
              <a:rPr lang="ca-ES" sz="2400">
                <a:latin typeface="Times New Roman"/>
                <a:ea typeface="Times New Roman"/>
                <a:cs typeface="Times New Roman"/>
                <a:sym typeface="Times New Roman"/>
              </a:rPr>
              <a:t> dia a dia</a:t>
            </a:r>
            <a:r>
              <a:rPr b="0" i="0" lang="ca-ES" sz="2400" u="none" cap="none" strike="noStrike">
                <a:solidFill>
                  <a:srgbClr val="000000"/>
                </a:solidFill>
                <a:latin typeface="Times New Roman"/>
                <a:ea typeface="Times New Roman"/>
                <a:cs typeface="Times New Roman"/>
                <a:sym typeface="Times New Roman"/>
              </a:rPr>
              <a:t>. </a:t>
            </a:r>
            <a:endParaRPr b="0" i="0" sz="1800" u="none" cap="none" strike="noStrike">
              <a:solidFill>
                <a:srgbClr val="000000"/>
              </a:solidFill>
              <a:latin typeface="Arial"/>
              <a:ea typeface="Arial"/>
              <a:cs typeface="Arial"/>
              <a:sym typeface="Arial"/>
            </a:endParaRPr>
          </a:p>
          <a:p>
            <a:pPr indent="-322199" lvl="0" marL="432000" marR="0" rtl="0" algn="l">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Contacte amb la lògica difusa. </a:t>
            </a:r>
            <a:endParaRPr b="0" i="0" sz="1800" u="none" cap="none" strike="noStrike">
              <a:solidFill>
                <a:srgbClr val="000000"/>
              </a:solidFill>
              <a:latin typeface="Arial"/>
              <a:ea typeface="Arial"/>
              <a:cs typeface="Arial"/>
              <a:sym typeface="Arial"/>
            </a:endParaRPr>
          </a:p>
          <a:p>
            <a:pPr indent="-322199" lvl="0" marL="432000" marR="0" rtl="0" algn="l">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Casa domòtica </a:t>
            </a:r>
            <a:endParaRPr b="0" i="0" sz="1800" u="none" cap="none" strike="noStrike">
              <a:solidFill>
                <a:srgbClr val="000000"/>
              </a:solidFill>
              <a:latin typeface="Arial"/>
              <a:ea typeface="Arial"/>
              <a:cs typeface="Arial"/>
              <a:sym typeface="Arial"/>
            </a:endParaRPr>
          </a:p>
          <a:p>
            <a:pPr indent="-322199" lvl="0" marL="432000" marR="0" rtl="0" algn="l">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La supervivència en entorns </a:t>
            </a:r>
            <a:r>
              <a:rPr lang="ca-ES" sz="2400">
                <a:latin typeface="Times New Roman"/>
                <a:ea typeface="Times New Roman"/>
                <a:cs typeface="Times New Roman"/>
                <a:sym typeface="Times New Roman"/>
              </a:rPr>
              <a:t>hostils</a:t>
            </a:r>
            <a:r>
              <a:rPr b="0" i="0" lang="ca-ES" sz="2400" u="none" cap="none" strike="noStrike">
                <a:solidFill>
                  <a:srgbClr val="000000"/>
                </a:solidFill>
                <a:latin typeface="Times New Roman"/>
                <a:ea typeface="Times New Roman"/>
                <a:cs typeface="Times New Roman"/>
                <a:sym typeface="Times New Roman"/>
              </a:rPr>
              <a:t>.</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p:nvPr/>
        </p:nvSpPr>
        <p:spPr>
          <a:xfrm>
            <a:off x="1892520" y="122400"/>
            <a:ext cx="6170040" cy="189216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Objectius</a:t>
            </a:r>
            <a:endParaRPr b="0" i="0" sz="1800" u="none" cap="none" strike="noStrike">
              <a:solidFill>
                <a:srgbClr val="000000"/>
              </a:solidFill>
              <a:latin typeface="Arial"/>
              <a:ea typeface="Arial"/>
              <a:cs typeface="Arial"/>
              <a:sym typeface="Arial"/>
            </a:endParaRPr>
          </a:p>
        </p:txBody>
      </p:sp>
      <p:sp>
        <p:nvSpPr>
          <p:cNvPr id="99" name="Shape 99"/>
          <p:cNvSpPr/>
          <p:nvPr/>
        </p:nvSpPr>
        <p:spPr>
          <a:xfrm>
            <a:off x="2160000" y="2304000"/>
            <a:ext cx="6262560" cy="3276000"/>
          </a:xfrm>
          <a:prstGeom prst="rect">
            <a:avLst/>
          </a:prstGeom>
          <a:noFill/>
          <a:ln>
            <a:noFill/>
          </a:ln>
        </p:spPr>
        <p:txBody>
          <a:bodyPr anchorCtr="0" anchor="t" bIns="0" lIns="0" rIns="0" wrap="square" tIns="0">
            <a:noAutofit/>
          </a:bodyPr>
          <a:lstStyle/>
          <a:p>
            <a:pPr indent="-322199" lvl="0" marL="432000" marR="0" rtl="0" algn="just">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Implementar un programa que simuli el sistema de decisions amb lògica difusa, amb les seves entrades i sortides, per una casa domòtica a l'entorn de Mart.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p:nvPr/>
        </p:nvSpPr>
        <p:spPr>
          <a:xfrm>
            <a:off x="1910520" y="360000"/>
            <a:ext cx="5792100" cy="134430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lang="ca-ES" sz="4400">
                <a:solidFill>
                  <a:srgbClr val="000080"/>
                </a:solidFill>
                <a:latin typeface="Times New Roman"/>
                <a:ea typeface="Times New Roman"/>
                <a:cs typeface="Times New Roman"/>
                <a:sym typeface="Times New Roman"/>
              </a:rPr>
              <a:t>Planificació</a:t>
            </a:r>
            <a:endParaRPr b="0" i="0" sz="1800" u="none" cap="none" strike="noStrike">
              <a:solidFill>
                <a:srgbClr val="000000"/>
              </a:solidFill>
              <a:latin typeface="Arial"/>
              <a:ea typeface="Arial"/>
              <a:cs typeface="Arial"/>
              <a:sym typeface="Arial"/>
            </a:endParaRPr>
          </a:p>
        </p:txBody>
      </p:sp>
      <p:pic>
        <p:nvPicPr>
          <p:cNvPr id="105" name="Shape 105"/>
          <p:cNvPicPr preferRelativeResize="0"/>
          <p:nvPr/>
        </p:nvPicPr>
        <p:blipFill>
          <a:blip r:embed="rId3">
            <a:alphaModFix/>
          </a:blip>
          <a:stretch>
            <a:fillRect/>
          </a:stretch>
        </p:blipFill>
        <p:spPr>
          <a:xfrm>
            <a:off x="1910525" y="2588400"/>
            <a:ext cx="6953150" cy="33097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p:nvPr/>
        </p:nvSpPr>
        <p:spPr>
          <a:xfrm>
            <a:off x="1892520" y="122400"/>
            <a:ext cx="6170040" cy="189216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Investigació de l'entorn</a:t>
            </a:r>
            <a:endParaRPr b="0" i="0" sz="1800" u="none" cap="none" strike="noStrike">
              <a:solidFill>
                <a:srgbClr val="000000"/>
              </a:solidFill>
              <a:latin typeface="Arial"/>
              <a:ea typeface="Arial"/>
              <a:cs typeface="Arial"/>
              <a:sym typeface="Arial"/>
            </a:endParaRPr>
          </a:p>
        </p:txBody>
      </p:sp>
      <p:sp>
        <p:nvSpPr>
          <p:cNvPr id="111" name="Shape 111"/>
          <p:cNvSpPr/>
          <p:nvPr/>
        </p:nvSpPr>
        <p:spPr>
          <a:xfrm>
            <a:off x="2160000" y="2304000"/>
            <a:ext cx="6262560" cy="3276000"/>
          </a:xfrm>
          <a:prstGeom prst="rect">
            <a:avLst/>
          </a:prstGeom>
          <a:noFill/>
          <a:ln>
            <a:noFill/>
          </a:ln>
        </p:spPr>
        <p:txBody>
          <a:bodyPr anchorCtr="0" anchor="t" bIns="0" lIns="0" rIns="0" wrap="square" tIns="0">
            <a:noAutofit/>
          </a:bodyPr>
          <a:lstStyle/>
          <a:p>
            <a:pPr indent="-322199" lvl="0" marL="432000" marR="0" rtl="0" algn="just">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Característiques de l'entorn: Mart. </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322199" lvl="0" marL="432000" marR="0" rtl="0" algn="just">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Variables d'entorn en comú: temperatura, humitat.</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322199" lvl="0" marL="432000" marR="0" rtl="0" algn="just">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Variables d'entorn noves: Atmosfera, pressió.</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322199" lvl="0" marL="432000" marR="0" rtl="0" algn="just">
              <a:lnSpc>
                <a:spcPct val="100000"/>
              </a:lnSpc>
              <a:spcBef>
                <a:spcPts val="0"/>
              </a:spcBef>
              <a:spcAft>
                <a:spcPts val="0"/>
              </a:spcAft>
              <a:buClr>
                <a:srgbClr val="000000"/>
              </a:buClr>
              <a:buSzPts val="1080"/>
              <a:buFont typeface="Noto Sans Symbols"/>
              <a:buChar char="●"/>
            </a:pPr>
            <a:r>
              <a:rPr b="0" i="0" lang="ca-ES" sz="2400" u="none" cap="none" strike="noStrike">
                <a:solidFill>
                  <a:srgbClr val="000000"/>
                </a:solidFill>
                <a:latin typeface="Times New Roman"/>
                <a:ea typeface="Times New Roman"/>
                <a:cs typeface="Times New Roman"/>
                <a:sym typeface="Times New Roman"/>
              </a:rPr>
              <a:t>Recursos enegetics i d'aigua</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p:nvPr/>
        </p:nvSpPr>
        <p:spPr>
          <a:xfrm>
            <a:off x="1800000" y="122400"/>
            <a:ext cx="6838560" cy="189216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Blocs i variables del sistema</a:t>
            </a:r>
            <a:endParaRPr b="0" i="0" sz="1800" u="none" cap="none" strike="noStrike">
              <a:solidFill>
                <a:srgbClr val="000000"/>
              </a:solidFill>
              <a:latin typeface="Arial"/>
              <a:ea typeface="Arial"/>
              <a:cs typeface="Arial"/>
              <a:sym typeface="Arial"/>
            </a:endParaRPr>
          </a:p>
        </p:txBody>
      </p:sp>
      <p:pic>
        <p:nvPicPr>
          <p:cNvPr id="118" name="Shape 118"/>
          <p:cNvPicPr preferRelativeResize="0"/>
          <p:nvPr/>
        </p:nvPicPr>
        <p:blipFill>
          <a:blip r:embed="rId3">
            <a:alphaModFix/>
          </a:blip>
          <a:stretch>
            <a:fillRect/>
          </a:stretch>
        </p:blipFill>
        <p:spPr>
          <a:xfrm>
            <a:off x="2075825" y="4344285"/>
            <a:ext cx="6562725" cy="2390775"/>
          </a:xfrm>
          <a:prstGeom prst="rect">
            <a:avLst/>
          </a:prstGeom>
          <a:noFill/>
          <a:ln>
            <a:noFill/>
          </a:ln>
        </p:spPr>
      </p:pic>
      <p:sp>
        <p:nvSpPr>
          <p:cNvPr id="119" name="Shape 119"/>
          <p:cNvSpPr txBox="1"/>
          <p:nvPr/>
        </p:nvSpPr>
        <p:spPr>
          <a:xfrm>
            <a:off x="2529375" y="1917900"/>
            <a:ext cx="6109200" cy="2283000"/>
          </a:xfrm>
          <a:prstGeom prst="rect">
            <a:avLst/>
          </a:prstGeom>
          <a:noFill/>
          <a:ln>
            <a:noFill/>
          </a:ln>
        </p:spPr>
        <p:txBody>
          <a:bodyPr anchorCtr="0" anchor="t" bIns="91425" lIns="91425" rIns="91425" wrap="square" tIns="91425">
            <a:noAutofit/>
          </a:bodyPr>
          <a:lstStyle/>
          <a:p>
            <a:pPr indent="0" lvl="0" marL="0">
              <a:spcBef>
                <a:spcPts val="0"/>
              </a:spcBef>
              <a:spcAft>
                <a:spcPts val="0"/>
              </a:spcAft>
              <a:buNone/>
            </a:pPr>
            <a:r>
              <a:rPr lang="ca-ES" sz="2400">
                <a:latin typeface="Times New Roman"/>
                <a:ea typeface="Times New Roman"/>
                <a:cs typeface="Times New Roman"/>
                <a:sym typeface="Times New Roman"/>
              </a:rPr>
              <a:t>Bloc de regles senzills:</a:t>
            </a:r>
            <a:endParaRPr sz="2400">
              <a:latin typeface="Times New Roman"/>
              <a:ea typeface="Times New Roman"/>
              <a:cs typeface="Times New Roman"/>
              <a:sym typeface="Times New Roman"/>
            </a:endParaRPr>
          </a:p>
          <a:p>
            <a:pPr indent="-342900" lvl="0" marL="457200">
              <a:spcBef>
                <a:spcPts val="0"/>
              </a:spcBef>
              <a:spcAft>
                <a:spcPts val="0"/>
              </a:spcAft>
              <a:buSzPts val="1800"/>
              <a:buFont typeface="Times New Roman"/>
              <a:buChar char="●"/>
            </a:pPr>
            <a:r>
              <a:rPr lang="ca-ES" sz="1800">
                <a:latin typeface="Times New Roman"/>
                <a:ea typeface="Times New Roman"/>
                <a:cs typeface="Times New Roman"/>
                <a:sym typeface="Times New Roman"/>
              </a:rPr>
              <a:t>Bloc de regles de temperatura, Bloc de regles d’Humitat, Bloc de regles del nivell d’aigua, Sub-bloc d’oxigen</a:t>
            </a:r>
            <a:endParaRPr sz="1800">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ca-ES" sz="1800">
                <a:latin typeface="Times New Roman"/>
                <a:ea typeface="Times New Roman"/>
                <a:cs typeface="Times New Roman"/>
                <a:sym typeface="Times New Roman"/>
              </a:rPr>
              <a:t>Una sola </a:t>
            </a:r>
            <a:r>
              <a:rPr lang="ca-ES" sz="1800">
                <a:solidFill>
                  <a:schemeClr val="dk1"/>
                </a:solidFill>
                <a:latin typeface="Times New Roman"/>
                <a:ea typeface="Times New Roman"/>
                <a:cs typeface="Times New Roman"/>
                <a:sym typeface="Times New Roman"/>
              </a:rPr>
              <a:t>variable difusa amb funcions de pertinença. (Temperatura, Humitat, nivell d’aigua i oxigen)</a:t>
            </a:r>
            <a:endParaRPr sz="1800">
              <a:solidFill>
                <a:schemeClr val="dk1"/>
              </a:solidFill>
              <a:latin typeface="Times New Roman"/>
              <a:ea typeface="Times New Roman"/>
              <a:cs typeface="Times New Roman"/>
              <a:sym typeface="Times New Roman"/>
            </a:endParaRPr>
          </a:p>
          <a:p>
            <a:pPr indent="-342900" lvl="0" marL="457200" rtl="0">
              <a:spcBef>
                <a:spcPts val="0"/>
              </a:spcBef>
              <a:spcAft>
                <a:spcPts val="0"/>
              </a:spcAft>
              <a:buClr>
                <a:schemeClr val="dk1"/>
              </a:buClr>
              <a:buSzPts val="1800"/>
              <a:buFont typeface="Times New Roman"/>
              <a:buChar char="●"/>
            </a:pPr>
            <a:r>
              <a:rPr lang="ca-ES" sz="1800">
                <a:solidFill>
                  <a:schemeClr val="dk1"/>
                </a:solidFill>
                <a:latin typeface="Times New Roman"/>
                <a:ea typeface="Times New Roman"/>
                <a:cs typeface="Times New Roman"/>
                <a:sym typeface="Times New Roman"/>
              </a:rPr>
              <a:t>Variable de sortida: </a:t>
            </a:r>
            <a:r>
              <a:rPr lang="ca-ES" sz="1800">
                <a:latin typeface="Times New Roman"/>
                <a:ea typeface="Times New Roman"/>
                <a:cs typeface="Times New Roman"/>
                <a:sym typeface="Times New Roman"/>
              </a:rPr>
              <a:t>Acció (valors d’accions diferents per cada bloc)</a:t>
            </a:r>
            <a:endParaRPr sz="18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p:nvPr/>
        </p:nvSpPr>
        <p:spPr>
          <a:xfrm>
            <a:off x="1800000" y="122400"/>
            <a:ext cx="6838500" cy="189210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Blocs i variables del sistema</a:t>
            </a:r>
            <a:endParaRPr b="0" i="0" sz="1800" u="none" cap="none" strike="noStrike">
              <a:solidFill>
                <a:srgbClr val="000000"/>
              </a:solidFill>
              <a:latin typeface="Arial"/>
              <a:ea typeface="Arial"/>
              <a:cs typeface="Arial"/>
              <a:sym typeface="Arial"/>
            </a:endParaRPr>
          </a:p>
        </p:txBody>
      </p:sp>
      <p:sp>
        <p:nvSpPr>
          <p:cNvPr id="126" name="Shape 126"/>
          <p:cNvSpPr txBox="1"/>
          <p:nvPr/>
        </p:nvSpPr>
        <p:spPr>
          <a:xfrm>
            <a:off x="2529375" y="1917900"/>
            <a:ext cx="4524300" cy="2283000"/>
          </a:xfrm>
          <a:prstGeom prst="rect">
            <a:avLst/>
          </a:prstGeom>
          <a:noFill/>
          <a:ln>
            <a:noFill/>
          </a:ln>
        </p:spPr>
        <p:txBody>
          <a:bodyPr anchorCtr="0" anchor="t" bIns="91425" lIns="91425" rIns="91425" wrap="square" tIns="91425">
            <a:noAutofit/>
          </a:bodyPr>
          <a:lstStyle/>
          <a:p>
            <a:pPr indent="0" lvl="0" marL="0" rtl="0">
              <a:spcBef>
                <a:spcPts val="0"/>
              </a:spcBef>
              <a:spcAft>
                <a:spcPts val="0"/>
              </a:spcAft>
              <a:buNone/>
            </a:pPr>
            <a:r>
              <a:rPr lang="ca-ES" sz="2400">
                <a:latin typeface="Times New Roman"/>
                <a:ea typeface="Times New Roman"/>
                <a:cs typeface="Times New Roman"/>
                <a:sym typeface="Times New Roman"/>
              </a:rPr>
              <a:t>Bloc de control d’atmosfera</a:t>
            </a:r>
            <a:endParaRPr sz="18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a:p>
            <a:pPr indent="0" lvl="0" marL="0">
              <a:spcBef>
                <a:spcPts val="0"/>
              </a:spcBef>
              <a:spcAft>
                <a:spcPts val="0"/>
              </a:spcAft>
              <a:buNone/>
            </a:pPr>
            <a:r>
              <a:rPr lang="ca-ES" sz="1800">
                <a:latin typeface="Times New Roman"/>
                <a:ea typeface="Times New Roman"/>
                <a:cs typeface="Times New Roman"/>
                <a:sym typeface="Times New Roman"/>
              </a:rPr>
              <a:t>Sub-blocs:</a:t>
            </a:r>
            <a:endParaRPr sz="1800">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ca-ES" sz="1800">
                <a:latin typeface="Times New Roman"/>
                <a:ea typeface="Times New Roman"/>
                <a:cs typeface="Times New Roman"/>
                <a:sym typeface="Times New Roman"/>
              </a:rPr>
              <a:t>Sub-bloc control de gasos</a:t>
            </a:r>
            <a:endParaRPr sz="1800">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ca-ES" sz="1800">
                <a:latin typeface="Times New Roman"/>
                <a:ea typeface="Times New Roman"/>
                <a:cs typeface="Times New Roman"/>
                <a:sym typeface="Times New Roman"/>
              </a:rPr>
              <a:t>Sub-bloc de regles d’oxigen</a:t>
            </a:r>
            <a:endParaRPr sz="18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p:txBody>
      </p:sp>
      <p:pic>
        <p:nvPicPr>
          <p:cNvPr id="127" name="Shape 127"/>
          <p:cNvPicPr preferRelativeResize="0"/>
          <p:nvPr/>
        </p:nvPicPr>
        <p:blipFill>
          <a:blip r:embed="rId3">
            <a:alphaModFix/>
          </a:blip>
          <a:stretch>
            <a:fillRect/>
          </a:stretch>
        </p:blipFill>
        <p:spPr>
          <a:xfrm>
            <a:off x="1753575" y="4624425"/>
            <a:ext cx="6931349" cy="20141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p:nvPr/>
        </p:nvSpPr>
        <p:spPr>
          <a:xfrm>
            <a:off x="1800000" y="122400"/>
            <a:ext cx="6838500" cy="1892100"/>
          </a:xfrm>
          <a:prstGeom prst="rect">
            <a:avLst/>
          </a:prstGeom>
          <a:noFill/>
          <a:ln>
            <a:noFill/>
          </a:ln>
        </p:spPr>
        <p:txBody>
          <a:bodyPr anchorCtr="0" anchor="ctr" bIns="0" lIns="0" rIns="0" wrap="square" tIns="0">
            <a:noAutofit/>
          </a:bodyPr>
          <a:lstStyle/>
          <a:p>
            <a:pPr indent="0" lvl="0" marL="0" marR="0" rtl="0" algn="ctr">
              <a:lnSpc>
                <a:spcPct val="100000"/>
              </a:lnSpc>
              <a:spcBef>
                <a:spcPts val="0"/>
              </a:spcBef>
              <a:spcAft>
                <a:spcPts val="0"/>
              </a:spcAft>
              <a:buNone/>
            </a:pPr>
            <a:r>
              <a:rPr b="0" i="0" lang="ca-ES" sz="4400" u="none" cap="none" strike="noStrike">
                <a:solidFill>
                  <a:srgbClr val="000080"/>
                </a:solidFill>
                <a:latin typeface="Times New Roman"/>
                <a:ea typeface="Times New Roman"/>
                <a:cs typeface="Times New Roman"/>
                <a:sym typeface="Times New Roman"/>
              </a:rPr>
              <a:t>Blocs i variables del sistema</a:t>
            </a:r>
            <a:endParaRPr b="0" i="0" sz="1800" u="none" cap="none" strike="noStrike">
              <a:solidFill>
                <a:srgbClr val="000000"/>
              </a:solidFill>
              <a:latin typeface="Arial"/>
              <a:ea typeface="Arial"/>
              <a:cs typeface="Arial"/>
              <a:sym typeface="Arial"/>
            </a:endParaRPr>
          </a:p>
        </p:txBody>
      </p:sp>
      <p:sp>
        <p:nvSpPr>
          <p:cNvPr id="134" name="Shape 134"/>
          <p:cNvSpPr txBox="1"/>
          <p:nvPr/>
        </p:nvSpPr>
        <p:spPr>
          <a:xfrm>
            <a:off x="2529375" y="1917900"/>
            <a:ext cx="4524300" cy="2283000"/>
          </a:xfrm>
          <a:prstGeom prst="rect">
            <a:avLst/>
          </a:prstGeom>
          <a:noFill/>
          <a:ln>
            <a:noFill/>
          </a:ln>
        </p:spPr>
        <p:txBody>
          <a:bodyPr anchorCtr="0" anchor="t" bIns="91425" lIns="91425" rIns="91425" wrap="square" tIns="91425">
            <a:noAutofit/>
          </a:bodyPr>
          <a:lstStyle/>
          <a:p>
            <a:pPr indent="0" lvl="0" marL="0" rtl="0">
              <a:spcBef>
                <a:spcPts val="0"/>
              </a:spcBef>
              <a:spcAft>
                <a:spcPts val="0"/>
              </a:spcAft>
              <a:buNone/>
            </a:pPr>
            <a:r>
              <a:rPr lang="ca-ES" sz="2400">
                <a:latin typeface="Times New Roman"/>
                <a:ea typeface="Times New Roman"/>
                <a:cs typeface="Times New Roman"/>
                <a:sym typeface="Times New Roman"/>
              </a:rPr>
              <a:t>Sub-bloc de control de gasos</a:t>
            </a:r>
            <a:endParaRPr sz="24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a:p>
            <a:pPr indent="0" lvl="0" marL="0" rtl="0">
              <a:spcBef>
                <a:spcPts val="0"/>
              </a:spcBef>
              <a:spcAft>
                <a:spcPts val="0"/>
              </a:spcAft>
              <a:buNone/>
            </a:pPr>
            <a:r>
              <a:rPr lang="ca-ES" sz="1800">
                <a:latin typeface="Times New Roman"/>
                <a:ea typeface="Times New Roman"/>
                <a:cs typeface="Times New Roman"/>
                <a:sym typeface="Times New Roman"/>
              </a:rPr>
              <a:t>Variables d’entrada:</a:t>
            </a:r>
            <a:endParaRPr sz="1800">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ca-ES" sz="1800">
                <a:latin typeface="Times New Roman"/>
                <a:ea typeface="Times New Roman"/>
                <a:cs typeface="Times New Roman"/>
                <a:sym typeface="Times New Roman"/>
              </a:rPr>
              <a:t>Gasos. Variable booleana.</a:t>
            </a:r>
            <a:endParaRPr sz="1800">
              <a:latin typeface="Times New Roman"/>
              <a:ea typeface="Times New Roman"/>
              <a:cs typeface="Times New Roman"/>
              <a:sym typeface="Times New Roman"/>
            </a:endParaRPr>
          </a:p>
          <a:p>
            <a:pPr indent="0" lvl="0" marL="0" rtl="0">
              <a:spcBef>
                <a:spcPts val="0"/>
              </a:spcBef>
              <a:spcAft>
                <a:spcPts val="0"/>
              </a:spcAft>
              <a:buNone/>
            </a:pPr>
            <a:r>
              <a:t/>
            </a:r>
            <a:endParaRPr sz="1800">
              <a:latin typeface="Times New Roman"/>
              <a:ea typeface="Times New Roman"/>
              <a:cs typeface="Times New Roman"/>
              <a:sym typeface="Times New Roman"/>
            </a:endParaRPr>
          </a:p>
          <a:p>
            <a:pPr indent="0" lvl="0" marL="0" rtl="0">
              <a:spcBef>
                <a:spcPts val="0"/>
              </a:spcBef>
              <a:spcAft>
                <a:spcPts val="0"/>
              </a:spcAft>
              <a:buNone/>
            </a:pPr>
            <a:r>
              <a:rPr lang="ca-ES" sz="1800">
                <a:latin typeface="Times New Roman"/>
                <a:ea typeface="Times New Roman"/>
                <a:cs typeface="Times New Roman"/>
                <a:sym typeface="Times New Roman"/>
              </a:rPr>
              <a:t>Variable de sortida:</a:t>
            </a:r>
            <a:endParaRPr sz="1800">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ca-ES" sz="1800">
                <a:latin typeface="Times New Roman"/>
                <a:ea typeface="Times New Roman"/>
                <a:cs typeface="Times New Roman"/>
                <a:sym typeface="Times New Roman"/>
              </a:rPr>
              <a:t>Acció</a:t>
            </a:r>
            <a:endParaRPr sz="1800">
              <a:latin typeface="Times New Roman"/>
              <a:ea typeface="Times New Roman"/>
              <a:cs typeface="Times New Roman"/>
              <a:sym typeface="Times New Roman"/>
            </a:endParaRPr>
          </a:p>
        </p:txBody>
      </p:sp>
      <p:pic>
        <p:nvPicPr>
          <p:cNvPr id="135" name="Shape 135"/>
          <p:cNvPicPr preferRelativeResize="0"/>
          <p:nvPr/>
        </p:nvPicPr>
        <p:blipFill>
          <a:blip r:embed="rId3">
            <a:alphaModFix/>
          </a:blip>
          <a:stretch>
            <a:fillRect/>
          </a:stretch>
        </p:blipFill>
        <p:spPr>
          <a:xfrm>
            <a:off x="2635225" y="4200900"/>
            <a:ext cx="5594912" cy="23523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