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jp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15.jpg" ContentType="image/jpe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18.jpg" ContentType="image/jpeg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4" r:id="rId5"/>
    <p:sldId id="259" r:id="rId6"/>
    <p:sldId id="260" r:id="rId7"/>
    <p:sldId id="272" r:id="rId8"/>
    <p:sldId id="265" r:id="rId9"/>
    <p:sldId id="271" r:id="rId10"/>
    <p:sldId id="261" r:id="rId11"/>
    <p:sldId id="262" r:id="rId12"/>
    <p:sldId id="273" r:id="rId13"/>
    <p:sldId id="269" r:id="rId14"/>
    <p:sldId id="270" r:id="rId15"/>
    <p:sldId id="266" r:id="rId16"/>
    <p:sldId id="267" r:id="rId17"/>
    <p:sldId id="268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7"/>
    <p:restoredTop sz="94725"/>
  </p:normalViewPr>
  <p:slideViewPr>
    <p:cSldViewPr snapToGrid="0" snapToObjects="1">
      <p:cViewPr varScale="1">
        <p:scale>
          <a:sx n="144" d="100"/>
          <a:sy n="144" d="100"/>
        </p:scale>
        <p:origin x="2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D2466-F2AD-FE47-AEF9-E458FC457BD9}" type="datetimeFigureOut">
              <a:rPr lang="es-ES_tradnl" smtClean="0"/>
              <a:t>8/1/18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50C04-B093-D94C-8F21-54367754923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37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50C04-B093-D94C-8F21-54367754923D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192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50C04-B093-D94C-8F21-54367754923D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1572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50C04-B093-D94C-8F21-54367754923D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1258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50C04-B093-D94C-8F21-54367754923D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5384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50C04-B093-D94C-8F21-54367754923D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9703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50C04-B093-D94C-8F21-54367754923D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0290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50C04-B093-D94C-8F21-54367754923D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6896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50C04-B093-D94C-8F21-54367754923D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218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50C04-B093-D94C-8F21-54367754923D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6764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50C04-B093-D94C-8F21-54367754923D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150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50C04-B093-D94C-8F21-54367754923D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6045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50C04-B093-D94C-8F21-54367754923D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4235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50C04-B093-D94C-8F21-54367754923D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3183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50C04-B093-D94C-8F21-54367754923D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8281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50C04-B093-D94C-8F21-54367754923D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6826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50C04-B093-D94C-8F21-54367754923D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4753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50C04-B093-D94C-8F21-54367754923D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7093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50C04-B093-D94C-8F21-54367754923D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58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13.png"/><Relationship Id="rId7" Type="http://schemas.openxmlformats.org/officeDocument/2006/relationships/image" Target="../media/image2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5" Type="http://schemas.openxmlformats.org/officeDocument/2006/relationships/image" Target="../media/image2.pn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2.jpg"/><Relationship Id="rId6" Type="http://schemas.openxmlformats.org/officeDocument/2006/relationships/image" Target="../media/image17.png"/><Relationship Id="rId7" Type="http://schemas.openxmlformats.org/officeDocument/2006/relationships/image" Target="../media/image18.jp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89069" y="104886"/>
            <a:ext cx="7846602" cy="27996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ca-ES" sz="2000" dirty="0" smtClean="0">
                <a:latin typeface="Arial" charset="0"/>
                <a:ea typeface="Arial" charset="0"/>
                <a:cs typeface="Arial" charset="0"/>
              </a:rPr>
            </a:br>
            <a:r>
              <a:rPr lang="ca-ES" sz="3200" u="sng" dirty="0" smtClean="0">
                <a:latin typeface="Arial" charset="0"/>
                <a:ea typeface="Arial" charset="0"/>
                <a:cs typeface="Arial" charset="0"/>
              </a:rPr>
              <a:t>Treball de fi de grau</a:t>
            </a:r>
            <a:br>
              <a:rPr lang="ca-ES" sz="3200" u="sng" dirty="0" smtClean="0">
                <a:latin typeface="Arial" charset="0"/>
                <a:ea typeface="Arial" charset="0"/>
                <a:cs typeface="Arial" charset="0"/>
              </a:rPr>
            </a:b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ca-ES" sz="2000" dirty="0" smtClean="0">
                <a:latin typeface="Arial" charset="0"/>
                <a:ea typeface="Arial" charset="0"/>
                <a:cs typeface="Arial" charset="0"/>
              </a:rPr>
            </a:br>
            <a:r>
              <a:rPr lang="ca-ES" sz="2800" dirty="0" smtClean="0">
                <a:latin typeface="Arial" charset="0"/>
                <a:ea typeface="Arial" charset="0"/>
                <a:cs typeface="Arial" charset="0"/>
              </a:rPr>
              <a:t>Servei </a:t>
            </a:r>
            <a:r>
              <a:rPr lang="ca-ES" sz="2800" dirty="0">
                <a:latin typeface="Arial" charset="0"/>
                <a:ea typeface="Arial" charset="0"/>
                <a:cs typeface="Arial" charset="0"/>
              </a:rPr>
              <a:t>de transport de paquets amb vehicles intel·ligents, optimitzat </a:t>
            </a:r>
            <a:r>
              <a:rPr lang="ca-ES" sz="2800" dirty="0" smtClean="0">
                <a:latin typeface="Arial" charset="0"/>
                <a:ea typeface="Arial" charset="0"/>
                <a:cs typeface="Arial" charset="0"/>
              </a:rPr>
              <a:t>mitjançant </a:t>
            </a:r>
            <a:r>
              <a:rPr lang="ca-ES" sz="2800" dirty="0">
                <a:latin typeface="Arial" charset="0"/>
                <a:ea typeface="Arial" charset="0"/>
                <a:cs typeface="Arial" charset="0"/>
              </a:rPr>
              <a:t>un sistema </a:t>
            </a:r>
            <a:r>
              <a:rPr lang="ca-ES" sz="2800" dirty="0" smtClean="0">
                <a:latin typeface="Arial" charset="0"/>
                <a:ea typeface="Arial" charset="0"/>
                <a:cs typeface="Arial" charset="0"/>
              </a:rPr>
              <a:t>multi agent </a:t>
            </a:r>
            <a:r>
              <a:rPr lang="ca-ES" sz="2000" dirty="0"/>
              <a:t/>
            </a:r>
            <a:br>
              <a:rPr lang="ca-ES" sz="2000" dirty="0"/>
            </a:br>
            <a:endParaRPr lang="ca-E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602" y="5252237"/>
            <a:ext cx="4102941" cy="1441723"/>
          </a:xfrm>
        </p:spPr>
        <p:txBody>
          <a:bodyPr>
            <a:normAutofit/>
          </a:bodyPr>
          <a:lstStyle/>
          <a:p>
            <a:r>
              <a:rPr lang="ca-E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Àrea Intel·ligència artificial</a:t>
            </a:r>
          </a:p>
          <a:p>
            <a:r>
              <a:rPr lang="ca-E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Pedro </a:t>
            </a:r>
            <a:r>
              <a:rPr lang="ca-E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Gonzalvez</a:t>
            </a:r>
            <a:r>
              <a:rPr lang="ca-E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ca-E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Martinez</a:t>
            </a:r>
            <a:endParaRPr lang="ca-ES" sz="2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ca-ES" sz="2000" u="sng" dirty="0" err="1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pgonzalvezm@uoc.edu</a:t>
            </a:r>
            <a:endParaRPr lang="ca-ES" sz="2000" u="sng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690" y="6047629"/>
            <a:ext cx="1779147" cy="64633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648941" y="5603766"/>
            <a:ext cx="345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latin typeface="Arial" charset="0"/>
                <a:ea typeface="Arial" charset="0"/>
                <a:cs typeface="Arial" charset="0"/>
              </a:rPr>
              <a:t>Consultor: David Isern </a:t>
            </a:r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Alarcón</a:t>
            </a:r>
            <a:endParaRPr lang="ca-E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281543" y="2504455"/>
            <a:ext cx="2969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10 de Gener del 2018</a:t>
            </a:r>
            <a:endParaRPr lang="ca-E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8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47544" y="0"/>
            <a:ext cx="7233416" cy="14714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ca-ES" sz="4400" dirty="0" smtClean="0">
                <a:latin typeface="Arial" charset="0"/>
                <a:ea typeface="Arial" charset="0"/>
                <a:cs typeface="Arial" charset="0"/>
              </a:rPr>
              <a:t>IMPLEMENTACIÓ</a:t>
            </a:r>
            <a:br>
              <a:rPr lang="ca-ES" sz="4400" dirty="0" smtClean="0">
                <a:latin typeface="Arial" charset="0"/>
                <a:ea typeface="Arial" charset="0"/>
                <a:cs typeface="Arial" charset="0"/>
              </a:rPr>
            </a:b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Requeriments</a:t>
            </a:r>
            <a:endParaRPr lang="ca-E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36027" y="2006006"/>
            <a:ext cx="2354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PROGRAMACIÓ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36028" y="4381839"/>
            <a:ext cx="186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LLIBRERIES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30" y="3432044"/>
            <a:ext cx="1664577" cy="809455"/>
          </a:xfrm>
          <a:prstGeom prst="rect">
            <a:avLst/>
          </a:prstGeom>
          <a:effectLst>
            <a:outerShdw blurRad="127000" dist="50800" dir="1800000" algn="ctr" rotWithShape="0">
              <a:srgbClr val="000000"/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05" y="1567744"/>
            <a:ext cx="2220852" cy="1243286"/>
          </a:xfrm>
          <a:prstGeom prst="rect">
            <a:avLst/>
          </a:prstGeom>
          <a:effectLst>
            <a:outerShdw blurRad="1905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29" y="4954896"/>
            <a:ext cx="1664577" cy="910869"/>
          </a:xfrm>
          <a:prstGeom prst="rect">
            <a:avLst/>
          </a:prstGeom>
          <a:effectLst>
            <a:outerShdw blurRad="127000" dir="1800000" algn="ctr" rotWithShape="0">
              <a:srgbClr val="000000"/>
            </a:outerShdw>
          </a:effectLst>
        </p:spPr>
      </p:pic>
      <p:cxnSp>
        <p:nvCxnSpPr>
          <p:cNvPr id="19" name="Conector recto de flecha 18"/>
          <p:cNvCxnSpPr>
            <a:stCxn id="12" idx="3"/>
            <a:endCxn id="13" idx="1"/>
          </p:cNvCxnSpPr>
          <p:nvPr/>
        </p:nvCxnSpPr>
        <p:spPr>
          <a:xfrm flipV="1">
            <a:off x="2396360" y="3836772"/>
            <a:ext cx="1026070" cy="729733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  <a:effectLst>
            <a:outerShdw blurRad="50800" dist="50800" dir="5400000" sx="1000" sy="1000" algn="ctr" rotWithShape="0">
              <a:schemeClr val="accent3">
                <a:lumMod val="50000"/>
                <a:alpha val="43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stCxn id="12" idx="3"/>
            <a:endCxn id="15" idx="1"/>
          </p:cNvCxnSpPr>
          <p:nvPr/>
        </p:nvCxnSpPr>
        <p:spPr>
          <a:xfrm>
            <a:off x="2396360" y="4566505"/>
            <a:ext cx="1026069" cy="843826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stCxn id="11" idx="3"/>
            <a:endCxn id="14" idx="1"/>
          </p:cNvCxnSpPr>
          <p:nvPr/>
        </p:nvCxnSpPr>
        <p:spPr>
          <a:xfrm flipV="1">
            <a:off x="2890344" y="2189387"/>
            <a:ext cx="977461" cy="1285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5579956" y="3216433"/>
            <a:ext cx="4236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a-ES" sz="1400" dirty="0" smtClean="0">
                <a:latin typeface="Arial" charset="0"/>
                <a:ea typeface="Arial" charset="0"/>
                <a:cs typeface="Arial" charset="0"/>
              </a:rPr>
              <a:t>Permet la coordinació de múltiples agents FIPA i el seu entorn</a:t>
            </a:r>
            <a:r>
              <a:rPr lang="ca-ES" sz="1400" dirty="0" smtClean="0"/>
              <a:t> </a:t>
            </a:r>
            <a:endParaRPr lang="ca-ES" sz="14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5568925" y="3684960"/>
            <a:ext cx="517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a-ES" sz="1400" dirty="0" smtClean="0">
                <a:latin typeface="Arial" charset="0"/>
                <a:ea typeface="Arial" charset="0"/>
                <a:cs typeface="Arial" charset="0"/>
              </a:rPr>
              <a:t>Permet la comunicació entre agents mitjançant FIPA-ACL</a:t>
            </a:r>
            <a:r>
              <a:rPr lang="ca-ES" sz="1400" dirty="0" smtClean="0"/>
              <a:t> </a:t>
            </a:r>
            <a:endParaRPr lang="ca-ES" sz="14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5568925" y="3932850"/>
            <a:ext cx="48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a-ES" sz="1400" dirty="0" smtClean="0">
                <a:latin typeface="Arial" charset="0"/>
                <a:ea typeface="Arial" charset="0"/>
                <a:cs typeface="Arial" charset="0"/>
              </a:rPr>
              <a:t>Proporciona les biblioteques per la creació d’agents.</a:t>
            </a:r>
            <a:endParaRPr lang="ca-E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6836462" y="1390454"/>
            <a:ext cx="2812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S’integra perfectament amb JADE i permet una estructura de codi modern.</a:t>
            </a:r>
            <a:endParaRPr lang="ca-E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5447550" y="5287220"/>
            <a:ext cx="3885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a-ES" sz="1400" dirty="0" smtClean="0">
                <a:latin typeface="Arial" charset="0"/>
                <a:ea typeface="Arial" charset="0"/>
                <a:cs typeface="Arial" charset="0"/>
              </a:rPr>
              <a:t>Permet cridar diferents algoritmes, en el nostre cas classificadors: </a:t>
            </a:r>
            <a:r>
              <a:rPr lang="ca-ES" sz="1400" dirty="0" err="1" smtClean="0">
                <a:latin typeface="Arial" charset="0"/>
                <a:ea typeface="Arial" charset="0"/>
                <a:cs typeface="Arial" charset="0"/>
              </a:rPr>
              <a:t>RandomTree</a:t>
            </a:r>
            <a:r>
              <a:rPr lang="ca-ES" sz="14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ca-ES" sz="1400" dirty="0" err="1" smtClean="0">
                <a:latin typeface="Arial" charset="0"/>
                <a:ea typeface="Arial" charset="0"/>
                <a:cs typeface="Arial" charset="0"/>
              </a:rPr>
              <a:t>RandomForest</a:t>
            </a:r>
            <a:r>
              <a:rPr lang="ca-ES" sz="1400" dirty="0" smtClean="0">
                <a:latin typeface="Arial" charset="0"/>
                <a:ea typeface="Arial" charset="0"/>
                <a:cs typeface="Arial" charset="0"/>
              </a:rPr>
              <a:t> i J48.</a:t>
            </a:r>
            <a:endParaRPr lang="ca-E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Llamada rectangular redondeada 66"/>
          <p:cNvSpPr/>
          <p:nvPr/>
        </p:nvSpPr>
        <p:spPr>
          <a:xfrm>
            <a:off x="5507422" y="3174975"/>
            <a:ext cx="5034454" cy="1391530"/>
          </a:xfrm>
          <a:prstGeom prst="wedgeRoundRectCallout">
            <a:avLst>
              <a:gd name="adj1" fmla="val -55768"/>
              <a:gd name="adj2" fmla="val -15731"/>
              <a:gd name="adj3" fmla="val 16667"/>
            </a:avLst>
          </a:prstGeom>
          <a:noFill/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8" name="Llamada rectangular redondeada 67"/>
          <p:cNvSpPr/>
          <p:nvPr/>
        </p:nvSpPr>
        <p:spPr>
          <a:xfrm>
            <a:off x="6758152" y="1312087"/>
            <a:ext cx="2890345" cy="1335988"/>
          </a:xfrm>
          <a:prstGeom prst="wedgeRoundRectCallout">
            <a:avLst>
              <a:gd name="adj1" fmla="val -59939"/>
              <a:gd name="adj2" fmla="val -59"/>
              <a:gd name="adj3" fmla="val 16667"/>
            </a:avLst>
          </a:prstGeom>
          <a:noFill/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9" name="Llamada rectangular redondeada 68"/>
          <p:cNvSpPr/>
          <p:nvPr/>
        </p:nvSpPr>
        <p:spPr>
          <a:xfrm>
            <a:off x="5440959" y="5224357"/>
            <a:ext cx="3671510" cy="1045675"/>
          </a:xfrm>
          <a:prstGeom prst="wedgeRoundRectCallout">
            <a:avLst>
              <a:gd name="adj1" fmla="val -56648"/>
              <a:gd name="adj2" fmla="val -16579"/>
              <a:gd name="adj3" fmla="val 16667"/>
            </a:avLst>
          </a:prstGeom>
          <a:noFill/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1" name="CuadroTexto 70"/>
          <p:cNvSpPr txBox="1"/>
          <p:nvPr/>
        </p:nvSpPr>
        <p:spPr>
          <a:xfrm>
            <a:off x="5579955" y="4213314"/>
            <a:ext cx="3934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a-ES" sz="1400" dirty="0" smtClean="0">
                <a:latin typeface="Arial" charset="0"/>
                <a:ea typeface="Arial" charset="0"/>
                <a:cs typeface="Arial" charset="0"/>
              </a:rPr>
              <a:t>Proporciona un entorn gràfic.</a:t>
            </a:r>
            <a:endParaRPr lang="ca-ES" sz="1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3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47544" y="0"/>
            <a:ext cx="7233416" cy="14714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ca-ES" sz="4400" dirty="0" smtClean="0">
                <a:latin typeface="Arial" charset="0"/>
                <a:ea typeface="Arial" charset="0"/>
                <a:cs typeface="Arial" charset="0"/>
              </a:rPr>
              <a:t>IMPLEMENTACIÓ</a:t>
            </a:r>
            <a:br>
              <a:rPr lang="ca-ES" sz="4400" dirty="0" smtClean="0">
                <a:latin typeface="Arial" charset="0"/>
                <a:ea typeface="Arial" charset="0"/>
                <a:cs typeface="Arial" charset="0"/>
              </a:rPr>
            </a:b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ARQUITECTURA del sistema</a:t>
            </a:r>
            <a:endParaRPr lang="ca-E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876800" y="1975946"/>
            <a:ext cx="1849821" cy="567558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AgentClient</a:t>
            </a:r>
            <a:endParaRPr lang="es-ES_tradnl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76800" y="3326524"/>
            <a:ext cx="1849821" cy="567558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AgentCentral</a:t>
            </a:r>
            <a:endParaRPr lang="es-ES_tradnl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876800" y="4656082"/>
            <a:ext cx="1849821" cy="567558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AgentCar</a:t>
            </a:r>
            <a:endParaRPr lang="es-ES_tradnl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487213" y="3326524"/>
            <a:ext cx="1849821" cy="567558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AgentControl</a:t>
            </a:r>
            <a:endParaRPr lang="es-ES_tradnl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487213" y="4656082"/>
            <a:ext cx="1849821" cy="567558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AgentTraffic</a:t>
            </a:r>
            <a:endParaRPr lang="es-ES_tradnl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5244662" y="2564524"/>
            <a:ext cx="0" cy="76200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 flipV="1">
            <a:off x="6321972" y="2522484"/>
            <a:ext cx="5255" cy="783020"/>
          </a:xfrm>
          <a:prstGeom prst="straightConnector1">
            <a:avLst/>
          </a:prstGeom>
          <a:ln w="57150" cap="sq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>
            <a:off x="3347544" y="3610303"/>
            <a:ext cx="1497726" cy="0"/>
          </a:xfrm>
          <a:prstGeom prst="straightConnector1">
            <a:avLst/>
          </a:prstGeom>
          <a:ln w="57150" cap="sq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>
            <a:off x="3358055" y="5087007"/>
            <a:ext cx="1476705" cy="10510"/>
          </a:xfrm>
          <a:prstGeom prst="straightConnector1">
            <a:avLst/>
          </a:prstGeom>
          <a:ln w="57150" cap="sq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3358055" y="4803225"/>
            <a:ext cx="1518745" cy="4"/>
          </a:xfrm>
          <a:prstGeom prst="straightConnector1">
            <a:avLst/>
          </a:prstGeom>
          <a:ln w="57150" cap="sq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5255172" y="3915102"/>
            <a:ext cx="2628" cy="76200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H="1" flipV="1">
            <a:off x="6185338" y="3879082"/>
            <a:ext cx="5256" cy="75598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H="1">
            <a:off x="5517931" y="3915102"/>
            <a:ext cx="2628" cy="740980"/>
          </a:xfrm>
          <a:prstGeom prst="straightConnector1">
            <a:avLst/>
          </a:prstGeom>
          <a:ln w="57150" cap="sq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H="1" flipV="1">
            <a:off x="6450725" y="3879082"/>
            <a:ext cx="15766" cy="743940"/>
          </a:xfrm>
          <a:prstGeom prst="straightConnector1">
            <a:avLst/>
          </a:prstGeom>
          <a:ln w="57150" cap="sq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ángulo 37"/>
          <p:cNvSpPr/>
          <p:nvPr/>
        </p:nvSpPr>
        <p:spPr>
          <a:xfrm>
            <a:off x="8071945" y="1692163"/>
            <a:ext cx="578069" cy="26275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9" name="Rectángulo 38"/>
          <p:cNvSpPr/>
          <p:nvPr/>
        </p:nvSpPr>
        <p:spPr>
          <a:xfrm>
            <a:off x="8071945" y="2154619"/>
            <a:ext cx="578069" cy="2627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0" name="Rectángulo 39"/>
          <p:cNvSpPr/>
          <p:nvPr/>
        </p:nvSpPr>
        <p:spPr>
          <a:xfrm>
            <a:off x="8071945" y="2596054"/>
            <a:ext cx="578069" cy="26275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1" name="CuadroTexto 40"/>
          <p:cNvSpPr txBox="1"/>
          <p:nvPr/>
        </p:nvSpPr>
        <p:spPr>
          <a:xfrm>
            <a:off x="8650014" y="1638876"/>
            <a:ext cx="216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Respostes</a:t>
            </a:r>
            <a:endParaRPr lang="ca-ES" dirty="0"/>
          </a:p>
        </p:txBody>
      </p:sp>
      <p:sp>
        <p:nvSpPr>
          <p:cNvPr id="42" name="CuadroTexto 41"/>
          <p:cNvSpPr txBox="1"/>
          <p:nvPr/>
        </p:nvSpPr>
        <p:spPr>
          <a:xfrm>
            <a:off x="8650014" y="2117465"/>
            <a:ext cx="216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Accions</a:t>
            </a:r>
            <a:endParaRPr lang="ca-ES" dirty="0"/>
          </a:p>
        </p:txBody>
      </p:sp>
      <p:sp>
        <p:nvSpPr>
          <p:cNvPr id="43" name="CuadroTexto 42"/>
          <p:cNvSpPr txBox="1"/>
          <p:nvPr/>
        </p:nvSpPr>
        <p:spPr>
          <a:xfrm>
            <a:off x="8671035" y="2536777"/>
            <a:ext cx="216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Qüestions</a:t>
            </a:r>
            <a:endParaRPr lang="ca-ES" dirty="0"/>
          </a:p>
        </p:txBody>
      </p:sp>
      <p:sp>
        <p:nvSpPr>
          <p:cNvPr id="44" name="Rectángulo 43"/>
          <p:cNvSpPr/>
          <p:nvPr/>
        </p:nvSpPr>
        <p:spPr>
          <a:xfrm>
            <a:off x="1166648" y="1702676"/>
            <a:ext cx="5906814" cy="380474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5" name="CuadroTexto 44"/>
          <p:cNvSpPr txBox="1"/>
          <p:nvPr/>
        </p:nvSpPr>
        <p:spPr>
          <a:xfrm>
            <a:off x="1487213" y="1829591"/>
            <a:ext cx="96695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SMA</a:t>
            </a:r>
            <a:endParaRPr lang="es-ES_tradnl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1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47544" y="0"/>
            <a:ext cx="7233416" cy="14714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ca-ES" sz="4400" dirty="0" smtClean="0">
                <a:latin typeface="Arial" charset="0"/>
                <a:ea typeface="Arial" charset="0"/>
                <a:cs typeface="Arial" charset="0"/>
              </a:rPr>
              <a:t>IMPLEMENTACIÓ</a:t>
            </a:r>
            <a:br>
              <a:rPr lang="ca-ES" sz="4400" dirty="0" smtClean="0">
                <a:latin typeface="Arial" charset="0"/>
                <a:ea typeface="Arial" charset="0"/>
                <a:cs typeface="Arial" charset="0"/>
              </a:rPr>
            </a:b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control d’activitat</a:t>
            </a:r>
            <a:endParaRPr lang="ca-E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7544" y="1407761"/>
            <a:ext cx="863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a-ES" u="sng" dirty="0" smtClean="0">
                <a:latin typeface="Arial" charset="0"/>
                <a:ea typeface="Arial" charset="0"/>
                <a:cs typeface="Arial" charset="0"/>
              </a:rPr>
              <a:t>El sistema mostra tota la seva activitat mitjançant dos sistemes bàsics:</a:t>
            </a:r>
            <a:endParaRPr lang="ca-ES" u="sng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89" y="1914352"/>
            <a:ext cx="409119" cy="52367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54543" y="1961237"/>
            <a:ext cx="318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L’arxiu persistent “ </a:t>
            </a:r>
            <a:r>
              <a:rPr lang="ca-ES" dirty="0" err="1" smtClean="0">
                <a:latin typeface="Arial" charset="0"/>
                <a:ea typeface="Arial" charset="0"/>
                <a:cs typeface="Arial" charset="0"/>
              </a:rPr>
              <a:t>Log.txt</a:t>
            </a:r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 “:</a:t>
            </a:r>
            <a:endParaRPr lang="ca-E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93083" y="1961237"/>
            <a:ext cx="366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Mostrant les dades en el terminal:</a:t>
            </a:r>
            <a:endParaRPr lang="ca-E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339" y="1654570"/>
            <a:ext cx="2536403" cy="117740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47544" y="2698857"/>
            <a:ext cx="621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a-ES" u="sng" dirty="0" smtClean="0">
                <a:latin typeface="Arial" charset="0"/>
                <a:ea typeface="Arial" charset="0"/>
                <a:cs typeface="Arial" charset="0"/>
              </a:rPr>
              <a:t>Els resultats finals, es representen de forma visual.</a:t>
            </a:r>
            <a:endParaRPr lang="ca-E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5584316" y="4711396"/>
            <a:ext cx="522195" cy="503426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CuadroTexto 12"/>
          <p:cNvSpPr txBox="1"/>
          <p:nvPr/>
        </p:nvSpPr>
        <p:spPr>
          <a:xfrm>
            <a:off x="6414634" y="4224445"/>
            <a:ext cx="38152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Informació del client.</a:t>
            </a:r>
          </a:p>
          <a:p>
            <a:pPr marL="285750" indent="-285750">
              <a:buFont typeface="Arial" charset="0"/>
              <a:buChar char="•"/>
            </a:pPr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Informació del vehicle.</a:t>
            </a:r>
          </a:p>
          <a:p>
            <a:pPr marL="285750" indent="-285750">
              <a:buFont typeface="Arial" charset="0"/>
              <a:buChar char="•"/>
            </a:pPr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Recorreguts.</a:t>
            </a:r>
          </a:p>
          <a:p>
            <a:pPr marL="285750" indent="-285750">
              <a:buFont typeface="Arial" charset="0"/>
              <a:buChar char="•"/>
            </a:pPr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Cost</a:t>
            </a:r>
          </a:p>
          <a:p>
            <a:pPr marL="285750" indent="-285750">
              <a:buFont typeface="Arial" charset="0"/>
              <a:buChar char="•"/>
            </a:pPr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Preu</a:t>
            </a:r>
            <a:endParaRPr lang="ca-E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3" y="3115073"/>
            <a:ext cx="4430480" cy="360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47544" y="0"/>
            <a:ext cx="7233416" cy="14714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ca-ES" sz="4400" dirty="0" smtClean="0">
                <a:latin typeface="Arial" charset="0"/>
                <a:ea typeface="Arial" charset="0"/>
                <a:cs typeface="Arial" charset="0"/>
              </a:rPr>
              <a:t>Demostració</a:t>
            </a:r>
            <a:br>
              <a:rPr lang="ca-ES" sz="4400" dirty="0" smtClean="0">
                <a:latin typeface="Arial" charset="0"/>
                <a:ea typeface="Arial" charset="0"/>
                <a:cs typeface="Arial" charset="0"/>
              </a:rPr>
            </a:br>
            <a:r>
              <a:rPr lang="ca-E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test de proves I</a:t>
            </a:r>
            <a:endParaRPr lang="ca-E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99090" y="1471448"/>
            <a:ext cx="4905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a-ES" sz="2400" dirty="0" smtClean="0">
                <a:latin typeface="Arial" charset="0"/>
                <a:ea typeface="Arial" charset="0"/>
                <a:cs typeface="Arial" charset="0"/>
              </a:rPr>
              <a:t>El sistema interpreta correctament les dades dels diferents missatges</a:t>
            </a:r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506" y="1471448"/>
            <a:ext cx="1088113" cy="81608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34" y="1707369"/>
            <a:ext cx="268939" cy="344242"/>
          </a:xfrm>
          <a:prstGeom prst="rect">
            <a:avLst/>
          </a:prstGeom>
        </p:spPr>
      </p:pic>
      <p:cxnSp>
        <p:nvCxnSpPr>
          <p:cNvPr id="16" name="Conector recto de flecha 15"/>
          <p:cNvCxnSpPr/>
          <p:nvPr/>
        </p:nvCxnSpPr>
        <p:spPr>
          <a:xfrm>
            <a:off x="5940644" y="1879490"/>
            <a:ext cx="57065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7175610" y="1879490"/>
            <a:ext cx="57065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789" y="1490522"/>
            <a:ext cx="325821" cy="29193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762" y="1496732"/>
            <a:ext cx="325821" cy="291936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599089" y="2930851"/>
            <a:ext cx="4298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a-ES" sz="2400" dirty="0" smtClean="0">
                <a:latin typeface="Arial" charset="0"/>
                <a:ea typeface="Arial" charset="0"/>
                <a:cs typeface="Arial" charset="0"/>
              </a:rPr>
              <a:t>El sistema pot treballar amb més d’un client.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033" y="2923930"/>
            <a:ext cx="1171903" cy="66017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520" y="1594765"/>
            <a:ext cx="479111" cy="4791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38" y="2845973"/>
            <a:ext cx="1088113" cy="81608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33" y="3126496"/>
            <a:ext cx="268939" cy="344242"/>
          </a:xfrm>
          <a:prstGeom prst="rect">
            <a:avLst/>
          </a:prstGeom>
        </p:spPr>
      </p:pic>
      <p:cxnSp>
        <p:nvCxnSpPr>
          <p:cNvPr id="25" name="Conector recto de flecha 24"/>
          <p:cNvCxnSpPr/>
          <p:nvPr/>
        </p:nvCxnSpPr>
        <p:spPr>
          <a:xfrm>
            <a:off x="5940643" y="3298617"/>
            <a:ext cx="57065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7175609" y="3298617"/>
            <a:ext cx="57065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788" y="2909649"/>
            <a:ext cx="325821" cy="291936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761" y="2915859"/>
            <a:ext cx="325821" cy="291936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599089" y="4235669"/>
            <a:ext cx="4298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a-ES" sz="2400" dirty="0" smtClean="0">
                <a:latin typeface="Arial" charset="0"/>
                <a:ea typeface="Arial" charset="0"/>
                <a:cs typeface="Arial" charset="0"/>
              </a:rPr>
              <a:t>El sistema escull el vehicle amb menys cost pel client.</a:t>
            </a: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40" y="3965662"/>
            <a:ext cx="1088113" cy="816085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668" y="4569350"/>
            <a:ext cx="268939" cy="344242"/>
          </a:xfrm>
          <a:prstGeom prst="rect">
            <a:avLst/>
          </a:prstGeom>
        </p:spPr>
      </p:pic>
      <p:cxnSp>
        <p:nvCxnSpPr>
          <p:cNvPr id="35" name="Conector recto de flecha 34"/>
          <p:cNvCxnSpPr/>
          <p:nvPr/>
        </p:nvCxnSpPr>
        <p:spPr>
          <a:xfrm>
            <a:off x="5937678" y="4741471"/>
            <a:ext cx="57065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 flipV="1">
            <a:off x="7172644" y="4436514"/>
            <a:ext cx="573616" cy="30495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n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23" y="4352503"/>
            <a:ext cx="325821" cy="291936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43" y="4235669"/>
            <a:ext cx="325821" cy="291936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40" y="4426583"/>
            <a:ext cx="1088113" cy="816085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506" y="4891401"/>
            <a:ext cx="1088113" cy="816085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391" y="4436514"/>
            <a:ext cx="479111" cy="479111"/>
          </a:xfrm>
          <a:prstGeom prst="rect">
            <a:avLst/>
          </a:prstGeom>
        </p:spPr>
      </p:pic>
      <p:cxnSp>
        <p:nvCxnSpPr>
          <p:cNvPr id="43" name="Conector recto de flecha 42"/>
          <p:cNvCxnSpPr/>
          <p:nvPr/>
        </p:nvCxnSpPr>
        <p:spPr>
          <a:xfrm>
            <a:off x="7180261" y="4799144"/>
            <a:ext cx="57065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/>
          <p:nvPr/>
        </p:nvCxnSpPr>
        <p:spPr>
          <a:xfrm>
            <a:off x="7184828" y="4882000"/>
            <a:ext cx="549248" cy="32907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n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43" y="4738167"/>
            <a:ext cx="296562" cy="287665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43" y="5202138"/>
            <a:ext cx="296562" cy="287665"/>
          </a:xfrm>
          <a:prstGeom prst="rect">
            <a:avLst/>
          </a:prstGeom>
        </p:spPr>
      </p:pic>
      <p:sp>
        <p:nvSpPr>
          <p:cNvPr id="48" name="CuadroTexto 47"/>
          <p:cNvSpPr txBox="1"/>
          <p:nvPr/>
        </p:nvSpPr>
        <p:spPr>
          <a:xfrm>
            <a:off x="9334815" y="4201238"/>
            <a:ext cx="53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32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9334815" y="4677206"/>
            <a:ext cx="53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99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9334815" y="5161304"/>
            <a:ext cx="53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33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47544" y="0"/>
            <a:ext cx="7233416" cy="14714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ca-ES" sz="4400" dirty="0" smtClean="0">
                <a:latin typeface="Arial" charset="0"/>
                <a:ea typeface="Arial" charset="0"/>
                <a:cs typeface="Arial" charset="0"/>
              </a:rPr>
              <a:t>Demostració</a:t>
            </a:r>
            <a:br>
              <a:rPr lang="ca-ES" sz="4400" dirty="0" smtClean="0">
                <a:latin typeface="Arial" charset="0"/>
                <a:ea typeface="Arial" charset="0"/>
                <a:cs typeface="Arial" charset="0"/>
              </a:rPr>
            </a:b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 test de proves II</a:t>
            </a:r>
            <a:endParaRPr lang="ca-E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99090" y="1471448"/>
            <a:ext cx="4526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a-ES" sz="2400" dirty="0" smtClean="0">
                <a:latin typeface="Arial" charset="0"/>
                <a:ea typeface="Arial" charset="0"/>
                <a:cs typeface="Arial" charset="0"/>
              </a:rPr>
              <a:t>El sistema pot treballar en mode lineal.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99090" y="3867806"/>
            <a:ext cx="8109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a-ES" sz="2400" dirty="0" smtClean="0">
                <a:latin typeface="Arial" charset="0"/>
                <a:ea typeface="Arial" charset="0"/>
                <a:cs typeface="Arial" charset="0"/>
              </a:rPr>
              <a:t>El sistema pot recrear incidents, com carrers tallats i averies.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88" y="4834107"/>
            <a:ext cx="790064" cy="79796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55" y="4830378"/>
            <a:ext cx="797965" cy="7979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55" y="2448798"/>
            <a:ext cx="578967" cy="57896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57" y="2453711"/>
            <a:ext cx="578967" cy="57896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276" y="2443883"/>
            <a:ext cx="578967" cy="57896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461" y="2443883"/>
            <a:ext cx="578967" cy="5789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20" y="2448797"/>
            <a:ext cx="578967" cy="57896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588" y="2453711"/>
            <a:ext cx="578967" cy="578967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6394471" y="1471448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a-ES" sz="2400" dirty="0" smtClean="0">
                <a:latin typeface="Arial" charset="0"/>
                <a:ea typeface="Arial" charset="0"/>
                <a:cs typeface="Arial" charset="0"/>
              </a:rPr>
              <a:t>El sistema pot treballar en mode predictiu.</a:t>
            </a:r>
          </a:p>
        </p:txBody>
      </p:sp>
      <p:sp>
        <p:nvSpPr>
          <p:cNvPr id="16" name="Llamada rectangular redondeada 15"/>
          <p:cNvSpPr/>
          <p:nvPr/>
        </p:nvSpPr>
        <p:spPr>
          <a:xfrm>
            <a:off x="3476690" y="1975942"/>
            <a:ext cx="2069129" cy="1336286"/>
          </a:xfrm>
          <a:prstGeom prst="wedgeRoundRectCallout">
            <a:avLst>
              <a:gd name="adj1" fmla="val -63569"/>
              <a:gd name="adj2" fmla="val -11065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Soc el primer client que va entrar i soc el primer en sortir.</a:t>
            </a:r>
            <a:endParaRPr lang="ca-E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Llamada rectangular redondeada 16"/>
          <p:cNvSpPr/>
          <p:nvPr/>
        </p:nvSpPr>
        <p:spPr>
          <a:xfrm>
            <a:off x="9361083" y="1975942"/>
            <a:ext cx="1879943" cy="1336286"/>
          </a:xfrm>
          <a:prstGeom prst="wedgeRoundRectCallout">
            <a:avLst>
              <a:gd name="adj1" fmla="val -62908"/>
              <a:gd name="adj2" fmla="val -29155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 sistema escollirà qui de nosaltres va primer.</a:t>
            </a:r>
            <a:endParaRPr lang="ca-E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38" y="4960918"/>
            <a:ext cx="1088113" cy="81608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257" y="4960918"/>
            <a:ext cx="1088113" cy="81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47544" y="0"/>
            <a:ext cx="7233416" cy="14714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ca-ES" sz="4400" dirty="0" smtClean="0">
                <a:latin typeface="Arial" charset="0"/>
                <a:ea typeface="Arial" charset="0"/>
                <a:cs typeface="Arial" charset="0"/>
              </a:rPr>
              <a:t>objectius</a:t>
            </a:r>
            <a:br>
              <a:rPr lang="ca-ES" sz="4400" dirty="0" smtClean="0">
                <a:latin typeface="Arial" charset="0"/>
                <a:ea typeface="Arial" charset="0"/>
                <a:cs typeface="Arial" charset="0"/>
              </a:rPr>
            </a:br>
            <a:r>
              <a:rPr lang="ca-E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resum i avaluació</a:t>
            </a:r>
            <a:endParaRPr lang="ca-E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7544" y="1471448"/>
            <a:ext cx="92640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a-ES" sz="2400" dirty="0" smtClean="0">
                <a:latin typeface="Arial" charset="0"/>
                <a:ea typeface="Arial" charset="0"/>
                <a:cs typeface="Arial" charset="0"/>
              </a:rPr>
              <a:t>S’ha seguit la planificació de forma correcte.</a:t>
            </a:r>
          </a:p>
          <a:p>
            <a:endParaRPr lang="ca-ES" sz="24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ca-ES" sz="2400" dirty="0" smtClean="0">
                <a:latin typeface="Arial" charset="0"/>
                <a:ea typeface="Arial" charset="0"/>
                <a:cs typeface="Arial" charset="0"/>
              </a:rPr>
              <a:t>S’han implementat totes les funcionalitats  previstes en el pla de treball.</a:t>
            </a:r>
          </a:p>
          <a:p>
            <a:endParaRPr lang="ca-ES" sz="24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ca-ES" sz="2400" dirty="0" smtClean="0">
                <a:latin typeface="Arial" charset="0"/>
                <a:ea typeface="Arial" charset="0"/>
                <a:cs typeface="Arial" charset="0"/>
              </a:rPr>
              <a:t>S’ha obtingut una implementació final, amb les tecnologies previstes.</a:t>
            </a:r>
          </a:p>
          <a:p>
            <a:endParaRPr lang="ca-ES" sz="24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ca-ES" sz="2400" dirty="0" smtClean="0">
                <a:latin typeface="Arial" charset="0"/>
                <a:ea typeface="Arial" charset="0"/>
                <a:cs typeface="Arial" charset="0"/>
              </a:rPr>
              <a:t>S’ha comprovat el bon funcionament del sistema, desplegant el test de proves.</a:t>
            </a:r>
          </a:p>
          <a:p>
            <a:endParaRPr lang="ca-ES" sz="24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ca-ES" sz="2400" dirty="0" smtClean="0">
                <a:latin typeface="Arial" charset="0"/>
                <a:ea typeface="Arial" charset="0"/>
                <a:cs typeface="Arial" charset="0"/>
              </a:rPr>
              <a:t>S’han obtingut conclusions generals i específiques.</a:t>
            </a:r>
          </a:p>
          <a:p>
            <a:pPr marL="285750" indent="-285750">
              <a:buFont typeface="Arial" charset="0"/>
              <a:buChar char="•"/>
            </a:pPr>
            <a:endParaRPr lang="ca-E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47544" y="0"/>
            <a:ext cx="7233416" cy="14714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ca-ES" sz="4400" dirty="0" smtClean="0">
                <a:latin typeface="Arial" charset="0"/>
                <a:ea typeface="Arial" charset="0"/>
                <a:cs typeface="Arial" charset="0"/>
              </a:rPr>
              <a:t>conclusions</a:t>
            </a:r>
            <a:br>
              <a:rPr lang="ca-ES" sz="4400" dirty="0" smtClean="0">
                <a:latin typeface="Arial" charset="0"/>
                <a:ea typeface="Arial" charset="0"/>
                <a:cs typeface="Arial" charset="0"/>
              </a:rPr>
            </a:br>
            <a:r>
              <a:rPr lang="ca-E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resultats finals</a:t>
            </a:r>
            <a:endParaRPr lang="ca-E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7048" y="5005746"/>
            <a:ext cx="6977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atin typeface="Arial" charset="0"/>
                <a:ea typeface="Arial" charset="0"/>
                <a:cs typeface="Arial" charset="0"/>
              </a:rPr>
              <a:t>Existeix tecnologia suficient per implementar un servei de transports de paquets amb vehicles intel·ligents, optimitzat amb Agents.</a:t>
            </a:r>
            <a:endParaRPr lang="ca-E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020" y="4990115"/>
            <a:ext cx="883766" cy="119933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57047" y="3868964"/>
            <a:ext cx="7761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Existeix la possibilitat d’escalar i millorar el projecte, en quasi tots els àmbits.</a:t>
            </a:r>
            <a:endParaRPr lang="ca-E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57048" y="1552845"/>
            <a:ext cx="7059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El model obtingut és un reflex de situacions reals.</a:t>
            </a:r>
            <a:endParaRPr lang="ca-E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57047" y="2003574"/>
            <a:ext cx="7965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Tots els agents del sistema, simulen correctament les tasques d’un dispositiu real.</a:t>
            </a:r>
            <a:endParaRPr lang="ca-E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57048" y="2764705"/>
            <a:ext cx="7123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El sistema és capaç de predir el seu comportament.</a:t>
            </a:r>
            <a:endParaRPr lang="ca-E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57047" y="3151638"/>
            <a:ext cx="8293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S’ha obtingut un model, on els factors negatius que es van plantejar amb el servei de transport actual, no existeixen.</a:t>
            </a:r>
            <a:endParaRPr lang="ca-E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7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47544" y="0"/>
            <a:ext cx="7233416" cy="14714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ca-ES" sz="4400" dirty="0" smtClean="0">
                <a:latin typeface="Arial" charset="0"/>
                <a:ea typeface="Arial" charset="0"/>
                <a:cs typeface="Arial" charset="0"/>
              </a:rPr>
              <a:t>Treball de futur</a:t>
            </a:r>
            <a:br>
              <a:rPr lang="ca-ES" sz="4400" dirty="0" smtClean="0">
                <a:latin typeface="Arial" charset="0"/>
                <a:ea typeface="Arial" charset="0"/>
                <a:cs typeface="Arial" charset="0"/>
              </a:rPr>
            </a:br>
            <a:r>
              <a:rPr lang="ca-E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millores</a:t>
            </a:r>
            <a:endParaRPr lang="ca-E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99090" y="1431637"/>
            <a:ext cx="4166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Incloure la possibilitat de realitzar dos serveis en una mateixa petició.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814" y="1514764"/>
            <a:ext cx="479111" cy="47911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38" y="1582198"/>
            <a:ext cx="268939" cy="3442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160" y="1478486"/>
            <a:ext cx="268939" cy="3442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912" y="1346276"/>
            <a:ext cx="1088113" cy="816085"/>
          </a:xfrm>
          <a:prstGeom prst="rect">
            <a:avLst/>
          </a:prstGeom>
        </p:spPr>
      </p:pic>
      <p:cxnSp>
        <p:nvCxnSpPr>
          <p:cNvPr id="10" name="Conector recto de flecha 9"/>
          <p:cNvCxnSpPr/>
          <p:nvPr/>
        </p:nvCxnSpPr>
        <p:spPr>
          <a:xfrm>
            <a:off x="5940644" y="1700697"/>
            <a:ext cx="57065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7467797" y="1700697"/>
            <a:ext cx="57065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581696" y="2421222"/>
            <a:ext cx="3972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Incloure seguretat en la informació.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814" y="2484458"/>
            <a:ext cx="479111" cy="47911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90" y="2498270"/>
            <a:ext cx="268939" cy="34424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912" y="2315970"/>
            <a:ext cx="1088113" cy="816085"/>
          </a:xfrm>
          <a:prstGeom prst="rect">
            <a:avLst/>
          </a:prstGeom>
        </p:spPr>
      </p:pic>
      <p:cxnSp>
        <p:nvCxnSpPr>
          <p:cNvPr id="17" name="Conector recto de flecha 16"/>
          <p:cNvCxnSpPr/>
          <p:nvPr/>
        </p:nvCxnSpPr>
        <p:spPr>
          <a:xfrm>
            <a:off x="5940644" y="2670391"/>
            <a:ext cx="57065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7467797" y="2670391"/>
            <a:ext cx="57065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45" y="2767723"/>
            <a:ext cx="782094" cy="40501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98" y="2770025"/>
            <a:ext cx="768895" cy="398178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545815" y="5214849"/>
            <a:ext cx="3972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Repartir de forma terrestres, aeri o marítim.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131" y="5244210"/>
            <a:ext cx="479111" cy="4791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14" y="5333024"/>
            <a:ext cx="268939" cy="344242"/>
          </a:xfrm>
          <a:prstGeom prst="rect">
            <a:avLst/>
          </a:prstGeom>
        </p:spPr>
      </p:pic>
      <p:cxnSp>
        <p:nvCxnSpPr>
          <p:cNvPr id="24" name="Conector recto de flecha 23"/>
          <p:cNvCxnSpPr/>
          <p:nvPr/>
        </p:nvCxnSpPr>
        <p:spPr>
          <a:xfrm>
            <a:off x="5971476" y="5504503"/>
            <a:ext cx="57065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273" y="5078104"/>
            <a:ext cx="1153659" cy="854082"/>
          </a:xfrm>
          <a:prstGeom prst="rect">
            <a:avLst/>
          </a:prstGeom>
        </p:spPr>
      </p:pic>
      <p:cxnSp>
        <p:nvCxnSpPr>
          <p:cNvPr id="29" name="Conector recto de flecha 28"/>
          <p:cNvCxnSpPr/>
          <p:nvPr/>
        </p:nvCxnSpPr>
        <p:spPr>
          <a:xfrm>
            <a:off x="7407467" y="5505145"/>
            <a:ext cx="57065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566835" y="3207862"/>
            <a:ext cx="39729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Dividir la ciutat en sectors on hi hagi un grup de vehicles assignats.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545815" y="4418019"/>
            <a:ext cx="3972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Connectar ciutat-ciutat</a:t>
            </a: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151" y="3368116"/>
            <a:ext cx="675632" cy="675632"/>
          </a:xfrm>
          <a:prstGeom prst="rect">
            <a:avLst/>
          </a:prstGeom>
        </p:spPr>
      </p:pic>
      <p:sp>
        <p:nvSpPr>
          <p:cNvPr id="34" name="Flecha derecha 33"/>
          <p:cNvSpPr/>
          <p:nvPr/>
        </p:nvSpPr>
        <p:spPr>
          <a:xfrm>
            <a:off x="4655466" y="1586062"/>
            <a:ext cx="522195" cy="503426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Flecha derecha 34"/>
          <p:cNvSpPr/>
          <p:nvPr/>
        </p:nvSpPr>
        <p:spPr>
          <a:xfrm>
            <a:off x="4648834" y="2460143"/>
            <a:ext cx="522195" cy="503426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6" name="Flecha derecha 35"/>
          <p:cNvSpPr/>
          <p:nvPr/>
        </p:nvSpPr>
        <p:spPr>
          <a:xfrm>
            <a:off x="4648832" y="3401984"/>
            <a:ext cx="522195" cy="503426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7" name="Flecha derecha 36"/>
          <p:cNvSpPr/>
          <p:nvPr/>
        </p:nvSpPr>
        <p:spPr>
          <a:xfrm>
            <a:off x="4648832" y="4360453"/>
            <a:ext cx="522195" cy="503426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8" name="Flecha derecha 37"/>
          <p:cNvSpPr/>
          <p:nvPr/>
        </p:nvSpPr>
        <p:spPr>
          <a:xfrm>
            <a:off x="4661881" y="5214849"/>
            <a:ext cx="522195" cy="503426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328" y="3435495"/>
            <a:ext cx="479111" cy="479111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204" y="3449307"/>
            <a:ext cx="268939" cy="344242"/>
          </a:xfrm>
          <a:prstGeom prst="rect">
            <a:avLst/>
          </a:prstGeom>
        </p:spPr>
      </p:pic>
      <p:cxnSp>
        <p:nvCxnSpPr>
          <p:cNvPr id="43" name="Conector recto de flecha 42"/>
          <p:cNvCxnSpPr/>
          <p:nvPr/>
        </p:nvCxnSpPr>
        <p:spPr>
          <a:xfrm>
            <a:off x="5961158" y="3621428"/>
            <a:ext cx="57065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/>
          <p:nvPr/>
        </p:nvCxnSpPr>
        <p:spPr>
          <a:xfrm>
            <a:off x="7488311" y="3621428"/>
            <a:ext cx="57065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n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412" y="4344374"/>
            <a:ext cx="479111" cy="479111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88" y="4358186"/>
            <a:ext cx="268939" cy="344242"/>
          </a:xfrm>
          <a:prstGeom prst="rect">
            <a:avLst/>
          </a:prstGeom>
        </p:spPr>
      </p:pic>
      <p:cxnSp>
        <p:nvCxnSpPr>
          <p:cNvPr id="47" name="Conector recto de flecha 46"/>
          <p:cNvCxnSpPr/>
          <p:nvPr/>
        </p:nvCxnSpPr>
        <p:spPr>
          <a:xfrm>
            <a:off x="5968242" y="4530307"/>
            <a:ext cx="57065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>
            <a:off x="7495395" y="4530307"/>
            <a:ext cx="57065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/>
          <p:cNvSpPr txBox="1"/>
          <p:nvPr/>
        </p:nvSpPr>
        <p:spPr>
          <a:xfrm>
            <a:off x="5821101" y="4555288"/>
            <a:ext cx="1023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Ciutat A</a:t>
            </a:r>
            <a:endParaRPr lang="ca-E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7286099" y="4548448"/>
            <a:ext cx="1023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Ciutat B</a:t>
            </a:r>
            <a:endParaRPr lang="ca-E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076" y="4128884"/>
            <a:ext cx="1088113" cy="81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2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541" y="5629480"/>
            <a:ext cx="4102941" cy="1074991"/>
          </a:xfrm>
        </p:spPr>
        <p:txBody>
          <a:bodyPr>
            <a:normAutofit/>
          </a:bodyPr>
          <a:lstStyle/>
          <a:p>
            <a:r>
              <a:rPr lang="ca-E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Pedro </a:t>
            </a:r>
            <a:r>
              <a:rPr lang="ca-ES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Gonzalvez</a:t>
            </a:r>
            <a:r>
              <a:rPr lang="ca-E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ca-ES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Martinez</a:t>
            </a:r>
            <a:endParaRPr lang="ca-E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ca-ES" u="sng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pgonzalvezm@uoc.edu</a:t>
            </a:r>
            <a:endParaRPr lang="ca-ES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49" y="6058140"/>
            <a:ext cx="1779147" cy="646331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0" y="945931"/>
            <a:ext cx="10446243" cy="1019503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Gràcies per la </a:t>
            </a:r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vostra  </a:t>
            </a:r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atenció</a:t>
            </a:r>
            <a:endParaRPr lang="ca-E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786" y="0"/>
            <a:ext cx="8534400" cy="9345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a-ES" sz="4400" dirty="0" smtClean="0">
                <a:latin typeface="Arial" charset="0"/>
                <a:ea typeface="Arial" charset="0"/>
                <a:cs typeface="Arial" charset="0"/>
              </a:rPr>
              <a:t>continguts</a:t>
            </a:r>
            <a:endParaRPr lang="ca-ES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71488" y="1581374"/>
            <a:ext cx="85523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ca-ES" sz="4000" dirty="0" smtClean="0">
                <a:latin typeface="Arial" charset="0"/>
                <a:ea typeface="Arial" charset="0"/>
                <a:cs typeface="Arial" charset="0"/>
              </a:rPr>
              <a:t>Justificació inicial.</a:t>
            </a:r>
          </a:p>
          <a:p>
            <a:pPr marL="342900" indent="-342900">
              <a:buFont typeface="Arial" charset="0"/>
              <a:buChar char="•"/>
            </a:pPr>
            <a:r>
              <a:rPr lang="ca-ES" sz="4000" dirty="0" smtClean="0">
                <a:latin typeface="Arial" charset="0"/>
                <a:ea typeface="Arial" charset="0"/>
                <a:cs typeface="Arial" charset="0"/>
              </a:rPr>
              <a:t>Disseny del projecte.</a:t>
            </a:r>
          </a:p>
          <a:p>
            <a:pPr marL="342900" indent="-342900">
              <a:buFont typeface="Arial" charset="0"/>
              <a:buChar char="•"/>
            </a:pPr>
            <a:r>
              <a:rPr lang="ca-ES" sz="4000" dirty="0" smtClean="0">
                <a:latin typeface="Arial" charset="0"/>
                <a:ea typeface="Arial" charset="0"/>
                <a:cs typeface="Arial" charset="0"/>
              </a:rPr>
              <a:t>Implementació.</a:t>
            </a:r>
          </a:p>
          <a:p>
            <a:pPr marL="342900" indent="-342900">
              <a:buFont typeface="Arial" charset="0"/>
              <a:buChar char="•"/>
            </a:pPr>
            <a:r>
              <a:rPr lang="ca-ES" sz="4000" dirty="0" smtClean="0">
                <a:latin typeface="Arial" charset="0"/>
                <a:ea typeface="Arial" charset="0"/>
                <a:cs typeface="Arial" charset="0"/>
              </a:rPr>
              <a:t>Demostració pràctica.</a:t>
            </a:r>
          </a:p>
          <a:p>
            <a:pPr marL="342900" indent="-342900">
              <a:buFont typeface="Arial" charset="0"/>
              <a:buChar char="•"/>
            </a:pPr>
            <a:r>
              <a:rPr lang="ca-ES" sz="4000" dirty="0" smtClean="0">
                <a:latin typeface="Arial" charset="0"/>
                <a:ea typeface="Arial" charset="0"/>
                <a:cs typeface="Arial" charset="0"/>
              </a:rPr>
              <a:t>Conclusions.</a:t>
            </a:r>
          </a:p>
        </p:txBody>
      </p:sp>
    </p:spTree>
    <p:extLst>
      <p:ext uri="{BB962C8B-B14F-4D97-AF65-F5344CB8AC3E}">
        <p14:creationId xmlns:p14="http://schemas.microsoft.com/office/powerpoint/2010/main" val="15321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028" y="0"/>
            <a:ext cx="8534400" cy="8408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a-ES" sz="4400" dirty="0" smtClean="0">
                <a:latin typeface="Arial" charset="0"/>
                <a:ea typeface="Arial" charset="0"/>
                <a:cs typeface="Arial" charset="0"/>
              </a:rPr>
              <a:t>Justificació inicial</a:t>
            </a:r>
            <a:endParaRPr lang="ca-ES" sz="4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26029" y="1061545"/>
            <a:ext cx="102419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ca-ES" sz="2800" u="sng" dirty="0" smtClean="0">
                <a:latin typeface="Arial" charset="0"/>
                <a:ea typeface="Arial" charset="0"/>
                <a:cs typeface="Arial" charset="0"/>
              </a:rPr>
              <a:t>L’actual sistema de transport de paquets, depèn en gran mesura dels humans. Aquest factor crea algunes ineficiències:</a:t>
            </a:r>
          </a:p>
          <a:p>
            <a:endParaRPr lang="ca-ES" sz="2800" u="sng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ca-ES" sz="2800" dirty="0" smtClean="0">
                <a:latin typeface="Arial" charset="0"/>
                <a:ea typeface="Arial" charset="0"/>
                <a:cs typeface="Arial" charset="0"/>
              </a:rPr>
              <a:t>Reglament de salut laboral, picaresca, jornada de treball, logística, entre d’altres.</a:t>
            </a:r>
          </a:p>
          <a:p>
            <a:pPr lvl="1"/>
            <a:endParaRPr lang="ca-ES" sz="2800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ca-ES" sz="2800" u="sng" dirty="0" smtClean="0">
                <a:latin typeface="Arial" charset="0"/>
                <a:ea typeface="Arial" charset="0"/>
                <a:cs typeface="Arial" charset="0"/>
              </a:rPr>
              <a:t>Aquest treball proposa:</a:t>
            </a:r>
          </a:p>
          <a:p>
            <a:endParaRPr lang="ca-ES" sz="2800" u="sng" dirty="0" smtClean="0">
              <a:latin typeface="Arial" charset="0"/>
              <a:ea typeface="Arial" charset="0"/>
              <a:cs typeface="Arial" charset="0"/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ca-ES" sz="2800" dirty="0" smtClean="0">
                <a:latin typeface="Arial" charset="0"/>
                <a:ea typeface="Arial" charset="0"/>
                <a:cs typeface="Arial" charset="0"/>
              </a:rPr>
              <a:t>Optimitzar-lo mitjançant un sistema informàtic,</a:t>
            </a:r>
            <a:r>
              <a:rPr lang="ca-E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ca-ES" sz="2800" dirty="0" smtClean="0">
                <a:latin typeface="Arial" charset="0"/>
                <a:ea typeface="Arial" charset="0"/>
                <a:cs typeface="Arial" charset="0"/>
              </a:rPr>
              <a:t>que permeti un nivell </a:t>
            </a:r>
            <a:r>
              <a:rPr lang="ca-ES" sz="2800" dirty="0" smtClean="0">
                <a:latin typeface="Arial" charset="0"/>
                <a:ea typeface="Arial" charset="0"/>
                <a:cs typeface="Arial" charset="0"/>
              </a:rPr>
              <a:t>d’automatització alt.</a:t>
            </a:r>
            <a:endParaRPr lang="ca-ES" sz="28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2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47544" y="0"/>
            <a:ext cx="7233416" cy="14714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ca-ES" sz="4400" dirty="0" smtClean="0">
                <a:latin typeface="Arial" charset="0"/>
                <a:ea typeface="Arial" charset="0"/>
                <a:cs typeface="Arial" charset="0"/>
              </a:rPr>
              <a:t>Disseny del projecte</a:t>
            </a:r>
            <a:br>
              <a:rPr lang="ca-ES" sz="4400" dirty="0" smtClean="0">
                <a:latin typeface="Arial" charset="0"/>
                <a:ea typeface="Arial" charset="0"/>
                <a:cs typeface="Arial" charset="0"/>
              </a:rPr>
            </a:b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requeriments TECNOLÒGICS</a:t>
            </a:r>
            <a:endParaRPr lang="ca-ES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18" y="5596434"/>
            <a:ext cx="855717" cy="85571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47543" y="1650124"/>
            <a:ext cx="1086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ÉS NECESSARI ESCOLLIR UNA TECNOLOGIA ADEQUADA. ELS AGENTS SÓN UNA BONA OPCIÓ.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911844"/>
              </p:ext>
            </p:extLst>
          </p:nvPr>
        </p:nvGraphicFramePr>
        <p:xfrm>
          <a:off x="542137" y="2210112"/>
          <a:ext cx="10115351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090"/>
                <a:gridCol w="1639614"/>
                <a:gridCol w="1345324"/>
                <a:gridCol w="2112580"/>
                <a:gridCol w="1093076"/>
                <a:gridCol w="977462"/>
                <a:gridCol w="1051034"/>
                <a:gridCol w="683171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TECNOLOGIA</a:t>
                      </a:r>
                      <a:endParaRPr lang="es-ES_tradnl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ENCAPSULAMENT</a:t>
                      </a:r>
                      <a:endParaRPr lang="es-ES_tradnl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COMUNICACIÓ PER</a:t>
                      </a:r>
                    </a:p>
                    <a:p>
                      <a:pPr algn="ctr"/>
                      <a:r>
                        <a:rPr lang="es-ES_tradnl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MISSATGES</a:t>
                      </a:r>
                      <a:endParaRPr lang="es-ES_tradnl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MÈTODES QUE REALITZEN ACCIONS</a:t>
                      </a:r>
                      <a:endParaRPr lang="es-ES_tradnl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AUTÒNOM</a:t>
                      </a:r>
                      <a:endParaRPr lang="es-ES_tradnl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REACTIU</a:t>
                      </a:r>
                      <a:endParaRPr lang="es-ES_tradnl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PROACTIU</a:t>
                      </a:r>
                      <a:endParaRPr lang="es-ES_tradnl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ACTIU</a:t>
                      </a:r>
                      <a:endParaRPr lang="es-ES_tradnl" sz="12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OOP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AGENTS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281" y="2857480"/>
            <a:ext cx="335019" cy="30017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78" y="2872545"/>
            <a:ext cx="335019" cy="30017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784" y="2857480"/>
            <a:ext cx="335019" cy="30017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31" y="3251611"/>
            <a:ext cx="335019" cy="30017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28" y="3266676"/>
            <a:ext cx="335019" cy="30017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34" y="3251611"/>
            <a:ext cx="335019" cy="30017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882" y="3246267"/>
            <a:ext cx="335019" cy="30017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110" y="3246266"/>
            <a:ext cx="335019" cy="30017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542" y="3246266"/>
            <a:ext cx="335019" cy="30017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70" y="3252030"/>
            <a:ext cx="335019" cy="30017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882" y="2857481"/>
            <a:ext cx="335019" cy="32496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156" y="2857481"/>
            <a:ext cx="335019" cy="32496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077" y="2867729"/>
            <a:ext cx="335019" cy="32496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488" y="2855295"/>
            <a:ext cx="335019" cy="324968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542137" y="3857297"/>
            <a:ext cx="1011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CAL UN ENTORN, ON DIFERENTS AGENTS PUGUIN CONVIURE DE FORMA CORRECTE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56" y="4492054"/>
            <a:ext cx="855717" cy="85571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32" y="4505717"/>
            <a:ext cx="855717" cy="85571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32" y="5547851"/>
            <a:ext cx="855717" cy="855717"/>
          </a:xfrm>
          <a:prstGeom prst="rect">
            <a:avLst/>
          </a:prstGeom>
        </p:spPr>
      </p:pic>
      <p:sp>
        <p:nvSpPr>
          <p:cNvPr id="26" name="Rectángulo redondeado 25"/>
          <p:cNvSpPr/>
          <p:nvPr/>
        </p:nvSpPr>
        <p:spPr>
          <a:xfrm>
            <a:off x="542137" y="4403834"/>
            <a:ext cx="2812993" cy="21861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Flecha derecha 26"/>
          <p:cNvSpPr/>
          <p:nvPr/>
        </p:nvSpPr>
        <p:spPr>
          <a:xfrm>
            <a:off x="3564476" y="5183485"/>
            <a:ext cx="522195" cy="503426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CuadroTexto 27"/>
          <p:cNvSpPr txBox="1"/>
          <p:nvPr/>
        </p:nvSpPr>
        <p:spPr>
          <a:xfrm>
            <a:off x="4157692" y="4973533"/>
            <a:ext cx="1765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 smtClean="0">
                <a:latin typeface="Arial" charset="0"/>
                <a:ea typeface="Arial" charset="0"/>
                <a:cs typeface="Arial" charset="0"/>
              </a:rPr>
              <a:t>SMA</a:t>
            </a:r>
            <a:endParaRPr lang="es-ES_tradnl" sz="5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6509286" y="4748614"/>
            <a:ext cx="3058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ORGANITZACIÓ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6509286" y="5210733"/>
            <a:ext cx="3058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COMUNICACIÓ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6509286" y="5688559"/>
            <a:ext cx="3058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COORDINACIÓ</a:t>
            </a:r>
          </a:p>
        </p:txBody>
      </p:sp>
      <p:cxnSp>
        <p:nvCxnSpPr>
          <p:cNvPr id="33" name="Conector recto de flecha 32"/>
          <p:cNvCxnSpPr>
            <a:stCxn id="28" idx="3"/>
            <a:endCxn id="30" idx="1"/>
          </p:cNvCxnSpPr>
          <p:nvPr/>
        </p:nvCxnSpPr>
        <p:spPr>
          <a:xfrm>
            <a:off x="5923430" y="5435198"/>
            <a:ext cx="585856" cy="6368"/>
          </a:xfrm>
          <a:prstGeom prst="straightConnector1">
            <a:avLst/>
          </a:prstGeom>
          <a:ln w="47625">
            <a:solidFill>
              <a:schemeClr val="bg1">
                <a:alpha val="6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>
            <a:stCxn id="28" idx="3"/>
            <a:endCxn id="29" idx="1"/>
          </p:cNvCxnSpPr>
          <p:nvPr/>
        </p:nvCxnSpPr>
        <p:spPr>
          <a:xfrm flipV="1">
            <a:off x="5923430" y="4979447"/>
            <a:ext cx="585856" cy="455751"/>
          </a:xfrm>
          <a:prstGeom prst="straightConnector1">
            <a:avLst/>
          </a:prstGeom>
          <a:ln w="47625">
            <a:solidFill>
              <a:schemeClr val="bg1">
                <a:alpha val="6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>
            <a:stCxn id="28" idx="3"/>
            <a:endCxn id="31" idx="1"/>
          </p:cNvCxnSpPr>
          <p:nvPr/>
        </p:nvCxnSpPr>
        <p:spPr>
          <a:xfrm>
            <a:off x="5923430" y="5435198"/>
            <a:ext cx="585856" cy="484194"/>
          </a:xfrm>
          <a:prstGeom prst="straightConnector1">
            <a:avLst/>
          </a:prstGeom>
          <a:ln w="47625">
            <a:solidFill>
              <a:schemeClr val="bg1">
                <a:alpha val="6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n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516" y="6029166"/>
            <a:ext cx="1609834" cy="682430"/>
          </a:xfrm>
          <a:prstGeom prst="rect">
            <a:avLst/>
          </a:prstGeom>
        </p:spPr>
      </p:pic>
      <p:sp>
        <p:nvSpPr>
          <p:cNvPr id="41" name="CuadroTexto 40"/>
          <p:cNvSpPr txBox="1"/>
          <p:nvPr/>
        </p:nvSpPr>
        <p:spPr>
          <a:xfrm>
            <a:off x="1175543" y="4696534"/>
            <a:ext cx="725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>
                <a:latin typeface="Arial" charset="0"/>
                <a:ea typeface="Arial" charset="0"/>
                <a:cs typeface="Arial" charset="0"/>
              </a:rPr>
              <a:t>Agent X</a:t>
            </a:r>
            <a:endParaRPr lang="ca-ES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1185608" y="5747294"/>
            <a:ext cx="725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>
                <a:latin typeface="Arial" charset="0"/>
                <a:ea typeface="Arial" charset="0"/>
                <a:cs typeface="Arial" charset="0"/>
              </a:rPr>
              <a:t>Agent Y</a:t>
            </a:r>
            <a:endParaRPr lang="ca-ES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2429127" y="4709236"/>
            <a:ext cx="753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>
                <a:latin typeface="Arial" charset="0"/>
                <a:ea typeface="Arial" charset="0"/>
                <a:cs typeface="Arial" charset="0"/>
              </a:rPr>
              <a:t>Agent </a:t>
            </a:r>
            <a:r>
              <a:rPr lang="ca-ES" sz="1200" dirty="0" err="1" smtClean="0">
                <a:latin typeface="Arial" charset="0"/>
                <a:ea typeface="Arial" charset="0"/>
                <a:cs typeface="Arial" charset="0"/>
              </a:rPr>
              <a:t>N</a:t>
            </a:r>
            <a:endParaRPr lang="ca-ES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2454842" y="5780225"/>
            <a:ext cx="725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>
                <a:latin typeface="Arial" charset="0"/>
                <a:ea typeface="Arial" charset="0"/>
                <a:cs typeface="Arial" charset="0"/>
              </a:rPr>
              <a:t>Agent </a:t>
            </a:r>
            <a:r>
              <a:rPr lang="ca-ES" sz="1200" dirty="0" err="1" smtClean="0">
                <a:latin typeface="Arial" charset="0"/>
                <a:ea typeface="Arial" charset="0"/>
                <a:cs typeface="Arial" charset="0"/>
              </a:rPr>
              <a:t>Z</a:t>
            </a:r>
            <a:endParaRPr lang="ca-ES" sz="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2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47544" y="1471448"/>
            <a:ext cx="110481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sz="2800" u="sng" dirty="0" smtClean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ca-ES" sz="2800" dirty="0" smtClean="0">
                <a:latin typeface="Arial" charset="0"/>
                <a:ea typeface="Arial" charset="0"/>
                <a:cs typeface="Arial" charset="0"/>
              </a:rPr>
              <a:t>Estudi d’agents intel·ligents per a resoldre problemes complexes.</a:t>
            </a:r>
          </a:p>
          <a:p>
            <a:pPr marL="742950" lvl="1" indent="-285750">
              <a:buFont typeface="Arial" charset="0"/>
              <a:buChar char="•"/>
            </a:pPr>
            <a:r>
              <a:rPr lang="ca-ES" sz="2800" dirty="0" smtClean="0">
                <a:latin typeface="Arial" charset="0"/>
                <a:ea typeface="Arial" charset="0"/>
                <a:cs typeface="Arial" charset="0"/>
              </a:rPr>
              <a:t>Desenvolupar i avaluar un escenari amb agents, que optimitzi el transport de paquets en una ciutat, mitjançant vehicles </a:t>
            </a:r>
            <a:r>
              <a:rPr lang="ca-ES" sz="2800" dirty="0" smtClean="0">
                <a:latin typeface="Arial" charset="0"/>
                <a:ea typeface="Arial" charset="0"/>
                <a:cs typeface="Arial" charset="0"/>
              </a:rPr>
              <a:t>intel·ligents</a:t>
            </a:r>
            <a:r>
              <a:rPr lang="ca-ES" sz="28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ca-ES" sz="2800" dirty="0" smtClean="0">
              <a:latin typeface="Arial" charset="0"/>
              <a:ea typeface="Arial" charset="0"/>
              <a:cs typeface="Arial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ca-ES" sz="2800" dirty="0" smtClean="0">
                <a:latin typeface="Arial" charset="0"/>
                <a:ea typeface="Arial" charset="0"/>
                <a:cs typeface="Arial" charset="0"/>
              </a:rPr>
              <a:t>Dissenyar i implementar un seguit de test de proves, que garanteixin el correcte funcionament global.</a:t>
            </a:r>
          </a:p>
          <a:p>
            <a:pPr marL="742950" lvl="1" indent="-285750">
              <a:buFont typeface="Arial" charset="0"/>
              <a:buChar char="•"/>
            </a:pPr>
            <a:r>
              <a:rPr lang="ca-ES" sz="2800" dirty="0" smtClean="0">
                <a:latin typeface="Arial" charset="0"/>
                <a:ea typeface="Arial" charset="0"/>
                <a:cs typeface="Arial" charset="0"/>
              </a:rPr>
              <a:t>Extraure valoracions i conclusions.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47544" y="0"/>
            <a:ext cx="7233416" cy="14714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ca-ES" sz="4400" dirty="0" smtClean="0">
                <a:latin typeface="Arial" charset="0"/>
                <a:ea typeface="Arial" charset="0"/>
                <a:cs typeface="Arial" charset="0"/>
              </a:rPr>
              <a:t>Disseny del projecte</a:t>
            </a:r>
            <a:br>
              <a:rPr lang="ca-ES" sz="4400" dirty="0" smtClean="0">
                <a:latin typeface="Arial" charset="0"/>
                <a:ea typeface="Arial" charset="0"/>
                <a:cs typeface="Arial" charset="0"/>
              </a:rPr>
            </a:b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Objectius generals</a:t>
            </a:r>
            <a:endParaRPr lang="ca-E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47544" y="0"/>
            <a:ext cx="7233416" cy="14714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ca-ES" sz="4400" dirty="0" smtClean="0">
                <a:latin typeface="Arial" charset="0"/>
                <a:ea typeface="Arial" charset="0"/>
                <a:cs typeface="Arial" charset="0"/>
              </a:rPr>
              <a:t>Disseny del projecte</a:t>
            </a:r>
            <a:br>
              <a:rPr lang="ca-ES" sz="4400" dirty="0" smtClean="0">
                <a:latin typeface="Arial" charset="0"/>
                <a:ea typeface="Arial" charset="0"/>
                <a:cs typeface="Arial" charset="0"/>
              </a:rPr>
            </a:b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Requeriments generals</a:t>
            </a:r>
            <a:endParaRPr lang="ca-E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32135" y="1373793"/>
            <a:ext cx="1096026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ca-ES" sz="2800" dirty="0" smtClean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ca-ES" sz="2800" u="sng" dirty="0" smtClean="0">
                <a:latin typeface="Arial" charset="0"/>
                <a:ea typeface="Arial" charset="0"/>
                <a:cs typeface="Arial" charset="0"/>
              </a:rPr>
              <a:t>El </a:t>
            </a:r>
            <a:r>
              <a:rPr lang="ca-ES" sz="2800" u="sng" dirty="0" smtClean="0">
                <a:latin typeface="Arial" charset="0"/>
                <a:ea typeface="Arial" charset="0"/>
                <a:cs typeface="Arial" charset="0"/>
              </a:rPr>
              <a:t>sistema ha de ser capaç de</a:t>
            </a:r>
            <a:r>
              <a:rPr lang="ca-ES" sz="2800" u="sng" dirty="0" smtClean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endParaRPr lang="ca-ES" sz="1000" u="sng" dirty="0" smtClean="0">
              <a:latin typeface="Arial" charset="0"/>
              <a:ea typeface="Arial" charset="0"/>
              <a:cs typeface="Arial" charset="0"/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ca-ES" sz="2800" dirty="0" smtClean="0">
                <a:latin typeface="Arial" charset="0"/>
                <a:ea typeface="Arial" charset="0"/>
                <a:cs typeface="Arial" charset="0"/>
              </a:rPr>
              <a:t>Coordinar agents que assoleixen el rol de: clients, vehicles, gestors del servei de transport i gestors de la pròpia ciutat. </a:t>
            </a:r>
          </a:p>
          <a:p>
            <a:pPr marL="914400" lvl="1" indent="-457200">
              <a:buFont typeface="Arial" charset="0"/>
              <a:buChar char="•"/>
            </a:pPr>
            <a:r>
              <a:rPr lang="ca-ES" sz="2800" dirty="0" smtClean="0">
                <a:latin typeface="Arial" charset="0"/>
                <a:ea typeface="Arial" charset="0"/>
                <a:cs typeface="Arial" charset="0"/>
              </a:rPr>
              <a:t>Traslladar un paquet d’una posició a una altra.</a:t>
            </a:r>
          </a:p>
          <a:p>
            <a:pPr marL="914400" lvl="1" indent="-457200">
              <a:buFont typeface="Arial" charset="0"/>
              <a:buChar char="•"/>
            </a:pPr>
            <a:r>
              <a:rPr lang="ca-ES" sz="2800" dirty="0" smtClean="0">
                <a:latin typeface="Arial" charset="0"/>
                <a:ea typeface="Arial" charset="0"/>
                <a:cs typeface="Arial" charset="0"/>
              </a:rPr>
              <a:t>Atendre peticions d’un o més clients.</a:t>
            </a:r>
          </a:p>
          <a:p>
            <a:pPr marL="914400" lvl="1" indent="-457200">
              <a:buFont typeface="Arial" charset="0"/>
              <a:buChar char="•"/>
            </a:pPr>
            <a:r>
              <a:rPr lang="ca-ES" sz="2800" dirty="0" smtClean="0">
                <a:latin typeface="Arial" charset="0"/>
                <a:ea typeface="Arial" charset="0"/>
                <a:cs typeface="Arial" charset="0"/>
              </a:rPr>
              <a:t>Si no es pot atendre un servei, </a:t>
            </a:r>
            <a:r>
              <a:rPr lang="ca-ES" sz="2800" dirty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ca-ES" sz="2800" dirty="0" smtClean="0">
                <a:latin typeface="Arial" charset="0"/>
                <a:ea typeface="Arial" charset="0"/>
                <a:cs typeface="Arial" charset="0"/>
              </a:rPr>
              <a:t>nserir </a:t>
            </a:r>
            <a:r>
              <a:rPr lang="ca-ES" sz="2800" dirty="0">
                <a:latin typeface="Arial" charset="0"/>
                <a:ea typeface="Arial" charset="0"/>
                <a:cs typeface="Arial" charset="0"/>
              </a:rPr>
              <a:t>els clients en llista </a:t>
            </a:r>
            <a:r>
              <a:rPr lang="ca-ES" sz="2800" dirty="0" smtClean="0">
                <a:latin typeface="Arial" charset="0"/>
                <a:ea typeface="Arial" charset="0"/>
                <a:cs typeface="Arial" charset="0"/>
              </a:rPr>
              <a:t>d’espera.</a:t>
            </a:r>
          </a:p>
          <a:p>
            <a:pPr marL="914400" lvl="1" indent="-457200">
              <a:buFont typeface="Arial" charset="0"/>
              <a:buChar char="•"/>
            </a:pPr>
            <a:r>
              <a:rPr lang="ca-ES" sz="2800" dirty="0" smtClean="0">
                <a:latin typeface="Arial" charset="0"/>
                <a:ea typeface="Arial" charset="0"/>
                <a:cs typeface="Arial" charset="0"/>
              </a:rPr>
              <a:t>Preveure la </a:t>
            </a:r>
            <a:r>
              <a:rPr lang="ca-ES" sz="2800" dirty="0">
                <a:latin typeface="Arial" charset="0"/>
                <a:ea typeface="Arial" charset="0"/>
                <a:cs typeface="Arial" charset="0"/>
              </a:rPr>
              <a:t>prioritat dels serveis en espera</a:t>
            </a:r>
            <a:r>
              <a:rPr lang="ca-ES" sz="28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914400" lvl="1" indent="-457200">
              <a:buFont typeface="Arial" charset="0"/>
              <a:buChar char="•"/>
            </a:pPr>
            <a:r>
              <a:rPr lang="ca-ES" sz="2800" dirty="0" smtClean="0">
                <a:latin typeface="Arial" charset="0"/>
                <a:ea typeface="Arial" charset="0"/>
                <a:cs typeface="Arial" charset="0"/>
              </a:rPr>
              <a:t>Escollir el vehicle que ofereixi un millor cost </a:t>
            </a:r>
            <a:r>
              <a:rPr lang="ca-ES" sz="2800" dirty="0" smtClean="0">
                <a:latin typeface="Arial" charset="0"/>
                <a:ea typeface="Arial" charset="0"/>
                <a:cs typeface="Arial" charset="0"/>
              </a:rPr>
              <a:t>de servei</a:t>
            </a:r>
            <a:r>
              <a:rPr lang="ca-ES" sz="28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ca-ES" sz="2800" dirty="0" smtClean="0">
              <a:latin typeface="Arial" charset="0"/>
              <a:ea typeface="Arial" charset="0"/>
              <a:cs typeface="Arial" charset="0"/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ca-ES" sz="2800" dirty="0" smtClean="0">
                <a:latin typeface="Arial" charset="0"/>
                <a:ea typeface="Arial" charset="0"/>
                <a:cs typeface="Arial" charset="0"/>
              </a:rPr>
              <a:t>Resoldre incidents ( talls de carrer</a:t>
            </a:r>
            <a:r>
              <a:rPr lang="ca-E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ca-ES" sz="2800" dirty="0" smtClean="0">
                <a:latin typeface="Arial" charset="0"/>
                <a:ea typeface="Arial" charset="0"/>
                <a:cs typeface="Arial" charset="0"/>
              </a:rPr>
              <a:t>i averia vehicle ).</a:t>
            </a:r>
          </a:p>
          <a:p>
            <a:pPr marL="914400" lvl="1" indent="-457200">
              <a:buFont typeface="Arial" charset="0"/>
              <a:buChar char="•"/>
            </a:pPr>
            <a:r>
              <a:rPr lang="ca-ES" sz="2800" dirty="0" smtClean="0">
                <a:latin typeface="Arial" charset="0"/>
                <a:ea typeface="Arial" charset="0"/>
                <a:cs typeface="Arial" charset="0"/>
              </a:rPr>
              <a:t>Enviar informació visual al client.</a:t>
            </a:r>
          </a:p>
          <a:p>
            <a:pPr marL="914400" lvl="1" indent="-457200">
              <a:buFont typeface="Arial" charset="0"/>
              <a:buChar char="•"/>
            </a:pPr>
            <a:r>
              <a:rPr lang="ca-ES" sz="2800" dirty="0" smtClean="0">
                <a:latin typeface="Arial" charset="0"/>
                <a:ea typeface="Arial" charset="0"/>
                <a:cs typeface="Arial" charset="0"/>
              </a:rPr>
              <a:t>Enregistrar l’activitat de tot el sistema.</a:t>
            </a:r>
          </a:p>
          <a:p>
            <a:pPr marL="914400" lvl="1" indent="-457200">
              <a:buFont typeface="Arial" charset="0"/>
              <a:buChar char="•"/>
            </a:pPr>
            <a:endParaRPr lang="ca-E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47544" y="0"/>
            <a:ext cx="7233416" cy="14714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ca-ES" sz="4400" dirty="0" smtClean="0">
                <a:latin typeface="Arial" charset="0"/>
                <a:ea typeface="Arial" charset="0"/>
                <a:cs typeface="Arial" charset="0"/>
              </a:rPr>
              <a:t>Disseny del projecte</a:t>
            </a:r>
            <a:br>
              <a:rPr lang="ca-ES" sz="4400" dirty="0" smtClean="0">
                <a:latin typeface="Arial" charset="0"/>
                <a:ea typeface="Arial" charset="0"/>
                <a:cs typeface="Arial" charset="0"/>
              </a:rPr>
            </a:b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Requeriments específics, ontologia</a:t>
            </a:r>
            <a:endParaRPr lang="ca-E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7544" y="1471448"/>
            <a:ext cx="4145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mtClean="0">
                <a:latin typeface="Arial" charset="0"/>
                <a:ea typeface="Arial" charset="0"/>
                <a:cs typeface="Arial" charset="0"/>
              </a:rPr>
              <a:t>Els Agents es comunicaran mitjançant missatges.</a:t>
            </a:r>
            <a:endParaRPr lang="ca-E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1" y="2697161"/>
            <a:ext cx="542401" cy="5424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42" y="2323636"/>
            <a:ext cx="305779" cy="3913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44" y="3027577"/>
            <a:ext cx="305779" cy="3913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80" y="2697160"/>
            <a:ext cx="542401" cy="542401"/>
          </a:xfrm>
          <a:prstGeom prst="rect">
            <a:avLst/>
          </a:prstGeom>
        </p:spPr>
      </p:pic>
      <p:cxnSp>
        <p:nvCxnSpPr>
          <p:cNvPr id="10" name="Conector recto de flecha 9"/>
          <p:cNvCxnSpPr/>
          <p:nvPr/>
        </p:nvCxnSpPr>
        <p:spPr>
          <a:xfrm flipV="1">
            <a:off x="1537472" y="2776435"/>
            <a:ext cx="2244149" cy="6199"/>
          </a:xfrm>
          <a:prstGeom prst="straightConnector1">
            <a:avLst/>
          </a:prstGeom>
          <a:ln w="9525">
            <a:solidFill>
              <a:schemeClr val="accent1">
                <a:lumMod val="50000"/>
              </a:schemeClr>
            </a:solidFill>
            <a:tailEnd type="triangle"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9" idx="1"/>
            <a:endCxn id="6" idx="3"/>
          </p:cNvCxnSpPr>
          <p:nvPr/>
        </p:nvCxnSpPr>
        <p:spPr>
          <a:xfrm flipH="1">
            <a:off x="1445052" y="2968361"/>
            <a:ext cx="2400428" cy="1"/>
          </a:xfrm>
          <a:prstGeom prst="straightConnector1">
            <a:avLst/>
          </a:prstGeom>
          <a:ln w="9525">
            <a:solidFill>
              <a:schemeClr val="accent1">
                <a:lumMod val="50000"/>
              </a:schemeClr>
            </a:solidFill>
            <a:tailEnd type="triangle"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4801125" y="1471448"/>
            <a:ext cx="5656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L’ontologia proporciona una estructura i un llenguatge únic. Mitjançant Accions s’encapsulen els missatges en forma de Conceptes. </a:t>
            </a:r>
            <a:endParaRPr lang="ca-E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785" y="3574894"/>
            <a:ext cx="542401" cy="54240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614" y="3574893"/>
            <a:ext cx="542401" cy="542401"/>
          </a:xfrm>
          <a:prstGeom prst="rect">
            <a:avLst/>
          </a:prstGeom>
        </p:spPr>
      </p:pic>
      <p:sp>
        <p:nvSpPr>
          <p:cNvPr id="24" name="Terminador 23"/>
          <p:cNvSpPr/>
          <p:nvPr/>
        </p:nvSpPr>
        <p:spPr>
          <a:xfrm>
            <a:off x="6245908" y="2416648"/>
            <a:ext cx="1624414" cy="472965"/>
          </a:xfrm>
          <a:prstGeom prst="flowChartTermina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ONTOLOGIA</a:t>
            </a:r>
            <a:endParaRPr lang="es-ES_tradnl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963" y="2276179"/>
            <a:ext cx="419976" cy="447736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33" y="2259162"/>
            <a:ext cx="419976" cy="447736"/>
          </a:xfrm>
          <a:prstGeom prst="rect">
            <a:avLst/>
          </a:prstGeom>
        </p:spPr>
      </p:pic>
      <p:cxnSp>
        <p:nvCxnSpPr>
          <p:cNvPr id="28" name="Conector angular 27"/>
          <p:cNvCxnSpPr>
            <a:stCxn id="24" idx="1"/>
            <a:endCxn id="22" idx="0"/>
          </p:cNvCxnSpPr>
          <p:nvPr/>
        </p:nvCxnSpPr>
        <p:spPr>
          <a:xfrm rot="10800000" flipV="1">
            <a:off x="5609986" y="2653130"/>
            <a:ext cx="635922" cy="921763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r 28"/>
          <p:cNvCxnSpPr>
            <a:stCxn id="24" idx="3"/>
            <a:endCxn id="23" idx="0"/>
          </p:cNvCxnSpPr>
          <p:nvPr/>
        </p:nvCxnSpPr>
        <p:spPr>
          <a:xfrm>
            <a:off x="7870322" y="2653131"/>
            <a:ext cx="682493" cy="921762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 flipH="1">
            <a:off x="6013292" y="3808494"/>
            <a:ext cx="2168805" cy="15615"/>
          </a:xfrm>
          <a:prstGeom prst="straightConnector1">
            <a:avLst/>
          </a:prstGeom>
          <a:ln w="9525">
            <a:solidFill>
              <a:schemeClr val="accent1">
                <a:lumMod val="50000"/>
              </a:schemeClr>
            </a:solidFill>
            <a:tailEnd type="triangle"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 flipV="1">
            <a:off x="6013292" y="3991170"/>
            <a:ext cx="2168805" cy="175"/>
          </a:xfrm>
          <a:prstGeom prst="straightConnector1">
            <a:avLst/>
          </a:prstGeom>
          <a:ln w="9525">
            <a:solidFill>
              <a:schemeClr val="accent1">
                <a:lumMod val="50000"/>
              </a:schemeClr>
            </a:solidFill>
            <a:tailEnd type="triangle"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n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813" y="3258697"/>
            <a:ext cx="305779" cy="391397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53" y="4119360"/>
            <a:ext cx="305779" cy="391397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864" y="3326475"/>
            <a:ext cx="335019" cy="300177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505" y="4164969"/>
            <a:ext cx="335019" cy="300177"/>
          </a:xfrm>
          <a:prstGeom prst="rect">
            <a:avLst/>
          </a:prstGeom>
        </p:spPr>
      </p:pic>
      <p:sp>
        <p:nvSpPr>
          <p:cNvPr id="53" name="CuadroTexto 52"/>
          <p:cNvSpPr txBox="1"/>
          <p:nvPr/>
        </p:nvSpPr>
        <p:spPr>
          <a:xfrm>
            <a:off x="2436141" y="4880196"/>
            <a:ext cx="4891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Aquest projecte incorpora una </a:t>
            </a:r>
            <a:r>
              <a:rPr lang="ca-ES" smtClean="0">
                <a:latin typeface="Arial" charset="0"/>
                <a:ea typeface="Arial" charset="0"/>
                <a:cs typeface="Arial" charset="0"/>
              </a:rPr>
              <a:t>Ontologia amb:</a:t>
            </a:r>
            <a:endParaRPr lang="ca-ES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4" name="Tabla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487408"/>
              </p:ext>
            </p:extLst>
          </p:nvPr>
        </p:nvGraphicFramePr>
        <p:xfrm>
          <a:off x="3642831" y="5481314"/>
          <a:ext cx="276071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111"/>
                <a:gridCol w="13866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Tipus</a:t>
                      </a:r>
                      <a:endParaRPr lang="ca-ES" noProof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Nombre</a:t>
                      </a:r>
                      <a:endParaRPr lang="ca-ES" noProof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Conceptes</a:t>
                      </a:r>
                      <a:endParaRPr lang="ca-ES" noProof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lang="ca-ES" noProof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Accions</a:t>
                      </a:r>
                      <a:endParaRPr lang="ca-ES" noProof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endParaRPr lang="ca-ES" noProof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52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47544" y="0"/>
            <a:ext cx="7233416" cy="14714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ca-ES" sz="4400" dirty="0" smtClean="0">
                <a:latin typeface="Arial" charset="0"/>
                <a:ea typeface="Arial" charset="0"/>
                <a:cs typeface="Arial" charset="0"/>
              </a:rPr>
              <a:t>Disseny del projecte</a:t>
            </a:r>
            <a:br>
              <a:rPr lang="ca-ES" sz="4400" dirty="0" smtClean="0">
                <a:latin typeface="Arial" charset="0"/>
                <a:ea typeface="Arial" charset="0"/>
                <a:cs typeface="Arial" charset="0"/>
              </a:rPr>
            </a:b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Requeriments específics, Models d’execució</a:t>
            </a:r>
            <a:endParaRPr lang="ca-E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30893" y="1566041"/>
            <a:ext cx="286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u="sng" dirty="0" smtClean="0">
                <a:latin typeface="Arial" charset="0"/>
                <a:ea typeface="Arial" charset="0"/>
                <a:cs typeface="Arial" charset="0"/>
              </a:rPr>
              <a:t>Sistema d’execució lineal</a:t>
            </a:r>
            <a:endParaRPr lang="ca-E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849007" y="1566041"/>
            <a:ext cx="345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u="sng" dirty="0" smtClean="0">
                <a:latin typeface="Arial" charset="0"/>
                <a:ea typeface="Arial" charset="0"/>
                <a:cs typeface="Arial" charset="0"/>
              </a:rPr>
              <a:t>Sistema d’execució predictiu</a:t>
            </a:r>
            <a:endParaRPr lang="ca-E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30893" y="2029966"/>
            <a:ext cx="3563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Les peticions en espera s’executen en un model FIFO.</a:t>
            </a:r>
            <a:endParaRPr lang="ca-E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849007" y="2017985"/>
            <a:ext cx="3563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Les peticions en espera s’executen en un model de predicció.</a:t>
            </a:r>
            <a:endParaRPr lang="ca-E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412770" y="4708635"/>
            <a:ext cx="2082799" cy="441435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508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Sistema Central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1435541" y="3447393"/>
            <a:ext cx="2060028" cy="788276"/>
          </a:xfrm>
          <a:prstGeom prst="roundRect">
            <a:avLst/>
          </a:prstGeom>
          <a:noFill/>
          <a:ln w="412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8" name="Conector angular 17"/>
          <p:cNvCxnSpPr>
            <a:stCxn id="12" idx="0"/>
            <a:endCxn id="13" idx="1"/>
          </p:cNvCxnSpPr>
          <p:nvPr/>
        </p:nvCxnSpPr>
        <p:spPr>
          <a:xfrm rot="16200000" flipV="1">
            <a:off x="1511304" y="3765768"/>
            <a:ext cx="867104" cy="1018629"/>
          </a:xfrm>
          <a:prstGeom prst="bentConnector4">
            <a:avLst>
              <a:gd name="adj1" fmla="val 27273"/>
              <a:gd name="adj2" fmla="val 124677"/>
            </a:avLst>
          </a:prstGeom>
          <a:ln w="50800" cap="sq">
            <a:solidFill>
              <a:schemeClr val="bg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endCxn id="12" idx="3"/>
          </p:cNvCxnSpPr>
          <p:nvPr/>
        </p:nvCxnSpPr>
        <p:spPr>
          <a:xfrm flipH="1">
            <a:off x="3495569" y="4929352"/>
            <a:ext cx="1003737" cy="1"/>
          </a:xfrm>
          <a:prstGeom prst="straightConnector1">
            <a:avLst/>
          </a:prstGeom>
          <a:ln w="47625" cap="sq">
            <a:solidFill>
              <a:schemeClr val="bg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r 31"/>
          <p:cNvCxnSpPr>
            <a:stCxn id="13" idx="3"/>
          </p:cNvCxnSpPr>
          <p:nvPr/>
        </p:nvCxnSpPr>
        <p:spPr>
          <a:xfrm>
            <a:off x="3495569" y="3841531"/>
            <a:ext cx="530772" cy="1087821"/>
          </a:xfrm>
          <a:prstGeom prst="bentConnector2">
            <a:avLst/>
          </a:prstGeom>
          <a:ln w="50800">
            <a:solidFill>
              <a:schemeClr val="bg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2211554" y="3065659"/>
            <a:ext cx="76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mtClean="0">
                <a:latin typeface="Arial" charset="0"/>
                <a:ea typeface="Arial" charset="0"/>
                <a:cs typeface="Arial" charset="0"/>
              </a:rPr>
              <a:t>cua</a:t>
            </a:r>
            <a:endParaRPr lang="ca-E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3519653" y="5126219"/>
            <a:ext cx="76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IN</a:t>
            </a:r>
            <a:endParaRPr lang="ca-E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5" name="Conector recto de flecha 34"/>
          <p:cNvCxnSpPr>
            <a:stCxn id="12" idx="1"/>
          </p:cNvCxnSpPr>
          <p:nvPr/>
        </p:nvCxnSpPr>
        <p:spPr>
          <a:xfrm flipH="1" flipV="1">
            <a:off x="778644" y="4929352"/>
            <a:ext cx="634126" cy="1"/>
          </a:xfrm>
          <a:prstGeom prst="straightConnector1">
            <a:avLst/>
          </a:prstGeom>
          <a:ln w="47625" cap="sq">
            <a:solidFill>
              <a:schemeClr val="bg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/>
          <p:cNvSpPr txBox="1"/>
          <p:nvPr/>
        </p:nvSpPr>
        <p:spPr>
          <a:xfrm>
            <a:off x="715144" y="5132889"/>
            <a:ext cx="76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mtClean="0">
                <a:latin typeface="Arial" charset="0"/>
                <a:ea typeface="Arial" charset="0"/>
                <a:cs typeface="Arial" charset="0"/>
              </a:rPr>
              <a:t>OUT</a:t>
            </a:r>
            <a:endParaRPr lang="ca-E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3090043" y="3543402"/>
            <a:ext cx="341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>
                <a:latin typeface="Arial" charset="0"/>
                <a:ea typeface="Arial" charset="0"/>
                <a:cs typeface="Arial" charset="0"/>
              </a:rPr>
              <a:t>1</a:t>
            </a:r>
            <a:endParaRPr lang="ca-E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2487889" y="3543402"/>
            <a:ext cx="341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ca-E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1884420" y="3539615"/>
            <a:ext cx="341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3</a:t>
            </a:r>
            <a:endParaRPr lang="ca-E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6195849" y="4708635"/>
            <a:ext cx="3105806" cy="441435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508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atin typeface="Arial" charset="0"/>
                <a:ea typeface="Arial" charset="0"/>
                <a:cs typeface="Arial" charset="0"/>
              </a:rPr>
              <a:t>Sistema Central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Rectángulo redondeado 47"/>
          <p:cNvSpPr/>
          <p:nvPr/>
        </p:nvSpPr>
        <p:spPr>
          <a:xfrm>
            <a:off x="6155559" y="3262508"/>
            <a:ext cx="3193394" cy="973161"/>
          </a:xfrm>
          <a:prstGeom prst="roundRect">
            <a:avLst/>
          </a:prstGeom>
          <a:noFill/>
          <a:ln w="412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49" name="Conector angular 48"/>
          <p:cNvCxnSpPr>
            <a:endCxn id="48" idx="1"/>
          </p:cNvCxnSpPr>
          <p:nvPr/>
        </p:nvCxnSpPr>
        <p:spPr>
          <a:xfrm rot="16200000" flipV="1">
            <a:off x="5899852" y="4004796"/>
            <a:ext cx="950956" cy="439542"/>
          </a:xfrm>
          <a:prstGeom prst="bentConnector4">
            <a:avLst>
              <a:gd name="adj1" fmla="val 24416"/>
              <a:gd name="adj2" fmla="val 152009"/>
            </a:avLst>
          </a:prstGeom>
          <a:ln w="50800" cap="sq">
            <a:solidFill>
              <a:schemeClr val="bg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>
            <a:endCxn id="47" idx="3"/>
          </p:cNvCxnSpPr>
          <p:nvPr/>
        </p:nvCxnSpPr>
        <p:spPr>
          <a:xfrm flipH="1">
            <a:off x="9301655" y="4929352"/>
            <a:ext cx="770761" cy="1"/>
          </a:xfrm>
          <a:prstGeom prst="straightConnector1">
            <a:avLst/>
          </a:prstGeom>
          <a:ln w="47625" cap="sq">
            <a:solidFill>
              <a:schemeClr val="bg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adroTexto 51"/>
          <p:cNvSpPr txBox="1"/>
          <p:nvPr/>
        </p:nvSpPr>
        <p:spPr>
          <a:xfrm>
            <a:off x="7429054" y="2875964"/>
            <a:ext cx="76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mtClean="0">
                <a:latin typeface="Arial" charset="0"/>
                <a:ea typeface="Arial" charset="0"/>
                <a:cs typeface="Arial" charset="0"/>
              </a:rPr>
              <a:t>cua</a:t>
            </a:r>
            <a:endParaRPr lang="ca-E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9292018" y="5126219"/>
            <a:ext cx="76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IN</a:t>
            </a:r>
            <a:endParaRPr lang="ca-E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4" name="Conector recto de flecha 53"/>
          <p:cNvCxnSpPr>
            <a:stCxn id="54" idx="1"/>
          </p:cNvCxnSpPr>
          <p:nvPr/>
        </p:nvCxnSpPr>
        <p:spPr>
          <a:xfrm flipH="1" flipV="1">
            <a:off x="5561723" y="4929352"/>
            <a:ext cx="634126" cy="1"/>
          </a:xfrm>
          <a:prstGeom prst="straightConnector1">
            <a:avLst/>
          </a:prstGeom>
          <a:ln w="47625" cap="sq">
            <a:solidFill>
              <a:schemeClr val="bg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uadroTexto 54"/>
          <p:cNvSpPr txBox="1"/>
          <p:nvPr/>
        </p:nvSpPr>
        <p:spPr>
          <a:xfrm>
            <a:off x="5498223" y="5132889"/>
            <a:ext cx="76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mtClean="0">
                <a:latin typeface="Arial" charset="0"/>
                <a:ea typeface="Arial" charset="0"/>
                <a:cs typeface="Arial" charset="0"/>
              </a:rPr>
              <a:t>OUT</a:t>
            </a:r>
            <a:endParaRPr lang="ca-E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8391631" y="3274285"/>
            <a:ext cx="94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mtClean="0">
                <a:latin typeface="Arial" charset="0"/>
                <a:ea typeface="Arial" charset="0"/>
                <a:cs typeface="Arial" charset="0"/>
              </a:rPr>
              <a:t>Middle</a:t>
            </a:r>
            <a:endParaRPr lang="ca-E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7519711" y="3279115"/>
            <a:ext cx="61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mtClean="0">
                <a:latin typeface="Arial" charset="0"/>
                <a:ea typeface="Arial" charset="0"/>
                <a:cs typeface="Arial" charset="0"/>
              </a:rPr>
              <a:t>Low</a:t>
            </a:r>
            <a:endParaRPr lang="ca-E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6524734" y="3268606"/>
            <a:ext cx="68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mtClean="0">
                <a:latin typeface="Arial" charset="0"/>
                <a:ea typeface="Arial" charset="0"/>
                <a:cs typeface="Arial" charset="0"/>
              </a:rPr>
              <a:t>High</a:t>
            </a:r>
            <a:endParaRPr lang="ca-E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Rectángulo 69"/>
          <p:cNvSpPr/>
          <p:nvPr/>
        </p:nvSpPr>
        <p:spPr>
          <a:xfrm>
            <a:off x="7010172" y="5668182"/>
            <a:ext cx="1477160" cy="441435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508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mtClean="0">
                <a:latin typeface="Arial" charset="0"/>
                <a:ea typeface="Arial" charset="0"/>
                <a:cs typeface="Arial" charset="0"/>
              </a:rPr>
              <a:t>Predicció</a:t>
            </a:r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2" name="Conector recto de flecha 71"/>
          <p:cNvCxnSpPr>
            <a:stCxn id="47" idx="2"/>
            <a:endCxn id="70" idx="0"/>
          </p:cNvCxnSpPr>
          <p:nvPr/>
        </p:nvCxnSpPr>
        <p:spPr>
          <a:xfrm>
            <a:off x="7748752" y="5150070"/>
            <a:ext cx="0" cy="518112"/>
          </a:xfrm>
          <a:prstGeom prst="straightConnector1">
            <a:avLst/>
          </a:prstGeom>
          <a:ln w="44450">
            <a:solidFill>
              <a:schemeClr val="bg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de flecha 74"/>
          <p:cNvCxnSpPr>
            <a:stCxn id="48" idx="2"/>
            <a:endCxn id="47" idx="0"/>
          </p:cNvCxnSpPr>
          <p:nvPr/>
        </p:nvCxnSpPr>
        <p:spPr>
          <a:xfrm flipH="1">
            <a:off x="7748752" y="4235669"/>
            <a:ext cx="3504" cy="472966"/>
          </a:xfrm>
          <a:prstGeom prst="straightConnector1">
            <a:avLst/>
          </a:prstGeom>
          <a:ln w="47625">
            <a:solidFill>
              <a:schemeClr val="bg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angular 78"/>
          <p:cNvCxnSpPr/>
          <p:nvPr/>
        </p:nvCxnSpPr>
        <p:spPr>
          <a:xfrm>
            <a:off x="6869166" y="4235669"/>
            <a:ext cx="879586" cy="149772"/>
          </a:xfrm>
          <a:prstGeom prst="bentConnector3">
            <a:avLst>
              <a:gd name="adj1" fmla="val -1382"/>
            </a:avLst>
          </a:prstGeom>
          <a:ln w="47625">
            <a:solidFill>
              <a:schemeClr val="bg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angular 81"/>
          <p:cNvCxnSpPr/>
          <p:nvPr/>
        </p:nvCxnSpPr>
        <p:spPr>
          <a:xfrm rot="10800000" flipV="1">
            <a:off x="7748755" y="4235666"/>
            <a:ext cx="1113655" cy="161597"/>
          </a:xfrm>
          <a:prstGeom prst="bentConnector3">
            <a:avLst>
              <a:gd name="adj1" fmla="val 924"/>
            </a:avLst>
          </a:prstGeom>
          <a:ln w="47625">
            <a:solidFill>
              <a:schemeClr val="bg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91"/>
          <p:cNvCxnSpPr/>
          <p:nvPr/>
        </p:nvCxnSpPr>
        <p:spPr>
          <a:xfrm>
            <a:off x="7308959" y="3260835"/>
            <a:ext cx="0" cy="935393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cto 92"/>
          <p:cNvCxnSpPr/>
          <p:nvPr/>
        </p:nvCxnSpPr>
        <p:spPr>
          <a:xfrm>
            <a:off x="8299695" y="3300274"/>
            <a:ext cx="0" cy="935393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Imagen 9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288" y="3675176"/>
            <a:ext cx="305779" cy="391397"/>
          </a:xfrm>
          <a:prstGeom prst="rect">
            <a:avLst/>
          </a:prstGeom>
        </p:spPr>
      </p:pic>
      <p:pic>
        <p:nvPicPr>
          <p:cNvPr id="99" name="Imagen 9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06" y="3693625"/>
            <a:ext cx="305779" cy="391397"/>
          </a:xfrm>
          <a:prstGeom prst="rect">
            <a:avLst/>
          </a:prstGeom>
        </p:spPr>
      </p:pic>
      <p:pic>
        <p:nvPicPr>
          <p:cNvPr id="100" name="Imagen 9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17" y="3702161"/>
            <a:ext cx="305779" cy="391397"/>
          </a:xfrm>
          <a:prstGeom prst="rect">
            <a:avLst/>
          </a:prstGeom>
        </p:spPr>
      </p:pic>
      <p:pic>
        <p:nvPicPr>
          <p:cNvPr id="101" name="Imagen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843" y="3646528"/>
            <a:ext cx="305779" cy="391397"/>
          </a:xfrm>
          <a:prstGeom prst="rect">
            <a:avLst/>
          </a:prstGeom>
        </p:spPr>
      </p:pic>
      <p:pic>
        <p:nvPicPr>
          <p:cNvPr id="102" name="Imagen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27" y="3679842"/>
            <a:ext cx="305779" cy="391397"/>
          </a:xfrm>
          <a:prstGeom prst="rect">
            <a:avLst/>
          </a:prstGeom>
        </p:spPr>
      </p:pic>
      <p:pic>
        <p:nvPicPr>
          <p:cNvPr id="103" name="Imagen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435" y="3679842"/>
            <a:ext cx="305779" cy="39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47544" y="0"/>
            <a:ext cx="7233416" cy="14714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ca-ES" sz="4400" dirty="0" smtClean="0">
                <a:latin typeface="Arial" charset="0"/>
                <a:ea typeface="Arial" charset="0"/>
                <a:cs typeface="Arial" charset="0"/>
              </a:rPr>
              <a:t>Disseny del projecte</a:t>
            </a:r>
            <a:br>
              <a:rPr lang="ca-ES" sz="4400" dirty="0" smtClean="0">
                <a:latin typeface="Arial" charset="0"/>
                <a:ea typeface="Arial" charset="0"/>
                <a:cs typeface="Arial" charset="0"/>
              </a:rPr>
            </a:br>
            <a:r>
              <a:rPr lang="ca-ES" sz="2000" dirty="0" smtClean="0">
                <a:latin typeface="Arial" charset="0"/>
                <a:ea typeface="Arial" charset="0"/>
                <a:cs typeface="Arial" charset="0"/>
              </a:rPr>
              <a:t>Requeriments específics, prediccions</a:t>
            </a:r>
            <a:endParaRPr lang="ca-E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36027" y="1348138"/>
            <a:ext cx="10152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atin typeface="Arial" charset="0"/>
                <a:ea typeface="Arial" charset="0"/>
                <a:cs typeface="Arial" charset="0"/>
              </a:rPr>
              <a:t>En el cas del model predictiu, les prediccions s’obtenen mitjançant algoritmes classificadors. </a:t>
            </a:r>
            <a:endParaRPr lang="ca-E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9" y="2307756"/>
            <a:ext cx="305779" cy="391397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>
            <a:off x="1037568" y="2525141"/>
            <a:ext cx="57065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1797269" y="2307756"/>
            <a:ext cx="801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L’arxiu “ </a:t>
            </a:r>
            <a:r>
              <a:rPr lang="ca-ES" dirty="0" err="1" smtClean="0">
                <a:latin typeface="Arial" charset="0"/>
                <a:ea typeface="Arial" charset="0"/>
                <a:cs typeface="Arial" charset="0"/>
              </a:rPr>
              <a:t>Control.arff</a:t>
            </a:r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 “ és una base de coneixement</a:t>
            </a:r>
            <a:endParaRPr lang="ca-E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9" y="2873027"/>
            <a:ext cx="305779" cy="391397"/>
          </a:xfrm>
          <a:prstGeom prst="rect">
            <a:avLst/>
          </a:prstGeom>
        </p:spPr>
      </p:pic>
      <p:cxnSp>
        <p:nvCxnSpPr>
          <p:cNvPr id="11" name="Conector recto de flecha 10"/>
          <p:cNvCxnSpPr/>
          <p:nvPr/>
        </p:nvCxnSpPr>
        <p:spPr>
          <a:xfrm>
            <a:off x="1037568" y="3090412"/>
            <a:ext cx="57065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797269" y="2873027"/>
            <a:ext cx="801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L’arxiu “ </a:t>
            </a:r>
            <a:r>
              <a:rPr lang="ca-ES" dirty="0" err="1" smtClean="0">
                <a:latin typeface="Arial" charset="0"/>
                <a:ea typeface="Arial" charset="0"/>
                <a:cs typeface="Arial" charset="0"/>
              </a:rPr>
              <a:t>test.arff</a:t>
            </a:r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 “ és el servei que es vol classificar.</a:t>
            </a:r>
            <a:endParaRPr lang="ca-E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6" y="3470482"/>
            <a:ext cx="305779" cy="391397"/>
          </a:xfrm>
          <a:prstGeom prst="rect">
            <a:avLst/>
          </a:prstGeom>
        </p:spPr>
      </p:pic>
      <p:cxnSp>
        <p:nvCxnSpPr>
          <p:cNvPr id="14" name="Conector recto de flecha 13"/>
          <p:cNvCxnSpPr/>
          <p:nvPr/>
        </p:nvCxnSpPr>
        <p:spPr>
          <a:xfrm>
            <a:off x="1038545" y="3687867"/>
            <a:ext cx="57065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1798246" y="3470482"/>
            <a:ext cx="8019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S’utilitza l’algoritme “ </a:t>
            </a:r>
            <a:r>
              <a:rPr lang="ca-ES" dirty="0" err="1" smtClean="0">
                <a:latin typeface="Arial" charset="0"/>
                <a:ea typeface="Arial" charset="0"/>
                <a:cs typeface="Arial" charset="0"/>
              </a:rPr>
              <a:t>RandomTree</a:t>
            </a:r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 “ encara que també hi ha l’opció de utilitzar: </a:t>
            </a:r>
            <a:r>
              <a:rPr lang="ca-ES" dirty="0" err="1" smtClean="0">
                <a:latin typeface="Arial" charset="0"/>
                <a:ea typeface="Arial" charset="0"/>
                <a:cs typeface="Arial" charset="0"/>
              </a:rPr>
              <a:t>RandomForest</a:t>
            </a:r>
            <a:r>
              <a:rPr lang="ca-ES" dirty="0" smtClean="0">
                <a:latin typeface="Arial" charset="0"/>
                <a:ea typeface="Arial" charset="0"/>
                <a:cs typeface="Arial" charset="0"/>
              </a:rPr>
              <a:t> i J48.</a:t>
            </a:r>
            <a:endParaRPr lang="ca-E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36027" y="4176908"/>
            <a:ext cx="10152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atin typeface="Arial" charset="0"/>
                <a:ea typeface="Arial" charset="0"/>
                <a:cs typeface="Arial" charset="0"/>
              </a:rPr>
              <a:t>L’objectiu final, crear un arbre de decisió que llençarà la predicció.</a:t>
            </a:r>
            <a:endParaRPr lang="ca-E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rminador 16"/>
          <p:cNvSpPr/>
          <p:nvPr/>
        </p:nvSpPr>
        <p:spPr>
          <a:xfrm>
            <a:off x="4456386" y="4834758"/>
            <a:ext cx="1797269" cy="368549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1_initial_position_car</a:t>
            </a:r>
            <a:endParaRPr lang="es-ES_tradnl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5969875" y="5809577"/>
            <a:ext cx="1292774" cy="4729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s-ES_tradnl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_tradnl" sz="12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Middle</a:t>
            </a:r>
            <a:r>
              <a:rPr lang="es-ES_tradnl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(5/01)</a:t>
            </a:r>
            <a:endParaRPr lang="es-ES_tradnl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547241" y="5820119"/>
            <a:ext cx="1135119" cy="4729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s-ES_tradnl" sz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: High </a:t>
            </a:r>
            <a:r>
              <a:rPr lang="es-ES_tradnl" sz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(1/01)</a:t>
            </a:r>
            <a:endParaRPr lang="es-ES_tradnl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1" name="Conector recto de flecha 20"/>
          <p:cNvCxnSpPr>
            <a:stCxn id="17" idx="2"/>
            <a:endCxn id="19" idx="0"/>
          </p:cNvCxnSpPr>
          <p:nvPr/>
        </p:nvCxnSpPr>
        <p:spPr>
          <a:xfrm flipH="1">
            <a:off x="4114801" y="5203307"/>
            <a:ext cx="1240220" cy="6168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stCxn id="17" idx="2"/>
            <a:endCxn id="18" idx="0"/>
          </p:cNvCxnSpPr>
          <p:nvPr/>
        </p:nvCxnSpPr>
        <p:spPr>
          <a:xfrm>
            <a:off x="5355021" y="5203307"/>
            <a:ext cx="1261241" cy="60627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6027682" y="5282194"/>
            <a:ext cx="56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latin typeface="Arial" charset="0"/>
                <a:ea typeface="Arial" charset="0"/>
                <a:cs typeface="Arial" charset="0"/>
              </a:rPr>
              <a:t>&gt;=85</a:t>
            </a:r>
            <a:endParaRPr lang="es-ES_tradnl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4120055" y="5320224"/>
            <a:ext cx="56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latin typeface="Arial" charset="0"/>
                <a:ea typeface="Arial" charset="0"/>
                <a:cs typeface="Arial" charset="0"/>
              </a:rPr>
              <a:t>&lt; 85</a:t>
            </a:r>
            <a:endParaRPr lang="es-ES_tradnl" sz="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mento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9200</TotalTime>
  <Words>912</Words>
  <Application>Microsoft Macintosh PowerPoint</Application>
  <PresentationFormat>Panorámica</PresentationFormat>
  <Paragraphs>190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Calibri</vt:lpstr>
      <vt:lpstr>Century Gothic</vt:lpstr>
      <vt:lpstr>Wingdings 3</vt:lpstr>
      <vt:lpstr>Arial</vt:lpstr>
      <vt:lpstr>Segmento</vt:lpstr>
      <vt:lpstr> Treball de fi de grau  Servei de transport de paquets amb vehicles intel·ligents, optimitzat mitjançant un sistema multi agent  </vt:lpstr>
      <vt:lpstr>continguts</vt:lpstr>
      <vt:lpstr>Justificació inicial</vt:lpstr>
      <vt:lpstr>Disseny del projecte requeriments TECNOLÒGICS</vt:lpstr>
      <vt:lpstr>Disseny del projecte Objectius generals</vt:lpstr>
      <vt:lpstr>Disseny del projecte Requeriments generals</vt:lpstr>
      <vt:lpstr>Disseny del projecte Requeriments específics, ontologia</vt:lpstr>
      <vt:lpstr>Disseny del projecte Requeriments específics, Models d’execució</vt:lpstr>
      <vt:lpstr>Disseny del projecte Requeriments específics, prediccions</vt:lpstr>
      <vt:lpstr>IMPLEMENTACIÓ Requeriments</vt:lpstr>
      <vt:lpstr>IMPLEMENTACIÓ ARQUITECTURA del sistema</vt:lpstr>
      <vt:lpstr>IMPLEMENTACIÓ control d’activitat</vt:lpstr>
      <vt:lpstr>Demostració  test de proves I</vt:lpstr>
      <vt:lpstr>Demostració  test de proves II</vt:lpstr>
      <vt:lpstr>objectius  resum i avaluació</vt:lpstr>
      <vt:lpstr>conclusions  resultats finals</vt:lpstr>
      <vt:lpstr>Treball de futur  millores</vt:lpstr>
      <vt:lpstr>Gràcies per la vostra  atenció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Treball de fi de grau  Servei de transport de paquets amb vehicles intel·ligents, optimitzat mitjançant un sistema multi agent  </dc:title>
  <dc:creator>Usuario de Microsoft Office</dc:creator>
  <cp:lastModifiedBy>reydebastos@reydebastos.es</cp:lastModifiedBy>
  <cp:revision>173</cp:revision>
  <cp:lastPrinted>2018-01-08T13:37:07Z</cp:lastPrinted>
  <dcterms:created xsi:type="dcterms:W3CDTF">2018-01-03T10:44:15Z</dcterms:created>
  <dcterms:modified xsi:type="dcterms:W3CDTF">2018-01-10T17:05:08Z</dcterms:modified>
</cp:coreProperties>
</file>