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7" r:id="rId5"/>
    <p:sldId id="276" r:id="rId6"/>
    <p:sldId id="275" r:id="rId7"/>
    <p:sldId id="271" r:id="rId8"/>
    <p:sldId id="272" r:id="rId9"/>
    <p:sldId id="273" r:id="rId10"/>
    <p:sldId id="269" r:id="rId11"/>
    <p:sldId id="265" r:id="rId12"/>
    <p:sldId id="266" r:id="rId13"/>
    <p:sldId id="267" r:id="rId14"/>
    <p:sldId id="268" r:id="rId15"/>
    <p:sldId id="263" r:id="rId16"/>
    <p:sldId id="264" r:id="rId17"/>
    <p:sldId id="262" r:id="rId18"/>
    <p:sldId id="260" r:id="rId19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1" autoAdjust="0"/>
    <p:restoredTop sz="94660"/>
  </p:normalViewPr>
  <p:slideViewPr>
    <p:cSldViewPr>
      <p:cViewPr>
        <p:scale>
          <a:sx n="50" d="100"/>
          <a:sy n="50" d="100"/>
        </p:scale>
        <p:origin x="-990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6394E-B6F4-4E75-BA1A-CAB4EFB0635E}" type="datetimeFigureOut">
              <a:rPr lang="ca-ES" smtClean="0"/>
              <a:pPr/>
              <a:t>4/1/2018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20A7D-0211-4AF0-8955-93EB8431EECF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6394E-B6F4-4E75-BA1A-CAB4EFB0635E}" type="datetimeFigureOut">
              <a:rPr lang="ca-ES" smtClean="0"/>
              <a:pPr/>
              <a:t>4/1/2018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20A7D-0211-4AF0-8955-93EB8431EECF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6394E-B6F4-4E75-BA1A-CAB4EFB0635E}" type="datetimeFigureOut">
              <a:rPr lang="ca-ES" smtClean="0"/>
              <a:pPr/>
              <a:t>4/1/2018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20A7D-0211-4AF0-8955-93EB8431EECF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6394E-B6F4-4E75-BA1A-CAB4EFB0635E}" type="datetimeFigureOut">
              <a:rPr lang="ca-ES" smtClean="0"/>
              <a:pPr/>
              <a:t>4/1/2018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20A7D-0211-4AF0-8955-93EB8431EECF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6394E-B6F4-4E75-BA1A-CAB4EFB0635E}" type="datetimeFigureOut">
              <a:rPr lang="ca-ES" smtClean="0"/>
              <a:pPr/>
              <a:t>4/1/2018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20A7D-0211-4AF0-8955-93EB8431EECF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6394E-B6F4-4E75-BA1A-CAB4EFB0635E}" type="datetimeFigureOut">
              <a:rPr lang="ca-ES" smtClean="0"/>
              <a:pPr/>
              <a:t>4/1/2018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20A7D-0211-4AF0-8955-93EB8431EECF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6394E-B6F4-4E75-BA1A-CAB4EFB0635E}" type="datetimeFigureOut">
              <a:rPr lang="ca-ES" smtClean="0"/>
              <a:pPr/>
              <a:t>4/1/2018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20A7D-0211-4AF0-8955-93EB8431EECF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6394E-B6F4-4E75-BA1A-CAB4EFB0635E}" type="datetimeFigureOut">
              <a:rPr lang="ca-ES" smtClean="0"/>
              <a:pPr/>
              <a:t>4/1/2018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20A7D-0211-4AF0-8955-93EB8431EECF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6394E-B6F4-4E75-BA1A-CAB4EFB0635E}" type="datetimeFigureOut">
              <a:rPr lang="ca-ES" smtClean="0"/>
              <a:pPr/>
              <a:t>4/1/2018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20A7D-0211-4AF0-8955-93EB8431EECF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6394E-B6F4-4E75-BA1A-CAB4EFB0635E}" type="datetimeFigureOut">
              <a:rPr lang="ca-ES" smtClean="0"/>
              <a:pPr/>
              <a:t>4/1/2018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20A7D-0211-4AF0-8955-93EB8431EECF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6394E-B6F4-4E75-BA1A-CAB4EFB0635E}" type="datetimeFigureOut">
              <a:rPr lang="ca-ES" smtClean="0"/>
              <a:pPr/>
              <a:t>4/1/2018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20A7D-0211-4AF0-8955-93EB8431EECF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6394E-B6F4-4E75-BA1A-CAB4EFB0635E}" type="datetimeFigureOut">
              <a:rPr lang="ca-ES" smtClean="0"/>
              <a:pPr/>
              <a:t>4/1/2018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20A7D-0211-4AF0-8955-93EB8431EECF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712968" cy="1470025"/>
          </a:xfrm>
        </p:spPr>
        <p:txBody>
          <a:bodyPr>
            <a:noAutofit/>
          </a:bodyPr>
          <a:lstStyle/>
          <a:p>
            <a:pPr algn="l"/>
            <a:r>
              <a:rPr lang="ca-ES" sz="3600" b="1" dirty="0" smtClean="0">
                <a:solidFill>
                  <a:schemeClr val="tx2"/>
                </a:solidFill>
              </a:rPr>
              <a:t>TFG: Implantació d’un Sistema d’Informació Integrat en una Organització educativa</a:t>
            </a:r>
            <a:endParaRPr lang="ca-ES" sz="3600" b="1" dirty="0">
              <a:solidFill>
                <a:schemeClr val="tx2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3501008"/>
            <a:ext cx="7344816" cy="3024336"/>
          </a:xfrm>
        </p:spPr>
        <p:txBody>
          <a:bodyPr>
            <a:noAutofit/>
          </a:bodyPr>
          <a:lstStyle/>
          <a:p>
            <a:pPr algn="l"/>
            <a:r>
              <a:rPr lang="ca-ES" sz="2000" b="1" dirty="0" smtClean="0">
                <a:solidFill>
                  <a:schemeClr val="accent1">
                    <a:lumMod val="75000"/>
                  </a:schemeClr>
                </a:solidFill>
              </a:rPr>
              <a:t>Albert Barceló Masdéu</a:t>
            </a:r>
          </a:p>
          <a:p>
            <a:pPr algn="l"/>
            <a:r>
              <a:rPr lang="ca-ES" sz="2000" dirty="0" smtClean="0">
                <a:solidFill>
                  <a:schemeClr val="accent1">
                    <a:lumMod val="75000"/>
                  </a:schemeClr>
                </a:solidFill>
              </a:rPr>
              <a:t>Grau d’Enginyeria Informàtica</a:t>
            </a:r>
          </a:p>
          <a:p>
            <a:pPr algn="l"/>
            <a:r>
              <a:rPr lang="ca-ES" sz="2000" dirty="0" smtClean="0">
                <a:solidFill>
                  <a:schemeClr val="accent1">
                    <a:lumMod val="75000"/>
                  </a:schemeClr>
                </a:solidFill>
              </a:rPr>
              <a:t>Sistemes d’Informació Integrats (ERP)</a:t>
            </a:r>
          </a:p>
          <a:p>
            <a:pPr algn="l"/>
            <a:endParaRPr lang="ca-ES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ca-ES" sz="2000" dirty="0" smtClean="0">
                <a:solidFill>
                  <a:schemeClr val="accent1">
                    <a:lumMod val="75000"/>
                  </a:schemeClr>
                </a:solidFill>
              </a:rPr>
              <a:t>Consultor: Amadeu Albós Raya</a:t>
            </a:r>
          </a:p>
          <a:p>
            <a:pPr algn="l"/>
            <a:r>
              <a:rPr lang="ca-ES" sz="2000" dirty="0" smtClean="0">
                <a:solidFill>
                  <a:schemeClr val="accent1">
                    <a:lumMod val="75000"/>
                  </a:schemeClr>
                </a:solidFill>
              </a:rPr>
              <a:t>Professora: María Isabel Guitart Hormigo</a:t>
            </a:r>
          </a:p>
          <a:p>
            <a:pPr algn="l"/>
            <a:endParaRPr lang="ca-ES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ca-ES" sz="2000" dirty="0" smtClean="0">
                <a:solidFill>
                  <a:schemeClr val="accent1">
                    <a:lumMod val="75000"/>
                  </a:schemeClr>
                </a:solidFill>
              </a:rPr>
              <a:t>Data:  Gener de 2018</a:t>
            </a:r>
            <a:endParaRPr lang="ca-E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20828846">
            <a:off x="5868144" y="4149080"/>
            <a:ext cx="2431410" cy="2089028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854968"/>
          </a:xfrm>
        </p:spPr>
        <p:txBody>
          <a:bodyPr>
            <a:normAutofit/>
          </a:bodyPr>
          <a:lstStyle/>
          <a:p>
            <a:r>
              <a:rPr lang="ca-ES" b="1" dirty="0" smtClean="0">
                <a:solidFill>
                  <a:schemeClr val="tx2"/>
                </a:solidFill>
              </a:rPr>
              <a:t>Solució triada</a:t>
            </a:r>
            <a:endParaRPr lang="ca-ES" b="1" dirty="0">
              <a:solidFill>
                <a:schemeClr val="tx2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81585"/>
            <a:ext cx="9144000" cy="437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854968"/>
          </a:xfrm>
        </p:spPr>
        <p:txBody>
          <a:bodyPr>
            <a:normAutofit/>
          </a:bodyPr>
          <a:lstStyle/>
          <a:p>
            <a:r>
              <a:rPr lang="ca-ES" b="1" dirty="0" smtClean="0">
                <a:solidFill>
                  <a:schemeClr val="tx2"/>
                </a:solidFill>
              </a:rPr>
              <a:t>Gestió del canvi</a:t>
            </a:r>
            <a:endParaRPr lang="ca-ES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a-ES" sz="3600" dirty="0" smtClean="0">
                <a:solidFill>
                  <a:schemeClr val="tx2"/>
                </a:solidFill>
              </a:rPr>
              <a:t>Mapa d’implicats</a:t>
            </a:r>
          </a:p>
          <a:p>
            <a:r>
              <a:rPr lang="ca-ES" sz="2800" dirty="0" smtClean="0">
                <a:solidFill>
                  <a:schemeClr val="tx2"/>
                </a:solidFill>
              </a:rPr>
              <a:t>Direcció</a:t>
            </a:r>
          </a:p>
          <a:p>
            <a:r>
              <a:rPr lang="ca-ES" sz="2800" dirty="0" smtClean="0">
                <a:solidFill>
                  <a:schemeClr val="tx2"/>
                </a:solidFill>
              </a:rPr>
              <a:t>Coordinació informàtica</a:t>
            </a:r>
          </a:p>
          <a:p>
            <a:r>
              <a:rPr lang="ca-ES" sz="2800" dirty="0" smtClean="0">
                <a:solidFill>
                  <a:schemeClr val="tx2"/>
                </a:solidFill>
              </a:rPr>
              <a:t>Tutoria i professorat</a:t>
            </a:r>
          </a:p>
          <a:p>
            <a:r>
              <a:rPr lang="ca-ES" sz="2800" dirty="0" smtClean="0">
                <a:solidFill>
                  <a:schemeClr val="tx2"/>
                </a:solidFill>
              </a:rPr>
              <a:t>Administratius</a:t>
            </a:r>
          </a:p>
          <a:p>
            <a:r>
              <a:rPr lang="ca-ES" sz="2800" dirty="0" smtClean="0">
                <a:solidFill>
                  <a:schemeClr val="tx2"/>
                </a:solidFill>
              </a:rPr>
              <a:t>Alumnat i famílies</a:t>
            </a:r>
            <a:endParaRPr lang="ca-E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854968"/>
          </a:xfrm>
        </p:spPr>
        <p:txBody>
          <a:bodyPr>
            <a:normAutofit/>
          </a:bodyPr>
          <a:lstStyle/>
          <a:p>
            <a:r>
              <a:rPr lang="ca-ES" b="1" dirty="0" smtClean="0">
                <a:solidFill>
                  <a:schemeClr val="tx2"/>
                </a:solidFill>
              </a:rPr>
              <a:t>Gestió del canvi</a:t>
            </a:r>
            <a:endParaRPr lang="ca-ES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4865"/>
            <a:ext cx="8229600" cy="648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a-ES" sz="3600" dirty="0" smtClean="0">
                <a:solidFill>
                  <a:schemeClr val="tx2"/>
                </a:solidFill>
              </a:rPr>
              <a:t>Estratègies d’intervenció</a:t>
            </a:r>
          </a:p>
          <a:p>
            <a:pPr algn="ctr">
              <a:buNone/>
            </a:pPr>
            <a:endParaRPr lang="ca-ES" sz="2800" dirty="0" smtClean="0">
              <a:solidFill>
                <a:schemeClr val="tx2"/>
              </a:solidFill>
            </a:endParaRPr>
          </a:p>
        </p:txBody>
      </p:sp>
      <p:pic>
        <p:nvPicPr>
          <p:cNvPr id="5" name="4 Imagen" descr="C:\Users\I\Desktop\imatges\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068960"/>
            <a:ext cx="676875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854968"/>
          </a:xfrm>
        </p:spPr>
        <p:txBody>
          <a:bodyPr>
            <a:normAutofit/>
          </a:bodyPr>
          <a:lstStyle/>
          <a:p>
            <a:r>
              <a:rPr lang="ca-ES" b="1" dirty="0" smtClean="0">
                <a:solidFill>
                  <a:schemeClr val="tx2"/>
                </a:solidFill>
              </a:rPr>
              <a:t>Gestió del canvi</a:t>
            </a:r>
            <a:endParaRPr lang="ca-ES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4865"/>
            <a:ext cx="8229600" cy="648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a-ES" sz="3600" dirty="0" smtClean="0">
                <a:solidFill>
                  <a:schemeClr val="tx2"/>
                </a:solidFill>
              </a:rPr>
              <a:t>Pla de formació</a:t>
            </a:r>
          </a:p>
          <a:p>
            <a:pPr algn="ctr">
              <a:buNone/>
            </a:pPr>
            <a:endParaRPr lang="ca-ES" sz="2800" dirty="0" smtClean="0">
              <a:solidFill>
                <a:schemeClr val="tx2"/>
              </a:solidFill>
            </a:endParaRPr>
          </a:p>
        </p:txBody>
      </p:sp>
      <p:pic>
        <p:nvPicPr>
          <p:cNvPr id="6" name="5 Imagen" descr="C:\Users\I\Desktop\imatges\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24944"/>
            <a:ext cx="612068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854968"/>
          </a:xfrm>
        </p:spPr>
        <p:txBody>
          <a:bodyPr>
            <a:normAutofit/>
          </a:bodyPr>
          <a:lstStyle/>
          <a:p>
            <a:r>
              <a:rPr lang="ca-ES" b="1" dirty="0" smtClean="0">
                <a:solidFill>
                  <a:schemeClr val="tx2"/>
                </a:solidFill>
              </a:rPr>
              <a:t>Gestió del canvi</a:t>
            </a:r>
            <a:endParaRPr lang="ca-ES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6003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a-ES" sz="3600" dirty="0" smtClean="0">
                <a:solidFill>
                  <a:schemeClr val="tx2"/>
                </a:solidFill>
              </a:rPr>
              <a:t>Risc al canvi</a:t>
            </a:r>
          </a:p>
          <a:p>
            <a:pPr algn="ctr">
              <a:buNone/>
            </a:pPr>
            <a:endParaRPr lang="ca-ES" dirty="0" smtClean="0">
              <a:solidFill>
                <a:schemeClr val="tx2"/>
              </a:solidFill>
            </a:endParaRPr>
          </a:p>
          <a:p>
            <a:r>
              <a:rPr lang="ca-ES" sz="2800" dirty="0" smtClean="0">
                <a:solidFill>
                  <a:schemeClr val="tx2"/>
                </a:solidFill>
              </a:rPr>
              <a:t>Treballar amb dades sensibles</a:t>
            </a:r>
          </a:p>
          <a:p>
            <a:r>
              <a:rPr lang="ca-ES" sz="2800" dirty="0" smtClean="0">
                <a:solidFill>
                  <a:schemeClr val="tx2"/>
                </a:solidFill>
              </a:rPr>
              <a:t>Possibilitat de perdre les dades</a:t>
            </a:r>
          </a:p>
          <a:p>
            <a:r>
              <a:rPr lang="ca-ES" sz="2800" dirty="0" smtClean="0">
                <a:solidFill>
                  <a:schemeClr val="tx2"/>
                </a:solidFill>
              </a:rPr>
              <a:t>Tipus d’usuari adequats</a:t>
            </a:r>
          </a:p>
          <a:p>
            <a:pPr algn="ctr">
              <a:buNone/>
            </a:pPr>
            <a:endParaRPr lang="ca-ES" sz="2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854968"/>
          </a:xfrm>
        </p:spPr>
        <p:txBody>
          <a:bodyPr>
            <a:normAutofit/>
          </a:bodyPr>
          <a:lstStyle/>
          <a:p>
            <a:r>
              <a:rPr lang="ca-ES" b="1" dirty="0" smtClean="0">
                <a:solidFill>
                  <a:schemeClr val="tx2"/>
                </a:solidFill>
              </a:rPr>
              <a:t>Implantació</a:t>
            </a:r>
            <a:endParaRPr lang="ca-ES" sz="40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619672" y="2780928"/>
          <a:ext cx="6096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apyrus" pitchFamily="66" charset="0"/>
                        </a:rPr>
                        <a:t>Riscos del projecte</a:t>
                      </a:r>
                      <a:r>
                        <a:rPr lang="ca-ES" sz="28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apyrus" pitchFamily="66" charset="0"/>
                        </a:rPr>
                        <a:t> d’implantació</a:t>
                      </a:r>
                      <a:endParaRPr lang="ca-ES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Papyrus" pitchFamily="66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apyrus" pitchFamily="66" charset="0"/>
                        </a:rPr>
                        <a:t>Tècnics</a:t>
                      </a:r>
                      <a:endParaRPr lang="ca-ES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Papyrus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apyrus" pitchFamily="66" charset="0"/>
                        </a:rPr>
                        <a:t>Funcionals</a:t>
                      </a:r>
                      <a:endParaRPr lang="ca-ES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Papyru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apyrus" pitchFamily="66" charset="0"/>
                        </a:rPr>
                        <a:t>Gestió del projecte</a:t>
                      </a:r>
                      <a:endParaRPr lang="ca-ES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Papyrus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apyrus" pitchFamily="66" charset="0"/>
                        </a:rPr>
                        <a:t>Gestió</a:t>
                      </a:r>
                      <a:r>
                        <a:rPr lang="ca-ES" sz="28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Papyrus" pitchFamily="66" charset="0"/>
                        </a:rPr>
                        <a:t> del canvi</a:t>
                      </a:r>
                      <a:endParaRPr lang="ca-ES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Papyru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854968"/>
          </a:xfrm>
        </p:spPr>
        <p:txBody>
          <a:bodyPr>
            <a:normAutofit/>
          </a:bodyPr>
          <a:lstStyle/>
          <a:p>
            <a:r>
              <a:rPr lang="ca-ES" b="1" dirty="0" smtClean="0">
                <a:solidFill>
                  <a:schemeClr val="tx2"/>
                </a:solidFill>
              </a:rPr>
              <a:t>Implantació</a:t>
            </a:r>
            <a:endParaRPr lang="ca-ES" sz="4000" b="1" dirty="0">
              <a:solidFill>
                <a:schemeClr val="tx2"/>
              </a:solidFill>
            </a:endParaRPr>
          </a:p>
        </p:txBody>
      </p:sp>
      <p:pic>
        <p:nvPicPr>
          <p:cNvPr id="6" name="5 Imagen" descr="C:\Users\I\Desktop\imatges\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76872"/>
            <a:ext cx="5976664" cy="380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854968"/>
          </a:xfrm>
        </p:spPr>
        <p:txBody>
          <a:bodyPr>
            <a:normAutofit/>
          </a:bodyPr>
          <a:lstStyle/>
          <a:p>
            <a:r>
              <a:rPr lang="ca-ES" b="1" dirty="0" smtClean="0">
                <a:solidFill>
                  <a:schemeClr val="tx2"/>
                </a:solidFill>
              </a:rPr>
              <a:t>Posada en marxa</a:t>
            </a:r>
            <a:endParaRPr lang="ca-ES" b="1" dirty="0">
              <a:solidFill>
                <a:schemeClr val="tx2"/>
              </a:solidFill>
            </a:endParaRP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05038"/>
            <a:ext cx="5904656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854968"/>
          </a:xfrm>
        </p:spPr>
        <p:txBody>
          <a:bodyPr>
            <a:normAutofit/>
          </a:bodyPr>
          <a:lstStyle/>
          <a:p>
            <a:r>
              <a:rPr lang="ca-ES" b="1" dirty="0" smtClean="0">
                <a:solidFill>
                  <a:schemeClr val="tx2"/>
                </a:solidFill>
              </a:rPr>
              <a:t>Conclusions</a:t>
            </a:r>
            <a:endParaRPr lang="ca-ES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92488"/>
          </a:xfrm>
        </p:spPr>
        <p:txBody>
          <a:bodyPr>
            <a:noAutofit/>
          </a:bodyPr>
          <a:lstStyle/>
          <a:p>
            <a:r>
              <a:rPr lang="ca-ES" sz="2400" dirty="0" smtClean="0">
                <a:solidFill>
                  <a:schemeClr val="tx2"/>
                </a:solidFill>
              </a:rPr>
              <a:t>Implantar un Sistema d’Informació Integrat</a:t>
            </a:r>
          </a:p>
          <a:p>
            <a:r>
              <a:rPr lang="ca-ES" sz="2400" dirty="0" smtClean="0">
                <a:solidFill>
                  <a:schemeClr val="tx2"/>
                </a:solidFill>
              </a:rPr>
              <a:t>Anàlisi de característiques, necessitats o requeriments</a:t>
            </a:r>
          </a:p>
          <a:p>
            <a:r>
              <a:rPr lang="ca-ES" sz="2400" dirty="0" smtClean="0">
                <a:solidFill>
                  <a:schemeClr val="tx2"/>
                </a:solidFill>
              </a:rPr>
              <a:t>Cerca de solucions:</a:t>
            </a:r>
          </a:p>
          <a:p>
            <a:pPr lvl="1"/>
            <a:r>
              <a:rPr lang="ca-ES" sz="1800" dirty="0" smtClean="0">
                <a:solidFill>
                  <a:schemeClr val="tx2"/>
                </a:solidFill>
              </a:rPr>
              <a:t>1a possibilitat: ERP de tipus general amb mòduls específics</a:t>
            </a:r>
          </a:p>
          <a:p>
            <a:pPr lvl="1"/>
            <a:r>
              <a:rPr lang="ca-ES" sz="1800" dirty="0" smtClean="0">
                <a:solidFill>
                  <a:schemeClr val="tx2"/>
                </a:solidFill>
              </a:rPr>
              <a:t>2a possibilitat: ERP específics per a organitzacions educatives</a:t>
            </a:r>
          </a:p>
          <a:p>
            <a:r>
              <a:rPr lang="ca-ES" sz="2400" dirty="0" smtClean="0">
                <a:solidFill>
                  <a:schemeClr val="tx2"/>
                </a:solidFill>
              </a:rPr>
              <a:t>Resultats:</a:t>
            </a:r>
          </a:p>
          <a:p>
            <a:pPr lvl="1"/>
            <a:r>
              <a:rPr lang="ca-ES" sz="1800" dirty="0" smtClean="0">
                <a:solidFill>
                  <a:schemeClr val="tx2"/>
                </a:solidFill>
              </a:rPr>
              <a:t>1r cas: Es mantenia o no es solucionava la forta dependència respecte al creador</a:t>
            </a:r>
          </a:p>
          <a:p>
            <a:pPr lvl="1"/>
            <a:r>
              <a:rPr lang="ca-ES" sz="1800" dirty="0" smtClean="0">
                <a:solidFill>
                  <a:schemeClr val="tx2"/>
                </a:solidFill>
              </a:rPr>
              <a:t>2n cas: Moltes possibles solucions, s’havia de triar la que més s’adaptés al centre</a:t>
            </a:r>
          </a:p>
          <a:p>
            <a:r>
              <a:rPr lang="ca-ES" sz="2400" dirty="0" smtClean="0">
                <a:solidFill>
                  <a:schemeClr val="tx2"/>
                </a:solidFill>
              </a:rPr>
              <a:t>Opció escollida:</a:t>
            </a:r>
          </a:p>
          <a:p>
            <a:pPr lvl="1"/>
            <a:r>
              <a:rPr lang="ca-ES" sz="1800" dirty="0" err="1" smtClean="0">
                <a:solidFill>
                  <a:schemeClr val="tx2"/>
                </a:solidFill>
              </a:rPr>
              <a:t>gEscola</a:t>
            </a:r>
            <a:endParaRPr lang="ca-ES" sz="1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r>
              <a:rPr lang="ca-ES" sz="2400" dirty="0" smtClean="0">
                <a:solidFill>
                  <a:schemeClr val="tx2"/>
                </a:solidFill>
              </a:rPr>
              <a:t>Context i justificació del Treball</a:t>
            </a:r>
          </a:p>
          <a:p>
            <a:r>
              <a:rPr lang="ca-ES" sz="2400" dirty="0" smtClean="0">
                <a:solidFill>
                  <a:schemeClr val="tx2"/>
                </a:solidFill>
              </a:rPr>
              <a:t>Objectius del treball</a:t>
            </a:r>
          </a:p>
          <a:p>
            <a:r>
              <a:rPr lang="ca-ES" sz="2400" dirty="0" smtClean="0">
                <a:solidFill>
                  <a:schemeClr val="tx2"/>
                </a:solidFill>
              </a:rPr>
              <a:t>Situació i presa de requeriments</a:t>
            </a:r>
          </a:p>
          <a:p>
            <a:r>
              <a:rPr lang="ca-ES" sz="2400" dirty="0" smtClean="0">
                <a:solidFill>
                  <a:schemeClr val="tx2"/>
                </a:solidFill>
              </a:rPr>
              <a:t>Cerca i anàlisi de possibles solucions</a:t>
            </a:r>
          </a:p>
          <a:p>
            <a:r>
              <a:rPr lang="ca-ES" sz="2400" dirty="0" smtClean="0">
                <a:solidFill>
                  <a:schemeClr val="tx2"/>
                </a:solidFill>
              </a:rPr>
              <a:t>Solució triada</a:t>
            </a:r>
          </a:p>
          <a:p>
            <a:r>
              <a:rPr lang="ca-ES" sz="2400" dirty="0" smtClean="0">
                <a:solidFill>
                  <a:schemeClr val="tx2"/>
                </a:solidFill>
              </a:rPr>
              <a:t>Gestió del canvi</a:t>
            </a:r>
          </a:p>
          <a:p>
            <a:r>
              <a:rPr lang="ca-ES" sz="2400" dirty="0" smtClean="0">
                <a:solidFill>
                  <a:schemeClr val="tx2"/>
                </a:solidFill>
              </a:rPr>
              <a:t>Implantació</a:t>
            </a:r>
          </a:p>
          <a:p>
            <a:r>
              <a:rPr lang="ca-ES" sz="2400" dirty="0" smtClean="0">
                <a:solidFill>
                  <a:schemeClr val="tx2"/>
                </a:solidFill>
              </a:rPr>
              <a:t>Posada en marxa</a:t>
            </a:r>
          </a:p>
          <a:p>
            <a:r>
              <a:rPr lang="ca-ES" sz="2400" dirty="0" smtClean="0">
                <a:solidFill>
                  <a:schemeClr val="tx2"/>
                </a:solidFill>
              </a:rPr>
              <a:t>Conclusions</a:t>
            </a:r>
          </a:p>
          <a:p>
            <a:r>
              <a:rPr lang="ca-ES" sz="2400" dirty="0" smtClean="0">
                <a:solidFill>
                  <a:schemeClr val="tx2"/>
                </a:solidFill>
              </a:rPr>
              <a:t>Actuacions futures</a:t>
            </a:r>
            <a:endParaRPr lang="ca-ES" sz="2400" dirty="0">
              <a:solidFill>
                <a:schemeClr val="tx2"/>
              </a:solidFill>
            </a:endParaRPr>
          </a:p>
        </p:txBody>
      </p:sp>
      <p:pic>
        <p:nvPicPr>
          <p:cNvPr id="19458" name="Picture 2" descr="Resultat d'imatges de ind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15272">
            <a:off x="5940152" y="3356992"/>
            <a:ext cx="2438400" cy="24384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854968"/>
          </a:xfrm>
        </p:spPr>
        <p:txBody>
          <a:bodyPr>
            <a:normAutofit/>
          </a:bodyPr>
          <a:lstStyle/>
          <a:p>
            <a:r>
              <a:rPr lang="ca-ES" b="1" dirty="0" smtClean="0">
                <a:solidFill>
                  <a:schemeClr val="tx2"/>
                </a:solidFill>
              </a:rPr>
              <a:t>Context i justificació del Treball</a:t>
            </a:r>
            <a:endParaRPr lang="ca-ES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ca-ES" sz="2800" dirty="0" smtClean="0">
                <a:solidFill>
                  <a:schemeClr val="tx2"/>
                </a:solidFill>
              </a:rPr>
              <a:t>Organització educativa</a:t>
            </a:r>
          </a:p>
          <a:p>
            <a:r>
              <a:rPr lang="ca-ES" sz="2800" dirty="0" smtClean="0">
                <a:solidFill>
                  <a:schemeClr val="tx2"/>
                </a:solidFill>
              </a:rPr>
              <a:t>Gran volum de dades</a:t>
            </a:r>
          </a:p>
          <a:p>
            <a:r>
              <a:rPr lang="ca-ES" sz="2800" dirty="0" smtClean="0">
                <a:solidFill>
                  <a:schemeClr val="tx2"/>
                </a:solidFill>
              </a:rPr>
              <a:t>Diversitat i complexitat de tasques</a:t>
            </a:r>
          </a:p>
          <a:p>
            <a:r>
              <a:rPr lang="ca-ES" sz="2800" dirty="0" smtClean="0">
                <a:solidFill>
                  <a:schemeClr val="tx2"/>
                </a:solidFill>
              </a:rPr>
              <a:t>Aplicatius </a:t>
            </a:r>
            <a:r>
              <a:rPr lang="ca-ES" sz="2800" dirty="0" smtClean="0">
                <a:solidFill>
                  <a:schemeClr val="tx2"/>
                </a:solidFill>
              </a:rPr>
              <a:t>dispersos</a:t>
            </a:r>
            <a:endParaRPr lang="ca-ES" sz="2800" dirty="0" smtClean="0">
              <a:solidFill>
                <a:schemeClr val="tx2"/>
              </a:solidFill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12838">
            <a:off x="6372200" y="4365104"/>
            <a:ext cx="20478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854968"/>
          </a:xfrm>
        </p:spPr>
        <p:txBody>
          <a:bodyPr>
            <a:normAutofit/>
          </a:bodyPr>
          <a:lstStyle/>
          <a:p>
            <a:r>
              <a:rPr lang="ca-ES" b="1" dirty="0" smtClean="0">
                <a:solidFill>
                  <a:schemeClr val="tx2"/>
                </a:solidFill>
              </a:rPr>
              <a:t>Objectius del Treball</a:t>
            </a:r>
            <a:endParaRPr lang="ca-ES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ca-ES" sz="2800" dirty="0" smtClean="0">
                <a:solidFill>
                  <a:schemeClr val="tx2"/>
                </a:solidFill>
              </a:rPr>
              <a:t>Gestionar de manera eficaç emprant un ERP</a:t>
            </a:r>
          </a:p>
          <a:p>
            <a:r>
              <a:rPr lang="ca-ES" sz="2800" dirty="0" smtClean="0">
                <a:solidFill>
                  <a:schemeClr val="tx2"/>
                </a:solidFill>
              </a:rPr>
              <a:t>Optimitzar la gestió acadèmica</a:t>
            </a:r>
          </a:p>
          <a:p>
            <a:r>
              <a:rPr lang="ca-ES" sz="2800" dirty="0" smtClean="0">
                <a:solidFill>
                  <a:schemeClr val="tx2"/>
                </a:solidFill>
              </a:rPr>
              <a:t>Agrupar les dades a gestionar</a:t>
            </a:r>
          </a:p>
          <a:p>
            <a:r>
              <a:rPr lang="ca-ES" sz="2800" dirty="0" smtClean="0">
                <a:solidFill>
                  <a:schemeClr val="tx2"/>
                </a:solidFill>
              </a:rPr>
              <a:t>Tractament adequat de les dades de caràcter sensible</a:t>
            </a:r>
          </a:p>
          <a:p>
            <a:r>
              <a:rPr lang="ca-ES" sz="2800" dirty="0" smtClean="0">
                <a:solidFill>
                  <a:schemeClr val="tx2"/>
                </a:solidFill>
              </a:rPr>
              <a:t>Millorar el manteniment i control del sistema</a:t>
            </a:r>
          </a:p>
          <a:p>
            <a:r>
              <a:rPr lang="ca-ES" sz="2800" smtClean="0">
                <a:solidFill>
                  <a:schemeClr val="tx2"/>
                </a:solidFill>
              </a:rPr>
              <a:t>Abaratiment de costos</a:t>
            </a:r>
            <a:endParaRPr lang="ca-ES" sz="2000" dirty="0">
              <a:solidFill>
                <a:schemeClr val="tx2"/>
              </a:solidFill>
            </a:endParaRPr>
          </a:p>
        </p:txBody>
      </p:sp>
      <p:sp>
        <p:nvSpPr>
          <p:cNvPr id="17410" name="AutoShape 2" descr="Resultat d'imatges de objecti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14985">
            <a:off x="6012160" y="5085184"/>
            <a:ext cx="28194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717033"/>
            <a:ext cx="4154041" cy="264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854968"/>
          </a:xfrm>
        </p:spPr>
        <p:txBody>
          <a:bodyPr>
            <a:normAutofit/>
          </a:bodyPr>
          <a:lstStyle/>
          <a:p>
            <a:r>
              <a:rPr lang="ca-ES" b="1" dirty="0" smtClean="0">
                <a:solidFill>
                  <a:schemeClr val="tx2"/>
                </a:solidFill>
              </a:rPr>
              <a:t>Situació i presa de requeriments</a:t>
            </a:r>
            <a:endParaRPr lang="ca-ES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ca-ES" sz="2800" dirty="0" smtClean="0">
                <a:solidFill>
                  <a:schemeClr val="tx2"/>
                </a:solidFill>
              </a:rPr>
              <a:t>Situació</a:t>
            </a:r>
          </a:p>
          <a:p>
            <a:r>
              <a:rPr lang="ca-ES" sz="2800" dirty="0" smtClean="0">
                <a:solidFill>
                  <a:schemeClr val="tx2"/>
                </a:solidFill>
              </a:rPr>
              <a:t>Requeriments</a:t>
            </a:r>
            <a:endParaRPr lang="ca-ES" sz="2000" dirty="0">
              <a:solidFill>
                <a:schemeClr val="tx2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132856"/>
            <a:ext cx="3221262" cy="190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284984"/>
            <a:ext cx="24765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35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35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35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854968"/>
          </a:xfrm>
        </p:spPr>
        <p:txBody>
          <a:bodyPr>
            <a:normAutofit/>
          </a:bodyPr>
          <a:lstStyle/>
          <a:p>
            <a:r>
              <a:rPr lang="ca-ES" b="1" dirty="0" smtClean="0">
                <a:solidFill>
                  <a:schemeClr val="tx2"/>
                </a:solidFill>
              </a:rPr>
              <a:t>Anàlisi actual de l’organització</a:t>
            </a:r>
            <a:endParaRPr lang="ca-ES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76464"/>
          </a:xfrm>
        </p:spPr>
        <p:txBody>
          <a:bodyPr>
            <a:normAutofit fontScale="92500" lnSpcReduction="10000"/>
          </a:bodyPr>
          <a:lstStyle/>
          <a:p>
            <a:r>
              <a:rPr lang="ca-ES" sz="2400" dirty="0" smtClean="0">
                <a:solidFill>
                  <a:schemeClr val="tx2"/>
                </a:solidFill>
              </a:rPr>
              <a:t>Direcció</a:t>
            </a:r>
          </a:p>
          <a:p>
            <a:r>
              <a:rPr lang="ca-ES" sz="2400" dirty="0" smtClean="0">
                <a:solidFill>
                  <a:schemeClr val="tx2"/>
                </a:solidFill>
              </a:rPr>
              <a:t>Cap d’estudis</a:t>
            </a:r>
          </a:p>
          <a:p>
            <a:r>
              <a:rPr lang="ca-ES" sz="2400" dirty="0" smtClean="0">
                <a:solidFill>
                  <a:schemeClr val="tx2"/>
                </a:solidFill>
              </a:rPr>
              <a:t>Secretari/a</a:t>
            </a:r>
          </a:p>
          <a:p>
            <a:r>
              <a:rPr lang="ca-ES" sz="2400" dirty="0" smtClean="0">
                <a:solidFill>
                  <a:schemeClr val="tx2"/>
                </a:solidFill>
              </a:rPr>
              <a:t>Coordinació pedagògica</a:t>
            </a:r>
          </a:p>
          <a:p>
            <a:r>
              <a:rPr lang="ca-ES" sz="2400" dirty="0" smtClean="0">
                <a:solidFill>
                  <a:schemeClr val="tx2"/>
                </a:solidFill>
              </a:rPr>
              <a:t>Coordinació activitats extraescolars</a:t>
            </a:r>
          </a:p>
          <a:p>
            <a:r>
              <a:rPr lang="ca-ES" sz="2400" dirty="0" smtClean="0">
                <a:solidFill>
                  <a:schemeClr val="tx2"/>
                </a:solidFill>
              </a:rPr>
              <a:t>Coordinació TIC</a:t>
            </a:r>
          </a:p>
          <a:p>
            <a:r>
              <a:rPr lang="ca-ES" sz="2400" dirty="0" smtClean="0">
                <a:solidFill>
                  <a:schemeClr val="tx2"/>
                </a:solidFill>
              </a:rPr>
              <a:t>Coordinació LIC</a:t>
            </a:r>
          </a:p>
          <a:p>
            <a:r>
              <a:rPr lang="ca-ES" sz="2400" dirty="0" smtClean="0">
                <a:solidFill>
                  <a:schemeClr val="tx2"/>
                </a:solidFill>
              </a:rPr>
              <a:t>Coordinació Prevenció de Riscos Laborals</a:t>
            </a:r>
          </a:p>
          <a:p>
            <a:r>
              <a:rPr lang="ca-ES" sz="2400" dirty="0" smtClean="0">
                <a:solidFill>
                  <a:schemeClr val="tx2"/>
                </a:solidFill>
              </a:rPr>
              <a:t>Cap de Departament</a:t>
            </a:r>
          </a:p>
          <a:p>
            <a:r>
              <a:rPr lang="ca-ES" sz="2400" dirty="0" smtClean="0">
                <a:solidFill>
                  <a:schemeClr val="tx2"/>
                </a:solidFill>
              </a:rPr>
              <a:t>Tutories</a:t>
            </a:r>
          </a:p>
          <a:p>
            <a:r>
              <a:rPr lang="ca-ES" sz="2400" dirty="0" smtClean="0">
                <a:solidFill>
                  <a:schemeClr val="tx2"/>
                </a:solidFill>
              </a:rPr>
              <a:t>Tutoria USEE</a:t>
            </a:r>
          </a:p>
          <a:p>
            <a:endParaRPr lang="ca-ES" sz="1600" dirty="0">
              <a:solidFill>
                <a:schemeClr val="tx2"/>
              </a:solidFill>
            </a:endParaRPr>
          </a:p>
        </p:txBody>
      </p:sp>
      <p:sp>
        <p:nvSpPr>
          <p:cNvPr id="15362" name="AutoShape 2" descr="Resultat d'imatges de reun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34919">
            <a:off x="5867028" y="4180929"/>
            <a:ext cx="301681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C:\Users\I\Desktop\imatges\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408773"/>
            <a:ext cx="3776773" cy="144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854968"/>
          </a:xfrm>
        </p:spPr>
        <p:txBody>
          <a:bodyPr>
            <a:normAutofit/>
          </a:bodyPr>
          <a:lstStyle/>
          <a:p>
            <a:r>
              <a:rPr lang="ca-ES" sz="3600" b="1" dirty="0" smtClean="0">
                <a:solidFill>
                  <a:schemeClr val="tx2"/>
                </a:solidFill>
              </a:rPr>
              <a:t>Cerca i anàlisi de les possibles solucions</a:t>
            </a:r>
            <a:endParaRPr lang="ca-ES" sz="36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ca-ES" sz="3600" dirty="0" smtClean="0">
                <a:solidFill>
                  <a:schemeClr val="tx2"/>
                </a:solidFill>
              </a:rPr>
              <a:t>Què busquem</a:t>
            </a:r>
          </a:p>
          <a:p>
            <a:r>
              <a:rPr lang="ca-ES" sz="2000" dirty="0" smtClean="0">
                <a:solidFill>
                  <a:schemeClr val="tx2"/>
                </a:solidFill>
              </a:rPr>
              <a:t>Gestió alumnat</a:t>
            </a:r>
          </a:p>
          <a:p>
            <a:r>
              <a:rPr lang="ca-ES" sz="2000" dirty="0" smtClean="0">
                <a:solidFill>
                  <a:schemeClr val="tx2"/>
                </a:solidFill>
              </a:rPr>
              <a:t>Gestió professorat</a:t>
            </a:r>
          </a:p>
          <a:p>
            <a:r>
              <a:rPr lang="ca-ES" sz="2000" dirty="0" smtClean="0">
                <a:solidFill>
                  <a:schemeClr val="tx2"/>
                </a:solidFill>
              </a:rPr>
              <a:t>Exportació de dades, informes i estadístiques</a:t>
            </a:r>
          </a:p>
          <a:p>
            <a:r>
              <a:rPr lang="ca-ES" sz="2000" dirty="0" smtClean="0">
                <a:solidFill>
                  <a:schemeClr val="tx2"/>
                </a:solidFill>
              </a:rPr>
              <a:t>Gestió de comunicacions</a:t>
            </a:r>
          </a:p>
          <a:p>
            <a:r>
              <a:rPr lang="ca-ES" sz="2000" dirty="0" smtClean="0">
                <a:solidFill>
                  <a:schemeClr val="tx2"/>
                </a:solidFill>
              </a:rPr>
              <a:t>Gestió famílies</a:t>
            </a:r>
          </a:p>
          <a:p>
            <a:r>
              <a:rPr lang="ca-ES" sz="2000" dirty="0" smtClean="0">
                <a:solidFill>
                  <a:schemeClr val="tx2"/>
                </a:solidFill>
              </a:rPr>
              <a:t>Gestió de les instal·lacions, espais, dotació, etc</a:t>
            </a:r>
          </a:p>
          <a:p>
            <a:r>
              <a:rPr lang="ca-ES" sz="2000" dirty="0" smtClean="0">
                <a:solidFill>
                  <a:schemeClr val="tx2"/>
                </a:solidFill>
              </a:rPr>
              <a:t>Gestió activitats extraescolars</a:t>
            </a:r>
          </a:p>
          <a:p>
            <a:r>
              <a:rPr lang="ca-ES" sz="2000" dirty="0" smtClean="0">
                <a:solidFill>
                  <a:schemeClr val="tx2"/>
                </a:solidFill>
              </a:rPr>
              <a:t>Gestió biblioteca</a:t>
            </a:r>
          </a:p>
          <a:p>
            <a:r>
              <a:rPr lang="ca-ES" sz="2000" dirty="0" smtClean="0">
                <a:solidFill>
                  <a:schemeClr val="tx2"/>
                </a:solidFill>
              </a:rPr>
              <a:t>Plànol classe</a:t>
            </a:r>
            <a:endParaRPr lang="ca-ES" sz="1800" dirty="0">
              <a:solidFill>
                <a:schemeClr val="tx2"/>
              </a:solidFill>
            </a:endParaRPr>
          </a:p>
        </p:txBody>
      </p:sp>
      <p:pic>
        <p:nvPicPr>
          <p:cNvPr id="4" name="3 Imagen" descr="C:\Users\I\Desktop\imatges\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844824"/>
            <a:ext cx="3074126" cy="22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C:\Users\I\Desktop\imatges\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017119"/>
            <a:ext cx="2713517" cy="120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C:\Users\I\Desktop\imatges\1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941168"/>
            <a:ext cx="316835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C:\Users\I\Desktop\imatges\1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4803" y="3933056"/>
            <a:ext cx="1959565" cy="104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5239" y="4653136"/>
            <a:ext cx="2171257" cy="187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854968"/>
          </a:xfrm>
        </p:spPr>
        <p:txBody>
          <a:bodyPr>
            <a:normAutofit/>
          </a:bodyPr>
          <a:lstStyle/>
          <a:p>
            <a:r>
              <a:rPr lang="ca-ES" sz="3600" b="1" dirty="0" smtClean="0">
                <a:solidFill>
                  <a:schemeClr val="tx2"/>
                </a:solidFill>
              </a:rPr>
              <a:t>Cerca i anàlisi de les possibles solucions</a:t>
            </a:r>
            <a:endParaRPr lang="ca-ES" sz="36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ca-ES" dirty="0" smtClean="0">
                <a:solidFill>
                  <a:schemeClr val="tx2"/>
                </a:solidFill>
              </a:rPr>
              <a:t>Característiques addicionals</a:t>
            </a:r>
          </a:p>
          <a:p>
            <a:r>
              <a:rPr lang="ca-ES" sz="2400" dirty="0" smtClean="0">
                <a:solidFill>
                  <a:schemeClr val="tx2"/>
                </a:solidFill>
              </a:rPr>
              <a:t>Preu</a:t>
            </a:r>
          </a:p>
          <a:p>
            <a:r>
              <a:rPr lang="ca-ES" sz="2400" dirty="0" smtClean="0">
                <a:solidFill>
                  <a:schemeClr val="tx2"/>
                </a:solidFill>
              </a:rPr>
              <a:t>Suport i formació</a:t>
            </a:r>
          </a:p>
          <a:p>
            <a:r>
              <a:rPr lang="ca-ES" sz="2400" dirty="0" smtClean="0">
                <a:solidFill>
                  <a:schemeClr val="tx2"/>
                </a:solidFill>
              </a:rPr>
              <a:t>Nombre d’usuaris</a:t>
            </a:r>
          </a:p>
          <a:p>
            <a:r>
              <a:rPr lang="ca-ES" sz="2400" dirty="0" smtClean="0">
                <a:solidFill>
                  <a:schemeClr val="tx2"/>
                </a:solidFill>
              </a:rPr>
              <a:t>Usuaris màxims concurrents</a:t>
            </a:r>
          </a:p>
          <a:p>
            <a:r>
              <a:rPr lang="ca-ES" sz="2400" dirty="0" smtClean="0">
                <a:solidFill>
                  <a:schemeClr val="tx2"/>
                </a:solidFill>
              </a:rPr>
              <a:t>Ús </a:t>
            </a:r>
            <a:r>
              <a:rPr lang="ca-ES" sz="2400" dirty="0" err="1" smtClean="0">
                <a:solidFill>
                  <a:schemeClr val="tx2"/>
                </a:solidFill>
              </a:rPr>
              <a:t>online</a:t>
            </a:r>
            <a:endParaRPr lang="ca-ES" sz="2400" dirty="0" smtClean="0">
              <a:solidFill>
                <a:schemeClr val="tx2"/>
              </a:solidFill>
            </a:endParaRPr>
          </a:p>
          <a:p>
            <a:r>
              <a:rPr lang="ca-ES" sz="2400" dirty="0" smtClean="0">
                <a:solidFill>
                  <a:schemeClr val="tx2"/>
                </a:solidFill>
              </a:rPr>
              <a:t>Tipus de dispositiu</a:t>
            </a:r>
          </a:p>
          <a:p>
            <a:r>
              <a:rPr lang="ca-ES" sz="2400" dirty="0" smtClean="0">
                <a:solidFill>
                  <a:schemeClr val="tx2"/>
                </a:solidFill>
              </a:rPr>
              <a:t>Idioma</a:t>
            </a:r>
          </a:p>
          <a:p>
            <a:r>
              <a:rPr lang="ca-ES" sz="2400" dirty="0" smtClean="0">
                <a:solidFill>
                  <a:schemeClr val="tx2"/>
                </a:solidFill>
              </a:rPr>
              <a:t>Seguretat i protecció de dades</a:t>
            </a:r>
            <a:endParaRPr lang="ca-ES" sz="2000" dirty="0">
              <a:solidFill>
                <a:schemeClr val="tx2"/>
              </a:solidFill>
            </a:endParaRPr>
          </a:p>
        </p:txBody>
      </p:sp>
      <p:pic>
        <p:nvPicPr>
          <p:cNvPr id="5" name="4 Imagen" descr="C:\Users\I\Desktop\imatges\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2845" y="3645024"/>
            <a:ext cx="1965619" cy="116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869160"/>
            <a:ext cx="3032061" cy="181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852936"/>
            <a:ext cx="2534145" cy="144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 descr="C:\Users\I\Desktop\imatges\1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035" y="2204864"/>
            <a:ext cx="217946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854968"/>
          </a:xfrm>
        </p:spPr>
        <p:txBody>
          <a:bodyPr>
            <a:noAutofit/>
          </a:bodyPr>
          <a:lstStyle/>
          <a:p>
            <a:r>
              <a:rPr lang="ca-ES" sz="3600" b="1" dirty="0" smtClean="0">
                <a:solidFill>
                  <a:schemeClr val="tx2"/>
                </a:solidFill>
              </a:rPr>
              <a:t>Cerca i anàlisi de les possibles solucions</a:t>
            </a:r>
            <a:endParaRPr lang="ca-ES" sz="3600" b="1" dirty="0">
              <a:solidFill>
                <a:schemeClr val="tx2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72008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374</Words>
  <Application>Microsoft Office PowerPoint</Application>
  <PresentationFormat>Presentación en pantalla (4:3)</PresentationFormat>
  <Paragraphs>105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TFG: Implantació d’un Sistema d’Informació Integrat en una Organització educativa</vt:lpstr>
      <vt:lpstr>Diapositiva 2</vt:lpstr>
      <vt:lpstr>Context i justificació del Treball</vt:lpstr>
      <vt:lpstr>Objectius del Treball</vt:lpstr>
      <vt:lpstr>Situació i presa de requeriments</vt:lpstr>
      <vt:lpstr>Anàlisi actual de l’organització</vt:lpstr>
      <vt:lpstr>Cerca i anàlisi de les possibles solucions</vt:lpstr>
      <vt:lpstr>Cerca i anàlisi de les possibles solucions</vt:lpstr>
      <vt:lpstr>Cerca i anàlisi de les possibles solucions</vt:lpstr>
      <vt:lpstr>Solució triada</vt:lpstr>
      <vt:lpstr>Gestió del canvi</vt:lpstr>
      <vt:lpstr>Gestió del canvi</vt:lpstr>
      <vt:lpstr>Gestió del canvi</vt:lpstr>
      <vt:lpstr>Gestió del canvi</vt:lpstr>
      <vt:lpstr>Implantació</vt:lpstr>
      <vt:lpstr>Implantació</vt:lpstr>
      <vt:lpstr>Posada en marxa</vt:lpstr>
      <vt:lpstr>Conclusions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</dc:creator>
  <cp:lastModifiedBy>I</cp:lastModifiedBy>
  <cp:revision>47</cp:revision>
  <dcterms:created xsi:type="dcterms:W3CDTF">2017-12-31T10:24:11Z</dcterms:created>
  <dcterms:modified xsi:type="dcterms:W3CDTF">2018-01-04T18:29:04Z</dcterms:modified>
</cp:coreProperties>
</file>