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86" r:id="rId4"/>
    <p:sldId id="287" r:id="rId5"/>
    <p:sldId id="265" r:id="rId6"/>
    <p:sldId id="291" r:id="rId7"/>
    <p:sldId id="264" r:id="rId8"/>
    <p:sldId id="266" r:id="rId9"/>
    <p:sldId id="292" r:id="rId10"/>
    <p:sldId id="296" r:id="rId11"/>
    <p:sldId id="293" r:id="rId12"/>
    <p:sldId id="270" r:id="rId13"/>
    <p:sldId id="279" r:id="rId14"/>
    <p:sldId id="269" r:id="rId15"/>
    <p:sldId id="258" r:id="rId16"/>
    <p:sldId id="273" r:id="rId17"/>
    <p:sldId id="276" r:id="rId18"/>
    <p:sldId id="274" r:id="rId19"/>
    <p:sldId id="277" r:id="rId20"/>
    <p:sldId id="275" r:id="rId21"/>
    <p:sldId id="278" r:id="rId22"/>
    <p:sldId id="259" r:id="rId23"/>
    <p:sldId id="260" r:id="rId24"/>
    <p:sldId id="261" r:id="rId25"/>
    <p:sldId id="267" r:id="rId26"/>
    <p:sldId id="290" r:id="rId27"/>
    <p:sldId id="289" r:id="rId28"/>
    <p:sldId id="262" r:id="rId29"/>
    <p:sldId id="295" r:id="rId30"/>
    <p:sldId id="272" r:id="rId31"/>
    <p:sldId id="271" r:id="rId32"/>
    <p:sldId id="294" r:id="rId33"/>
    <p:sldId id="263" r:id="rId34"/>
    <p:sldId id="268" r:id="rId35"/>
    <p:sldId id="280" r:id="rId36"/>
    <p:sldId id="284" r:id="rId37"/>
    <p:sldId id="297" r:id="rId38"/>
    <p:sldId id="281" r:id="rId39"/>
    <p:sldId id="282" r:id="rId40"/>
    <p:sldId id="283" r:id="rId4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692A29-58AF-42BB-A04C-2684F051C08E}" type="doc">
      <dgm:prSet loTypeId="urn:microsoft.com/office/officeart/2005/8/layout/gear1" loCatId="process" qsTypeId="urn:microsoft.com/office/officeart/2005/8/quickstyle/simple1#1" qsCatId="simple" csTypeId="urn:microsoft.com/office/officeart/2005/8/colors/accent1_2#1" csCatId="accent1" phldr="1"/>
      <dgm:spPr/>
    </dgm:pt>
    <dgm:pt modelId="{AD9E0B56-13A2-4256-BAEC-F5732CFFD042}">
      <dgm:prSet phldrT="[Texto]" custT="1"/>
      <dgm:spPr>
        <a:solidFill>
          <a:srgbClr val="92D050">
            <a:alpha val="72000"/>
          </a:srgbClr>
        </a:solidFill>
      </dgm:spPr>
      <dgm:t>
        <a:bodyPr/>
        <a:lstStyle/>
        <a:p>
          <a:r>
            <a:rPr lang="ca-ES" sz="1800" b="1" dirty="0" err="1" smtClean="0">
              <a:solidFill>
                <a:schemeClr val="tx1"/>
              </a:solidFill>
            </a:rPr>
            <a:t>Contenidos</a:t>
          </a:r>
          <a:endParaRPr lang="ca-ES" sz="1900" b="1" dirty="0">
            <a:solidFill>
              <a:schemeClr val="tx1"/>
            </a:solidFill>
          </a:endParaRPr>
        </a:p>
      </dgm:t>
    </dgm:pt>
    <dgm:pt modelId="{F3ED0A96-82D7-4C37-9F51-ADA0F83458CC}" type="parTrans" cxnId="{CA288589-4876-4015-9D28-B3643EF79E24}">
      <dgm:prSet/>
      <dgm:spPr/>
      <dgm:t>
        <a:bodyPr/>
        <a:lstStyle/>
        <a:p>
          <a:endParaRPr lang="ca-ES"/>
        </a:p>
      </dgm:t>
    </dgm:pt>
    <dgm:pt modelId="{817269AF-7617-416F-9CE1-2BB16F199A3C}" type="sibTrans" cxnId="{CA288589-4876-4015-9D28-B3643EF79E24}">
      <dgm:prSet/>
      <dgm:spPr/>
      <dgm:t>
        <a:bodyPr/>
        <a:lstStyle/>
        <a:p>
          <a:endParaRPr lang="ca-ES"/>
        </a:p>
      </dgm:t>
    </dgm:pt>
    <dgm:pt modelId="{18F7F77B-4914-422F-84F0-00C3BE6FE51E}">
      <dgm:prSet phldrT="[Texto]" custT="1"/>
      <dgm:spPr>
        <a:solidFill>
          <a:srgbClr val="0070C0">
            <a:alpha val="44000"/>
          </a:srgbClr>
        </a:solidFill>
      </dgm:spPr>
      <dgm:t>
        <a:bodyPr/>
        <a:lstStyle/>
        <a:p>
          <a:r>
            <a:rPr lang="ca-ES" sz="1800" b="1" dirty="0" smtClean="0">
              <a:solidFill>
                <a:schemeClr val="tx1"/>
              </a:solidFill>
            </a:rPr>
            <a:t>Servicios</a:t>
          </a:r>
          <a:endParaRPr lang="ca-ES" sz="2000" b="1" dirty="0">
            <a:solidFill>
              <a:schemeClr val="tx1"/>
            </a:solidFill>
          </a:endParaRPr>
        </a:p>
      </dgm:t>
    </dgm:pt>
    <dgm:pt modelId="{00D932E5-9963-47B5-8C89-F0EE1162E7B6}" type="parTrans" cxnId="{AB6221BF-50B3-411A-A3AD-13A07D778B6F}">
      <dgm:prSet/>
      <dgm:spPr/>
      <dgm:t>
        <a:bodyPr/>
        <a:lstStyle/>
        <a:p>
          <a:endParaRPr lang="ca-ES"/>
        </a:p>
      </dgm:t>
    </dgm:pt>
    <dgm:pt modelId="{CC633CDF-82DA-4467-969D-314484986EEA}" type="sibTrans" cxnId="{AB6221BF-50B3-411A-A3AD-13A07D778B6F}">
      <dgm:prSet/>
      <dgm:spPr/>
      <dgm:t>
        <a:bodyPr/>
        <a:lstStyle/>
        <a:p>
          <a:endParaRPr lang="ca-ES"/>
        </a:p>
      </dgm:t>
    </dgm:pt>
    <dgm:pt modelId="{8D678A53-030E-4AC8-9075-5A354EFDC915}">
      <dgm:prSet phldrT="[Texto]" custT="1"/>
      <dgm:spPr>
        <a:solidFill>
          <a:srgbClr val="FFFF00">
            <a:alpha val="44000"/>
          </a:srgbClr>
        </a:solidFill>
      </dgm:spPr>
      <dgm:t>
        <a:bodyPr/>
        <a:lstStyle/>
        <a:p>
          <a:r>
            <a:rPr lang="ca-ES" sz="1800" b="1" dirty="0" err="1" smtClean="0">
              <a:solidFill>
                <a:schemeClr val="tx1"/>
              </a:solidFill>
            </a:rPr>
            <a:t>Usuarios</a:t>
          </a:r>
          <a:endParaRPr lang="ca-ES" sz="1600" b="1" dirty="0">
            <a:solidFill>
              <a:schemeClr val="tx1"/>
            </a:solidFill>
          </a:endParaRPr>
        </a:p>
      </dgm:t>
    </dgm:pt>
    <dgm:pt modelId="{DAF03C62-7399-4CBE-BC5B-04B2D0A5F184}" type="parTrans" cxnId="{65AE1048-DB90-44D0-B14D-1956B22D98C4}">
      <dgm:prSet/>
      <dgm:spPr/>
      <dgm:t>
        <a:bodyPr/>
        <a:lstStyle/>
        <a:p>
          <a:endParaRPr lang="ca-ES"/>
        </a:p>
      </dgm:t>
    </dgm:pt>
    <dgm:pt modelId="{EB0BBCC9-2DE9-414C-8E07-C094121E1764}" type="sibTrans" cxnId="{65AE1048-DB90-44D0-B14D-1956B22D98C4}">
      <dgm:prSet/>
      <dgm:spPr/>
      <dgm:t>
        <a:bodyPr/>
        <a:lstStyle/>
        <a:p>
          <a:endParaRPr lang="ca-ES"/>
        </a:p>
      </dgm:t>
    </dgm:pt>
    <dgm:pt modelId="{8BFD58B5-6FF0-43D9-8479-C329635CE6A6}" type="pres">
      <dgm:prSet presAssocID="{89692A29-58AF-42BB-A04C-2684F051C08E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90BEB531-F6A2-4FE0-AC09-2D00188BC0CF}" type="pres">
      <dgm:prSet presAssocID="{AD9E0B56-13A2-4256-BAEC-F5732CFFD042}" presName="gear1" presStyleLbl="node1" presStyleIdx="0" presStyleCnt="3" custLinFactNeighborX="1202" custLinFactNeighborY="-1606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B6DE3701-4ECA-489D-A237-DF3E60E46FF1}" type="pres">
      <dgm:prSet presAssocID="{AD9E0B56-13A2-4256-BAEC-F5732CFFD042}" presName="gear1srcNode" presStyleLbl="node1" presStyleIdx="0" presStyleCnt="3"/>
      <dgm:spPr/>
      <dgm:t>
        <a:bodyPr/>
        <a:lstStyle/>
        <a:p>
          <a:endParaRPr lang="ca-ES"/>
        </a:p>
      </dgm:t>
    </dgm:pt>
    <dgm:pt modelId="{ECAF2D77-9EFE-4FAC-B5C8-748327567CFA}" type="pres">
      <dgm:prSet presAssocID="{AD9E0B56-13A2-4256-BAEC-F5732CFFD042}" presName="gear1dstNode" presStyleLbl="node1" presStyleIdx="0" presStyleCnt="3"/>
      <dgm:spPr/>
      <dgm:t>
        <a:bodyPr/>
        <a:lstStyle/>
        <a:p>
          <a:endParaRPr lang="ca-ES"/>
        </a:p>
      </dgm:t>
    </dgm:pt>
    <dgm:pt modelId="{2A8FBD16-0A8C-425E-B98D-F3FD488AE892}" type="pres">
      <dgm:prSet presAssocID="{18F7F77B-4914-422F-84F0-00C3BE6FE51E}" presName="gear2" presStyleLbl="node1" presStyleIdx="1" presStyleCnt="3" custScaleX="134337" custScaleY="131532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75B5C199-965A-485B-8E18-28234FB44C5C}" type="pres">
      <dgm:prSet presAssocID="{18F7F77B-4914-422F-84F0-00C3BE6FE51E}" presName="gear2srcNode" presStyleLbl="node1" presStyleIdx="1" presStyleCnt="3"/>
      <dgm:spPr/>
      <dgm:t>
        <a:bodyPr/>
        <a:lstStyle/>
        <a:p>
          <a:endParaRPr lang="ca-ES"/>
        </a:p>
      </dgm:t>
    </dgm:pt>
    <dgm:pt modelId="{96FFA16C-CF76-4CD3-A95A-49427BE02CD6}" type="pres">
      <dgm:prSet presAssocID="{18F7F77B-4914-422F-84F0-00C3BE6FE51E}" presName="gear2dstNode" presStyleLbl="node1" presStyleIdx="1" presStyleCnt="3"/>
      <dgm:spPr/>
      <dgm:t>
        <a:bodyPr/>
        <a:lstStyle/>
        <a:p>
          <a:endParaRPr lang="ca-ES"/>
        </a:p>
      </dgm:t>
    </dgm:pt>
    <dgm:pt modelId="{A74408C6-2990-4BC9-BD41-F217D876DC3B}" type="pres">
      <dgm:prSet presAssocID="{8D678A53-030E-4AC8-9075-5A354EFDC915}" presName="gear3" presStyleLbl="node1" presStyleIdx="2" presStyleCnt="3" custScaleX="133538" custScaleY="127649" custLinFactNeighborX="6138" custLinFactNeighborY="-9558"/>
      <dgm:spPr/>
      <dgm:t>
        <a:bodyPr/>
        <a:lstStyle/>
        <a:p>
          <a:endParaRPr lang="ca-ES"/>
        </a:p>
      </dgm:t>
    </dgm:pt>
    <dgm:pt modelId="{A853AA1C-C585-48CD-9FCA-807777A75DF6}" type="pres">
      <dgm:prSet presAssocID="{8D678A53-030E-4AC8-9075-5A354EFDC915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a-ES"/>
        </a:p>
      </dgm:t>
    </dgm:pt>
    <dgm:pt modelId="{C1E71CFD-EAE3-45C7-9F0C-D1B32188ACD5}" type="pres">
      <dgm:prSet presAssocID="{8D678A53-030E-4AC8-9075-5A354EFDC915}" presName="gear3srcNode" presStyleLbl="node1" presStyleIdx="2" presStyleCnt="3"/>
      <dgm:spPr/>
      <dgm:t>
        <a:bodyPr/>
        <a:lstStyle/>
        <a:p>
          <a:endParaRPr lang="ca-ES"/>
        </a:p>
      </dgm:t>
    </dgm:pt>
    <dgm:pt modelId="{AF051E79-BF79-4AF4-87FA-C839F45C3FDD}" type="pres">
      <dgm:prSet presAssocID="{8D678A53-030E-4AC8-9075-5A354EFDC915}" presName="gear3dstNode" presStyleLbl="node1" presStyleIdx="2" presStyleCnt="3"/>
      <dgm:spPr/>
      <dgm:t>
        <a:bodyPr/>
        <a:lstStyle/>
        <a:p>
          <a:endParaRPr lang="ca-ES"/>
        </a:p>
      </dgm:t>
    </dgm:pt>
    <dgm:pt modelId="{5D50665C-2D76-4C91-8D93-DEDDDDBE8969}" type="pres">
      <dgm:prSet presAssocID="{817269AF-7617-416F-9CE1-2BB16F199A3C}" presName="connector1" presStyleLbl="sibTrans2D1" presStyleIdx="0" presStyleCnt="3"/>
      <dgm:spPr/>
      <dgm:t>
        <a:bodyPr/>
        <a:lstStyle/>
        <a:p>
          <a:endParaRPr lang="ca-ES"/>
        </a:p>
      </dgm:t>
    </dgm:pt>
    <dgm:pt modelId="{2571A833-725C-47AF-AC64-CBDD604C7484}" type="pres">
      <dgm:prSet presAssocID="{CC633CDF-82DA-4467-969D-314484986EEA}" presName="connector2" presStyleLbl="sibTrans2D1" presStyleIdx="1" presStyleCnt="3" custLinFactNeighborX="-11168" custLinFactNeighborY="-5504"/>
      <dgm:spPr/>
      <dgm:t>
        <a:bodyPr/>
        <a:lstStyle/>
        <a:p>
          <a:endParaRPr lang="ca-ES"/>
        </a:p>
      </dgm:t>
    </dgm:pt>
    <dgm:pt modelId="{C888C94B-DA55-49D0-9E65-FEF23EB7619F}" type="pres">
      <dgm:prSet presAssocID="{EB0BBCC9-2DE9-414C-8E07-C094121E1764}" presName="connector3" presStyleLbl="sibTrans2D1" presStyleIdx="2" presStyleCnt="3" custLinFactNeighborX="-4385" custLinFactNeighborY="-5721"/>
      <dgm:spPr/>
      <dgm:t>
        <a:bodyPr/>
        <a:lstStyle/>
        <a:p>
          <a:endParaRPr lang="ca-ES"/>
        </a:p>
      </dgm:t>
    </dgm:pt>
  </dgm:ptLst>
  <dgm:cxnLst>
    <dgm:cxn modelId="{D9505B2A-E9DC-47C4-A211-5642360D0D2F}" type="presOf" srcId="{8D678A53-030E-4AC8-9075-5A354EFDC915}" destId="{A74408C6-2990-4BC9-BD41-F217D876DC3B}" srcOrd="0" destOrd="0" presId="urn:microsoft.com/office/officeart/2005/8/layout/gear1"/>
    <dgm:cxn modelId="{79C279FF-449E-4E7D-B034-FCE26492FF0F}" type="presOf" srcId="{817269AF-7617-416F-9CE1-2BB16F199A3C}" destId="{5D50665C-2D76-4C91-8D93-DEDDDDBE8969}" srcOrd="0" destOrd="0" presId="urn:microsoft.com/office/officeart/2005/8/layout/gear1"/>
    <dgm:cxn modelId="{CA288589-4876-4015-9D28-B3643EF79E24}" srcId="{89692A29-58AF-42BB-A04C-2684F051C08E}" destId="{AD9E0B56-13A2-4256-BAEC-F5732CFFD042}" srcOrd="0" destOrd="0" parTransId="{F3ED0A96-82D7-4C37-9F51-ADA0F83458CC}" sibTransId="{817269AF-7617-416F-9CE1-2BB16F199A3C}"/>
    <dgm:cxn modelId="{0D829196-8A8B-4523-AB79-5E7E27014889}" type="presOf" srcId="{8D678A53-030E-4AC8-9075-5A354EFDC915}" destId="{AF051E79-BF79-4AF4-87FA-C839F45C3FDD}" srcOrd="3" destOrd="0" presId="urn:microsoft.com/office/officeart/2005/8/layout/gear1"/>
    <dgm:cxn modelId="{16763C8C-F573-4535-B11D-C6B62F8F30A7}" type="presOf" srcId="{18F7F77B-4914-422F-84F0-00C3BE6FE51E}" destId="{75B5C199-965A-485B-8E18-28234FB44C5C}" srcOrd="1" destOrd="0" presId="urn:microsoft.com/office/officeart/2005/8/layout/gear1"/>
    <dgm:cxn modelId="{FD29B236-7096-4C43-8489-227E0DBF380C}" type="presOf" srcId="{18F7F77B-4914-422F-84F0-00C3BE6FE51E}" destId="{96FFA16C-CF76-4CD3-A95A-49427BE02CD6}" srcOrd="2" destOrd="0" presId="urn:microsoft.com/office/officeart/2005/8/layout/gear1"/>
    <dgm:cxn modelId="{65AE1048-DB90-44D0-B14D-1956B22D98C4}" srcId="{89692A29-58AF-42BB-A04C-2684F051C08E}" destId="{8D678A53-030E-4AC8-9075-5A354EFDC915}" srcOrd="2" destOrd="0" parTransId="{DAF03C62-7399-4CBE-BC5B-04B2D0A5F184}" sibTransId="{EB0BBCC9-2DE9-414C-8E07-C094121E1764}"/>
    <dgm:cxn modelId="{AB6221BF-50B3-411A-A3AD-13A07D778B6F}" srcId="{89692A29-58AF-42BB-A04C-2684F051C08E}" destId="{18F7F77B-4914-422F-84F0-00C3BE6FE51E}" srcOrd="1" destOrd="0" parTransId="{00D932E5-9963-47B5-8C89-F0EE1162E7B6}" sibTransId="{CC633CDF-82DA-4467-969D-314484986EEA}"/>
    <dgm:cxn modelId="{0175D247-E3FE-453E-880C-B368A8FEA7BD}" type="presOf" srcId="{AD9E0B56-13A2-4256-BAEC-F5732CFFD042}" destId="{B6DE3701-4ECA-489D-A237-DF3E60E46FF1}" srcOrd="1" destOrd="0" presId="urn:microsoft.com/office/officeart/2005/8/layout/gear1"/>
    <dgm:cxn modelId="{9C9079FC-2ACE-4686-BE25-341AA3D75ADF}" type="presOf" srcId="{AD9E0B56-13A2-4256-BAEC-F5732CFFD042}" destId="{90BEB531-F6A2-4FE0-AC09-2D00188BC0CF}" srcOrd="0" destOrd="0" presId="urn:microsoft.com/office/officeart/2005/8/layout/gear1"/>
    <dgm:cxn modelId="{79055CC9-B690-429D-8A7C-E1F099364D44}" type="presOf" srcId="{8D678A53-030E-4AC8-9075-5A354EFDC915}" destId="{A853AA1C-C585-48CD-9FCA-807777A75DF6}" srcOrd="1" destOrd="0" presId="urn:microsoft.com/office/officeart/2005/8/layout/gear1"/>
    <dgm:cxn modelId="{22957941-7568-4B42-8423-936D7D12F1D5}" type="presOf" srcId="{18F7F77B-4914-422F-84F0-00C3BE6FE51E}" destId="{2A8FBD16-0A8C-425E-B98D-F3FD488AE892}" srcOrd="0" destOrd="0" presId="urn:microsoft.com/office/officeart/2005/8/layout/gear1"/>
    <dgm:cxn modelId="{54556F1A-85B3-4CB4-A77C-622A4159F2D1}" type="presOf" srcId="{CC633CDF-82DA-4467-969D-314484986EEA}" destId="{2571A833-725C-47AF-AC64-CBDD604C7484}" srcOrd="0" destOrd="0" presId="urn:microsoft.com/office/officeart/2005/8/layout/gear1"/>
    <dgm:cxn modelId="{2B8221CA-3A7E-4A96-86DF-BEB0AC23D1DD}" type="presOf" srcId="{89692A29-58AF-42BB-A04C-2684F051C08E}" destId="{8BFD58B5-6FF0-43D9-8479-C329635CE6A6}" srcOrd="0" destOrd="0" presId="urn:microsoft.com/office/officeart/2005/8/layout/gear1"/>
    <dgm:cxn modelId="{7810019A-F769-4248-88AE-4CE97E736432}" type="presOf" srcId="{8D678A53-030E-4AC8-9075-5A354EFDC915}" destId="{C1E71CFD-EAE3-45C7-9F0C-D1B32188ACD5}" srcOrd="2" destOrd="0" presId="urn:microsoft.com/office/officeart/2005/8/layout/gear1"/>
    <dgm:cxn modelId="{CB5BBE38-0083-4374-899E-2B145104B0C7}" type="presOf" srcId="{EB0BBCC9-2DE9-414C-8E07-C094121E1764}" destId="{C888C94B-DA55-49D0-9E65-FEF23EB7619F}" srcOrd="0" destOrd="0" presId="urn:microsoft.com/office/officeart/2005/8/layout/gear1"/>
    <dgm:cxn modelId="{4001F920-0230-42E5-861A-1221E389DFE3}" type="presOf" srcId="{AD9E0B56-13A2-4256-BAEC-F5732CFFD042}" destId="{ECAF2D77-9EFE-4FAC-B5C8-748327567CFA}" srcOrd="2" destOrd="0" presId="urn:microsoft.com/office/officeart/2005/8/layout/gear1"/>
    <dgm:cxn modelId="{D6D7688C-AE14-4AF9-8B80-0129D5626B8C}" type="presParOf" srcId="{8BFD58B5-6FF0-43D9-8479-C329635CE6A6}" destId="{90BEB531-F6A2-4FE0-AC09-2D00188BC0CF}" srcOrd="0" destOrd="0" presId="urn:microsoft.com/office/officeart/2005/8/layout/gear1"/>
    <dgm:cxn modelId="{3EF61659-3DB4-4EF0-A4D0-F54C9012A0DB}" type="presParOf" srcId="{8BFD58B5-6FF0-43D9-8479-C329635CE6A6}" destId="{B6DE3701-4ECA-489D-A237-DF3E60E46FF1}" srcOrd="1" destOrd="0" presId="urn:microsoft.com/office/officeart/2005/8/layout/gear1"/>
    <dgm:cxn modelId="{BCA6AB11-D11B-472C-87FC-8B0F860F0AEF}" type="presParOf" srcId="{8BFD58B5-6FF0-43D9-8479-C329635CE6A6}" destId="{ECAF2D77-9EFE-4FAC-B5C8-748327567CFA}" srcOrd="2" destOrd="0" presId="urn:microsoft.com/office/officeart/2005/8/layout/gear1"/>
    <dgm:cxn modelId="{D8AF3B54-6607-42FB-A448-AE98AA804A1A}" type="presParOf" srcId="{8BFD58B5-6FF0-43D9-8479-C329635CE6A6}" destId="{2A8FBD16-0A8C-425E-B98D-F3FD488AE892}" srcOrd="3" destOrd="0" presId="urn:microsoft.com/office/officeart/2005/8/layout/gear1"/>
    <dgm:cxn modelId="{493F05AE-EED2-4EB3-A81C-A62B20DCF5C0}" type="presParOf" srcId="{8BFD58B5-6FF0-43D9-8479-C329635CE6A6}" destId="{75B5C199-965A-485B-8E18-28234FB44C5C}" srcOrd="4" destOrd="0" presId="urn:microsoft.com/office/officeart/2005/8/layout/gear1"/>
    <dgm:cxn modelId="{9C10AA97-2E2A-4BE6-930E-6BD31C80E000}" type="presParOf" srcId="{8BFD58B5-6FF0-43D9-8479-C329635CE6A6}" destId="{96FFA16C-CF76-4CD3-A95A-49427BE02CD6}" srcOrd="5" destOrd="0" presId="urn:microsoft.com/office/officeart/2005/8/layout/gear1"/>
    <dgm:cxn modelId="{480096C2-1EC7-4AA9-A661-36093CFCE113}" type="presParOf" srcId="{8BFD58B5-6FF0-43D9-8479-C329635CE6A6}" destId="{A74408C6-2990-4BC9-BD41-F217D876DC3B}" srcOrd="6" destOrd="0" presId="urn:microsoft.com/office/officeart/2005/8/layout/gear1"/>
    <dgm:cxn modelId="{013C7F6F-1EDC-4FF8-A23C-F64B7013E020}" type="presParOf" srcId="{8BFD58B5-6FF0-43D9-8479-C329635CE6A6}" destId="{A853AA1C-C585-48CD-9FCA-807777A75DF6}" srcOrd="7" destOrd="0" presId="urn:microsoft.com/office/officeart/2005/8/layout/gear1"/>
    <dgm:cxn modelId="{C43D683C-EAC9-4E21-9A6D-8E7BD501835E}" type="presParOf" srcId="{8BFD58B5-6FF0-43D9-8479-C329635CE6A6}" destId="{C1E71CFD-EAE3-45C7-9F0C-D1B32188ACD5}" srcOrd="8" destOrd="0" presId="urn:microsoft.com/office/officeart/2005/8/layout/gear1"/>
    <dgm:cxn modelId="{6560F2ED-6E21-4FE9-8815-0A4DACB355F6}" type="presParOf" srcId="{8BFD58B5-6FF0-43D9-8479-C329635CE6A6}" destId="{AF051E79-BF79-4AF4-87FA-C839F45C3FDD}" srcOrd="9" destOrd="0" presId="urn:microsoft.com/office/officeart/2005/8/layout/gear1"/>
    <dgm:cxn modelId="{AC1B5EEA-F27F-450D-A2C9-00C9AACEF0F6}" type="presParOf" srcId="{8BFD58B5-6FF0-43D9-8479-C329635CE6A6}" destId="{5D50665C-2D76-4C91-8D93-DEDDDDBE8969}" srcOrd="10" destOrd="0" presId="urn:microsoft.com/office/officeart/2005/8/layout/gear1"/>
    <dgm:cxn modelId="{A5008714-B13D-451A-87D1-C3CC3AD9CB6C}" type="presParOf" srcId="{8BFD58B5-6FF0-43D9-8479-C329635CE6A6}" destId="{2571A833-725C-47AF-AC64-CBDD604C7484}" srcOrd="11" destOrd="0" presId="urn:microsoft.com/office/officeart/2005/8/layout/gear1"/>
    <dgm:cxn modelId="{832FFD6A-EA8F-48A0-860F-CEB59CF1990A}" type="presParOf" srcId="{8BFD58B5-6FF0-43D9-8479-C329635CE6A6}" destId="{C888C94B-DA55-49D0-9E65-FEF23EB7619F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0BEB531-F6A2-4FE0-AC09-2D00188BC0CF}">
      <dsp:nvSpPr>
        <dsp:cNvPr id="0" name=""/>
        <dsp:cNvSpPr/>
      </dsp:nvSpPr>
      <dsp:spPr>
        <a:xfrm>
          <a:off x="2592273" y="1728189"/>
          <a:ext cx="2003821" cy="2003821"/>
        </a:xfrm>
        <a:prstGeom prst="gear9">
          <a:avLst/>
        </a:prstGeom>
        <a:solidFill>
          <a:srgbClr val="92D050">
            <a:alpha val="72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b="1" kern="1200" dirty="0" err="1" smtClean="0">
              <a:solidFill>
                <a:schemeClr val="tx1"/>
              </a:solidFill>
            </a:rPr>
            <a:t>Contenidos</a:t>
          </a:r>
          <a:endParaRPr lang="ca-ES" sz="1900" b="1" kern="1200" dirty="0">
            <a:solidFill>
              <a:schemeClr val="tx1"/>
            </a:solidFill>
          </a:endParaRPr>
        </a:p>
      </dsp:txBody>
      <dsp:txXfrm>
        <a:off x="2592273" y="1728189"/>
        <a:ext cx="2003821" cy="2003821"/>
      </dsp:txXfrm>
    </dsp:sp>
    <dsp:sp modelId="{2A8FBD16-0A8C-425E-B98D-F3FD488AE892}">
      <dsp:nvSpPr>
        <dsp:cNvPr id="0" name=""/>
        <dsp:cNvSpPr/>
      </dsp:nvSpPr>
      <dsp:spPr>
        <a:xfrm>
          <a:off x="1152126" y="1056978"/>
          <a:ext cx="1957726" cy="1916848"/>
        </a:xfrm>
        <a:prstGeom prst="gear6">
          <a:avLst/>
        </a:prstGeom>
        <a:solidFill>
          <a:srgbClr val="0070C0">
            <a:alpha val="44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b="1" kern="1200" dirty="0" smtClean="0">
              <a:solidFill>
                <a:schemeClr val="tx1"/>
              </a:solidFill>
            </a:rPr>
            <a:t>Servicios</a:t>
          </a:r>
          <a:endParaRPr lang="ca-ES" sz="2000" b="1" kern="1200" dirty="0">
            <a:solidFill>
              <a:schemeClr val="tx1"/>
            </a:solidFill>
          </a:endParaRPr>
        </a:p>
      </dsp:txBody>
      <dsp:txXfrm>
        <a:off x="1152126" y="1056978"/>
        <a:ext cx="1957726" cy="1916848"/>
      </dsp:txXfrm>
    </dsp:sp>
    <dsp:sp modelId="{A74408C6-2990-4BC9-BD41-F217D876DC3B}">
      <dsp:nvSpPr>
        <dsp:cNvPr id="0" name=""/>
        <dsp:cNvSpPr/>
      </dsp:nvSpPr>
      <dsp:spPr>
        <a:xfrm rot="20700000">
          <a:off x="2071088" y="99326"/>
          <a:ext cx="1937541" cy="1791897"/>
        </a:xfrm>
        <a:prstGeom prst="gear6">
          <a:avLst/>
        </a:prstGeom>
        <a:solidFill>
          <a:srgbClr val="FFFF00">
            <a:alpha val="44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a-ES" sz="1800" b="1" kern="1200" dirty="0" err="1" smtClean="0">
              <a:solidFill>
                <a:schemeClr val="tx1"/>
              </a:solidFill>
            </a:rPr>
            <a:t>Usuarios</a:t>
          </a:r>
          <a:endParaRPr lang="ca-ES" sz="1600" b="1" kern="1200" dirty="0">
            <a:solidFill>
              <a:schemeClr val="tx1"/>
            </a:solidFill>
          </a:endParaRPr>
        </a:p>
      </dsp:txBody>
      <dsp:txXfrm>
        <a:off x="2504686" y="483703"/>
        <a:ext cx="1070345" cy="1023143"/>
      </dsp:txXfrm>
    </dsp:sp>
    <dsp:sp modelId="{5D50665C-2D76-4C91-8D93-DEDDDDBE8969}">
      <dsp:nvSpPr>
        <dsp:cNvPr id="0" name=""/>
        <dsp:cNvSpPr/>
      </dsp:nvSpPr>
      <dsp:spPr>
        <a:xfrm>
          <a:off x="2408152" y="1461369"/>
          <a:ext cx="2564891" cy="2564891"/>
        </a:xfrm>
        <a:prstGeom prst="circularArrow">
          <a:avLst>
            <a:gd name="adj1" fmla="val 4688"/>
            <a:gd name="adj2" fmla="val 299029"/>
            <a:gd name="adj3" fmla="val 2501553"/>
            <a:gd name="adj4" fmla="val 15893121"/>
            <a:gd name="adj5" fmla="val 5469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71A833-725C-47AF-AC64-CBDD604C7484}">
      <dsp:nvSpPr>
        <dsp:cNvPr id="0" name=""/>
        <dsp:cNvSpPr/>
      </dsp:nvSpPr>
      <dsp:spPr>
        <a:xfrm>
          <a:off x="936116" y="864084"/>
          <a:ext cx="1863554" cy="1863554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88C94B-DA55-49D0-9E65-FEF23EB7619F}">
      <dsp:nvSpPr>
        <dsp:cNvPr id="0" name=""/>
        <dsp:cNvSpPr/>
      </dsp:nvSpPr>
      <dsp:spPr>
        <a:xfrm>
          <a:off x="1800187" y="-144011"/>
          <a:ext cx="2009286" cy="200928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9C3509-A811-401B-817C-3FF2802D1150}" type="datetimeFigureOut">
              <a:rPr lang="es-ES" smtClean="0"/>
              <a:pPr/>
              <a:t>15/06/2011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160CA-497B-4663-880F-86EF1844A82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C66D7C-7B11-4E41-8A2F-BFD598E3C50E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3E69F-4AC6-446D-8E4D-0EE7F0EB267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C6EA0-3FAB-454B-90DD-ED1AB544662A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76F23-5C01-4A98-B926-6D0F3717A2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E8AF7-076D-4EAF-9D06-3D48F06745E7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4E4D7-BD31-489C-98C7-093B79A9BE8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621A75-C618-4C14-B23D-69796C655181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45B68-2938-479B-B467-B91F4E964F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7ED95-C03A-4069-9722-DC465535C73B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D39C4-56B2-4F62-817A-A5DBD381A6A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AD7C5-D896-4701-9431-274ABCAD1051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5CACB-4D0F-4D8F-9B77-FEAE52B3087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8FF07-CBAB-4E83-8A2A-223D94E76367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28BE4-93E0-4110-8A82-C8A9E78159B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97E99-E850-4388-9A69-F5BF1BFD99D3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C902C5-AF64-4059-974A-3DE8D317CCE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B9E41-B431-49F0-A337-052D829C7E39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5F114-94B2-4D68-94B3-F00C6B618C4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B5C04-3F19-4721-95BB-45E169DF02E7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672A9-ED9C-407D-ABB4-2486E1B3036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B9C26-2641-4534-B46C-A07F8360E2CF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01660-4BC5-4582-A1ED-E8434413CF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D18E869-AA18-4117-B977-3A2FF75B649F}" type="datetime1">
              <a:rPr lang="es-ES" smtClean="0"/>
              <a:pPr>
                <a:defRPr/>
              </a:pPr>
              <a:t>15/06/2011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7378A63-910F-44C5-9BFE-ADCE43FB7A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openaccess.uoc.edu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mavsel.blastgroups.com/" TargetMode="External"/><Relationship Id="rId2" Type="http://schemas.openxmlformats.org/officeDocument/2006/relationships/hyperlink" Target="mailto:jminguillona@uoc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hyperlink" Target="http://personal.uoc.edu/MAVSE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1 Título"/>
          <p:cNvSpPr>
            <a:spLocks noGrp="1"/>
          </p:cNvSpPr>
          <p:nvPr>
            <p:ph type="ctrTitle"/>
          </p:nvPr>
        </p:nvSpPr>
        <p:spPr>
          <a:xfrm>
            <a:off x="323850" y="1341438"/>
            <a:ext cx="8424863" cy="1470025"/>
          </a:xfrm>
        </p:spPr>
        <p:txBody>
          <a:bodyPr/>
          <a:lstStyle/>
          <a:p>
            <a:r>
              <a:rPr lang="en-US" b="1" i="1" smtClean="0"/>
              <a:t>Educational Data Mining</a:t>
            </a:r>
            <a:r>
              <a:rPr lang="es-ES" b="1" smtClean="0"/>
              <a:t>: </a:t>
            </a:r>
            <a:br>
              <a:rPr lang="es-ES" b="1" smtClean="0"/>
            </a:br>
            <a:r>
              <a:rPr lang="es-ES" b="1" smtClean="0"/>
              <a:t>cerrando el círculo del proceso de aprendizaje en entornos virtuales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a-ES" dirty="0" smtClean="0"/>
              <a:t>Julià Minguillón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ca-E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a-ES" dirty="0" smtClean="0"/>
              <a:t>Universitat Oberta de Catalunya</a:t>
            </a:r>
            <a:endParaRPr lang="ca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Selección de un modelo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r>
              <a:rPr lang="es-ES" dirty="0" smtClean="0"/>
              <a:t>No existe un “clasificador universal”</a:t>
            </a:r>
          </a:p>
          <a:p>
            <a:r>
              <a:rPr lang="es-ES" dirty="0" smtClean="0"/>
              <a:t>Aspectos importantes:</a:t>
            </a:r>
          </a:p>
          <a:p>
            <a:pPr lvl="1"/>
            <a:r>
              <a:rPr lang="es-ES" dirty="0" smtClean="0"/>
              <a:t>Número de parámetros (</a:t>
            </a:r>
            <a:r>
              <a:rPr lang="en-US" i="1" dirty="0" smtClean="0"/>
              <a:t>fine-tuning</a:t>
            </a:r>
            <a:r>
              <a:rPr lang="es-ES" dirty="0" smtClean="0"/>
              <a:t>)</a:t>
            </a:r>
          </a:p>
          <a:p>
            <a:pPr lvl="1"/>
            <a:r>
              <a:rPr lang="es-ES" dirty="0" smtClean="0"/>
              <a:t>Coste computacional</a:t>
            </a:r>
          </a:p>
          <a:p>
            <a:pPr lvl="1"/>
            <a:r>
              <a:rPr lang="es-ES" dirty="0" smtClean="0"/>
              <a:t>Actualización on-line / off-line</a:t>
            </a:r>
          </a:p>
          <a:p>
            <a:pPr lvl="1"/>
            <a:r>
              <a:rPr lang="es-ES" b="1" dirty="0" smtClean="0"/>
              <a:t>Interpretación</a:t>
            </a:r>
          </a:p>
          <a:p>
            <a:pPr lvl="1"/>
            <a:r>
              <a:rPr lang="es-ES" dirty="0" smtClean="0"/>
              <a:t>Robustez</a:t>
            </a:r>
          </a:p>
          <a:p>
            <a:r>
              <a:rPr lang="es-ES" dirty="0" smtClean="0"/>
              <a:t>Combinación de modelos → soluciones </a:t>
            </a:r>
            <a:r>
              <a:rPr lang="es-ES" i="1" dirty="0" smtClean="0"/>
              <a:t>ad-hoc</a:t>
            </a:r>
            <a:endParaRPr lang="es-ES" i="1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10</a:t>
            </a:fld>
            <a:endParaRPr lang="es-E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Datos educativos</a:t>
            </a:r>
          </a:p>
        </p:txBody>
      </p:sp>
      <p:sp>
        <p:nvSpPr>
          <p:cNvPr id="2150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Características:</a:t>
            </a:r>
          </a:p>
          <a:p>
            <a:pPr lvl="1"/>
            <a:r>
              <a:rPr lang="es-ES" dirty="0" smtClean="0"/>
              <a:t>Múltiples fuentes</a:t>
            </a:r>
          </a:p>
          <a:p>
            <a:pPr lvl="1"/>
            <a:r>
              <a:rPr lang="es-ES" dirty="0" smtClean="0"/>
              <a:t>Datos no estructurados (</a:t>
            </a:r>
            <a:r>
              <a:rPr lang="es-ES" dirty="0" err="1" smtClean="0"/>
              <a:t>p.e.</a:t>
            </a:r>
            <a:r>
              <a:rPr lang="es-ES" dirty="0" smtClean="0"/>
              <a:t> itinerarios)</a:t>
            </a:r>
          </a:p>
          <a:p>
            <a:pPr lvl="1"/>
            <a:r>
              <a:rPr lang="es-ES" dirty="0" smtClean="0"/>
              <a:t>Mayoritariamente categóricos</a:t>
            </a:r>
          </a:p>
          <a:p>
            <a:pPr lvl="1"/>
            <a:r>
              <a:rPr lang="es-ES" dirty="0" smtClean="0"/>
              <a:t>Valores perdidos</a:t>
            </a:r>
          </a:p>
          <a:p>
            <a:pPr lvl="1"/>
            <a:r>
              <a:rPr lang="es-ES" dirty="0" smtClean="0"/>
              <a:t>Imposible asumir independencia / normalidad</a:t>
            </a:r>
          </a:p>
          <a:p>
            <a:pPr lvl="1"/>
            <a:r>
              <a:rPr lang="es-ES" dirty="0" smtClean="0"/>
              <a:t>Distribuciones “</a:t>
            </a:r>
            <a:r>
              <a:rPr lang="es-ES" dirty="0" err="1" smtClean="0"/>
              <a:t>long</a:t>
            </a:r>
            <a:r>
              <a:rPr lang="es-ES" dirty="0" smtClean="0"/>
              <a:t> </a:t>
            </a:r>
            <a:r>
              <a:rPr lang="es-ES" dirty="0" err="1" smtClean="0"/>
              <a:t>tail</a:t>
            </a:r>
            <a:r>
              <a:rPr lang="es-ES" dirty="0" smtClean="0"/>
              <a:t>”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Es necesario adaptar los algoritmos clásicos</a:t>
            </a:r>
          </a:p>
          <a:p>
            <a:endParaRPr lang="es-ES" dirty="0" smtClean="0"/>
          </a:p>
          <a:p>
            <a:pPr lvl="1"/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Privacidad y seguridad</a:t>
            </a:r>
          </a:p>
        </p:txBody>
      </p:sp>
      <p:sp>
        <p:nvSpPr>
          <p:cNvPr id="32770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r>
              <a:rPr lang="es-ES" smtClean="0"/>
              <a:t>Privacidad:</a:t>
            </a:r>
          </a:p>
          <a:p>
            <a:pPr lvl="1"/>
            <a:r>
              <a:rPr lang="es-ES" smtClean="0"/>
              <a:t>Los usuarios conocen que se recogen datos</a:t>
            </a:r>
          </a:p>
          <a:p>
            <a:pPr lvl="1"/>
            <a:r>
              <a:rPr lang="es-ES" smtClean="0"/>
              <a:t>Anonimización de los datos</a:t>
            </a:r>
          </a:p>
          <a:p>
            <a:pPr lvl="1"/>
            <a:r>
              <a:rPr lang="es-ES" smtClean="0"/>
              <a:t>No identificación de perfiles individuales</a:t>
            </a:r>
          </a:p>
          <a:p>
            <a:pPr lvl="1"/>
            <a:r>
              <a:rPr lang="es-ES" smtClean="0"/>
              <a:t>Atención a colectivos con necesidades especiales</a:t>
            </a:r>
          </a:p>
          <a:p>
            <a:pPr lvl="1"/>
            <a:r>
              <a:rPr lang="es-ES" smtClean="0"/>
              <a:t>El  sistema recomienda, no obliga (poco intrusivo)</a:t>
            </a:r>
          </a:p>
          <a:p>
            <a:r>
              <a:rPr lang="es-ES" smtClean="0"/>
              <a:t>Seguridad:</a:t>
            </a:r>
          </a:p>
          <a:p>
            <a:pPr lvl="1"/>
            <a:r>
              <a:rPr lang="es-ES" smtClean="0"/>
              <a:t>Manipulación del perfil de usuario</a:t>
            </a:r>
          </a:p>
          <a:p>
            <a:pPr lvl="1"/>
            <a:r>
              <a:rPr lang="es-ES" smtClean="0"/>
              <a:t>“</a:t>
            </a:r>
            <a:r>
              <a:rPr lang="es-ES" i="1" smtClean="0"/>
              <a:t>Gaming the system</a:t>
            </a:r>
            <a:r>
              <a:rPr lang="es-ES" smtClean="0"/>
              <a:t>”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La UOC como laboratorio</a:t>
            </a:r>
          </a:p>
        </p:txBody>
      </p:sp>
      <p:sp>
        <p:nvSpPr>
          <p:cNvPr id="22530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91513" cy="4525963"/>
          </a:xfrm>
        </p:spPr>
        <p:txBody>
          <a:bodyPr/>
          <a:lstStyle/>
          <a:p>
            <a:r>
              <a:rPr lang="es-ES" smtClean="0"/>
              <a:t>1994 </a:t>
            </a:r>
            <a:r>
              <a:rPr lang="es-ES" b="1" smtClean="0"/>
              <a:t>→</a:t>
            </a:r>
            <a:r>
              <a:rPr lang="es-ES" smtClean="0"/>
              <a:t> 200 estudiantes; 2011 </a:t>
            </a:r>
            <a:r>
              <a:rPr lang="es-ES" b="1" smtClean="0"/>
              <a:t>→</a:t>
            </a:r>
            <a:r>
              <a:rPr lang="es-ES" smtClean="0"/>
              <a:t> &gt; 40000</a:t>
            </a:r>
          </a:p>
          <a:p>
            <a:r>
              <a:rPr lang="es-ES" smtClean="0"/>
              <a:t>Completamente online / digital</a:t>
            </a:r>
          </a:p>
          <a:p>
            <a:r>
              <a:rPr lang="es-ES" smtClean="0"/>
              <a:t>Gestión de datos:</a:t>
            </a:r>
          </a:p>
          <a:p>
            <a:pPr lvl="1"/>
            <a:r>
              <a:rPr lang="es-ES" smtClean="0"/>
              <a:t>Servicios informáticos</a:t>
            </a:r>
          </a:p>
          <a:p>
            <a:pPr lvl="1"/>
            <a:r>
              <a:rPr lang="es-ES" smtClean="0"/>
              <a:t>Marketing</a:t>
            </a:r>
          </a:p>
          <a:p>
            <a:pPr lvl="1"/>
            <a:r>
              <a:rPr lang="es-ES" smtClean="0"/>
              <a:t>Área de planificación y evaluación</a:t>
            </a:r>
          </a:p>
          <a:p>
            <a:r>
              <a:rPr lang="es-ES" smtClean="0"/>
              <a:t>Extracción de datos semi-automatizada</a:t>
            </a:r>
          </a:p>
          <a:p>
            <a:r>
              <a:rPr lang="es-ES" smtClean="0"/>
              <a:t>Falta de un modelo de datos completo</a:t>
            </a:r>
          </a:p>
          <a:p>
            <a:endParaRPr lang="es-E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Fuentes de datos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ES" smtClean="0"/>
              <a:t>Logs del sistema:</a:t>
            </a:r>
          </a:p>
          <a:p>
            <a:pPr lvl="1">
              <a:lnSpc>
                <a:spcPct val="90000"/>
              </a:lnSpc>
            </a:pPr>
            <a:r>
              <a:rPr lang="es-ES" smtClean="0"/>
              <a:t>Múltiples servicios / servidores</a:t>
            </a:r>
          </a:p>
          <a:p>
            <a:pPr>
              <a:lnSpc>
                <a:spcPct val="90000"/>
              </a:lnSpc>
            </a:pPr>
            <a:r>
              <a:rPr lang="es-ES" smtClean="0"/>
              <a:t>Análisis del contenido:</a:t>
            </a:r>
          </a:p>
          <a:p>
            <a:pPr lvl="1">
              <a:lnSpc>
                <a:spcPct val="90000"/>
              </a:lnSpc>
            </a:pPr>
            <a:r>
              <a:rPr lang="es-ES" smtClean="0"/>
              <a:t>Manual / semi-automático</a:t>
            </a:r>
          </a:p>
          <a:p>
            <a:pPr>
              <a:lnSpc>
                <a:spcPct val="90000"/>
              </a:lnSpc>
            </a:pPr>
            <a:r>
              <a:rPr lang="es-ES" smtClean="0"/>
              <a:t>Perfil socio-demográfico</a:t>
            </a:r>
          </a:p>
          <a:p>
            <a:pPr>
              <a:lnSpc>
                <a:spcPct val="90000"/>
              </a:lnSpc>
            </a:pPr>
            <a:r>
              <a:rPr lang="es-ES" smtClean="0"/>
              <a:t>Proceso de captación</a:t>
            </a:r>
          </a:p>
          <a:p>
            <a:pPr>
              <a:lnSpc>
                <a:spcPct val="90000"/>
              </a:lnSpc>
            </a:pPr>
            <a:r>
              <a:rPr lang="es-ES" smtClean="0"/>
              <a:t>Historial de matrícula</a:t>
            </a:r>
          </a:p>
          <a:p>
            <a:pPr>
              <a:lnSpc>
                <a:spcPct val="90000"/>
              </a:lnSpc>
            </a:pPr>
            <a:r>
              <a:rPr lang="es-ES" smtClean="0"/>
              <a:t>Rendimiento académico</a:t>
            </a:r>
          </a:p>
          <a:p>
            <a:pPr>
              <a:lnSpc>
                <a:spcPct val="90000"/>
              </a:lnSpc>
            </a:pPr>
            <a:r>
              <a:rPr lang="es-ES" smtClean="0"/>
              <a:t>Encuestas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Niveles de análisis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Nivel de sesión: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¿Qué hace el usuario cuando se conecta?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Nivel de actividad / curso / semestre: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¿Qué hace el usuario en una serie de conexiones?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Nivel de grado / </a:t>
            </a:r>
            <a:r>
              <a:rPr lang="es-ES" dirty="0" err="1" smtClean="0"/>
              <a:t>lifelong</a:t>
            </a:r>
            <a:r>
              <a:rPr lang="es-ES" dirty="0" smtClean="0"/>
              <a:t> </a:t>
            </a:r>
            <a:r>
              <a:rPr lang="es-ES" dirty="0" err="1" smtClean="0"/>
              <a:t>learning</a:t>
            </a:r>
            <a:r>
              <a:rPr lang="es-ES" dirty="0" smtClean="0"/>
              <a:t>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¿Cómo avanza el usuario en su carrera académica?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Nivel de sesión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8525"/>
          </a:xfrm>
        </p:spPr>
        <p:txBody>
          <a:bodyPr rtlCol="0">
            <a:normAutofit fontScale="92500" lnSpcReduction="10000"/>
          </a:bodyPr>
          <a:lstStyle/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200" dirty="0" smtClean="0"/>
              <a:t>¿Qué hace el usuario cuando se conecta?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Datos y duración de la conexión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Dispositivo de acceso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Espacios visitados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Servicios utilizados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Patrón de navegación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Análisis de la carga del sistema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Detección de fraude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Adaptación del formato de los contenidos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Ejemplo: nivel de sesión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Página de inicio de la UOC: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Acceso a diferentes partes del Campus Virtual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Información / accesos duplicados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Plataforma como gestor de correo (25 %)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Espacios nunca accedidos (nada bajo </a:t>
            </a:r>
            <a:r>
              <a:rPr lang="es-ES" i="1" dirty="0" err="1" smtClean="0"/>
              <a:t>scrolling</a:t>
            </a:r>
            <a:r>
              <a:rPr lang="es-ES" dirty="0" smtClean="0"/>
              <a:t>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Rediseño basado en </a:t>
            </a:r>
            <a:r>
              <a:rPr lang="es-ES" dirty="0" err="1" smtClean="0"/>
              <a:t>widgets</a:t>
            </a:r>
            <a:r>
              <a:rPr lang="es-ES" dirty="0" smtClean="0"/>
              <a:t> personalizables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dirty="0" smtClean="0"/>
              <a:t>“Captura y análisis del comportamiento de los usuarios en entornos virtuales de aprendizaje: el Campus Virtual de la UOC”, Tesis presentada por Enric Mor, 16/6/2008</a:t>
            </a:r>
            <a:endParaRPr lang="es-ES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Nivel de actividad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342900" lvl="1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200" dirty="0" smtClean="0"/>
              <a:t>¿Qué hace el usuario en una serie de conexiones?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dirty="0" smtClean="0"/>
              <a:t>Itinerario formativo</a:t>
            </a:r>
          </a:p>
          <a:p>
            <a:pPr marL="742950" lvl="2" indent="-342900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800" dirty="0" smtClean="0"/>
              <a:t>Seguimiento de la evaluación continuada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Visualización del grupo / individuo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Avisos y recordatorios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Detección de situaciones de riesgo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Ejemplo: nivel de actividad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Itinerarios formativos adaptativos: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Basados en IMS Learning </a:t>
            </a:r>
            <a:r>
              <a:rPr lang="es-ES" dirty="0" err="1" smtClean="0"/>
              <a:t>Design</a:t>
            </a:r>
            <a:endParaRPr lang="es-ES" dirty="0" smtClean="0"/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Sistema de recomendación de itinerarios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Perfiles de usuario: test inicial + intereses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Datos de seguimiento + rendimiento académico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Relación entre itinerario y rendimiento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2400" dirty="0" smtClean="0"/>
              <a:t>“La especificación IMS-LD para la descripción formal de itinerarios formativos adaptativos”, Tesis presentada por Ana-Elena Guerrero, 5/4/2011</a:t>
            </a:r>
            <a:endParaRPr lang="es-ES" sz="2400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Tabla de contenidos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Entornos Virtuales de Aprendizaje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i="1" dirty="0" smtClean="0"/>
              <a:t>Educational Data </a:t>
            </a:r>
            <a:r>
              <a:rPr lang="es-ES" i="1" dirty="0" err="1" smtClean="0"/>
              <a:t>Mining</a:t>
            </a:r>
            <a:endParaRPr lang="es-ES" i="1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La UOC como laboratorio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Niveles de análisis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El proyecto MAVSEL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Ejemplo: repositorio institucional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Conclusiones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Trabajo futuro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Nivel de grado</a:t>
            </a:r>
          </a:p>
        </p:txBody>
      </p:sp>
      <p:sp>
        <p:nvSpPr>
          <p:cNvPr id="2969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charset="0"/>
              <a:buChar char="•"/>
            </a:pPr>
            <a:r>
              <a:rPr lang="es-ES" sz="3200" smtClean="0"/>
              <a:t>¿Cómo avanza el usuario en su carrera académica?</a:t>
            </a:r>
          </a:p>
          <a:p>
            <a:pPr marL="742950" lvl="2" indent="-342900"/>
            <a:r>
              <a:rPr lang="es-ES" sz="2800" smtClean="0"/>
              <a:t>Historial de matrícula</a:t>
            </a:r>
          </a:p>
          <a:p>
            <a:pPr marL="742950" lvl="2" indent="-342900"/>
            <a:r>
              <a:rPr lang="es-ES" sz="2800" smtClean="0"/>
              <a:t>Rendimiento académico</a:t>
            </a:r>
          </a:p>
          <a:p>
            <a:pPr marL="742950" lvl="2" indent="-342900"/>
            <a:r>
              <a:rPr lang="es-ES" sz="2800" smtClean="0"/>
              <a:t>Abandono</a:t>
            </a:r>
          </a:p>
          <a:p>
            <a:pPr marL="742950" lvl="2" indent="-342900"/>
            <a:endParaRPr lang="es-ES" sz="2800" smtClean="0"/>
          </a:p>
          <a:p>
            <a:pPr marL="342900" lvl="1" indent="-342900"/>
            <a:r>
              <a:rPr lang="es-ES" sz="3200" smtClean="0"/>
              <a:t>Recomendación de matrícula</a:t>
            </a:r>
          </a:p>
          <a:p>
            <a:pPr marL="342900" lvl="1" indent="-342900"/>
            <a:r>
              <a:rPr lang="es-ES" sz="3200" smtClean="0"/>
              <a:t>Detección de cuellos de botella</a:t>
            </a:r>
          </a:p>
          <a:p>
            <a:endParaRPr lang="es-ES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Ejemplo: nivel de grado</a:t>
            </a:r>
          </a:p>
        </p:txBody>
      </p:sp>
      <p:sp>
        <p:nvSpPr>
          <p:cNvPr id="3072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Definición de abandono (educación on-line):</a:t>
            </a:r>
          </a:p>
          <a:p>
            <a:pPr lvl="1"/>
            <a:r>
              <a:rPr lang="es-ES" dirty="0" smtClean="0"/>
              <a:t>Pre-requisitos y </a:t>
            </a:r>
            <a:r>
              <a:rPr lang="es-ES" dirty="0" err="1" smtClean="0"/>
              <a:t>co</a:t>
            </a:r>
            <a:r>
              <a:rPr lang="es-ES" dirty="0" smtClean="0"/>
              <a:t>-requisitos sólo cómo recomendaciones</a:t>
            </a:r>
          </a:p>
          <a:p>
            <a:pPr lvl="1"/>
            <a:r>
              <a:rPr lang="es-ES" dirty="0" smtClean="0"/>
              <a:t>Normativa de permanencia muy laxa</a:t>
            </a:r>
          </a:p>
          <a:p>
            <a:pPr lvl="1"/>
            <a:r>
              <a:rPr lang="es-ES" dirty="0" smtClean="0"/>
              <a:t>Los estudiantes toman “descansos” de uno o más semestres consecutivos</a:t>
            </a:r>
          </a:p>
          <a:p>
            <a:pPr lvl="1"/>
            <a:r>
              <a:rPr lang="es-ES" dirty="0" smtClean="0"/>
              <a:t>Definición de abandono oficial no compatible</a:t>
            </a:r>
          </a:p>
          <a:p>
            <a:pPr lvl="1"/>
            <a:r>
              <a:rPr lang="es-ES" dirty="0" smtClean="0"/>
              <a:t>Diferencias por programa / estudios</a:t>
            </a:r>
          </a:p>
          <a:p>
            <a:pPr lvl="1"/>
            <a:r>
              <a:rPr lang="es-ES" dirty="0" smtClean="0"/>
              <a:t>Perfil del estudiante que abandona</a:t>
            </a:r>
          </a:p>
          <a:p>
            <a:pPr lvl="1"/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El proyecto MAVSEL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b="1" dirty="0" smtClean="0"/>
              <a:t>MAVSEL</a:t>
            </a:r>
            <a:r>
              <a:rPr lang="es-ES" dirty="0" smtClean="0"/>
              <a:t>: </a:t>
            </a:r>
            <a:r>
              <a:rPr lang="es-ES" b="1" dirty="0" smtClean="0"/>
              <a:t>M</a:t>
            </a:r>
            <a:r>
              <a:rPr lang="es-ES" dirty="0" smtClean="0"/>
              <a:t>inería, </a:t>
            </a:r>
            <a:r>
              <a:rPr lang="es-ES" b="1" dirty="0" smtClean="0"/>
              <a:t>A</a:t>
            </a:r>
            <a:r>
              <a:rPr lang="es-ES" dirty="0" smtClean="0"/>
              <a:t>nálisis y </a:t>
            </a:r>
            <a:r>
              <a:rPr lang="es-ES" b="1" dirty="0" smtClean="0"/>
              <a:t>V</a:t>
            </a:r>
            <a:r>
              <a:rPr lang="es-ES" dirty="0" smtClean="0"/>
              <a:t>isualización de datos basada en modelos </a:t>
            </a:r>
            <a:r>
              <a:rPr lang="es-ES" b="1" dirty="0" smtClean="0"/>
              <a:t>S</a:t>
            </a:r>
            <a:r>
              <a:rPr lang="es-ES" dirty="0" smtClean="0"/>
              <a:t>ociales en </a:t>
            </a:r>
            <a:r>
              <a:rPr lang="es-ES" b="1" dirty="0" smtClean="0"/>
              <a:t>E</a:t>
            </a:r>
            <a:r>
              <a:rPr lang="es-ES" dirty="0" smtClean="0"/>
              <a:t>-</a:t>
            </a:r>
            <a:r>
              <a:rPr lang="es-ES" b="1" dirty="0" smtClean="0"/>
              <a:t>L</a:t>
            </a:r>
            <a:r>
              <a:rPr lang="es-ES" dirty="0" smtClean="0"/>
              <a:t>earning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Referencia: TIN2010-21715-C02-01 / 02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Proyecto conjunto UAH / UOC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Desde 1/1/2011 hasta 31/12/2013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Actualmente: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Identificación de escenarios educativos relevantes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Literature review</a:t>
            </a:r>
            <a:r>
              <a:rPr lang="es-ES" dirty="0" smtClean="0"/>
              <a:t> sobre Data </a:t>
            </a:r>
            <a:r>
              <a:rPr lang="es-ES" dirty="0" err="1" smtClean="0"/>
              <a:t>Mining</a:t>
            </a:r>
            <a:r>
              <a:rPr lang="es-ES" dirty="0" smtClean="0"/>
              <a:t> in E-Learning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MAVSEL</a:t>
            </a:r>
          </a:p>
        </p:txBody>
      </p:sp>
      <p:sp>
        <p:nvSpPr>
          <p:cNvPr id="3481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Objetivos:</a:t>
            </a:r>
          </a:p>
          <a:p>
            <a:pPr lvl="1"/>
            <a:r>
              <a:rPr lang="es-ES" dirty="0" smtClean="0"/>
              <a:t>Identificación de la interacción en escenarios educativos:</a:t>
            </a:r>
          </a:p>
          <a:p>
            <a:pPr lvl="2"/>
            <a:r>
              <a:rPr lang="es-ES" dirty="0" smtClean="0"/>
              <a:t>Modelo conceptual de datos </a:t>
            </a:r>
            <a:r>
              <a:rPr lang="es-ES" dirty="0" smtClean="0"/>
              <a:t>generados (</a:t>
            </a:r>
            <a:r>
              <a:rPr lang="es-ES" i="1" dirty="0" err="1" smtClean="0"/>
              <a:t>paradata</a:t>
            </a:r>
            <a:r>
              <a:rPr lang="es-ES" dirty="0" smtClean="0"/>
              <a:t>)</a:t>
            </a:r>
            <a:endParaRPr lang="es-ES" dirty="0" smtClean="0"/>
          </a:p>
          <a:p>
            <a:pPr lvl="2"/>
            <a:r>
              <a:rPr lang="es-ES" dirty="0" smtClean="0"/>
              <a:t>Estándares y especificaciones</a:t>
            </a:r>
          </a:p>
          <a:p>
            <a:pPr lvl="2"/>
            <a:r>
              <a:rPr lang="es-ES" dirty="0" smtClean="0"/>
              <a:t>Una nueva variable: dispositivos móviles</a:t>
            </a:r>
          </a:p>
          <a:p>
            <a:pPr lvl="1"/>
            <a:r>
              <a:rPr lang="es-ES" dirty="0" smtClean="0"/>
              <a:t>Selección de técnicas de minería de datos</a:t>
            </a:r>
          </a:p>
          <a:p>
            <a:pPr lvl="1"/>
            <a:r>
              <a:rPr lang="es-ES" dirty="0" smtClean="0"/>
              <a:t>Integración en herramientas de software libre</a:t>
            </a:r>
          </a:p>
          <a:p>
            <a:pPr lvl="1"/>
            <a:r>
              <a:rPr lang="es-ES" dirty="0" smtClean="0"/>
              <a:t>Piloto: mejora del repositorio institucional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Escenarios Educativos</a:t>
            </a:r>
          </a:p>
        </p:txBody>
      </p:sp>
      <p:sp>
        <p:nvSpPr>
          <p:cNvPr id="35842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Definición: espacio (virtual / </a:t>
            </a:r>
            <a:r>
              <a:rPr lang="es-ES" i="1" dirty="0" err="1" smtClean="0"/>
              <a:t>blended</a:t>
            </a:r>
            <a:r>
              <a:rPr lang="es-ES" dirty="0" smtClean="0"/>
              <a:t>) donde confluyen usuarios, servicios y contenidos</a:t>
            </a:r>
          </a:p>
          <a:p>
            <a:endParaRPr lang="es-ES" dirty="0" smtClean="0"/>
          </a:p>
          <a:p>
            <a:r>
              <a:rPr lang="es-ES" dirty="0" smtClean="0"/>
              <a:t>Se recogen datos de la interacción generada durante el proceso de aprendizaje</a:t>
            </a:r>
          </a:p>
          <a:p>
            <a:endParaRPr lang="es-ES" dirty="0" smtClean="0"/>
          </a:p>
          <a:p>
            <a:r>
              <a:rPr lang="es-ES" dirty="0" smtClean="0"/>
              <a:t>¿Cómo “actúan” los usuarios en el escenario?</a:t>
            </a:r>
          </a:p>
          <a:p>
            <a:r>
              <a:rPr lang="es-ES" dirty="0" smtClean="0"/>
              <a:t>¿Cuáles son los puntos débiles del escenario?</a:t>
            </a:r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Planteamiento</a:t>
            </a:r>
          </a:p>
        </p:txBody>
      </p:sp>
      <p:sp>
        <p:nvSpPr>
          <p:cNvPr id="3174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Conocer mejor a los usuarios:</a:t>
            </a:r>
          </a:p>
          <a:p>
            <a:pPr lvl="1"/>
            <a:r>
              <a:rPr lang="es-ES" dirty="0" smtClean="0"/>
              <a:t>“Tú no eres el usuario”</a:t>
            </a:r>
          </a:p>
          <a:p>
            <a:r>
              <a:rPr lang="es-ES" dirty="0" smtClean="0"/>
              <a:t>Conocer mejor el propio escenario educativo</a:t>
            </a:r>
          </a:p>
          <a:p>
            <a:r>
              <a:rPr lang="es-ES" dirty="0" smtClean="0"/>
              <a:t>Mejora de un escenario educativo mediante:</a:t>
            </a:r>
          </a:p>
          <a:p>
            <a:pPr lvl="1"/>
            <a:r>
              <a:rPr lang="es-ES" dirty="0" smtClean="0"/>
              <a:t>Perfiles de usuario → Personalización</a:t>
            </a:r>
          </a:p>
          <a:p>
            <a:pPr lvl="1"/>
            <a:r>
              <a:rPr lang="es-ES" dirty="0" smtClean="0"/>
              <a:t>Sistemas de recomendación</a:t>
            </a:r>
          </a:p>
          <a:p>
            <a:pPr lvl="1"/>
            <a:r>
              <a:rPr lang="es-ES" dirty="0" smtClean="0"/>
              <a:t>Esquemas de reputación</a:t>
            </a:r>
          </a:p>
          <a:p>
            <a:pPr lvl="1"/>
            <a:r>
              <a:rPr lang="es-ES" dirty="0" smtClean="0"/>
              <a:t>Visualización de la interacción</a:t>
            </a:r>
          </a:p>
          <a:p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Ejemplos de escenarios</a:t>
            </a:r>
            <a:endParaRPr lang="es-ES" dirty="0" smtClean="0"/>
          </a:p>
        </p:txBody>
      </p:sp>
      <p:sp>
        <p:nvSpPr>
          <p:cNvPr id="36866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Curso en </a:t>
            </a:r>
            <a:r>
              <a:rPr lang="es-ES" dirty="0" err="1" smtClean="0"/>
              <a:t>Moodle</a:t>
            </a:r>
            <a:endParaRPr lang="es-ES" dirty="0" smtClean="0"/>
          </a:p>
          <a:p>
            <a:r>
              <a:rPr lang="es-ES" dirty="0" smtClean="0"/>
              <a:t>Aula virtual UOC</a:t>
            </a:r>
          </a:p>
          <a:p>
            <a:r>
              <a:rPr lang="es-ES" dirty="0" smtClean="0"/>
              <a:t>Grupo en </a:t>
            </a:r>
            <a:r>
              <a:rPr lang="es-ES" dirty="0" err="1" smtClean="0"/>
              <a:t>Facebook</a:t>
            </a:r>
            <a:endParaRPr lang="es-ES" dirty="0" smtClean="0"/>
          </a:p>
          <a:p>
            <a:r>
              <a:rPr lang="es-ES" dirty="0" smtClean="0"/>
              <a:t>Seguimiento de un evento en </a:t>
            </a:r>
            <a:r>
              <a:rPr lang="es-ES" dirty="0" err="1" smtClean="0"/>
              <a:t>twitter</a:t>
            </a:r>
            <a:endParaRPr lang="es-ES" dirty="0" smtClean="0"/>
          </a:p>
          <a:p>
            <a:r>
              <a:rPr lang="es-ES" dirty="0" smtClean="0"/>
              <a:t>Compartir recursos mediante </a:t>
            </a:r>
            <a:r>
              <a:rPr lang="es-ES" dirty="0" err="1" smtClean="0"/>
              <a:t>delicious</a:t>
            </a:r>
            <a:endParaRPr lang="es-ES" dirty="0" smtClean="0"/>
          </a:p>
          <a:p>
            <a:r>
              <a:rPr lang="es-ES" dirty="0" smtClean="0"/>
              <a:t>Repositorio institucional</a:t>
            </a:r>
          </a:p>
          <a:p>
            <a:r>
              <a:rPr lang="es-ES" dirty="0" smtClean="0"/>
              <a:t>Sistema de recomendación de matrícula</a:t>
            </a:r>
          </a:p>
          <a:p>
            <a:r>
              <a:rPr lang="es-ES" dirty="0" smtClean="0"/>
              <a:t>…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modelo SIOC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412776"/>
            <a:ext cx="7223163" cy="38764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1043608" y="5589240"/>
            <a:ext cx="6723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i="1" dirty="0" err="1" smtClean="0">
                <a:latin typeface="+mn-lt"/>
              </a:rPr>
              <a:t>Semantically</a:t>
            </a:r>
            <a:r>
              <a:rPr lang="es-ES" sz="2800" i="1" dirty="0" smtClean="0">
                <a:latin typeface="+mn-lt"/>
              </a:rPr>
              <a:t> </a:t>
            </a:r>
            <a:r>
              <a:rPr lang="es-ES" sz="2800" i="1" dirty="0" err="1" smtClean="0">
                <a:latin typeface="+mn-lt"/>
              </a:rPr>
              <a:t>Interlinked</a:t>
            </a:r>
            <a:r>
              <a:rPr lang="es-ES" sz="2800" i="1" dirty="0" smtClean="0">
                <a:latin typeface="+mn-lt"/>
              </a:rPr>
              <a:t> Online </a:t>
            </a:r>
            <a:r>
              <a:rPr lang="es-ES" sz="2800" i="1" dirty="0" err="1" smtClean="0">
                <a:latin typeface="+mn-lt"/>
              </a:rPr>
              <a:t>Communities</a:t>
            </a:r>
            <a:endParaRPr lang="es-ES" sz="2800" i="1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Ejemplo: repositorio institucional</a:t>
            </a:r>
          </a:p>
        </p:txBody>
      </p:sp>
      <p:sp>
        <p:nvSpPr>
          <p:cNvPr id="3891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mtClean="0"/>
              <a:t>Basado en tecnología DSpace</a:t>
            </a:r>
          </a:p>
          <a:p>
            <a:r>
              <a:rPr lang="es-ES" smtClean="0"/>
              <a:t>Modelo de metadatos: Dublin Core (q)</a:t>
            </a:r>
          </a:p>
          <a:p>
            <a:r>
              <a:rPr lang="es-ES" smtClean="0"/>
              <a:t>Tres áreas:</a:t>
            </a:r>
          </a:p>
          <a:p>
            <a:pPr lvl="1"/>
            <a:r>
              <a:rPr lang="es-ES" smtClean="0"/>
              <a:t>Docencia</a:t>
            </a:r>
          </a:p>
          <a:p>
            <a:pPr lvl="1"/>
            <a:r>
              <a:rPr lang="es-ES" smtClean="0"/>
              <a:t>Investigación</a:t>
            </a:r>
          </a:p>
          <a:p>
            <a:pPr lvl="1"/>
            <a:r>
              <a:rPr lang="es-ES" smtClean="0"/>
              <a:t>Institucional</a:t>
            </a:r>
          </a:p>
          <a:p>
            <a:r>
              <a:rPr lang="es-ES" smtClean="0"/>
              <a:t>Gestionado por la Biblioteca pero los usuarios pueden “auto-archivar”, la Biblioteca valida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O2  </a:t>
            </a:r>
            <a:r>
              <a:rPr lang="es-ES" dirty="0" smtClean="0">
                <a:hlinkClick r:id="rId2"/>
              </a:rPr>
              <a:t>http://openaccess.uoc.edu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/>
          <a:lstStyle/>
          <a:p>
            <a:r>
              <a:rPr lang="es-ES" dirty="0" smtClean="0"/>
              <a:t>Creado en </a:t>
            </a:r>
            <a:r>
              <a:rPr lang="es-ES" dirty="0" smtClean="0"/>
              <a:t>Marzo de 2010</a:t>
            </a:r>
            <a:endParaRPr lang="es-ES" dirty="0" smtClean="0"/>
          </a:p>
          <a:p>
            <a:r>
              <a:rPr lang="es-ES" dirty="0" smtClean="0"/>
              <a:t>Más de 2100 documentos en abierto </a:t>
            </a:r>
            <a:r>
              <a:rPr lang="es-ES" dirty="0" smtClean="0"/>
              <a:t>(↑↑↑</a:t>
            </a:r>
            <a:r>
              <a:rPr lang="es-ES" dirty="0" smtClean="0"/>
              <a:t>)</a:t>
            </a:r>
            <a:endParaRPr lang="es-ES" dirty="0" smtClean="0"/>
          </a:p>
          <a:p>
            <a:r>
              <a:rPr lang="es-ES" dirty="0" smtClean="0"/>
              <a:t>Mandato institucional desde Noviembre 2010</a:t>
            </a:r>
          </a:p>
          <a:p>
            <a:r>
              <a:rPr lang="es-ES" dirty="0" smtClean="0"/>
              <a:t>Pero… (curso a personal docente colaborador):</a:t>
            </a:r>
          </a:p>
          <a:p>
            <a:pPr lvl="1"/>
            <a:r>
              <a:rPr lang="es-ES" dirty="0" smtClean="0"/>
              <a:t>40 personas, ninguna conocía / usaba el repositorio</a:t>
            </a:r>
          </a:p>
          <a:p>
            <a:pPr lvl="1"/>
            <a:r>
              <a:rPr lang="es-ES" dirty="0" smtClean="0"/>
              <a:t>Algunas de ellas incluso tenían documentos (</a:t>
            </a:r>
            <a:r>
              <a:rPr lang="es-ES" dirty="0" err="1" smtClean="0"/>
              <a:t>p.e.</a:t>
            </a:r>
            <a:r>
              <a:rPr lang="es-ES" dirty="0" smtClean="0"/>
              <a:t> TFC)</a:t>
            </a:r>
          </a:p>
          <a:p>
            <a:r>
              <a:rPr lang="es-ES" dirty="0" smtClean="0"/>
              <a:t>… aunque gran interés por utilizarlo</a:t>
            </a:r>
          </a:p>
          <a:p>
            <a:pPr lvl="1">
              <a:buNone/>
            </a:pPr>
            <a:endParaRPr lang="es-ES" dirty="0" smtClean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29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Entornos Virtuales de Aprendizaje</a:t>
            </a:r>
          </a:p>
        </p:txBody>
      </p:sp>
      <p:grpSp>
        <p:nvGrpSpPr>
          <p:cNvPr id="15362" name="6 Grupo"/>
          <p:cNvGrpSpPr>
            <a:grpSpLocks/>
          </p:cNvGrpSpPr>
          <p:nvPr/>
        </p:nvGrpSpPr>
        <p:grpSpPr bwMode="auto">
          <a:xfrm>
            <a:off x="0" y="1773238"/>
            <a:ext cx="8215313" cy="3643312"/>
            <a:chOff x="395536" y="1916832"/>
            <a:chExt cx="8215343" cy="3643338"/>
          </a:xfrm>
        </p:grpSpPr>
        <p:graphicFrame>
          <p:nvGraphicFramePr>
            <p:cNvPr id="4" name="3 Diagrama"/>
            <p:cNvGraphicFramePr/>
            <p:nvPr/>
          </p:nvGraphicFramePr>
          <p:xfrm>
            <a:off x="395536" y="1916832"/>
            <a:ext cx="5500726" cy="3643338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5" name="4 Flecha curvada hacia abajo"/>
            <p:cNvSpPr/>
            <p:nvPr/>
          </p:nvSpPr>
          <p:spPr>
            <a:xfrm>
              <a:off x="3324485" y="2916964"/>
              <a:ext cx="3143261" cy="857256"/>
            </a:xfrm>
            <a:prstGeom prst="curvedDownArrow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ca-ES">
                <a:solidFill>
                  <a:schemeClr val="tx1"/>
                </a:solidFill>
              </a:endParaRPr>
            </a:p>
          </p:txBody>
        </p:sp>
        <p:sp>
          <p:nvSpPr>
            <p:cNvPr id="6" name="5 Explosión 1"/>
            <p:cNvSpPr/>
            <p:nvPr/>
          </p:nvSpPr>
          <p:spPr>
            <a:xfrm>
              <a:off x="5610493" y="3488468"/>
              <a:ext cx="3000386" cy="2000264"/>
            </a:xfrm>
            <a:prstGeom prst="irregularSeal1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a-ES" b="1" dirty="0" err="1">
                  <a:solidFill>
                    <a:schemeClr val="tx1"/>
                  </a:solidFill>
                </a:rPr>
                <a:t>Proceso</a:t>
              </a:r>
              <a:r>
                <a:rPr lang="ca-ES" b="1" dirty="0">
                  <a:solidFill>
                    <a:schemeClr val="tx1"/>
                  </a:solidFill>
                </a:rPr>
                <a:t> de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ca-ES" b="1" dirty="0" err="1">
                  <a:solidFill>
                    <a:schemeClr val="tx1"/>
                  </a:solidFill>
                </a:rPr>
                <a:t>aprendizaje</a:t>
              </a:r>
              <a:endParaRPr lang="ca-ES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Servicios disponibles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5259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Búsqueda por: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Fecha de publicación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Título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Autor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Materias (palabras clave)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Resultados en orden ascendente / descendente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Listado de recursos recientemente subidos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Descarga del contenido seleccionado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Problemas conocidos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Dos objetivos contradictorios: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Preservación    (conservar la momia)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Diseminación	  (compartir la momia)	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Realidad: 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Poco uso por parte de usuarios finales   (profesores / estudiantes / público en general)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Falta de integración en el proceso de aprendizaje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Interfaz de usuario poco amigable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Materiales docentes que no acaban de encajar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Perspectiva docente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El repositorio institucional es un mero sistema de gestión de documentos, no es parte del proceso de aprendizaje</a:t>
            </a:r>
          </a:p>
          <a:p>
            <a:r>
              <a:rPr lang="es-ES" dirty="0" smtClean="0"/>
              <a:t>Ningún estudiante buscará por fecha o autor</a:t>
            </a:r>
          </a:p>
          <a:p>
            <a:r>
              <a:rPr lang="es-ES" dirty="0" smtClean="0"/>
              <a:t>No todos los recursos tienen un título claro</a:t>
            </a:r>
          </a:p>
          <a:p>
            <a:r>
              <a:rPr lang="es-ES" dirty="0" smtClean="0"/>
              <a:t>Recursos de granularidad y tipología diversas</a:t>
            </a:r>
          </a:p>
          <a:p>
            <a:r>
              <a:rPr lang="es-ES" dirty="0" smtClean="0"/>
              <a:t>Las palabras clave no están estructuradas</a:t>
            </a:r>
          </a:p>
          <a:p>
            <a:r>
              <a:rPr lang="es-ES" dirty="0" smtClean="0"/>
              <a:t>El rol del estudiante es completamente pasivo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Nuevos servicios</a:t>
            </a:r>
          </a:p>
        </p:txBody>
      </p:sp>
      <p:sp>
        <p:nvSpPr>
          <p:cNvPr id="43010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6202363" cy="4708525"/>
          </a:xfrm>
        </p:spPr>
        <p:txBody>
          <a:bodyPr/>
          <a:lstStyle/>
          <a:p>
            <a:r>
              <a:rPr lang="es-ES" sz="2800" dirty="0" smtClean="0"/>
              <a:t>Añadir comentarios</a:t>
            </a:r>
          </a:p>
          <a:p>
            <a:r>
              <a:rPr lang="es-ES" sz="2800" dirty="0" smtClean="0"/>
              <a:t>Valorar</a:t>
            </a:r>
          </a:p>
          <a:p>
            <a:r>
              <a:rPr lang="es-ES" sz="2800" dirty="0" smtClean="0"/>
              <a:t>Marcar como favorito</a:t>
            </a:r>
          </a:p>
          <a:p>
            <a:r>
              <a:rPr lang="es-ES" sz="2800" dirty="0" smtClean="0"/>
              <a:t>Compartir / “re-publicar” un recurso</a:t>
            </a:r>
          </a:p>
          <a:p>
            <a:r>
              <a:rPr lang="es-ES" sz="2800" dirty="0" smtClean="0"/>
              <a:t>Etiquetar un recurso</a:t>
            </a:r>
          </a:p>
          <a:p>
            <a:r>
              <a:rPr lang="es-ES" sz="2800" dirty="0" smtClean="0"/>
              <a:t>Subscripción a un recurso</a:t>
            </a:r>
          </a:p>
          <a:p>
            <a:r>
              <a:rPr lang="es-ES" sz="2800" dirty="0" smtClean="0"/>
              <a:t>Recursos interesantes / relacionados</a:t>
            </a:r>
          </a:p>
          <a:p>
            <a:r>
              <a:rPr lang="es-ES" sz="2800" dirty="0" smtClean="0"/>
              <a:t>Búsqueda facetada</a:t>
            </a:r>
          </a:p>
          <a:p>
            <a:r>
              <a:rPr lang="es-ES" sz="2800" dirty="0" smtClean="0"/>
              <a:t>Promover navegación sobre búsqueda</a:t>
            </a:r>
          </a:p>
        </p:txBody>
      </p:sp>
      <p:pic>
        <p:nvPicPr>
          <p:cNvPr id="4301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3141663"/>
            <a:ext cx="574675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19925" y="3141663"/>
            <a:ext cx="576263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738" y="3644900"/>
            <a:ext cx="528637" cy="52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6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87900" y="4149725"/>
            <a:ext cx="504825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33</a:t>
            </a:fld>
            <a:endParaRPr lang="es-ES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10" name="9 Estrella de 5 puntas"/>
          <p:cNvSpPr/>
          <p:nvPr/>
        </p:nvSpPr>
        <p:spPr>
          <a:xfrm>
            <a:off x="4211960" y="2492896"/>
            <a:ext cx="576064" cy="576064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Esquemas de reputación</a:t>
            </a:r>
          </a:p>
        </p:txBody>
      </p:sp>
      <p:sp>
        <p:nvSpPr>
          <p:cNvPr id="4403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Respecto a los recursos:</a:t>
            </a:r>
          </a:p>
          <a:p>
            <a:pPr lvl="1"/>
            <a:r>
              <a:rPr lang="es-ES" dirty="0" smtClean="0"/>
              <a:t>Recurso más accedido / con más actividad</a:t>
            </a:r>
          </a:p>
          <a:p>
            <a:pPr lvl="1"/>
            <a:r>
              <a:rPr lang="es-ES" dirty="0" smtClean="0"/>
              <a:t>Recurso mejor valorado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Respecto a los usuarios:</a:t>
            </a:r>
          </a:p>
          <a:p>
            <a:pPr lvl="1"/>
            <a:r>
              <a:rPr lang="es-ES" dirty="0" smtClean="0"/>
              <a:t>Usuario más activo</a:t>
            </a:r>
          </a:p>
          <a:p>
            <a:pPr lvl="1"/>
            <a:r>
              <a:rPr lang="es-ES" dirty="0" smtClean="0"/>
              <a:t>Usuarios “expertos” (aprendizaje P2P)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Sistemas de recomendación</a:t>
            </a:r>
          </a:p>
        </p:txBody>
      </p:sp>
      <p:sp>
        <p:nvSpPr>
          <p:cNvPr id="45058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Respecto a los recursos:</a:t>
            </a:r>
          </a:p>
          <a:p>
            <a:pPr lvl="1"/>
            <a:r>
              <a:rPr lang="es-ES" dirty="0" smtClean="0"/>
              <a:t>Recursos más “cercanos”:</a:t>
            </a:r>
          </a:p>
          <a:p>
            <a:pPr lvl="2"/>
            <a:r>
              <a:rPr lang="es-ES" dirty="0" smtClean="0"/>
              <a:t>Implícitamente: </a:t>
            </a:r>
            <a:r>
              <a:rPr lang="es-ES" dirty="0" err="1" smtClean="0"/>
              <a:t>dc.relation</a:t>
            </a:r>
            <a:endParaRPr lang="es-ES" dirty="0" smtClean="0"/>
          </a:p>
          <a:p>
            <a:pPr lvl="2"/>
            <a:r>
              <a:rPr lang="es-ES" dirty="0" smtClean="0"/>
              <a:t>Explícitamente: descripción similar</a:t>
            </a:r>
          </a:p>
          <a:p>
            <a:pPr lvl="1"/>
            <a:r>
              <a:rPr lang="es-ES" dirty="0" smtClean="0"/>
              <a:t>Otros recursos visitados (</a:t>
            </a:r>
            <a:r>
              <a:rPr lang="es-ES" dirty="0" err="1" smtClean="0"/>
              <a:t>p.e.</a:t>
            </a:r>
            <a:r>
              <a:rPr lang="es-ES" dirty="0" smtClean="0"/>
              <a:t> Amazon)</a:t>
            </a:r>
          </a:p>
          <a:p>
            <a:pPr lvl="1"/>
            <a:endParaRPr lang="es-ES" dirty="0" smtClean="0"/>
          </a:p>
          <a:p>
            <a:r>
              <a:rPr lang="es-ES" dirty="0" smtClean="0"/>
              <a:t>Respecto a los usuarios:</a:t>
            </a:r>
          </a:p>
          <a:p>
            <a:pPr lvl="1"/>
            <a:r>
              <a:rPr lang="es-ES" dirty="0" smtClean="0"/>
              <a:t>“Colegas</a:t>
            </a:r>
            <a:r>
              <a:rPr lang="es-ES" dirty="0" smtClean="0"/>
              <a:t>”</a:t>
            </a:r>
          </a:p>
          <a:p>
            <a:pPr lvl="1"/>
            <a:r>
              <a:rPr lang="es-ES" dirty="0" smtClean="0"/>
              <a:t>Expertos</a:t>
            </a:r>
            <a:endParaRPr lang="es-ES" dirty="0" smtClean="0"/>
          </a:p>
          <a:p>
            <a:pPr lvl="1"/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Búsqueda facetada</a:t>
            </a:r>
          </a:p>
        </p:txBody>
      </p:sp>
      <p:sp>
        <p:nvSpPr>
          <p:cNvPr id="46082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r>
              <a:rPr lang="es-ES" dirty="0" smtClean="0"/>
              <a:t>Huir de búsquedas tipo Google</a:t>
            </a:r>
          </a:p>
          <a:p>
            <a:r>
              <a:rPr lang="es-ES" dirty="0" smtClean="0"/>
              <a:t>Búsqueda por diferentes parámetros al mismo tiempo (filtrado)</a:t>
            </a:r>
          </a:p>
          <a:p>
            <a:r>
              <a:rPr lang="es-ES" dirty="0" smtClean="0"/>
              <a:t>Contextualizada:</a:t>
            </a:r>
          </a:p>
          <a:p>
            <a:pPr lvl="1"/>
            <a:r>
              <a:rPr lang="es-ES" dirty="0" smtClean="0"/>
              <a:t>Perfil del usuario</a:t>
            </a:r>
          </a:p>
          <a:p>
            <a:pPr lvl="1"/>
            <a:r>
              <a:rPr lang="es-ES" dirty="0" smtClean="0"/>
              <a:t>Dispositivo de acceso / uso previsto</a:t>
            </a:r>
          </a:p>
          <a:p>
            <a:pPr lvl="1"/>
            <a:r>
              <a:rPr lang="es-ES" dirty="0" smtClean="0"/>
              <a:t>Calendario académico</a:t>
            </a:r>
          </a:p>
          <a:p>
            <a:r>
              <a:rPr lang="es-ES" dirty="0" smtClean="0"/>
              <a:t>Mejor 5 recursos realmente útiles que 50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Interfaz de usuario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Adaptada al perfil del usuario</a:t>
            </a:r>
          </a:p>
          <a:p>
            <a:r>
              <a:rPr lang="es-ES" dirty="0" smtClean="0"/>
              <a:t>Uso de taxonomías y vocabularios</a:t>
            </a:r>
          </a:p>
          <a:p>
            <a:r>
              <a:rPr lang="es-ES" dirty="0" smtClean="0"/>
              <a:t>Vínculo entre recursos y competencias</a:t>
            </a:r>
          </a:p>
          <a:p>
            <a:r>
              <a:rPr lang="es-ES" dirty="0" smtClean="0"/>
              <a:t>Resultados ordenados por interés </a:t>
            </a:r>
          </a:p>
          <a:p>
            <a:r>
              <a:rPr lang="es-ES" dirty="0" smtClean="0"/>
              <a:t>Recursos relacionados</a:t>
            </a:r>
          </a:p>
          <a:p>
            <a:r>
              <a:rPr lang="es-ES" dirty="0" smtClean="0"/>
              <a:t>Potenciar la navegación</a:t>
            </a:r>
          </a:p>
          <a:p>
            <a:r>
              <a:rPr lang="es-ES" dirty="0" smtClean="0"/>
              <a:t>Incluir los nuevos servicios </a:t>
            </a:r>
          </a:p>
          <a:p>
            <a:r>
              <a:rPr lang="es-ES" dirty="0" smtClean="0"/>
              <a:t>Recordar el historial de búsquedas</a:t>
            </a:r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37</a:t>
            </a:fld>
            <a:endParaRPr lang="es-E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Conclusiones</a:t>
            </a:r>
          </a:p>
        </p:txBody>
      </p:sp>
      <p:sp>
        <p:nvSpPr>
          <p:cNvPr id="4813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Evaluar el proceso de aprendizaje, no tan solo el resultado </a:t>
            </a:r>
            <a:r>
              <a:rPr lang="es-ES" dirty="0" smtClean="0"/>
              <a:t>final</a:t>
            </a:r>
          </a:p>
          <a:p>
            <a:r>
              <a:rPr lang="es-ES" dirty="0" smtClean="0"/>
              <a:t>Proceso de mejora continua del escenario educativo</a:t>
            </a:r>
          </a:p>
          <a:p>
            <a:r>
              <a:rPr lang="es-ES" dirty="0" smtClean="0"/>
              <a:t>Incrementar el conocimiento sobre los estudiantes</a:t>
            </a:r>
          </a:p>
          <a:p>
            <a:r>
              <a:rPr lang="es-ES" dirty="0" smtClean="0"/>
              <a:t>Es necesario recoger y preparar los datos</a:t>
            </a:r>
          </a:p>
          <a:p>
            <a:r>
              <a:rPr lang="es-ES" dirty="0" smtClean="0"/>
              <a:t>Faltan herramientas de propósito general</a:t>
            </a:r>
          </a:p>
          <a:p>
            <a:endParaRPr lang="es-ES" dirty="0" smtClean="0"/>
          </a:p>
          <a:p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Trabajo futuro</a:t>
            </a:r>
          </a:p>
        </p:txBody>
      </p:sp>
      <p:sp>
        <p:nvSpPr>
          <p:cNvPr id="4915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Calendario del proyecto MAVSEL:</a:t>
            </a:r>
          </a:p>
          <a:p>
            <a:pPr lvl="1"/>
            <a:r>
              <a:rPr lang="es-ES" dirty="0" smtClean="0"/>
              <a:t>Añadir servicios al repositorio institucional</a:t>
            </a:r>
          </a:p>
          <a:p>
            <a:pPr lvl="1"/>
            <a:r>
              <a:rPr lang="es-ES" dirty="0" smtClean="0"/>
              <a:t>Recoger datos durante un semestre</a:t>
            </a:r>
          </a:p>
          <a:p>
            <a:pPr lvl="1"/>
            <a:r>
              <a:rPr lang="es-ES" dirty="0" smtClean="0"/>
              <a:t>Construir esquemas de reputación / sistemas de recomendación</a:t>
            </a:r>
          </a:p>
          <a:p>
            <a:pPr lvl="1"/>
            <a:r>
              <a:rPr lang="es-ES" dirty="0" smtClean="0"/>
              <a:t>Evaluar y repetir</a:t>
            </a:r>
          </a:p>
          <a:p>
            <a:r>
              <a:rPr lang="es-ES" dirty="0" smtClean="0"/>
              <a:t>Extender el modelo SIOC</a:t>
            </a:r>
          </a:p>
          <a:p>
            <a:r>
              <a:rPr lang="es-ES" dirty="0" smtClean="0"/>
              <a:t>Mejorar la construcción de modelos para EDM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39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Entornos Virtuales de Aprendizaje</a:t>
            </a:r>
          </a:p>
        </p:txBody>
      </p:sp>
      <p:pic>
        <p:nvPicPr>
          <p:cNvPr id="16386" name="Picture 5" descr="j019538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0275" y="5310188"/>
            <a:ext cx="1165225" cy="110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387" name="Group 6"/>
          <p:cNvGrpSpPr>
            <a:grpSpLocks/>
          </p:cNvGrpSpPr>
          <p:nvPr/>
        </p:nvGrpSpPr>
        <p:grpSpPr bwMode="auto">
          <a:xfrm>
            <a:off x="1763713" y="1773238"/>
            <a:ext cx="3175000" cy="3025775"/>
            <a:chOff x="1824" y="633"/>
            <a:chExt cx="2834" cy="2849"/>
          </a:xfrm>
        </p:grpSpPr>
        <p:sp>
          <p:nvSpPr>
            <p:cNvPr id="16393" name="Puzzle3"/>
            <p:cNvSpPr>
              <a:spLocks noEditPoints="1" noChangeArrowheads="1"/>
            </p:cNvSpPr>
            <p:nvPr/>
          </p:nvSpPr>
          <p:spPr bwMode="auto">
            <a:xfrm>
              <a:off x="3204" y="633"/>
              <a:ext cx="1114" cy="151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269 w 21600"/>
                <a:gd name="T25" fmla="*/ 7718 h 21600"/>
                <a:gd name="T26" fmla="*/ 19157 w 21600"/>
                <a:gd name="T27" fmla="*/ 20230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6625" y="20892"/>
                  </a:moveTo>
                  <a:lnTo>
                    <a:pt x="7105" y="21023"/>
                  </a:lnTo>
                  <a:lnTo>
                    <a:pt x="7513" y="21088"/>
                  </a:lnTo>
                  <a:lnTo>
                    <a:pt x="7922" y="21115"/>
                  </a:lnTo>
                  <a:lnTo>
                    <a:pt x="8242" y="21115"/>
                  </a:lnTo>
                  <a:lnTo>
                    <a:pt x="8544" y="21062"/>
                  </a:lnTo>
                  <a:lnTo>
                    <a:pt x="8810" y="20997"/>
                  </a:lnTo>
                  <a:lnTo>
                    <a:pt x="9023" y="20892"/>
                  </a:lnTo>
                  <a:lnTo>
                    <a:pt x="9148" y="20761"/>
                  </a:lnTo>
                  <a:lnTo>
                    <a:pt x="9290" y="20616"/>
                  </a:lnTo>
                  <a:lnTo>
                    <a:pt x="9361" y="20459"/>
                  </a:lnTo>
                  <a:lnTo>
                    <a:pt x="9396" y="20289"/>
                  </a:lnTo>
                  <a:lnTo>
                    <a:pt x="9396" y="20092"/>
                  </a:lnTo>
                  <a:lnTo>
                    <a:pt x="9325" y="19909"/>
                  </a:lnTo>
                  <a:lnTo>
                    <a:pt x="9219" y="19738"/>
                  </a:lnTo>
                  <a:lnTo>
                    <a:pt x="9094" y="19555"/>
                  </a:lnTo>
                  <a:lnTo>
                    <a:pt x="8917" y="19384"/>
                  </a:lnTo>
                  <a:lnTo>
                    <a:pt x="8650" y="19162"/>
                  </a:lnTo>
                  <a:lnTo>
                    <a:pt x="8437" y="18900"/>
                  </a:lnTo>
                  <a:lnTo>
                    <a:pt x="8277" y="18624"/>
                  </a:lnTo>
                  <a:lnTo>
                    <a:pt x="8135" y="18349"/>
                  </a:lnTo>
                  <a:lnTo>
                    <a:pt x="8028" y="18048"/>
                  </a:lnTo>
                  <a:lnTo>
                    <a:pt x="7993" y="17746"/>
                  </a:lnTo>
                  <a:lnTo>
                    <a:pt x="7993" y="17471"/>
                  </a:lnTo>
                  <a:lnTo>
                    <a:pt x="8028" y="17169"/>
                  </a:lnTo>
                  <a:lnTo>
                    <a:pt x="8135" y="16920"/>
                  </a:lnTo>
                  <a:lnTo>
                    <a:pt x="8277" y="16671"/>
                  </a:lnTo>
                  <a:lnTo>
                    <a:pt x="8366" y="16540"/>
                  </a:lnTo>
                  <a:lnTo>
                    <a:pt x="8473" y="16409"/>
                  </a:lnTo>
                  <a:lnTo>
                    <a:pt x="8615" y="16317"/>
                  </a:lnTo>
                  <a:lnTo>
                    <a:pt x="8739" y="16213"/>
                  </a:lnTo>
                  <a:lnTo>
                    <a:pt x="8881" y="16134"/>
                  </a:lnTo>
                  <a:lnTo>
                    <a:pt x="9059" y="16055"/>
                  </a:lnTo>
                  <a:lnTo>
                    <a:pt x="9254" y="15990"/>
                  </a:lnTo>
                  <a:lnTo>
                    <a:pt x="9432" y="15911"/>
                  </a:lnTo>
                  <a:lnTo>
                    <a:pt x="9663" y="15885"/>
                  </a:lnTo>
                  <a:lnTo>
                    <a:pt x="9876" y="15833"/>
                  </a:lnTo>
                  <a:lnTo>
                    <a:pt x="10142" y="15806"/>
                  </a:lnTo>
                  <a:lnTo>
                    <a:pt x="10391" y="15806"/>
                  </a:lnTo>
                  <a:lnTo>
                    <a:pt x="10728" y="15806"/>
                  </a:lnTo>
                  <a:lnTo>
                    <a:pt x="10995" y="15806"/>
                  </a:lnTo>
                  <a:lnTo>
                    <a:pt x="11279" y="15833"/>
                  </a:lnTo>
                  <a:lnTo>
                    <a:pt x="11546" y="15885"/>
                  </a:lnTo>
                  <a:lnTo>
                    <a:pt x="11776" y="15937"/>
                  </a:lnTo>
                  <a:lnTo>
                    <a:pt x="12025" y="15990"/>
                  </a:lnTo>
                  <a:lnTo>
                    <a:pt x="12221" y="16055"/>
                  </a:lnTo>
                  <a:lnTo>
                    <a:pt x="12434" y="16134"/>
                  </a:lnTo>
                  <a:lnTo>
                    <a:pt x="12611" y="16213"/>
                  </a:lnTo>
                  <a:lnTo>
                    <a:pt x="12771" y="16317"/>
                  </a:lnTo>
                  <a:lnTo>
                    <a:pt x="12913" y="16409"/>
                  </a:lnTo>
                  <a:lnTo>
                    <a:pt x="13038" y="16514"/>
                  </a:lnTo>
                  <a:lnTo>
                    <a:pt x="13251" y="16737"/>
                  </a:lnTo>
                  <a:lnTo>
                    <a:pt x="13428" y="16986"/>
                  </a:lnTo>
                  <a:lnTo>
                    <a:pt x="13517" y="17248"/>
                  </a:lnTo>
                  <a:lnTo>
                    <a:pt x="13588" y="17523"/>
                  </a:lnTo>
                  <a:lnTo>
                    <a:pt x="13588" y="17799"/>
                  </a:lnTo>
                  <a:lnTo>
                    <a:pt x="13517" y="18074"/>
                  </a:lnTo>
                  <a:lnTo>
                    <a:pt x="13428" y="18323"/>
                  </a:lnTo>
                  <a:lnTo>
                    <a:pt x="13286" y="18572"/>
                  </a:lnTo>
                  <a:lnTo>
                    <a:pt x="13109" y="18808"/>
                  </a:lnTo>
                  <a:lnTo>
                    <a:pt x="12878" y="19031"/>
                  </a:lnTo>
                  <a:lnTo>
                    <a:pt x="12434" y="19411"/>
                  </a:lnTo>
                  <a:lnTo>
                    <a:pt x="12132" y="19738"/>
                  </a:lnTo>
                  <a:lnTo>
                    <a:pt x="12025" y="19856"/>
                  </a:lnTo>
                  <a:lnTo>
                    <a:pt x="11919" y="20014"/>
                  </a:lnTo>
                  <a:lnTo>
                    <a:pt x="11883" y="20132"/>
                  </a:lnTo>
                  <a:lnTo>
                    <a:pt x="11883" y="20263"/>
                  </a:lnTo>
                  <a:lnTo>
                    <a:pt x="11883" y="20394"/>
                  </a:lnTo>
                  <a:lnTo>
                    <a:pt x="11954" y="20485"/>
                  </a:lnTo>
                  <a:lnTo>
                    <a:pt x="12061" y="20590"/>
                  </a:lnTo>
                  <a:lnTo>
                    <a:pt x="12185" y="20695"/>
                  </a:lnTo>
                  <a:lnTo>
                    <a:pt x="12327" y="20787"/>
                  </a:lnTo>
                  <a:lnTo>
                    <a:pt x="12540" y="20892"/>
                  </a:lnTo>
                  <a:lnTo>
                    <a:pt x="12771" y="20997"/>
                  </a:lnTo>
                  <a:lnTo>
                    <a:pt x="13073" y="21088"/>
                  </a:lnTo>
                  <a:lnTo>
                    <a:pt x="13428" y="21193"/>
                  </a:lnTo>
                  <a:lnTo>
                    <a:pt x="13873" y="21298"/>
                  </a:lnTo>
                  <a:lnTo>
                    <a:pt x="14317" y="21390"/>
                  </a:lnTo>
                  <a:lnTo>
                    <a:pt x="14778" y="21468"/>
                  </a:lnTo>
                  <a:lnTo>
                    <a:pt x="15294" y="21547"/>
                  </a:lnTo>
                  <a:lnTo>
                    <a:pt x="15809" y="21600"/>
                  </a:lnTo>
                  <a:lnTo>
                    <a:pt x="16359" y="21652"/>
                  </a:lnTo>
                  <a:lnTo>
                    <a:pt x="16875" y="21678"/>
                  </a:lnTo>
                  <a:lnTo>
                    <a:pt x="17407" y="21678"/>
                  </a:lnTo>
                  <a:lnTo>
                    <a:pt x="17958" y="21678"/>
                  </a:lnTo>
                  <a:lnTo>
                    <a:pt x="18473" y="21652"/>
                  </a:lnTo>
                  <a:lnTo>
                    <a:pt x="18953" y="21573"/>
                  </a:lnTo>
                  <a:lnTo>
                    <a:pt x="19397" y="21495"/>
                  </a:lnTo>
                  <a:lnTo>
                    <a:pt x="19841" y="21390"/>
                  </a:lnTo>
                  <a:lnTo>
                    <a:pt x="20214" y="21272"/>
                  </a:lnTo>
                  <a:lnTo>
                    <a:pt x="20551" y="21088"/>
                  </a:lnTo>
                  <a:lnTo>
                    <a:pt x="20480" y="20787"/>
                  </a:lnTo>
                  <a:lnTo>
                    <a:pt x="20409" y="20485"/>
                  </a:lnTo>
                  <a:lnTo>
                    <a:pt x="20356" y="20158"/>
                  </a:lnTo>
                  <a:lnTo>
                    <a:pt x="20356" y="19804"/>
                  </a:lnTo>
                  <a:lnTo>
                    <a:pt x="20321" y="19083"/>
                  </a:lnTo>
                  <a:lnTo>
                    <a:pt x="20356" y="18349"/>
                  </a:lnTo>
                  <a:lnTo>
                    <a:pt x="20409" y="17641"/>
                  </a:lnTo>
                  <a:lnTo>
                    <a:pt x="20480" y="17012"/>
                  </a:lnTo>
                  <a:lnTo>
                    <a:pt x="20551" y="16488"/>
                  </a:lnTo>
                  <a:lnTo>
                    <a:pt x="20551" y="16055"/>
                  </a:lnTo>
                  <a:lnTo>
                    <a:pt x="20551" y="15911"/>
                  </a:lnTo>
                  <a:lnTo>
                    <a:pt x="20445" y="15754"/>
                  </a:lnTo>
                  <a:lnTo>
                    <a:pt x="20356" y="15610"/>
                  </a:lnTo>
                  <a:lnTo>
                    <a:pt x="20178" y="15452"/>
                  </a:lnTo>
                  <a:lnTo>
                    <a:pt x="20001" y="15334"/>
                  </a:lnTo>
                  <a:lnTo>
                    <a:pt x="19770" y="15230"/>
                  </a:lnTo>
                  <a:lnTo>
                    <a:pt x="19521" y="15125"/>
                  </a:lnTo>
                  <a:lnTo>
                    <a:pt x="19290" y="15059"/>
                  </a:lnTo>
                  <a:lnTo>
                    <a:pt x="19024" y="15007"/>
                  </a:lnTo>
                  <a:lnTo>
                    <a:pt x="18740" y="14954"/>
                  </a:lnTo>
                  <a:lnTo>
                    <a:pt x="18509" y="14954"/>
                  </a:lnTo>
                  <a:lnTo>
                    <a:pt x="18225" y="14954"/>
                  </a:lnTo>
                  <a:lnTo>
                    <a:pt x="17994" y="15007"/>
                  </a:lnTo>
                  <a:lnTo>
                    <a:pt x="17763" y="15085"/>
                  </a:lnTo>
                  <a:lnTo>
                    <a:pt x="17550" y="15177"/>
                  </a:lnTo>
                  <a:lnTo>
                    <a:pt x="17372" y="15308"/>
                  </a:lnTo>
                  <a:lnTo>
                    <a:pt x="17176" y="15426"/>
                  </a:lnTo>
                  <a:lnTo>
                    <a:pt x="16928" y="15557"/>
                  </a:lnTo>
                  <a:lnTo>
                    <a:pt x="16661" y="15636"/>
                  </a:lnTo>
                  <a:lnTo>
                    <a:pt x="16359" y="15688"/>
                  </a:lnTo>
                  <a:lnTo>
                    <a:pt x="16022" y="15715"/>
                  </a:lnTo>
                  <a:lnTo>
                    <a:pt x="15667" y="15688"/>
                  </a:lnTo>
                  <a:lnTo>
                    <a:pt x="15294" y="15662"/>
                  </a:lnTo>
                  <a:lnTo>
                    <a:pt x="14956" y="15583"/>
                  </a:lnTo>
                  <a:lnTo>
                    <a:pt x="14619" y="15479"/>
                  </a:lnTo>
                  <a:lnTo>
                    <a:pt x="14281" y="15334"/>
                  </a:lnTo>
                  <a:lnTo>
                    <a:pt x="13961" y="15177"/>
                  </a:lnTo>
                  <a:lnTo>
                    <a:pt x="13695" y="14981"/>
                  </a:lnTo>
                  <a:lnTo>
                    <a:pt x="13588" y="14850"/>
                  </a:lnTo>
                  <a:lnTo>
                    <a:pt x="13482" y="14732"/>
                  </a:lnTo>
                  <a:lnTo>
                    <a:pt x="13393" y="14600"/>
                  </a:lnTo>
                  <a:lnTo>
                    <a:pt x="13322" y="14456"/>
                  </a:lnTo>
                  <a:lnTo>
                    <a:pt x="13251" y="14299"/>
                  </a:lnTo>
                  <a:lnTo>
                    <a:pt x="13215" y="14155"/>
                  </a:lnTo>
                  <a:lnTo>
                    <a:pt x="13180" y="13971"/>
                  </a:lnTo>
                  <a:lnTo>
                    <a:pt x="13180" y="13801"/>
                  </a:lnTo>
                  <a:lnTo>
                    <a:pt x="13180" y="13591"/>
                  </a:lnTo>
                  <a:lnTo>
                    <a:pt x="13215" y="13395"/>
                  </a:lnTo>
                  <a:lnTo>
                    <a:pt x="13251" y="13198"/>
                  </a:lnTo>
                  <a:lnTo>
                    <a:pt x="13322" y="13015"/>
                  </a:lnTo>
                  <a:lnTo>
                    <a:pt x="13393" y="12870"/>
                  </a:lnTo>
                  <a:lnTo>
                    <a:pt x="13482" y="12713"/>
                  </a:lnTo>
                  <a:lnTo>
                    <a:pt x="13588" y="12569"/>
                  </a:lnTo>
                  <a:lnTo>
                    <a:pt x="13730" y="12438"/>
                  </a:lnTo>
                  <a:lnTo>
                    <a:pt x="13997" y="12215"/>
                  </a:lnTo>
                  <a:lnTo>
                    <a:pt x="14334" y="12005"/>
                  </a:lnTo>
                  <a:lnTo>
                    <a:pt x="14690" y="11861"/>
                  </a:lnTo>
                  <a:lnTo>
                    <a:pt x="15063" y="11756"/>
                  </a:lnTo>
                  <a:lnTo>
                    <a:pt x="15436" y="11678"/>
                  </a:lnTo>
                  <a:lnTo>
                    <a:pt x="15809" y="11638"/>
                  </a:lnTo>
                  <a:lnTo>
                    <a:pt x="16182" y="11638"/>
                  </a:lnTo>
                  <a:lnTo>
                    <a:pt x="16555" y="11678"/>
                  </a:lnTo>
                  <a:lnTo>
                    <a:pt x="16910" y="11730"/>
                  </a:lnTo>
                  <a:lnTo>
                    <a:pt x="17248" y="11835"/>
                  </a:lnTo>
                  <a:lnTo>
                    <a:pt x="17514" y="11966"/>
                  </a:lnTo>
                  <a:lnTo>
                    <a:pt x="17763" y="12110"/>
                  </a:lnTo>
                  <a:lnTo>
                    <a:pt x="17887" y="12215"/>
                  </a:lnTo>
                  <a:lnTo>
                    <a:pt x="18065" y="12307"/>
                  </a:lnTo>
                  <a:lnTo>
                    <a:pt x="18260" y="12412"/>
                  </a:lnTo>
                  <a:lnTo>
                    <a:pt x="18438" y="12464"/>
                  </a:lnTo>
                  <a:lnTo>
                    <a:pt x="18669" y="12543"/>
                  </a:lnTo>
                  <a:lnTo>
                    <a:pt x="18882" y="12569"/>
                  </a:lnTo>
                  <a:lnTo>
                    <a:pt x="19113" y="12595"/>
                  </a:lnTo>
                  <a:lnTo>
                    <a:pt x="19361" y="12608"/>
                  </a:lnTo>
                  <a:lnTo>
                    <a:pt x="19592" y="12608"/>
                  </a:lnTo>
                  <a:lnTo>
                    <a:pt x="19841" y="12595"/>
                  </a:lnTo>
                  <a:lnTo>
                    <a:pt x="20072" y="12543"/>
                  </a:lnTo>
                  <a:lnTo>
                    <a:pt x="20321" y="12490"/>
                  </a:lnTo>
                  <a:lnTo>
                    <a:pt x="20551" y="12438"/>
                  </a:lnTo>
                  <a:lnTo>
                    <a:pt x="20800" y="12333"/>
                  </a:lnTo>
                  <a:lnTo>
                    <a:pt x="20996" y="12241"/>
                  </a:lnTo>
                  <a:lnTo>
                    <a:pt x="21244" y="12110"/>
                  </a:lnTo>
                  <a:lnTo>
                    <a:pt x="21298" y="12032"/>
                  </a:lnTo>
                  <a:lnTo>
                    <a:pt x="21404" y="11966"/>
                  </a:lnTo>
                  <a:lnTo>
                    <a:pt x="21475" y="11861"/>
                  </a:lnTo>
                  <a:lnTo>
                    <a:pt x="21511" y="11730"/>
                  </a:lnTo>
                  <a:lnTo>
                    <a:pt x="21617" y="11481"/>
                  </a:lnTo>
                  <a:lnTo>
                    <a:pt x="21653" y="11180"/>
                  </a:lnTo>
                  <a:lnTo>
                    <a:pt x="21653" y="10826"/>
                  </a:lnTo>
                  <a:lnTo>
                    <a:pt x="21653" y="10472"/>
                  </a:lnTo>
                  <a:lnTo>
                    <a:pt x="21582" y="10092"/>
                  </a:lnTo>
                  <a:lnTo>
                    <a:pt x="21511" y="9725"/>
                  </a:lnTo>
                  <a:lnTo>
                    <a:pt x="21298" y="8912"/>
                  </a:lnTo>
                  <a:lnTo>
                    <a:pt x="21067" y="8191"/>
                  </a:lnTo>
                  <a:lnTo>
                    <a:pt x="20800" y="7536"/>
                  </a:lnTo>
                  <a:lnTo>
                    <a:pt x="20551" y="7025"/>
                  </a:lnTo>
                  <a:lnTo>
                    <a:pt x="20001" y="7103"/>
                  </a:lnTo>
                  <a:lnTo>
                    <a:pt x="19432" y="7156"/>
                  </a:lnTo>
                  <a:lnTo>
                    <a:pt x="18846" y="7208"/>
                  </a:lnTo>
                  <a:lnTo>
                    <a:pt x="18225" y="7208"/>
                  </a:lnTo>
                  <a:lnTo>
                    <a:pt x="17656" y="7208"/>
                  </a:lnTo>
                  <a:lnTo>
                    <a:pt x="17070" y="7182"/>
                  </a:lnTo>
                  <a:lnTo>
                    <a:pt x="16484" y="7156"/>
                  </a:lnTo>
                  <a:lnTo>
                    <a:pt x="15986" y="7103"/>
                  </a:lnTo>
                  <a:lnTo>
                    <a:pt x="14992" y="6999"/>
                  </a:lnTo>
                  <a:lnTo>
                    <a:pt x="14210" y="6907"/>
                  </a:lnTo>
                  <a:lnTo>
                    <a:pt x="13695" y="6828"/>
                  </a:lnTo>
                  <a:lnTo>
                    <a:pt x="13517" y="6802"/>
                  </a:lnTo>
                  <a:lnTo>
                    <a:pt x="13073" y="6645"/>
                  </a:lnTo>
                  <a:lnTo>
                    <a:pt x="12700" y="6474"/>
                  </a:lnTo>
                  <a:lnTo>
                    <a:pt x="12363" y="6304"/>
                  </a:lnTo>
                  <a:lnTo>
                    <a:pt x="12132" y="6094"/>
                  </a:lnTo>
                  <a:lnTo>
                    <a:pt x="11919" y="5871"/>
                  </a:lnTo>
                  <a:lnTo>
                    <a:pt x="11776" y="5649"/>
                  </a:lnTo>
                  <a:lnTo>
                    <a:pt x="11688" y="5413"/>
                  </a:lnTo>
                  <a:lnTo>
                    <a:pt x="11617" y="5190"/>
                  </a:lnTo>
                  <a:lnTo>
                    <a:pt x="11617" y="4941"/>
                  </a:lnTo>
                  <a:lnTo>
                    <a:pt x="11652" y="4718"/>
                  </a:lnTo>
                  <a:lnTo>
                    <a:pt x="11723" y="4482"/>
                  </a:lnTo>
                  <a:lnTo>
                    <a:pt x="11812" y="4285"/>
                  </a:lnTo>
                  <a:lnTo>
                    <a:pt x="11919" y="4089"/>
                  </a:lnTo>
                  <a:lnTo>
                    <a:pt x="12096" y="3905"/>
                  </a:lnTo>
                  <a:lnTo>
                    <a:pt x="12292" y="3735"/>
                  </a:lnTo>
                  <a:lnTo>
                    <a:pt x="12505" y="3604"/>
                  </a:lnTo>
                  <a:lnTo>
                    <a:pt x="12700" y="3460"/>
                  </a:lnTo>
                  <a:lnTo>
                    <a:pt x="12878" y="3250"/>
                  </a:lnTo>
                  <a:lnTo>
                    <a:pt x="13038" y="3027"/>
                  </a:lnTo>
                  <a:lnTo>
                    <a:pt x="13180" y="2752"/>
                  </a:lnTo>
                  <a:lnTo>
                    <a:pt x="13286" y="2477"/>
                  </a:lnTo>
                  <a:lnTo>
                    <a:pt x="13322" y="2175"/>
                  </a:lnTo>
                  <a:lnTo>
                    <a:pt x="13357" y="1874"/>
                  </a:lnTo>
                  <a:lnTo>
                    <a:pt x="13286" y="1572"/>
                  </a:lnTo>
                  <a:lnTo>
                    <a:pt x="13180" y="1271"/>
                  </a:lnTo>
                  <a:lnTo>
                    <a:pt x="13038" y="983"/>
                  </a:lnTo>
                  <a:lnTo>
                    <a:pt x="12949" y="865"/>
                  </a:lnTo>
                  <a:lnTo>
                    <a:pt x="12807" y="733"/>
                  </a:lnTo>
                  <a:lnTo>
                    <a:pt x="12665" y="616"/>
                  </a:lnTo>
                  <a:lnTo>
                    <a:pt x="12505" y="511"/>
                  </a:lnTo>
                  <a:lnTo>
                    <a:pt x="12327" y="406"/>
                  </a:lnTo>
                  <a:lnTo>
                    <a:pt x="12132" y="314"/>
                  </a:lnTo>
                  <a:lnTo>
                    <a:pt x="11883" y="235"/>
                  </a:lnTo>
                  <a:lnTo>
                    <a:pt x="11652" y="183"/>
                  </a:lnTo>
                  <a:lnTo>
                    <a:pt x="11368" y="104"/>
                  </a:lnTo>
                  <a:lnTo>
                    <a:pt x="11101" y="78"/>
                  </a:lnTo>
                  <a:lnTo>
                    <a:pt x="10800" y="52"/>
                  </a:lnTo>
                  <a:lnTo>
                    <a:pt x="10444" y="52"/>
                  </a:lnTo>
                  <a:lnTo>
                    <a:pt x="10142" y="52"/>
                  </a:lnTo>
                  <a:lnTo>
                    <a:pt x="9840" y="78"/>
                  </a:lnTo>
                  <a:lnTo>
                    <a:pt x="9574" y="104"/>
                  </a:lnTo>
                  <a:lnTo>
                    <a:pt x="9325" y="157"/>
                  </a:lnTo>
                  <a:lnTo>
                    <a:pt x="9094" y="209"/>
                  </a:lnTo>
                  <a:lnTo>
                    <a:pt x="8846" y="262"/>
                  </a:lnTo>
                  <a:lnTo>
                    <a:pt x="8650" y="340"/>
                  </a:lnTo>
                  <a:lnTo>
                    <a:pt x="8437" y="432"/>
                  </a:lnTo>
                  <a:lnTo>
                    <a:pt x="8277" y="511"/>
                  </a:lnTo>
                  <a:lnTo>
                    <a:pt x="8100" y="616"/>
                  </a:lnTo>
                  <a:lnTo>
                    <a:pt x="7957" y="707"/>
                  </a:lnTo>
                  <a:lnTo>
                    <a:pt x="7833" y="838"/>
                  </a:lnTo>
                  <a:lnTo>
                    <a:pt x="7620" y="1061"/>
                  </a:lnTo>
                  <a:lnTo>
                    <a:pt x="7442" y="1336"/>
                  </a:lnTo>
                  <a:lnTo>
                    <a:pt x="7353" y="1599"/>
                  </a:lnTo>
                  <a:lnTo>
                    <a:pt x="7318" y="1900"/>
                  </a:lnTo>
                  <a:lnTo>
                    <a:pt x="7318" y="2175"/>
                  </a:lnTo>
                  <a:lnTo>
                    <a:pt x="7353" y="2450"/>
                  </a:lnTo>
                  <a:lnTo>
                    <a:pt x="7442" y="2726"/>
                  </a:lnTo>
                  <a:lnTo>
                    <a:pt x="7620" y="2975"/>
                  </a:lnTo>
                  <a:lnTo>
                    <a:pt x="7833" y="3198"/>
                  </a:lnTo>
                  <a:lnTo>
                    <a:pt x="8064" y="3433"/>
                  </a:lnTo>
                  <a:lnTo>
                    <a:pt x="8295" y="3630"/>
                  </a:lnTo>
                  <a:lnTo>
                    <a:pt x="8508" y="3853"/>
                  </a:lnTo>
                  <a:lnTo>
                    <a:pt x="8686" y="4089"/>
                  </a:lnTo>
                  <a:lnTo>
                    <a:pt x="8775" y="4312"/>
                  </a:lnTo>
                  <a:lnTo>
                    <a:pt x="8846" y="4561"/>
                  </a:lnTo>
                  <a:lnTo>
                    <a:pt x="8846" y="4810"/>
                  </a:lnTo>
                  <a:lnTo>
                    <a:pt x="8810" y="5059"/>
                  </a:lnTo>
                  <a:lnTo>
                    <a:pt x="8721" y="5295"/>
                  </a:lnTo>
                  <a:lnTo>
                    <a:pt x="8579" y="5544"/>
                  </a:lnTo>
                  <a:lnTo>
                    <a:pt x="8366" y="5766"/>
                  </a:lnTo>
                  <a:lnTo>
                    <a:pt x="8135" y="5976"/>
                  </a:lnTo>
                  <a:lnTo>
                    <a:pt x="7833" y="6199"/>
                  </a:lnTo>
                  <a:lnTo>
                    <a:pt x="7478" y="6369"/>
                  </a:lnTo>
                  <a:lnTo>
                    <a:pt x="7069" y="6527"/>
                  </a:lnTo>
                  <a:lnTo>
                    <a:pt x="6590" y="6671"/>
                  </a:lnTo>
                  <a:lnTo>
                    <a:pt x="6092" y="6802"/>
                  </a:lnTo>
                  <a:lnTo>
                    <a:pt x="5684" y="6802"/>
                  </a:lnTo>
                  <a:lnTo>
                    <a:pt x="5133" y="6802"/>
                  </a:lnTo>
                  <a:lnTo>
                    <a:pt x="4547" y="6802"/>
                  </a:lnTo>
                  <a:lnTo>
                    <a:pt x="3872" y="6802"/>
                  </a:lnTo>
                  <a:lnTo>
                    <a:pt x="3144" y="6802"/>
                  </a:lnTo>
                  <a:lnTo>
                    <a:pt x="2362" y="6802"/>
                  </a:lnTo>
                  <a:lnTo>
                    <a:pt x="1545" y="6802"/>
                  </a:lnTo>
                  <a:lnTo>
                    <a:pt x="692" y="6802"/>
                  </a:lnTo>
                  <a:lnTo>
                    <a:pt x="586" y="7234"/>
                  </a:lnTo>
                  <a:lnTo>
                    <a:pt x="461" y="7837"/>
                  </a:lnTo>
                  <a:lnTo>
                    <a:pt x="355" y="8493"/>
                  </a:lnTo>
                  <a:lnTo>
                    <a:pt x="248" y="9187"/>
                  </a:lnTo>
                  <a:lnTo>
                    <a:pt x="142" y="9869"/>
                  </a:lnTo>
                  <a:lnTo>
                    <a:pt x="106" y="10498"/>
                  </a:lnTo>
                  <a:lnTo>
                    <a:pt x="106" y="10983"/>
                  </a:lnTo>
                  <a:lnTo>
                    <a:pt x="106" y="11311"/>
                  </a:lnTo>
                  <a:lnTo>
                    <a:pt x="213" y="11481"/>
                  </a:lnTo>
                  <a:lnTo>
                    <a:pt x="319" y="11651"/>
                  </a:lnTo>
                  <a:lnTo>
                    <a:pt x="497" y="11783"/>
                  </a:lnTo>
                  <a:lnTo>
                    <a:pt x="692" y="11914"/>
                  </a:lnTo>
                  <a:lnTo>
                    <a:pt x="941" y="12032"/>
                  </a:lnTo>
                  <a:lnTo>
                    <a:pt x="1207" y="12110"/>
                  </a:lnTo>
                  <a:lnTo>
                    <a:pt x="1509" y="12189"/>
                  </a:lnTo>
                  <a:lnTo>
                    <a:pt x="1794" y="12241"/>
                  </a:lnTo>
                  <a:lnTo>
                    <a:pt x="2131" y="12267"/>
                  </a:lnTo>
                  <a:lnTo>
                    <a:pt x="2433" y="12281"/>
                  </a:lnTo>
                  <a:lnTo>
                    <a:pt x="2735" y="12267"/>
                  </a:lnTo>
                  <a:lnTo>
                    <a:pt x="3055" y="12241"/>
                  </a:lnTo>
                  <a:lnTo>
                    <a:pt x="3357" y="12189"/>
                  </a:lnTo>
                  <a:lnTo>
                    <a:pt x="3623" y="12084"/>
                  </a:lnTo>
                  <a:lnTo>
                    <a:pt x="3872" y="11979"/>
                  </a:lnTo>
                  <a:lnTo>
                    <a:pt x="4103" y="11861"/>
                  </a:lnTo>
                  <a:lnTo>
                    <a:pt x="4316" y="11704"/>
                  </a:lnTo>
                  <a:lnTo>
                    <a:pt x="4582" y="11612"/>
                  </a:lnTo>
                  <a:lnTo>
                    <a:pt x="4849" y="11533"/>
                  </a:lnTo>
                  <a:lnTo>
                    <a:pt x="5169" y="11507"/>
                  </a:lnTo>
                  <a:lnTo>
                    <a:pt x="5506" y="11481"/>
                  </a:lnTo>
                  <a:lnTo>
                    <a:pt x="5808" y="11507"/>
                  </a:lnTo>
                  <a:lnTo>
                    <a:pt x="6146" y="11560"/>
                  </a:lnTo>
                  <a:lnTo>
                    <a:pt x="6501" y="11651"/>
                  </a:lnTo>
                  <a:lnTo>
                    <a:pt x="6803" y="11783"/>
                  </a:lnTo>
                  <a:lnTo>
                    <a:pt x="7105" y="11940"/>
                  </a:lnTo>
                  <a:lnTo>
                    <a:pt x="7353" y="12110"/>
                  </a:lnTo>
                  <a:lnTo>
                    <a:pt x="7584" y="12333"/>
                  </a:lnTo>
                  <a:lnTo>
                    <a:pt x="7798" y="12595"/>
                  </a:lnTo>
                  <a:lnTo>
                    <a:pt x="7922" y="12870"/>
                  </a:lnTo>
                  <a:lnTo>
                    <a:pt x="8028" y="13198"/>
                  </a:lnTo>
                  <a:lnTo>
                    <a:pt x="8064" y="13526"/>
                  </a:lnTo>
                  <a:lnTo>
                    <a:pt x="8028" y="13775"/>
                  </a:lnTo>
                  <a:lnTo>
                    <a:pt x="7922" y="13998"/>
                  </a:lnTo>
                  <a:lnTo>
                    <a:pt x="7798" y="14220"/>
                  </a:lnTo>
                  <a:lnTo>
                    <a:pt x="7584" y="14404"/>
                  </a:lnTo>
                  <a:lnTo>
                    <a:pt x="7353" y="14574"/>
                  </a:lnTo>
                  <a:lnTo>
                    <a:pt x="7105" y="14732"/>
                  </a:lnTo>
                  <a:lnTo>
                    <a:pt x="6803" y="14850"/>
                  </a:lnTo>
                  <a:lnTo>
                    <a:pt x="6501" y="14954"/>
                  </a:lnTo>
                  <a:lnTo>
                    <a:pt x="6146" y="15033"/>
                  </a:lnTo>
                  <a:lnTo>
                    <a:pt x="5808" y="15085"/>
                  </a:lnTo>
                  <a:lnTo>
                    <a:pt x="5506" y="15085"/>
                  </a:lnTo>
                  <a:lnTo>
                    <a:pt x="5169" y="15059"/>
                  </a:lnTo>
                  <a:lnTo>
                    <a:pt x="4849" y="15007"/>
                  </a:lnTo>
                  <a:lnTo>
                    <a:pt x="4582" y="14902"/>
                  </a:lnTo>
                  <a:lnTo>
                    <a:pt x="4316" y="14784"/>
                  </a:lnTo>
                  <a:lnTo>
                    <a:pt x="4103" y="14600"/>
                  </a:lnTo>
                  <a:lnTo>
                    <a:pt x="3907" y="14430"/>
                  </a:lnTo>
                  <a:lnTo>
                    <a:pt x="3659" y="14299"/>
                  </a:lnTo>
                  <a:lnTo>
                    <a:pt x="3428" y="14194"/>
                  </a:lnTo>
                  <a:lnTo>
                    <a:pt x="3179" y="14129"/>
                  </a:lnTo>
                  <a:lnTo>
                    <a:pt x="2913" y="14102"/>
                  </a:lnTo>
                  <a:lnTo>
                    <a:pt x="2646" y="14102"/>
                  </a:lnTo>
                  <a:lnTo>
                    <a:pt x="2362" y="14129"/>
                  </a:lnTo>
                  <a:lnTo>
                    <a:pt x="2096" y="14168"/>
                  </a:lnTo>
                  <a:lnTo>
                    <a:pt x="1811" y="14273"/>
                  </a:lnTo>
                  <a:lnTo>
                    <a:pt x="1545" y="14378"/>
                  </a:lnTo>
                  <a:lnTo>
                    <a:pt x="1314" y="14496"/>
                  </a:lnTo>
                  <a:lnTo>
                    <a:pt x="1065" y="14653"/>
                  </a:lnTo>
                  <a:lnTo>
                    <a:pt x="870" y="14797"/>
                  </a:lnTo>
                  <a:lnTo>
                    <a:pt x="657" y="14981"/>
                  </a:lnTo>
                  <a:lnTo>
                    <a:pt x="497" y="15177"/>
                  </a:lnTo>
                  <a:lnTo>
                    <a:pt x="390" y="15413"/>
                  </a:lnTo>
                  <a:lnTo>
                    <a:pt x="284" y="15636"/>
                  </a:lnTo>
                  <a:lnTo>
                    <a:pt x="248" y="15911"/>
                  </a:lnTo>
                  <a:lnTo>
                    <a:pt x="284" y="16239"/>
                  </a:lnTo>
                  <a:lnTo>
                    <a:pt x="319" y="16566"/>
                  </a:lnTo>
                  <a:lnTo>
                    <a:pt x="497" y="17340"/>
                  </a:lnTo>
                  <a:lnTo>
                    <a:pt x="692" y="18152"/>
                  </a:lnTo>
                  <a:lnTo>
                    <a:pt x="799" y="18559"/>
                  </a:lnTo>
                  <a:lnTo>
                    <a:pt x="905" y="18978"/>
                  </a:lnTo>
                  <a:lnTo>
                    <a:pt x="959" y="19384"/>
                  </a:lnTo>
                  <a:lnTo>
                    <a:pt x="994" y="19791"/>
                  </a:lnTo>
                  <a:lnTo>
                    <a:pt x="994" y="20132"/>
                  </a:lnTo>
                  <a:lnTo>
                    <a:pt x="959" y="20485"/>
                  </a:lnTo>
                  <a:lnTo>
                    <a:pt x="941" y="20669"/>
                  </a:lnTo>
                  <a:lnTo>
                    <a:pt x="870" y="20813"/>
                  </a:lnTo>
                  <a:lnTo>
                    <a:pt x="799" y="20970"/>
                  </a:lnTo>
                  <a:lnTo>
                    <a:pt x="692" y="21088"/>
                  </a:lnTo>
                  <a:lnTo>
                    <a:pt x="1474" y="20997"/>
                  </a:lnTo>
                  <a:lnTo>
                    <a:pt x="2291" y="20866"/>
                  </a:lnTo>
                  <a:lnTo>
                    <a:pt x="3108" y="20787"/>
                  </a:lnTo>
                  <a:lnTo>
                    <a:pt x="3907" y="20721"/>
                  </a:lnTo>
                  <a:lnTo>
                    <a:pt x="4653" y="20695"/>
                  </a:lnTo>
                  <a:lnTo>
                    <a:pt x="5364" y="20695"/>
                  </a:lnTo>
                  <a:lnTo>
                    <a:pt x="5701" y="20721"/>
                  </a:lnTo>
                  <a:lnTo>
                    <a:pt x="6057" y="20761"/>
                  </a:lnTo>
                  <a:lnTo>
                    <a:pt x="6323" y="20813"/>
                  </a:lnTo>
                  <a:lnTo>
                    <a:pt x="6625" y="20892"/>
                  </a:lnTo>
                  <a:close/>
                </a:path>
              </a:pathLst>
            </a:custGeom>
            <a:solidFill>
              <a:srgbClr val="FFBE7D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6394" name="Puzzle2"/>
            <p:cNvSpPr>
              <a:spLocks noEditPoints="1" noChangeArrowheads="1"/>
            </p:cNvSpPr>
            <p:nvPr/>
          </p:nvSpPr>
          <p:spPr bwMode="auto">
            <a:xfrm>
              <a:off x="2880" y="1736"/>
              <a:ext cx="1778" cy="137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5394 w 21600"/>
                <a:gd name="T25" fmla="*/ 6735 h 21600"/>
                <a:gd name="T26" fmla="*/ 16182 w 21600"/>
                <a:gd name="T27" fmla="*/ 20441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4247" y="12354"/>
                  </a:moveTo>
                  <a:lnTo>
                    <a:pt x="4134" y="12468"/>
                  </a:lnTo>
                  <a:lnTo>
                    <a:pt x="4010" y="12581"/>
                  </a:lnTo>
                  <a:lnTo>
                    <a:pt x="3897" y="12637"/>
                  </a:lnTo>
                  <a:lnTo>
                    <a:pt x="3773" y="12694"/>
                  </a:lnTo>
                  <a:lnTo>
                    <a:pt x="3637" y="12694"/>
                  </a:lnTo>
                  <a:lnTo>
                    <a:pt x="3524" y="12694"/>
                  </a:lnTo>
                  <a:lnTo>
                    <a:pt x="3400" y="12665"/>
                  </a:lnTo>
                  <a:lnTo>
                    <a:pt x="3287" y="12609"/>
                  </a:lnTo>
                  <a:lnTo>
                    <a:pt x="3027" y="12496"/>
                  </a:lnTo>
                  <a:lnTo>
                    <a:pt x="2790" y="12340"/>
                  </a:lnTo>
                  <a:lnTo>
                    <a:pt x="2530" y="12142"/>
                  </a:lnTo>
                  <a:lnTo>
                    <a:pt x="2293" y="11987"/>
                  </a:lnTo>
                  <a:lnTo>
                    <a:pt x="2033" y="11817"/>
                  </a:lnTo>
                  <a:lnTo>
                    <a:pt x="1773" y="11676"/>
                  </a:lnTo>
                  <a:lnTo>
                    <a:pt x="1638" y="11662"/>
                  </a:lnTo>
                  <a:lnTo>
                    <a:pt x="1513" y="11634"/>
                  </a:lnTo>
                  <a:lnTo>
                    <a:pt x="1378" y="11634"/>
                  </a:lnTo>
                  <a:lnTo>
                    <a:pt x="1253" y="11634"/>
                  </a:lnTo>
                  <a:lnTo>
                    <a:pt x="1118" y="11662"/>
                  </a:lnTo>
                  <a:lnTo>
                    <a:pt x="971" y="11732"/>
                  </a:lnTo>
                  <a:lnTo>
                    <a:pt x="835" y="11817"/>
                  </a:lnTo>
                  <a:lnTo>
                    <a:pt x="711" y="11959"/>
                  </a:lnTo>
                  <a:lnTo>
                    <a:pt x="553" y="12086"/>
                  </a:lnTo>
                  <a:lnTo>
                    <a:pt x="429" y="12284"/>
                  </a:lnTo>
                  <a:lnTo>
                    <a:pt x="271" y="12524"/>
                  </a:lnTo>
                  <a:lnTo>
                    <a:pt x="146" y="12793"/>
                  </a:lnTo>
                  <a:lnTo>
                    <a:pt x="79" y="12962"/>
                  </a:lnTo>
                  <a:lnTo>
                    <a:pt x="33" y="13146"/>
                  </a:lnTo>
                  <a:lnTo>
                    <a:pt x="11" y="13386"/>
                  </a:lnTo>
                  <a:lnTo>
                    <a:pt x="11" y="13641"/>
                  </a:lnTo>
                  <a:lnTo>
                    <a:pt x="33" y="13881"/>
                  </a:lnTo>
                  <a:lnTo>
                    <a:pt x="101" y="14150"/>
                  </a:lnTo>
                  <a:lnTo>
                    <a:pt x="192" y="14404"/>
                  </a:lnTo>
                  <a:lnTo>
                    <a:pt x="293" y="14645"/>
                  </a:lnTo>
                  <a:lnTo>
                    <a:pt x="451" y="14857"/>
                  </a:lnTo>
                  <a:lnTo>
                    <a:pt x="621" y="15054"/>
                  </a:lnTo>
                  <a:lnTo>
                    <a:pt x="734" y="15125"/>
                  </a:lnTo>
                  <a:lnTo>
                    <a:pt x="835" y="15210"/>
                  </a:lnTo>
                  <a:lnTo>
                    <a:pt x="948" y="15267"/>
                  </a:lnTo>
                  <a:lnTo>
                    <a:pt x="1084" y="15323"/>
                  </a:lnTo>
                  <a:lnTo>
                    <a:pt x="1208" y="15351"/>
                  </a:lnTo>
                  <a:lnTo>
                    <a:pt x="1355" y="15380"/>
                  </a:lnTo>
                  <a:lnTo>
                    <a:pt x="1513" y="15380"/>
                  </a:lnTo>
                  <a:lnTo>
                    <a:pt x="1683" y="15380"/>
                  </a:lnTo>
                  <a:lnTo>
                    <a:pt x="1864" y="15351"/>
                  </a:lnTo>
                  <a:lnTo>
                    <a:pt x="2033" y="15323"/>
                  </a:lnTo>
                  <a:lnTo>
                    <a:pt x="2225" y="15238"/>
                  </a:lnTo>
                  <a:lnTo>
                    <a:pt x="2428" y="15153"/>
                  </a:lnTo>
                  <a:lnTo>
                    <a:pt x="2745" y="15026"/>
                  </a:lnTo>
                  <a:lnTo>
                    <a:pt x="3005" y="14913"/>
                  </a:lnTo>
                  <a:lnTo>
                    <a:pt x="3264" y="14828"/>
                  </a:lnTo>
                  <a:lnTo>
                    <a:pt x="3513" y="14800"/>
                  </a:lnTo>
                  <a:lnTo>
                    <a:pt x="3615" y="14828"/>
                  </a:lnTo>
                  <a:lnTo>
                    <a:pt x="3728" y="14857"/>
                  </a:lnTo>
                  <a:lnTo>
                    <a:pt x="3807" y="14913"/>
                  </a:lnTo>
                  <a:lnTo>
                    <a:pt x="3920" y="14998"/>
                  </a:lnTo>
                  <a:lnTo>
                    <a:pt x="4010" y="15097"/>
                  </a:lnTo>
                  <a:lnTo>
                    <a:pt x="4089" y="15238"/>
                  </a:lnTo>
                  <a:lnTo>
                    <a:pt x="4179" y="15408"/>
                  </a:lnTo>
                  <a:lnTo>
                    <a:pt x="4247" y="15620"/>
                  </a:lnTo>
                  <a:lnTo>
                    <a:pt x="4326" y="15860"/>
                  </a:lnTo>
                  <a:lnTo>
                    <a:pt x="4394" y="16129"/>
                  </a:lnTo>
                  <a:lnTo>
                    <a:pt x="4439" y="16440"/>
                  </a:lnTo>
                  <a:lnTo>
                    <a:pt x="4507" y="16737"/>
                  </a:lnTo>
                  <a:lnTo>
                    <a:pt x="4552" y="17090"/>
                  </a:lnTo>
                  <a:lnTo>
                    <a:pt x="4575" y="17443"/>
                  </a:lnTo>
                  <a:lnTo>
                    <a:pt x="4586" y="17825"/>
                  </a:lnTo>
                  <a:lnTo>
                    <a:pt x="4586" y="18193"/>
                  </a:lnTo>
                  <a:lnTo>
                    <a:pt x="4586" y="18574"/>
                  </a:lnTo>
                  <a:lnTo>
                    <a:pt x="4586" y="18984"/>
                  </a:lnTo>
                  <a:lnTo>
                    <a:pt x="4552" y="19366"/>
                  </a:lnTo>
                  <a:lnTo>
                    <a:pt x="4507" y="19748"/>
                  </a:lnTo>
                  <a:lnTo>
                    <a:pt x="4462" y="20129"/>
                  </a:lnTo>
                  <a:lnTo>
                    <a:pt x="4371" y="20483"/>
                  </a:lnTo>
                  <a:lnTo>
                    <a:pt x="4292" y="20836"/>
                  </a:lnTo>
                  <a:lnTo>
                    <a:pt x="4202" y="21161"/>
                  </a:lnTo>
                  <a:lnTo>
                    <a:pt x="4744" y="21161"/>
                  </a:lnTo>
                  <a:lnTo>
                    <a:pt x="5264" y="21161"/>
                  </a:lnTo>
                  <a:lnTo>
                    <a:pt x="5784" y="21161"/>
                  </a:lnTo>
                  <a:lnTo>
                    <a:pt x="6235" y="21161"/>
                  </a:lnTo>
                  <a:lnTo>
                    <a:pt x="6676" y="21161"/>
                  </a:lnTo>
                  <a:lnTo>
                    <a:pt x="7060" y="21161"/>
                  </a:lnTo>
                  <a:lnTo>
                    <a:pt x="7410" y="21161"/>
                  </a:lnTo>
                  <a:lnTo>
                    <a:pt x="7670" y="21161"/>
                  </a:lnTo>
                  <a:lnTo>
                    <a:pt x="8020" y="21020"/>
                  </a:lnTo>
                  <a:lnTo>
                    <a:pt x="8303" y="20893"/>
                  </a:lnTo>
                  <a:lnTo>
                    <a:pt x="8563" y="20695"/>
                  </a:lnTo>
                  <a:lnTo>
                    <a:pt x="8800" y="20511"/>
                  </a:lnTo>
                  <a:lnTo>
                    <a:pt x="8969" y="20285"/>
                  </a:lnTo>
                  <a:lnTo>
                    <a:pt x="9150" y="20045"/>
                  </a:lnTo>
                  <a:lnTo>
                    <a:pt x="9252" y="19804"/>
                  </a:lnTo>
                  <a:lnTo>
                    <a:pt x="9342" y="19550"/>
                  </a:lnTo>
                  <a:lnTo>
                    <a:pt x="9410" y="19281"/>
                  </a:lnTo>
                  <a:lnTo>
                    <a:pt x="9433" y="19013"/>
                  </a:lnTo>
                  <a:lnTo>
                    <a:pt x="9433" y="18744"/>
                  </a:lnTo>
                  <a:lnTo>
                    <a:pt x="9387" y="18504"/>
                  </a:lnTo>
                  <a:lnTo>
                    <a:pt x="9320" y="18221"/>
                  </a:lnTo>
                  <a:lnTo>
                    <a:pt x="9207" y="17981"/>
                  </a:lnTo>
                  <a:lnTo>
                    <a:pt x="9105" y="17740"/>
                  </a:lnTo>
                  <a:lnTo>
                    <a:pt x="8924" y="17514"/>
                  </a:lnTo>
                  <a:lnTo>
                    <a:pt x="8777" y="17274"/>
                  </a:lnTo>
                  <a:lnTo>
                    <a:pt x="8642" y="17034"/>
                  </a:lnTo>
                  <a:lnTo>
                    <a:pt x="8563" y="16765"/>
                  </a:lnTo>
                  <a:lnTo>
                    <a:pt x="8472" y="16468"/>
                  </a:lnTo>
                  <a:lnTo>
                    <a:pt x="8450" y="16157"/>
                  </a:lnTo>
                  <a:lnTo>
                    <a:pt x="8450" y="15860"/>
                  </a:lnTo>
                  <a:lnTo>
                    <a:pt x="8472" y="15563"/>
                  </a:lnTo>
                  <a:lnTo>
                    <a:pt x="8540" y="15267"/>
                  </a:lnTo>
                  <a:lnTo>
                    <a:pt x="8642" y="14998"/>
                  </a:lnTo>
                  <a:lnTo>
                    <a:pt x="8777" y="14729"/>
                  </a:lnTo>
                  <a:lnTo>
                    <a:pt x="8868" y="14616"/>
                  </a:lnTo>
                  <a:lnTo>
                    <a:pt x="8969" y="14475"/>
                  </a:lnTo>
                  <a:lnTo>
                    <a:pt x="9060" y="14376"/>
                  </a:lnTo>
                  <a:lnTo>
                    <a:pt x="9184" y="14291"/>
                  </a:lnTo>
                  <a:lnTo>
                    <a:pt x="9297" y="14206"/>
                  </a:lnTo>
                  <a:lnTo>
                    <a:pt x="9433" y="14121"/>
                  </a:lnTo>
                  <a:lnTo>
                    <a:pt x="9579" y="14051"/>
                  </a:lnTo>
                  <a:lnTo>
                    <a:pt x="9726" y="13994"/>
                  </a:lnTo>
                  <a:lnTo>
                    <a:pt x="9884" y="13938"/>
                  </a:lnTo>
                  <a:lnTo>
                    <a:pt x="10054" y="13909"/>
                  </a:lnTo>
                  <a:lnTo>
                    <a:pt x="10257" y="13881"/>
                  </a:lnTo>
                  <a:lnTo>
                    <a:pt x="10449" y="13881"/>
                  </a:lnTo>
                  <a:lnTo>
                    <a:pt x="10664" y="13881"/>
                  </a:lnTo>
                  <a:lnTo>
                    <a:pt x="10856" y="13909"/>
                  </a:lnTo>
                  <a:lnTo>
                    <a:pt x="11037" y="13966"/>
                  </a:lnTo>
                  <a:lnTo>
                    <a:pt x="11206" y="14023"/>
                  </a:lnTo>
                  <a:lnTo>
                    <a:pt x="11353" y="14093"/>
                  </a:lnTo>
                  <a:lnTo>
                    <a:pt x="11511" y="14178"/>
                  </a:lnTo>
                  <a:lnTo>
                    <a:pt x="11635" y="14263"/>
                  </a:lnTo>
                  <a:lnTo>
                    <a:pt x="11748" y="14376"/>
                  </a:lnTo>
                  <a:lnTo>
                    <a:pt x="11861" y="14475"/>
                  </a:lnTo>
                  <a:lnTo>
                    <a:pt x="11941" y="14616"/>
                  </a:lnTo>
                  <a:lnTo>
                    <a:pt x="12031" y="14758"/>
                  </a:lnTo>
                  <a:lnTo>
                    <a:pt x="12099" y="14885"/>
                  </a:lnTo>
                  <a:lnTo>
                    <a:pt x="12200" y="15210"/>
                  </a:lnTo>
                  <a:lnTo>
                    <a:pt x="12268" y="15507"/>
                  </a:lnTo>
                  <a:lnTo>
                    <a:pt x="12291" y="15832"/>
                  </a:lnTo>
                  <a:lnTo>
                    <a:pt x="12291" y="16157"/>
                  </a:lnTo>
                  <a:lnTo>
                    <a:pt x="12246" y="16482"/>
                  </a:lnTo>
                  <a:lnTo>
                    <a:pt x="12178" y="16807"/>
                  </a:lnTo>
                  <a:lnTo>
                    <a:pt x="12099" y="17090"/>
                  </a:lnTo>
                  <a:lnTo>
                    <a:pt x="12008" y="17330"/>
                  </a:lnTo>
                  <a:lnTo>
                    <a:pt x="11884" y="17542"/>
                  </a:lnTo>
                  <a:lnTo>
                    <a:pt x="11748" y="17712"/>
                  </a:lnTo>
                  <a:lnTo>
                    <a:pt x="11613" y="17839"/>
                  </a:lnTo>
                  <a:lnTo>
                    <a:pt x="11489" y="18037"/>
                  </a:lnTo>
                  <a:lnTo>
                    <a:pt x="11398" y="18221"/>
                  </a:lnTo>
                  <a:lnTo>
                    <a:pt x="11319" y="18447"/>
                  </a:lnTo>
                  <a:lnTo>
                    <a:pt x="11251" y="18659"/>
                  </a:lnTo>
                  <a:lnTo>
                    <a:pt x="11206" y="18900"/>
                  </a:lnTo>
                  <a:lnTo>
                    <a:pt x="11184" y="19154"/>
                  </a:lnTo>
                  <a:lnTo>
                    <a:pt x="11184" y="19423"/>
                  </a:lnTo>
                  <a:lnTo>
                    <a:pt x="11229" y="19663"/>
                  </a:lnTo>
                  <a:lnTo>
                    <a:pt x="11297" y="19903"/>
                  </a:lnTo>
                  <a:lnTo>
                    <a:pt x="11376" y="20158"/>
                  </a:lnTo>
                  <a:lnTo>
                    <a:pt x="11511" y="20398"/>
                  </a:lnTo>
                  <a:lnTo>
                    <a:pt x="11681" y="20610"/>
                  </a:lnTo>
                  <a:lnTo>
                    <a:pt x="11884" y="20808"/>
                  </a:lnTo>
                  <a:lnTo>
                    <a:pt x="12121" y="20992"/>
                  </a:lnTo>
                  <a:lnTo>
                    <a:pt x="12404" y="21161"/>
                  </a:lnTo>
                  <a:lnTo>
                    <a:pt x="12528" y="21190"/>
                  </a:lnTo>
                  <a:lnTo>
                    <a:pt x="12856" y="21274"/>
                  </a:lnTo>
                  <a:lnTo>
                    <a:pt x="13330" y="21373"/>
                  </a:lnTo>
                  <a:lnTo>
                    <a:pt x="13963" y="21486"/>
                  </a:lnTo>
                  <a:lnTo>
                    <a:pt x="14313" y="21543"/>
                  </a:lnTo>
                  <a:lnTo>
                    <a:pt x="14652" y="21571"/>
                  </a:lnTo>
                  <a:lnTo>
                    <a:pt x="15025" y="21600"/>
                  </a:lnTo>
                  <a:lnTo>
                    <a:pt x="15409" y="21600"/>
                  </a:lnTo>
                  <a:lnTo>
                    <a:pt x="15782" y="21600"/>
                  </a:lnTo>
                  <a:lnTo>
                    <a:pt x="16177" y="21571"/>
                  </a:lnTo>
                  <a:lnTo>
                    <a:pt x="16516" y="21486"/>
                  </a:lnTo>
                  <a:lnTo>
                    <a:pt x="16889" y="21402"/>
                  </a:lnTo>
                  <a:lnTo>
                    <a:pt x="16821" y="21190"/>
                  </a:lnTo>
                  <a:lnTo>
                    <a:pt x="16776" y="20935"/>
                  </a:lnTo>
                  <a:lnTo>
                    <a:pt x="16742" y="20667"/>
                  </a:lnTo>
                  <a:lnTo>
                    <a:pt x="16719" y="20370"/>
                  </a:lnTo>
                  <a:lnTo>
                    <a:pt x="16697" y="19719"/>
                  </a:lnTo>
                  <a:lnTo>
                    <a:pt x="16697" y="19013"/>
                  </a:lnTo>
                  <a:lnTo>
                    <a:pt x="16719" y="18306"/>
                  </a:lnTo>
                  <a:lnTo>
                    <a:pt x="16753" y="17599"/>
                  </a:lnTo>
                  <a:lnTo>
                    <a:pt x="16821" y="16949"/>
                  </a:lnTo>
                  <a:lnTo>
                    <a:pt x="16889" y="16383"/>
                  </a:lnTo>
                  <a:lnTo>
                    <a:pt x="16934" y="16129"/>
                  </a:lnTo>
                  <a:lnTo>
                    <a:pt x="17002" y="15945"/>
                  </a:lnTo>
                  <a:lnTo>
                    <a:pt x="17081" y="15790"/>
                  </a:lnTo>
                  <a:lnTo>
                    <a:pt x="17194" y="15648"/>
                  </a:lnTo>
                  <a:lnTo>
                    <a:pt x="17318" y="15563"/>
                  </a:lnTo>
                  <a:lnTo>
                    <a:pt x="17453" y="15507"/>
                  </a:lnTo>
                  <a:lnTo>
                    <a:pt x="17600" y="15450"/>
                  </a:lnTo>
                  <a:lnTo>
                    <a:pt x="17758" y="15450"/>
                  </a:lnTo>
                  <a:lnTo>
                    <a:pt x="17905" y="15479"/>
                  </a:lnTo>
                  <a:lnTo>
                    <a:pt x="18064" y="15535"/>
                  </a:lnTo>
                  <a:lnTo>
                    <a:pt x="18233" y="15620"/>
                  </a:lnTo>
                  <a:lnTo>
                    <a:pt x="18380" y="15733"/>
                  </a:lnTo>
                  <a:lnTo>
                    <a:pt x="18561" y="15832"/>
                  </a:lnTo>
                  <a:lnTo>
                    <a:pt x="18707" y="15973"/>
                  </a:lnTo>
                  <a:lnTo>
                    <a:pt x="18866" y="16129"/>
                  </a:lnTo>
                  <a:lnTo>
                    <a:pt x="18990" y="16327"/>
                  </a:lnTo>
                  <a:lnTo>
                    <a:pt x="19125" y="16482"/>
                  </a:lnTo>
                  <a:lnTo>
                    <a:pt x="19295" y="16624"/>
                  </a:lnTo>
                  <a:lnTo>
                    <a:pt x="19464" y="16737"/>
                  </a:lnTo>
                  <a:lnTo>
                    <a:pt x="19668" y="16807"/>
                  </a:lnTo>
                  <a:lnTo>
                    <a:pt x="19860" y="16836"/>
                  </a:lnTo>
                  <a:lnTo>
                    <a:pt x="20052" y="16864"/>
                  </a:lnTo>
                  <a:lnTo>
                    <a:pt x="20266" y="16836"/>
                  </a:lnTo>
                  <a:lnTo>
                    <a:pt x="20470" y="16793"/>
                  </a:lnTo>
                  <a:lnTo>
                    <a:pt x="20662" y="16708"/>
                  </a:lnTo>
                  <a:lnTo>
                    <a:pt x="20854" y="16567"/>
                  </a:lnTo>
                  <a:lnTo>
                    <a:pt x="21035" y="16412"/>
                  </a:lnTo>
                  <a:lnTo>
                    <a:pt x="21182" y="16214"/>
                  </a:lnTo>
                  <a:lnTo>
                    <a:pt x="21340" y="16002"/>
                  </a:lnTo>
                  <a:lnTo>
                    <a:pt x="21441" y="15733"/>
                  </a:lnTo>
                  <a:lnTo>
                    <a:pt x="21532" y="15436"/>
                  </a:lnTo>
                  <a:lnTo>
                    <a:pt x="21600" y="15083"/>
                  </a:lnTo>
                  <a:lnTo>
                    <a:pt x="21600" y="14885"/>
                  </a:lnTo>
                  <a:lnTo>
                    <a:pt x="21600" y="14729"/>
                  </a:lnTo>
                  <a:lnTo>
                    <a:pt x="21600" y="14531"/>
                  </a:lnTo>
                  <a:lnTo>
                    <a:pt x="21577" y="14376"/>
                  </a:lnTo>
                  <a:lnTo>
                    <a:pt x="21532" y="14206"/>
                  </a:lnTo>
                  <a:lnTo>
                    <a:pt x="21487" y="14051"/>
                  </a:lnTo>
                  <a:lnTo>
                    <a:pt x="21419" y="13909"/>
                  </a:lnTo>
                  <a:lnTo>
                    <a:pt x="21351" y="13768"/>
                  </a:lnTo>
                  <a:lnTo>
                    <a:pt x="21204" y="13500"/>
                  </a:lnTo>
                  <a:lnTo>
                    <a:pt x="21035" y="13287"/>
                  </a:lnTo>
                  <a:lnTo>
                    <a:pt x="20809" y="13090"/>
                  </a:lnTo>
                  <a:lnTo>
                    <a:pt x="20594" y="12962"/>
                  </a:lnTo>
                  <a:lnTo>
                    <a:pt x="20357" y="12821"/>
                  </a:lnTo>
                  <a:lnTo>
                    <a:pt x="20120" y="12764"/>
                  </a:lnTo>
                  <a:lnTo>
                    <a:pt x="19882" y="12708"/>
                  </a:lnTo>
                  <a:lnTo>
                    <a:pt x="19645" y="12736"/>
                  </a:lnTo>
                  <a:lnTo>
                    <a:pt x="19430" y="12793"/>
                  </a:lnTo>
                  <a:lnTo>
                    <a:pt x="19227" y="12906"/>
                  </a:lnTo>
                  <a:lnTo>
                    <a:pt x="19148" y="12962"/>
                  </a:lnTo>
                  <a:lnTo>
                    <a:pt x="19058" y="13047"/>
                  </a:lnTo>
                  <a:lnTo>
                    <a:pt x="18990" y="13146"/>
                  </a:lnTo>
                  <a:lnTo>
                    <a:pt x="18911" y="13259"/>
                  </a:lnTo>
                  <a:lnTo>
                    <a:pt x="18775" y="13471"/>
                  </a:lnTo>
                  <a:lnTo>
                    <a:pt x="18628" y="13641"/>
                  </a:lnTo>
                  <a:lnTo>
                    <a:pt x="18470" y="13740"/>
                  </a:lnTo>
                  <a:lnTo>
                    <a:pt x="18301" y="13825"/>
                  </a:lnTo>
                  <a:lnTo>
                    <a:pt x="18143" y="13853"/>
                  </a:lnTo>
                  <a:lnTo>
                    <a:pt x="17973" y="13881"/>
                  </a:lnTo>
                  <a:lnTo>
                    <a:pt x="17804" y="13853"/>
                  </a:lnTo>
                  <a:lnTo>
                    <a:pt x="17646" y="13796"/>
                  </a:lnTo>
                  <a:lnTo>
                    <a:pt x="17499" y="13726"/>
                  </a:lnTo>
                  <a:lnTo>
                    <a:pt x="17341" y="13641"/>
                  </a:lnTo>
                  <a:lnTo>
                    <a:pt x="17216" y="13528"/>
                  </a:lnTo>
                  <a:lnTo>
                    <a:pt x="17103" y="13386"/>
                  </a:lnTo>
                  <a:lnTo>
                    <a:pt x="17024" y="13259"/>
                  </a:lnTo>
                  <a:lnTo>
                    <a:pt x="16934" y="13118"/>
                  </a:lnTo>
                  <a:lnTo>
                    <a:pt x="16889" y="12991"/>
                  </a:lnTo>
                  <a:lnTo>
                    <a:pt x="16889" y="12849"/>
                  </a:lnTo>
                  <a:lnTo>
                    <a:pt x="16889" y="12383"/>
                  </a:lnTo>
                  <a:lnTo>
                    <a:pt x="16889" y="11662"/>
                  </a:lnTo>
                  <a:lnTo>
                    <a:pt x="16889" y="10701"/>
                  </a:lnTo>
                  <a:lnTo>
                    <a:pt x="16889" y="9640"/>
                  </a:lnTo>
                  <a:lnTo>
                    <a:pt x="16889" y="8566"/>
                  </a:lnTo>
                  <a:lnTo>
                    <a:pt x="16889" y="7478"/>
                  </a:lnTo>
                  <a:lnTo>
                    <a:pt x="16889" y="6502"/>
                  </a:lnTo>
                  <a:lnTo>
                    <a:pt x="16889" y="5739"/>
                  </a:lnTo>
                  <a:lnTo>
                    <a:pt x="16674" y="5894"/>
                  </a:lnTo>
                  <a:lnTo>
                    <a:pt x="16414" y="6036"/>
                  </a:lnTo>
                  <a:lnTo>
                    <a:pt x="16154" y="6177"/>
                  </a:lnTo>
                  <a:lnTo>
                    <a:pt x="15849" y="6248"/>
                  </a:lnTo>
                  <a:lnTo>
                    <a:pt x="15544" y="6304"/>
                  </a:lnTo>
                  <a:lnTo>
                    <a:pt x="15217" y="6332"/>
                  </a:lnTo>
                  <a:lnTo>
                    <a:pt x="14866" y="6361"/>
                  </a:lnTo>
                  <a:lnTo>
                    <a:pt x="14550" y="6361"/>
                  </a:lnTo>
                  <a:lnTo>
                    <a:pt x="14200" y="6332"/>
                  </a:lnTo>
                  <a:lnTo>
                    <a:pt x="13850" y="6276"/>
                  </a:lnTo>
                  <a:lnTo>
                    <a:pt x="13522" y="6219"/>
                  </a:lnTo>
                  <a:lnTo>
                    <a:pt x="13206" y="6149"/>
                  </a:lnTo>
                  <a:lnTo>
                    <a:pt x="12901" y="6064"/>
                  </a:lnTo>
                  <a:lnTo>
                    <a:pt x="12618" y="5951"/>
                  </a:lnTo>
                  <a:lnTo>
                    <a:pt x="12358" y="5838"/>
                  </a:lnTo>
                  <a:lnTo>
                    <a:pt x="12121" y="5739"/>
                  </a:lnTo>
                  <a:lnTo>
                    <a:pt x="11941" y="5626"/>
                  </a:lnTo>
                  <a:lnTo>
                    <a:pt x="11794" y="5513"/>
                  </a:lnTo>
                  <a:lnTo>
                    <a:pt x="11658" y="5414"/>
                  </a:lnTo>
                  <a:lnTo>
                    <a:pt x="11556" y="5301"/>
                  </a:lnTo>
                  <a:lnTo>
                    <a:pt x="11466" y="5187"/>
                  </a:lnTo>
                  <a:lnTo>
                    <a:pt x="11398" y="5089"/>
                  </a:lnTo>
                  <a:lnTo>
                    <a:pt x="11376" y="4947"/>
                  </a:lnTo>
                  <a:lnTo>
                    <a:pt x="11353" y="4834"/>
                  </a:lnTo>
                  <a:lnTo>
                    <a:pt x="11353" y="4707"/>
                  </a:lnTo>
                  <a:lnTo>
                    <a:pt x="11376" y="4565"/>
                  </a:lnTo>
                  <a:lnTo>
                    <a:pt x="11443" y="4410"/>
                  </a:lnTo>
                  <a:lnTo>
                    <a:pt x="11511" y="4240"/>
                  </a:lnTo>
                  <a:lnTo>
                    <a:pt x="11703" y="3887"/>
                  </a:lnTo>
                  <a:lnTo>
                    <a:pt x="11986" y="3505"/>
                  </a:lnTo>
                  <a:lnTo>
                    <a:pt x="12144" y="3265"/>
                  </a:lnTo>
                  <a:lnTo>
                    <a:pt x="12246" y="3025"/>
                  </a:lnTo>
                  <a:lnTo>
                    <a:pt x="12336" y="2756"/>
                  </a:lnTo>
                  <a:lnTo>
                    <a:pt x="12404" y="2445"/>
                  </a:lnTo>
                  <a:lnTo>
                    <a:pt x="12438" y="2176"/>
                  </a:lnTo>
                  <a:lnTo>
                    <a:pt x="12438" y="1880"/>
                  </a:lnTo>
                  <a:lnTo>
                    <a:pt x="12404" y="1583"/>
                  </a:lnTo>
                  <a:lnTo>
                    <a:pt x="12336" y="1314"/>
                  </a:lnTo>
                  <a:lnTo>
                    <a:pt x="12246" y="1046"/>
                  </a:lnTo>
                  <a:lnTo>
                    <a:pt x="12099" y="791"/>
                  </a:lnTo>
                  <a:lnTo>
                    <a:pt x="12008" y="692"/>
                  </a:lnTo>
                  <a:lnTo>
                    <a:pt x="11918" y="579"/>
                  </a:lnTo>
                  <a:lnTo>
                    <a:pt x="11816" y="466"/>
                  </a:lnTo>
                  <a:lnTo>
                    <a:pt x="11703" y="381"/>
                  </a:lnTo>
                  <a:lnTo>
                    <a:pt x="11579" y="310"/>
                  </a:lnTo>
                  <a:lnTo>
                    <a:pt x="11443" y="226"/>
                  </a:lnTo>
                  <a:lnTo>
                    <a:pt x="11297" y="169"/>
                  </a:lnTo>
                  <a:lnTo>
                    <a:pt x="11138" y="113"/>
                  </a:lnTo>
                  <a:lnTo>
                    <a:pt x="10969" y="56"/>
                  </a:lnTo>
                  <a:lnTo>
                    <a:pt x="10800" y="28"/>
                  </a:lnTo>
                  <a:lnTo>
                    <a:pt x="10619" y="28"/>
                  </a:lnTo>
                  <a:lnTo>
                    <a:pt x="10404" y="28"/>
                  </a:lnTo>
                  <a:lnTo>
                    <a:pt x="10257" y="28"/>
                  </a:lnTo>
                  <a:lnTo>
                    <a:pt x="10076" y="56"/>
                  </a:lnTo>
                  <a:lnTo>
                    <a:pt x="9952" y="84"/>
                  </a:lnTo>
                  <a:lnTo>
                    <a:pt x="9794" y="141"/>
                  </a:lnTo>
                  <a:lnTo>
                    <a:pt x="9692" y="226"/>
                  </a:lnTo>
                  <a:lnTo>
                    <a:pt x="9557" y="282"/>
                  </a:lnTo>
                  <a:lnTo>
                    <a:pt x="9455" y="381"/>
                  </a:lnTo>
                  <a:lnTo>
                    <a:pt x="9365" y="466"/>
                  </a:lnTo>
                  <a:lnTo>
                    <a:pt x="9274" y="579"/>
                  </a:lnTo>
                  <a:lnTo>
                    <a:pt x="9184" y="692"/>
                  </a:lnTo>
                  <a:lnTo>
                    <a:pt x="9128" y="791"/>
                  </a:lnTo>
                  <a:lnTo>
                    <a:pt x="9060" y="932"/>
                  </a:lnTo>
                  <a:lnTo>
                    <a:pt x="8969" y="1201"/>
                  </a:lnTo>
                  <a:lnTo>
                    <a:pt x="8913" y="1498"/>
                  </a:lnTo>
                  <a:lnTo>
                    <a:pt x="8890" y="1795"/>
                  </a:lnTo>
                  <a:lnTo>
                    <a:pt x="8890" y="2120"/>
                  </a:lnTo>
                  <a:lnTo>
                    <a:pt x="8913" y="2445"/>
                  </a:lnTo>
                  <a:lnTo>
                    <a:pt x="8969" y="2756"/>
                  </a:lnTo>
                  <a:lnTo>
                    <a:pt x="9060" y="3081"/>
                  </a:lnTo>
                  <a:lnTo>
                    <a:pt x="9173" y="3378"/>
                  </a:lnTo>
                  <a:lnTo>
                    <a:pt x="9297" y="3647"/>
                  </a:lnTo>
                  <a:lnTo>
                    <a:pt x="9466" y="3887"/>
                  </a:lnTo>
                  <a:lnTo>
                    <a:pt x="9579" y="4085"/>
                  </a:lnTo>
                  <a:lnTo>
                    <a:pt x="9670" y="4269"/>
                  </a:lnTo>
                  <a:lnTo>
                    <a:pt x="9726" y="4467"/>
                  </a:lnTo>
                  <a:lnTo>
                    <a:pt x="9771" y="4650"/>
                  </a:lnTo>
                  <a:lnTo>
                    <a:pt x="9771" y="4834"/>
                  </a:lnTo>
                  <a:lnTo>
                    <a:pt x="9749" y="5032"/>
                  </a:lnTo>
                  <a:lnTo>
                    <a:pt x="9715" y="5216"/>
                  </a:lnTo>
                  <a:lnTo>
                    <a:pt x="9625" y="5385"/>
                  </a:lnTo>
                  <a:lnTo>
                    <a:pt x="9534" y="5513"/>
                  </a:lnTo>
                  <a:lnTo>
                    <a:pt x="9410" y="5626"/>
                  </a:lnTo>
                  <a:lnTo>
                    <a:pt x="9229" y="5710"/>
                  </a:lnTo>
                  <a:lnTo>
                    <a:pt x="9060" y="5767"/>
                  </a:lnTo>
                  <a:lnTo>
                    <a:pt x="8845" y="5767"/>
                  </a:lnTo>
                  <a:lnTo>
                    <a:pt x="8585" y="5739"/>
                  </a:lnTo>
                  <a:lnTo>
                    <a:pt x="8325" y="5654"/>
                  </a:lnTo>
                  <a:lnTo>
                    <a:pt x="8020" y="5513"/>
                  </a:lnTo>
                  <a:lnTo>
                    <a:pt x="7840" y="5442"/>
                  </a:lnTo>
                  <a:lnTo>
                    <a:pt x="7648" y="5385"/>
                  </a:lnTo>
                  <a:lnTo>
                    <a:pt x="7433" y="5329"/>
                  </a:lnTo>
                  <a:lnTo>
                    <a:pt x="7241" y="5301"/>
                  </a:lnTo>
                  <a:lnTo>
                    <a:pt x="6755" y="5301"/>
                  </a:lnTo>
                  <a:lnTo>
                    <a:pt x="6281" y="5329"/>
                  </a:lnTo>
                  <a:lnTo>
                    <a:pt x="5784" y="5385"/>
                  </a:lnTo>
                  <a:lnTo>
                    <a:pt x="5264" y="5498"/>
                  </a:lnTo>
                  <a:lnTo>
                    <a:pt x="4744" y="5597"/>
                  </a:lnTo>
                  <a:lnTo>
                    <a:pt x="4247" y="5739"/>
                  </a:lnTo>
                  <a:lnTo>
                    <a:pt x="4202" y="5894"/>
                  </a:lnTo>
                  <a:lnTo>
                    <a:pt x="4202" y="6191"/>
                  </a:lnTo>
                  <a:lnTo>
                    <a:pt x="4202" y="6545"/>
                  </a:lnTo>
                  <a:lnTo>
                    <a:pt x="4225" y="6954"/>
                  </a:lnTo>
                  <a:lnTo>
                    <a:pt x="4315" y="7930"/>
                  </a:lnTo>
                  <a:lnTo>
                    <a:pt x="4394" y="9018"/>
                  </a:lnTo>
                  <a:lnTo>
                    <a:pt x="4439" y="9570"/>
                  </a:lnTo>
                  <a:lnTo>
                    <a:pt x="4462" y="10107"/>
                  </a:lnTo>
                  <a:lnTo>
                    <a:pt x="4484" y="10630"/>
                  </a:lnTo>
                  <a:lnTo>
                    <a:pt x="4507" y="11082"/>
                  </a:lnTo>
                  <a:lnTo>
                    <a:pt x="4484" y="11520"/>
                  </a:lnTo>
                  <a:lnTo>
                    <a:pt x="4439" y="11874"/>
                  </a:lnTo>
                  <a:lnTo>
                    <a:pt x="4394" y="12029"/>
                  </a:lnTo>
                  <a:lnTo>
                    <a:pt x="4349" y="12171"/>
                  </a:lnTo>
                  <a:lnTo>
                    <a:pt x="4315" y="12284"/>
                  </a:lnTo>
                  <a:lnTo>
                    <a:pt x="4247" y="12354"/>
                  </a:lnTo>
                  <a:close/>
                </a:path>
              </a:pathLst>
            </a:custGeom>
            <a:solidFill>
              <a:srgbClr val="FFFFCC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6395" name="Puzzle4"/>
            <p:cNvSpPr>
              <a:spLocks noEditPoints="1" noChangeArrowheads="1"/>
            </p:cNvSpPr>
            <p:nvPr/>
          </p:nvSpPr>
          <p:spPr bwMode="auto">
            <a:xfrm>
              <a:off x="2192" y="1719"/>
              <a:ext cx="1072" cy="1763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2075 w 21600"/>
                <a:gd name="T25" fmla="*/ 5660 h 21600"/>
                <a:gd name="T26" fmla="*/ 20210 w 21600"/>
                <a:gd name="T27" fmla="*/ 15976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3813" y="10590"/>
                  </a:moveTo>
                  <a:lnTo>
                    <a:pt x="3927" y="10513"/>
                  </a:lnTo>
                  <a:lnTo>
                    <a:pt x="4078" y="10425"/>
                  </a:lnTo>
                  <a:lnTo>
                    <a:pt x="4210" y="10359"/>
                  </a:lnTo>
                  <a:lnTo>
                    <a:pt x="4361" y="10315"/>
                  </a:lnTo>
                  <a:lnTo>
                    <a:pt x="4682" y="10237"/>
                  </a:lnTo>
                  <a:lnTo>
                    <a:pt x="5041" y="10193"/>
                  </a:lnTo>
                  <a:lnTo>
                    <a:pt x="5456" y="10171"/>
                  </a:lnTo>
                  <a:lnTo>
                    <a:pt x="5853" y="10193"/>
                  </a:lnTo>
                  <a:lnTo>
                    <a:pt x="6249" y="10260"/>
                  </a:lnTo>
                  <a:lnTo>
                    <a:pt x="6646" y="10337"/>
                  </a:lnTo>
                  <a:lnTo>
                    <a:pt x="7004" y="10469"/>
                  </a:lnTo>
                  <a:lnTo>
                    <a:pt x="7363" y="10612"/>
                  </a:lnTo>
                  <a:lnTo>
                    <a:pt x="7665" y="10788"/>
                  </a:lnTo>
                  <a:lnTo>
                    <a:pt x="7911" y="10998"/>
                  </a:lnTo>
                  <a:lnTo>
                    <a:pt x="8024" y="11097"/>
                  </a:lnTo>
                  <a:lnTo>
                    <a:pt x="8137" y="11207"/>
                  </a:lnTo>
                  <a:lnTo>
                    <a:pt x="8194" y="11340"/>
                  </a:lnTo>
                  <a:lnTo>
                    <a:pt x="8269" y="11461"/>
                  </a:lnTo>
                  <a:lnTo>
                    <a:pt x="8307" y="11593"/>
                  </a:lnTo>
                  <a:lnTo>
                    <a:pt x="8307" y="11714"/>
                  </a:lnTo>
                  <a:lnTo>
                    <a:pt x="8307" y="11868"/>
                  </a:lnTo>
                  <a:lnTo>
                    <a:pt x="8307" y="12012"/>
                  </a:lnTo>
                  <a:lnTo>
                    <a:pt x="8194" y="12265"/>
                  </a:lnTo>
                  <a:lnTo>
                    <a:pt x="8062" y="12519"/>
                  </a:lnTo>
                  <a:lnTo>
                    <a:pt x="7873" y="12706"/>
                  </a:lnTo>
                  <a:lnTo>
                    <a:pt x="7627" y="12904"/>
                  </a:lnTo>
                  <a:lnTo>
                    <a:pt x="7363" y="13048"/>
                  </a:lnTo>
                  <a:lnTo>
                    <a:pt x="7080" y="13180"/>
                  </a:lnTo>
                  <a:lnTo>
                    <a:pt x="6759" y="13257"/>
                  </a:lnTo>
                  <a:lnTo>
                    <a:pt x="6419" y="13345"/>
                  </a:lnTo>
                  <a:lnTo>
                    <a:pt x="6098" y="13389"/>
                  </a:lnTo>
                  <a:lnTo>
                    <a:pt x="5739" y="13389"/>
                  </a:lnTo>
                  <a:lnTo>
                    <a:pt x="5418" y="13389"/>
                  </a:lnTo>
                  <a:lnTo>
                    <a:pt x="5079" y="13345"/>
                  </a:lnTo>
                  <a:lnTo>
                    <a:pt x="4758" y="13301"/>
                  </a:lnTo>
                  <a:lnTo>
                    <a:pt x="4474" y="13213"/>
                  </a:lnTo>
                  <a:lnTo>
                    <a:pt x="4172" y="13114"/>
                  </a:lnTo>
                  <a:lnTo>
                    <a:pt x="3965" y="12982"/>
                  </a:lnTo>
                  <a:lnTo>
                    <a:pt x="3738" y="12838"/>
                  </a:lnTo>
                  <a:lnTo>
                    <a:pt x="3493" y="12706"/>
                  </a:lnTo>
                  <a:lnTo>
                    <a:pt x="3228" y="12607"/>
                  </a:lnTo>
                  <a:lnTo>
                    <a:pt x="2945" y="12519"/>
                  </a:lnTo>
                  <a:lnTo>
                    <a:pt x="2700" y="12431"/>
                  </a:lnTo>
                  <a:lnTo>
                    <a:pt x="2397" y="12375"/>
                  </a:lnTo>
                  <a:lnTo>
                    <a:pt x="2152" y="12331"/>
                  </a:lnTo>
                  <a:lnTo>
                    <a:pt x="1888" y="12309"/>
                  </a:lnTo>
                  <a:lnTo>
                    <a:pt x="1642" y="12309"/>
                  </a:lnTo>
                  <a:lnTo>
                    <a:pt x="1397" y="12331"/>
                  </a:lnTo>
                  <a:lnTo>
                    <a:pt x="1170" y="12397"/>
                  </a:lnTo>
                  <a:lnTo>
                    <a:pt x="962" y="12453"/>
                  </a:lnTo>
                  <a:lnTo>
                    <a:pt x="774" y="12563"/>
                  </a:lnTo>
                  <a:lnTo>
                    <a:pt x="623" y="12684"/>
                  </a:lnTo>
                  <a:lnTo>
                    <a:pt x="528" y="12838"/>
                  </a:lnTo>
                  <a:lnTo>
                    <a:pt x="453" y="13026"/>
                  </a:lnTo>
                  <a:lnTo>
                    <a:pt x="339" y="13477"/>
                  </a:lnTo>
                  <a:lnTo>
                    <a:pt x="226" y="13984"/>
                  </a:lnTo>
                  <a:lnTo>
                    <a:pt x="151" y="14535"/>
                  </a:lnTo>
                  <a:lnTo>
                    <a:pt x="113" y="15075"/>
                  </a:lnTo>
                  <a:lnTo>
                    <a:pt x="113" y="15626"/>
                  </a:lnTo>
                  <a:lnTo>
                    <a:pt x="151" y="16133"/>
                  </a:lnTo>
                  <a:lnTo>
                    <a:pt x="188" y="16376"/>
                  </a:lnTo>
                  <a:lnTo>
                    <a:pt x="264" y="16585"/>
                  </a:lnTo>
                  <a:lnTo>
                    <a:pt x="339" y="16773"/>
                  </a:lnTo>
                  <a:lnTo>
                    <a:pt x="453" y="16938"/>
                  </a:lnTo>
                  <a:lnTo>
                    <a:pt x="1095" y="16883"/>
                  </a:lnTo>
                  <a:lnTo>
                    <a:pt x="1963" y="16795"/>
                  </a:lnTo>
                  <a:lnTo>
                    <a:pt x="2945" y="16751"/>
                  </a:lnTo>
                  <a:lnTo>
                    <a:pt x="3965" y="16706"/>
                  </a:lnTo>
                  <a:lnTo>
                    <a:pt x="5022" y="16684"/>
                  </a:lnTo>
                  <a:lnTo>
                    <a:pt x="5947" y="16684"/>
                  </a:lnTo>
                  <a:lnTo>
                    <a:pt x="6759" y="16706"/>
                  </a:lnTo>
                  <a:lnTo>
                    <a:pt x="7363" y="16751"/>
                  </a:lnTo>
                  <a:lnTo>
                    <a:pt x="7948" y="16839"/>
                  </a:lnTo>
                  <a:lnTo>
                    <a:pt x="8458" y="16916"/>
                  </a:lnTo>
                  <a:lnTo>
                    <a:pt x="8893" y="17026"/>
                  </a:lnTo>
                  <a:lnTo>
                    <a:pt x="9289" y="17158"/>
                  </a:lnTo>
                  <a:lnTo>
                    <a:pt x="9572" y="17280"/>
                  </a:lnTo>
                  <a:lnTo>
                    <a:pt x="9799" y="17412"/>
                  </a:lnTo>
                  <a:lnTo>
                    <a:pt x="9969" y="17555"/>
                  </a:lnTo>
                  <a:lnTo>
                    <a:pt x="10120" y="17687"/>
                  </a:lnTo>
                  <a:lnTo>
                    <a:pt x="10158" y="17831"/>
                  </a:lnTo>
                  <a:lnTo>
                    <a:pt x="10195" y="17974"/>
                  </a:lnTo>
                  <a:lnTo>
                    <a:pt x="10158" y="18128"/>
                  </a:lnTo>
                  <a:lnTo>
                    <a:pt x="10082" y="18271"/>
                  </a:lnTo>
                  <a:lnTo>
                    <a:pt x="9969" y="18426"/>
                  </a:lnTo>
                  <a:lnTo>
                    <a:pt x="9837" y="18569"/>
                  </a:lnTo>
                  <a:lnTo>
                    <a:pt x="9648" y="18701"/>
                  </a:lnTo>
                  <a:lnTo>
                    <a:pt x="9440" y="18822"/>
                  </a:lnTo>
                  <a:lnTo>
                    <a:pt x="9213" y="18999"/>
                  </a:lnTo>
                  <a:lnTo>
                    <a:pt x="9044" y="19186"/>
                  </a:lnTo>
                  <a:lnTo>
                    <a:pt x="8893" y="19395"/>
                  </a:lnTo>
                  <a:lnTo>
                    <a:pt x="8817" y="19627"/>
                  </a:lnTo>
                  <a:lnTo>
                    <a:pt x="8779" y="19858"/>
                  </a:lnTo>
                  <a:lnTo>
                    <a:pt x="8779" y="20112"/>
                  </a:lnTo>
                  <a:lnTo>
                    <a:pt x="8855" y="20354"/>
                  </a:lnTo>
                  <a:lnTo>
                    <a:pt x="8968" y="20586"/>
                  </a:lnTo>
                  <a:lnTo>
                    <a:pt x="9138" y="20817"/>
                  </a:lnTo>
                  <a:lnTo>
                    <a:pt x="9365" y="21026"/>
                  </a:lnTo>
                  <a:lnTo>
                    <a:pt x="9610" y="21192"/>
                  </a:lnTo>
                  <a:lnTo>
                    <a:pt x="9950" y="21368"/>
                  </a:lnTo>
                  <a:lnTo>
                    <a:pt x="10120" y="21445"/>
                  </a:lnTo>
                  <a:lnTo>
                    <a:pt x="10346" y="21511"/>
                  </a:lnTo>
                  <a:lnTo>
                    <a:pt x="10516" y="21555"/>
                  </a:lnTo>
                  <a:lnTo>
                    <a:pt x="10743" y="21600"/>
                  </a:lnTo>
                  <a:lnTo>
                    <a:pt x="10988" y="21644"/>
                  </a:lnTo>
                  <a:lnTo>
                    <a:pt x="11215" y="21666"/>
                  </a:lnTo>
                  <a:lnTo>
                    <a:pt x="11498" y="21666"/>
                  </a:lnTo>
                  <a:lnTo>
                    <a:pt x="11762" y="21666"/>
                  </a:lnTo>
                  <a:lnTo>
                    <a:pt x="12253" y="21644"/>
                  </a:lnTo>
                  <a:lnTo>
                    <a:pt x="12763" y="21577"/>
                  </a:lnTo>
                  <a:lnTo>
                    <a:pt x="13197" y="21467"/>
                  </a:lnTo>
                  <a:lnTo>
                    <a:pt x="13556" y="21346"/>
                  </a:lnTo>
                  <a:lnTo>
                    <a:pt x="13896" y="21192"/>
                  </a:lnTo>
                  <a:lnTo>
                    <a:pt x="14179" y="21026"/>
                  </a:lnTo>
                  <a:lnTo>
                    <a:pt x="14444" y="20839"/>
                  </a:lnTo>
                  <a:lnTo>
                    <a:pt x="14576" y="20641"/>
                  </a:lnTo>
                  <a:lnTo>
                    <a:pt x="14727" y="20431"/>
                  </a:lnTo>
                  <a:lnTo>
                    <a:pt x="14765" y="20200"/>
                  </a:lnTo>
                  <a:lnTo>
                    <a:pt x="14802" y="19991"/>
                  </a:lnTo>
                  <a:lnTo>
                    <a:pt x="14727" y="19759"/>
                  </a:lnTo>
                  <a:lnTo>
                    <a:pt x="14613" y="19550"/>
                  </a:lnTo>
                  <a:lnTo>
                    <a:pt x="14444" y="19307"/>
                  </a:lnTo>
                  <a:lnTo>
                    <a:pt x="14217" y="19098"/>
                  </a:lnTo>
                  <a:lnTo>
                    <a:pt x="13934" y="18911"/>
                  </a:lnTo>
                  <a:lnTo>
                    <a:pt x="13669" y="18745"/>
                  </a:lnTo>
                  <a:lnTo>
                    <a:pt x="13462" y="18547"/>
                  </a:lnTo>
                  <a:lnTo>
                    <a:pt x="13311" y="18337"/>
                  </a:lnTo>
                  <a:lnTo>
                    <a:pt x="13197" y="18150"/>
                  </a:lnTo>
                  <a:lnTo>
                    <a:pt x="13122" y="17941"/>
                  </a:lnTo>
                  <a:lnTo>
                    <a:pt x="13122" y="17720"/>
                  </a:lnTo>
                  <a:lnTo>
                    <a:pt x="13122" y="17533"/>
                  </a:lnTo>
                  <a:lnTo>
                    <a:pt x="13197" y="17346"/>
                  </a:lnTo>
                  <a:lnTo>
                    <a:pt x="13273" y="17158"/>
                  </a:lnTo>
                  <a:lnTo>
                    <a:pt x="13386" y="16982"/>
                  </a:lnTo>
                  <a:lnTo>
                    <a:pt x="13537" y="16839"/>
                  </a:lnTo>
                  <a:lnTo>
                    <a:pt x="13707" y="16706"/>
                  </a:lnTo>
                  <a:lnTo>
                    <a:pt x="13896" y="16607"/>
                  </a:lnTo>
                  <a:lnTo>
                    <a:pt x="14104" y="16519"/>
                  </a:lnTo>
                  <a:lnTo>
                    <a:pt x="14330" y="16453"/>
                  </a:lnTo>
                  <a:lnTo>
                    <a:pt x="14538" y="16431"/>
                  </a:lnTo>
                  <a:lnTo>
                    <a:pt x="14897" y="16453"/>
                  </a:lnTo>
                  <a:lnTo>
                    <a:pt x="15406" y="16497"/>
                  </a:lnTo>
                  <a:lnTo>
                    <a:pt x="16105" y="16541"/>
                  </a:lnTo>
                  <a:lnTo>
                    <a:pt x="16898" y="16607"/>
                  </a:lnTo>
                  <a:lnTo>
                    <a:pt x="17804" y="16651"/>
                  </a:lnTo>
                  <a:lnTo>
                    <a:pt x="18786" y="16684"/>
                  </a:lnTo>
                  <a:lnTo>
                    <a:pt x="19844" y="16728"/>
                  </a:lnTo>
                  <a:lnTo>
                    <a:pt x="20920" y="16751"/>
                  </a:lnTo>
                  <a:lnTo>
                    <a:pt x="21109" y="16497"/>
                  </a:lnTo>
                  <a:lnTo>
                    <a:pt x="21241" y="16222"/>
                  </a:lnTo>
                  <a:lnTo>
                    <a:pt x="21392" y="15946"/>
                  </a:lnTo>
                  <a:lnTo>
                    <a:pt x="21467" y="15648"/>
                  </a:lnTo>
                  <a:lnTo>
                    <a:pt x="21543" y="15351"/>
                  </a:lnTo>
                  <a:lnTo>
                    <a:pt x="21618" y="15042"/>
                  </a:lnTo>
                  <a:lnTo>
                    <a:pt x="21618" y="14745"/>
                  </a:lnTo>
                  <a:lnTo>
                    <a:pt x="21618" y="14447"/>
                  </a:lnTo>
                  <a:lnTo>
                    <a:pt x="21618" y="14150"/>
                  </a:lnTo>
                  <a:lnTo>
                    <a:pt x="21581" y="13852"/>
                  </a:lnTo>
                  <a:lnTo>
                    <a:pt x="21505" y="13577"/>
                  </a:lnTo>
                  <a:lnTo>
                    <a:pt x="21430" y="13301"/>
                  </a:lnTo>
                  <a:lnTo>
                    <a:pt x="21354" y="13048"/>
                  </a:lnTo>
                  <a:lnTo>
                    <a:pt x="21241" y="12816"/>
                  </a:lnTo>
                  <a:lnTo>
                    <a:pt x="21146" y="12607"/>
                  </a:lnTo>
                  <a:lnTo>
                    <a:pt x="21033" y="12431"/>
                  </a:lnTo>
                  <a:lnTo>
                    <a:pt x="20920" y="12265"/>
                  </a:lnTo>
                  <a:lnTo>
                    <a:pt x="20769" y="12144"/>
                  </a:lnTo>
                  <a:lnTo>
                    <a:pt x="20637" y="12034"/>
                  </a:lnTo>
                  <a:lnTo>
                    <a:pt x="20486" y="11946"/>
                  </a:lnTo>
                  <a:lnTo>
                    <a:pt x="20297" y="11891"/>
                  </a:lnTo>
                  <a:lnTo>
                    <a:pt x="20165" y="11846"/>
                  </a:lnTo>
                  <a:lnTo>
                    <a:pt x="19976" y="11824"/>
                  </a:lnTo>
                  <a:lnTo>
                    <a:pt x="19806" y="11802"/>
                  </a:lnTo>
                  <a:lnTo>
                    <a:pt x="19390" y="11824"/>
                  </a:lnTo>
                  <a:lnTo>
                    <a:pt x="18956" y="11891"/>
                  </a:lnTo>
                  <a:lnTo>
                    <a:pt x="18503" y="11968"/>
                  </a:lnTo>
                  <a:lnTo>
                    <a:pt x="17993" y="12078"/>
                  </a:lnTo>
                  <a:lnTo>
                    <a:pt x="17653" y="12144"/>
                  </a:lnTo>
                  <a:lnTo>
                    <a:pt x="17332" y="12199"/>
                  </a:lnTo>
                  <a:lnTo>
                    <a:pt x="17049" y="12221"/>
                  </a:lnTo>
                  <a:lnTo>
                    <a:pt x="16747" y="12243"/>
                  </a:lnTo>
                  <a:lnTo>
                    <a:pt x="16464" y="12243"/>
                  </a:lnTo>
                  <a:lnTo>
                    <a:pt x="16218" y="12243"/>
                  </a:lnTo>
                  <a:lnTo>
                    <a:pt x="15992" y="12221"/>
                  </a:lnTo>
                  <a:lnTo>
                    <a:pt x="15746" y="12199"/>
                  </a:lnTo>
                  <a:lnTo>
                    <a:pt x="15520" y="12155"/>
                  </a:lnTo>
                  <a:lnTo>
                    <a:pt x="15350" y="12122"/>
                  </a:lnTo>
                  <a:lnTo>
                    <a:pt x="15161" y="12056"/>
                  </a:lnTo>
                  <a:lnTo>
                    <a:pt x="14972" y="11990"/>
                  </a:lnTo>
                  <a:lnTo>
                    <a:pt x="14689" y="11846"/>
                  </a:lnTo>
                  <a:lnTo>
                    <a:pt x="14444" y="11670"/>
                  </a:lnTo>
                  <a:lnTo>
                    <a:pt x="14255" y="11483"/>
                  </a:lnTo>
                  <a:lnTo>
                    <a:pt x="14104" y="11295"/>
                  </a:lnTo>
                  <a:lnTo>
                    <a:pt x="14028" y="11086"/>
                  </a:lnTo>
                  <a:lnTo>
                    <a:pt x="13972" y="10888"/>
                  </a:lnTo>
                  <a:lnTo>
                    <a:pt x="13972" y="10700"/>
                  </a:lnTo>
                  <a:lnTo>
                    <a:pt x="14009" y="10513"/>
                  </a:lnTo>
                  <a:lnTo>
                    <a:pt x="14066" y="10359"/>
                  </a:lnTo>
                  <a:lnTo>
                    <a:pt x="14179" y="10215"/>
                  </a:lnTo>
                  <a:lnTo>
                    <a:pt x="14406" y="10006"/>
                  </a:lnTo>
                  <a:lnTo>
                    <a:pt x="14651" y="9830"/>
                  </a:lnTo>
                  <a:lnTo>
                    <a:pt x="14878" y="9686"/>
                  </a:lnTo>
                  <a:lnTo>
                    <a:pt x="15123" y="9554"/>
                  </a:lnTo>
                  <a:lnTo>
                    <a:pt x="15350" y="9477"/>
                  </a:lnTo>
                  <a:lnTo>
                    <a:pt x="15558" y="9411"/>
                  </a:lnTo>
                  <a:lnTo>
                    <a:pt x="15803" y="9345"/>
                  </a:lnTo>
                  <a:lnTo>
                    <a:pt x="16030" y="9323"/>
                  </a:lnTo>
                  <a:lnTo>
                    <a:pt x="16256" y="9301"/>
                  </a:lnTo>
                  <a:lnTo>
                    <a:pt x="16464" y="9323"/>
                  </a:lnTo>
                  <a:lnTo>
                    <a:pt x="16690" y="9345"/>
                  </a:lnTo>
                  <a:lnTo>
                    <a:pt x="16898" y="9367"/>
                  </a:lnTo>
                  <a:lnTo>
                    <a:pt x="17332" y="9477"/>
                  </a:lnTo>
                  <a:lnTo>
                    <a:pt x="17767" y="9598"/>
                  </a:lnTo>
                  <a:lnTo>
                    <a:pt x="18163" y="9731"/>
                  </a:lnTo>
                  <a:lnTo>
                    <a:pt x="18597" y="9874"/>
                  </a:lnTo>
                  <a:lnTo>
                    <a:pt x="18994" y="10006"/>
                  </a:lnTo>
                  <a:lnTo>
                    <a:pt x="19428" y="10083"/>
                  </a:lnTo>
                  <a:lnTo>
                    <a:pt x="19617" y="10127"/>
                  </a:lnTo>
                  <a:lnTo>
                    <a:pt x="19844" y="10149"/>
                  </a:lnTo>
                  <a:lnTo>
                    <a:pt x="20013" y="10149"/>
                  </a:lnTo>
                  <a:lnTo>
                    <a:pt x="20240" y="10127"/>
                  </a:lnTo>
                  <a:lnTo>
                    <a:pt x="20410" y="10105"/>
                  </a:lnTo>
                  <a:lnTo>
                    <a:pt x="20637" y="10061"/>
                  </a:lnTo>
                  <a:lnTo>
                    <a:pt x="20844" y="9984"/>
                  </a:lnTo>
                  <a:lnTo>
                    <a:pt x="21033" y="9896"/>
                  </a:lnTo>
                  <a:lnTo>
                    <a:pt x="21146" y="9830"/>
                  </a:lnTo>
                  <a:lnTo>
                    <a:pt x="21203" y="9753"/>
                  </a:lnTo>
                  <a:lnTo>
                    <a:pt x="21279" y="9642"/>
                  </a:lnTo>
                  <a:lnTo>
                    <a:pt x="21354" y="9521"/>
                  </a:lnTo>
                  <a:lnTo>
                    <a:pt x="21430" y="9246"/>
                  </a:lnTo>
                  <a:lnTo>
                    <a:pt x="21430" y="8904"/>
                  </a:lnTo>
                  <a:lnTo>
                    <a:pt x="21430" y="8540"/>
                  </a:lnTo>
                  <a:lnTo>
                    <a:pt x="21392" y="8144"/>
                  </a:lnTo>
                  <a:lnTo>
                    <a:pt x="21354" y="7714"/>
                  </a:lnTo>
                  <a:lnTo>
                    <a:pt x="21279" y="7295"/>
                  </a:lnTo>
                  <a:lnTo>
                    <a:pt x="21146" y="6446"/>
                  </a:lnTo>
                  <a:lnTo>
                    <a:pt x="20995" y="5686"/>
                  </a:lnTo>
                  <a:lnTo>
                    <a:pt x="20958" y="5366"/>
                  </a:lnTo>
                  <a:lnTo>
                    <a:pt x="20958" y="5091"/>
                  </a:lnTo>
                  <a:lnTo>
                    <a:pt x="20958" y="4860"/>
                  </a:lnTo>
                  <a:lnTo>
                    <a:pt x="21033" y="4716"/>
                  </a:lnTo>
                  <a:lnTo>
                    <a:pt x="20637" y="4860"/>
                  </a:lnTo>
                  <a:lnTo>
                    <a:pt x="20127" y="4992"/>
                  </a:lnTo>
                  <a:lnTo>
                    <a:pt x="19617" y="5069"/>
                  </a:lnTo>
                  <a:lnTo>
                    <a:pt x="19032" y="5157"/>
                  </a:lnTo>
                  <a:lnTo>
                    <a:pt x="18465" y="5201"/>
                  </a:lnTo>
                  <a:lnTo>
                    <a:pt x="17842" y="5245"/>
                  </a:lnTo>
                  <a:lnTo>
                    <a:pt x="17219" y="5267"/>
                  </a:lnTo>
                  <a:lnTo>
                    <a:pt x="16615" y="5267"/>
                  </a:lnTo>
                  <a:lnTo>
                    <a:pt x="15992" y="5245"/>
                  </a:lnTo>
                  <a:lnTo>
                    <a:pt x="15369" y="5201"/>
                  </a:lnTo>
                  <a:lnTo>
                    <a:pt x="14840" y="5157"/>
                  </a:lnTo>
                  <a:lnTo>
                    <a:pt x="14293" y="5091"/>
                  </a:lnTo>
                  <a:lnTo>
                    <a:pt x="13783" y="5014"/>
                  </a:lnTo>
                  <a:lnTo>
                    <a:pt x="13386" y="4926"/>
                  </a:lnTo>
                  <a:lnTo>
                    <a:pt x="13027" y="4815"/>
                  </a:lnTo>
                  <a:lnTo>
                    <a:pt x="12725" y="4716"/>
                  </a:lnTo>
                  <a:lnTo>
                    <a:pt x="12480" y="4606"/>
                  </a:lnTo>
                  <a:lnTo>
                    <a:pt x="12291" y="4496"/>
                  </a:lnTo>
                  <a:lnTo>
                    <a:pt x="12197" y="4397"/>
                  </a:lnTo>
                  <a:lnTo>
                    <a:pt x="12083" y="4286"/>
                  </a:lnTo>
                  <a:lnTo>
                    <a:pt x="12046" y="4187"/>
                  </a:lnTo>
                  <a:lnTo>
                    <a:pt x="12008" y="4077"/>
                  </a:lnTo>
                  <a:lnTo>
                    <a:pt x="12046" y="3967"/>
                  </a:lnTo>
                  <a:lnTo>
                    <a:pt x="12121" y="3868"/>
                  </a:lnTo>
                  <a:lnTo>
                    <a:pt x="12197" y="3735"/>
                  </a:lnTo>
                  <a:lnTo>
                    <a:pt x="12291" y="3614"/>
                  </a:lnTo>
                  <a:lnTo>
                    <a:pt x="12442" y="3482"/>
                  </a:lnTo>
                  <a:lnTo>
                    <a:pt x="12631" y="3361"/>
                  </a:lnTo>
                  <a:lnTo>
                    <a:pt x="13065" y="3085"/>
                  </a:lnTo>
                  <a:lnTo>
                    <a:pt x="13537" y="2766"/>
                  </a:lnTo>
                  <a:lnTo>
                    <a:pt x="13783" y="2578"/>
                  </a:lnTo>
                  <a:lnTo>
                    <a:pt x="13934" y="2380"/>
                  </a:lnTo>
                  <a:lnTo>
                    <a:pt x="14028" y="2171"/>
                  </a:lnTo>
                  <a:lnTo>
                    <a:pt x="14104" y="1961"/>
                  </a:lnTo>
                  <a:lnTo>
                    <a:pt x="14104" y="1730"/>
                  </a:lnTo>
                  <a:lnTo>
                    <a:pt x="14066" y="1498"/>
                  </a:lnTo>
                  <a:lnTo>
                    <a:pt x="13972" y="1267"/>
                  </a:lnTo>
                  <a:lnTo>
                    <a:pt x="13820" y="1057"/>
                  </a:lnTo>
                  <a:lnTo>
                    <a:pt x="13594" y="837"/>
                  </a:lnTo>
                  <a:lnTo>
                    <a:pt x="13386" y="628"/>
                  </a:lnTo>
                  <a:lnTo>
                    <a:pt x="13103" y="462"/>
                  </a:lnTo>
                  <a:lnTo>
                    <a:pt x="12763" y="308"/>
                  </a:lnTo>
                  <a:lnTo>
                    <a:pt x="12404" y="187"/>
                  </a:lnTo>
                  <a:lnTo>
                    <a:pt x="12008" y="77"/>
                  </a:lnTo>
                  <a:lnTo>
                    <a:pt x="11574" y="33"/>
                  </a:lnTo>
                  <a:lnTo>
                    <a:pt x="11102" y="11"/>
                  </a:lnTo>
                  <a:lnTo>
                    <a:pt x="10667" y="11"/>
                  </a:lnTo>
                  <a:lnTo>
                    <a:pt x="10233" y="77"/>
                  </a:lnTo>
                  <a:lnTo>
                    <a:pt x="9837" y="187"/>
                  </a:lnTo>
                  <a:lnTo>
                    <a:pt x="9440" y="286"/>
                  </a:lnTo>
                  <a:lnTo>
                    <a:pt x="9062" y="462"/>
                  </a:lnTo>
                  <a:lnTo>
                    <a:pt x="8741" y="628"/>
                  </a:lnTo>
                  <a:lnTo>
                    <a:pt x="8458" y="815"/>
                  </a:lnTo>
                  <a:lnTo>
                    <a:pt x="8232" y="1035"/>
                  </a:lnTo>
                  <a:lnTo>
                    <a:pt x="8062" y="1245"/>
                  </a:lnTo>
                  <a:lnTo>
                    <a:pt x="7911" y="1476"/>
                  </a:lnTo>
                  <a:lnTo>
                    <a:pt x="7835" y="1708"/>
                  </a:lnTo>
                  <a:lnTo>
                    <a:pt x="7797" y="1961"/>
                  </a:lnTo>
                  <a:lnTo>
                    <a:pt x="7835" y="2193"/>
                  </a:lnTo>
                  <a:lnTo>
                    <a:pt x="7948" y="2402"/>
                  </a:lnTo>
                  <a:lnTo>
                    <a:pt x="8062" y="2534"/>
                  </a:lnTo>
                  <a:lnTo>
                    <a:pt x="8175" y="2644"/>
                  </a:lnTo>
                  <a:lnTo>
                    <a:pt x="8269" y="2744"/>
                  </a:lnTo>
                  <a:lnTo>
                    <a:pt x="8420" y="2832"/>
                  </a:lnTo>
                  <a:lnTo>
                    <a:pt x="8704" y="3019"/>
                  </a:lnTo>
                  <a:lnTo>
                    <a:pt x="8968" y="3206"/>
                  </a:lnTo>
                  <a:lnTo>
                    <a:pt x="9138" y="3405"/>
                  </a:lnTo>
                  <a:lnTo>
                    <a:pt x="9327" y="3570"/>
                  </a:lnTo>
                  <a:lnTo>
                    <a:pt x="9440" y="3735"/>
                  </a:lnTo>
                  <a:lnTo>
                    <a:pt x="9516" y="3890"/>
                  </a:lnTo>
                  <a:lnTo>
                    <a:pt x="9534" y="4033"/>
                  </a:lnTo>
                  <a:lnTo>
                    <a:pt x="9534" y="4165"/>
                  </a:lnTo>
                  <a:lnTo>
                    <a:pt x="9516" y="4286"/>
                  </a:lnTo>
                  <a:lnTo>
                    <a:pt x="9440" y="4397"/>
                  </a:lnTo>
                  <a:lnTo>
                    <a:pt x="9327" y="4496"/>
                  </a:lnTo>
                  <a:lnTo>
                    <a:pt x="9176" y="4562"/>
                  </a:lnTo>
                  <a:lnTo>
                    <a:pt x="9006" y="4628"/>
                  </a:lnTo>
                  <a:lnTo>
                    <a:pt x="8779" y="4694"/>
                  </a:lnTo>
                  <a:lnTo>
                    <a:pt x="8534" y="4716"/>
                  </a:lnTo>
                  <a:lnTo>
                    <a:pt x="8232" y="4716"/>
                  </a:lnTo>
                  <a:lnTo>
                    <a:pt x="7118" y="4738"/>
                  </a:lnTo>
                  <a:lnTo>
                    <a:pt x="5947" y="4771"/>
                  </a:lnTo>
                  <a:lnTo>
                    <a:pt x="4795" y="4815"/>
                  </a:lnTo>
                  <a:lnTo>
                    <a:pt x="3681" y="4860"/>
                  </a:lnTo>
                  <a:lnTo>
                    <a:pt x="2662" y="4882"/>
                  </a:lnTo>
                  <a:lnTo>
                    <a:pt x="1755" y="4882"/>
                  </a:lnTo>
                  <a:lnTo>
                    <a:pt x="1359" y="4860"/>
                  </a:lnTo>
                  <a:lnTo>
                    <a:pt x="981" y="4837"/>
                  </a:lnTo>
                  <a:lnTo>
                    <a:pt x="698" y="4771"/>
                  </a:lnTo>
                  <a:lnTo>
                    <a:pt x="453" y="4716"/>
                  </a:lnTo>
                  <a:lnTo>
                    <a:pt x="453" y="5322"/>
                  </a:lnTo>
                  <a:lnTo>
                    <a:pt x="453" y="6083"/>
                  </a:lnTo>
                  <a:lnTo>
                    <a:pt x="453" y="6909"/>
                  </a:lnTo>
                  <a:lnTo>
                    <a:pt x="453" y="7780"/>
                  </a:lnTo>
                  <a:lnTo>
                    <a:pt x="453" y="8606"/>
                  </a:lnTo>
                  <a:lnTo>
                    <a:pt x="453" y="9345"/>
                  </a:lnTo>
                  <a:lnTo>
                    <a:pt x="453" y="9918"/>
                  </a:lnTo>
                  <a:lnTo>
                    <a:pt x="453" y="10282"/>
                  </a:lnTo>
                  <a:lnTo>
                    <a:pt x="490" y="10381"/>
                  </a:lnTo>
                  <a:lnTo>
                    <a:pt x="547" y="10491"/>
                  </a:lnTo>
                  <a:lnTo>
                    <a:pt x="660" y="10590"/>
                  </a:lnTo>
                  <a:lnTo>
                    <a:pt x="811" y="10700"/>
                  </a:lnTo>
                  <a:lnTo>
                    <a:pt x="981" y="10811"/>
                  </a:lnTo>
                  <a:lnTo>
                    <a:pt x="1208" y="10888"/>
                  </a:lnTo>
                  <a:lnTo>
                    <a:pt x="1453" y="10954"/>
                  </a:lnTo>
                  <a:lnTo>
                    <a:pt x="1718" y="11020"/>
                  </a:lnTo>
                  <a:lnTo>
                    <a:pt x="1963" y="11064"/>
                  </a:lnTo>
                  <a:lnTo>
                    <a:pt x="2265" y="11086"/>
                  </a:lnTo>
                  <a:lnTo>
                    <a:pt x="2548" y="11064"/>
                  </a:lnTo>
                  <a:lnTo>
                    <a:pt x="2794" y="11042"/>
                  </a:lnTo>
                  <a:lnTo>
                    <a:pt x="3096" y="10976"/>
                  </a:lnTo>
                  <a:lnTo>
                    <a:pt x="3341" y="10888"/>
                  </a:lnTo>
                  <a:lnTo>
                    <a:pt x="3606" y="10766"/>
                  </a:lnTo>
                  <a:lnTo>
                    <a:pt x="3813" y="10590"/>
                  </a:lnTo>
                  <a:close/>
                </a:path>
              </a:pathLst>
            </a:custGeom>
            <a:solidFill>
              <a:srgbClr val="D8EBB3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6396" name="Puzzle1"/>
            <p:cNvSpPr>
              <a:spLocks noEditPoints="1" noChangeArrowheads="1"/>
            </p:cNvSpPr>
            <p:nvPr/>
          </p:nvSpPr>
          <p:spPr bwMode="auto">
            <a:xfrm>
              <a:off x="1824" y="1091"/>
              <a:ext cx="1800" cy="1051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6084 w 21600"/>
                <a:gd name="T25" fmla="*/ 2569 h 21600"/>
                <a:gd name="T26" fmla="*/ 16128 w 21600"/>
                <a:gd name="T27" fmla="*/ 19545 h 21600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1600" h="21600">
                  <a:moveTo>
                    <a:pt x="9360" y="20836"/>
                  </a:moveTo>
                  <a:lnTo>
                    <a:pt x="9528" y="20836"/>
                  </a:lnTo>
                  <a:lnTo>
                    <a:pt x="9686" y="20762"/>
                  </a:lnTo>
                  <a:lnTo>
                    <a:pt x="9810" y="20687"/>
                  </a:lnTo>
                  <a:lnTo>
                    <a:pt x="9922" y="20575"/>
                  </a:lnTo>
                  <a:lnTo>
                    <a:pt x="10012" y="20426"/>
                  </a:lnTo>
                  <a:lnTo>
                    <a:pt x="10068" y="20296"/>
                  </a:lnTo>
                  <a:lnTo>
                    <a:pt x="10113" y="20110"/>
                  </a:lnTo>
                  <a:lnTo>
                    <a:pt x="10136" y="19905"/>
                  </a:lnTo>
                  <a:lnTo>
                    <a:pt x="10136" y="19682"/>
                  </a:lnTo>
                  <a:lnTo>
                    <a:pt x="10113" y="19440"/>
                  </a:lnTo>
                  <a:lnTo>
                    <a:pt x="10068" y="19142"/>
                  </a:lnTo>
                  <a:lnTo>
                    <a:pt x="10012" y="18900"/>
                  </a:lnTo>
                  <a:lnTo>
                    <a:pt x="9900" y="18620"/>
                  </a:lnTo>
                  <a:lnTo>
                    <a:pt x="9787" y="18285"/>
                  </a:lnTo>
                  <a:lnTo>
                    <a:pt x="9641" y="17968"/>
                  </a:lnTo>
                  <a:lnTo>
                    <a:pt x="9472" y="17652"/>
                  </a:lnTo>
                  <a:lnTo>
                    <a:pt x="9382" y="17466"/>
                  </a:lnTo>
                  <a:lnTo>
                    <a:pt x="9315" y="17298"/>
                  </a:lnTo>
                  <a:lnTo>
                    <a:pt x="9258" y="17112"/>
                  </a:lnTo>
                  <a:lnTo>
                    <a:pt x="9191" y="16926"/>
                  </a:lnTo>
                  <a:lnTo>
                    <a:pt x="9123" y="16535"/>
                  </a:lnTo>
                  <a:lnTo>
                    <a:pt x="9101" y="16144"/>
                  </a:lnTo>
                  <a:lnTo>
                    <a:pt x="9101" y="15753"/>
                  </a:lnTo>
                  <a:lnTo>
                    <a:pt x="9168" y="15362"/>
                  </a:lnTo>
                  <a:lnTo>
                    <a:pt x="9236" y="14971"/>
                  </a:lnTo>
                  <a:lnTo>
                    <a:pt x="9360" y="14580"/>
                  </a:lnTo>
                  <a:lnTo>
                    <a:pt x="9495" y="14244"/>
                  </a:lnTo>
                  <a:lnTo>
                    <a:pt x="9663" y="13891"/>
                  </a:lnTo>
                  <a:lnTo>
                    <a:pt x="9855" y="13611"/>
                  </a:lnTo>
                  <a:lnTo>
                    <a:pt x="10068" y="13351"/>
                  </a:lnTo>
                  <a:lnTo>
                    <a:pt x="10293" y="13146"/>
                  </a:lnTo>
                  <a:lnTo>
                    <a:pt x="10552" y="12997"/>
                  </a:lnTo>
                  <a:lnTo>
                    <a:pt x="10811" y="12885"/>
                  </a:lnTo>
                  <a:lnTo>
                    <a:pt x="11069" y="12866"/>
                  </a:lnTo>
                  <a:lnTo>
                    <a:pt x="11351" y="12885"/>
                  </a:lnTo>
                  <a:lnTo>
                    <a:pt x="11610" y="12997"/>
                  </a:lnTo>
                  <a:lnTo>
                    <a:pt x="11846" y="13183"/>
                  </a:lnTo>
                  <a:lnTo>
                    <a:pt x="12060" y="13388"/>
                  </a:lnTo>
                  <a:lnTo>
                    <a:pt x="12251" y="13648"/>
                  </a:lnTo>
                  <a:lnTo>
                    <a:pt x="12419" y="13928"/>
                  </a:lnTo>
                  <a:lnTo>
                    <a:pt x="12555" y="14244"/>
                  </a:lnTo>
                  <a:lnTo>
                    <a:pt x="12690" y="14617"/>
                  </a:lnTo>
                  <a:lnTo>
                    <a:pt x="12768" y="15008"/>
                  </a:lnTo>
                  <a:lnTo>
                    <a:pt x="12836" y="15399"/>
                  </a:lnTo>
                  <a:lnTo>
                    <a:pt x="12858" y="15753"/>
                  </a:lnTo>
                  <a:lnTo>
                    <a:pt x="12858" y="16144"/>
                  </a:lnTo>
                  <a:lnTo>
                    <a:pt x="12813" y="16535"/>
                  </a:lnTo>
                  <a:lnTo>
                    <a:pt x="12746" y="16888"/>
                  </a:lnTo>
                  <a:lnTo>
                    <a:pt x="12667" y="17224"/>
                  </a:lnTo>
                  <a:lnTo>
                    <a:pt x="12510" y="17503"/>
                  </a:lnTo>
                  <a:lnTo>
                    <a:pt x="12228" y="18043"/>
                  </a:lnTo>
                  <a:lnTo>
                    <a:pt x="11970" y="18546"/>
                  </a:lnTo>
                  <a:lnTo>
                    <a:pt x="11868" y="18751"/>
                  </a:lnTo>
                  <a:lnTo>
                    <a:pt x="11778" y="18974"/>
                  </a:lnTo>
                  <a:lnTo>
                    <a:pt x="11711" y="19179"/>
                  </a:lnTo>
                  <a:lnTo>
                    <a:pt x="11666" y="19365"/>
                  </a:lnTo>
                  <a:lnTo>
                    <a:pt x="11632" y="19570"/>
                  </a:lnTo>
                  <a:lnTo>
                    <a:pt x="11632" y="19756"/>
                  </a:lnTo>
                  <a:lnTo>
                    <a:pt x="11632" y="19942"/>
                  </a:lnTo>
                  <a:lnTo>
                    <a:pt x="11643" y="20110"/>
                  </a:lnTo>
                  <a:lnTo>
                    <a:pt x="11711" y="20296"/>
                  </a:lnTo>
                  <a:lnTo>
                    <a:pt x="11801" y="20464"/>
                  </a:lnTo>
                  <a:lnTo>
                    <a:pt x="11891" y="20650"/>
                  </a:lnTo>
                  <a:lnTo>
                    <a:pt x="12037" y="20836"/>
                  </a:lnTo>
                  <a:lnTo>
                    <a:pt x="12206" y="21004"/>
                  </a:lnTo>
                  <a:lnTo>
                    <a:pt x="12419" y="21190"/>
                  </a:lnTo>
                  <a:lnTo>
                    <a:pt x="12667" y="21320"/>
                  </a:lnTo>
                  <a:lnTo>
                    <a:pt x="12960" y="21432"/>
                  </a:lnTo>
                  <a:lnTo>
                    <a:pt x="13286" y="21544"/>
                  </a:lnTo>
                  <a:lnTo>
                    <a:pt x="13612" y="21655"/>
                  </a:lnTo>
                  <a:lnTo>
                    <a:pt x="13983" y="21693"/>
                  </a:lnTo>
                  <a:lnTo>
                    <a:pt x="14343" y="21730"/>
                  </a:lnTo>
                  <a:lnTo>
                    <a:pt x="14715" y="21730"/>
                  </a:lnTo>
                  <a:lnTo>
                    <a:pt x="15075" y="21730"/>
                  </a:lnTo>
                  <a:lnTo>
                    <a:pt x="15446" y="21655"/>
                  </a:lnTo>
                  <a:lnTo>
                    <a:pt x="15794" y="21581"/>
                  </a:lnTo>
                  <a:lnTo>
                    <a:pt x="16132" y="21432"/>
                  </a:lnTo>
                  <a:lnTo>
                    <a:pt x="16458" y="21302"/>
                  </a:lnTo>
                  <a:lnTo>
                    <a:pt x="16740" y="21078"/>
                  </a:lnTo>
                  <a:lnTo>
                    <a:pt x="16976" y="20836"/>
                  </a:lnTo>
                  <a:lnTo>
                    <a:pt x="17043" y="20650"/>
                  </a:lnTo>
                  <a:lnTo>
                    <a:pt x="17088" y="20426"/>
                  </a:lnTo>
                  <a:lnTo>
                    <a:pt x="17133" y="20222"/>
                  </a:lnTo>
                  <a:lnTo>
                    <a:pt x="17156" y="19980"/>
                  </a:lnTo>
                  <a:lnTo>
                    <a:pt x="17167" y="19477"/>
                  </a:lnTo>
                  <a:lnTo>
                    <a:pt x="17167" y="18974"/>
                  </a:lnTo>
                  <a:lnTo>
                    <a:pt x="17156" y="18397"/>
                  </a:lnTo>
                  <a:lnTo>
                    <a:pt x="17111" y="17820"/>
                  </a:lnTo>
                  <a:lnTo>
                    <a:pt x="17066" y="17261"/>
                  </a:lnTo>
                  <a:lnTo>
                    <a:pt x="16998" y="16646"/>
                  </a:lnTo>
                  <a:lnTo>
                    <a:pt x="16852" y="15511"/>
                  </a:lnTo>
                  <a:lnTo>
                    <a:pt x="16740" y="14393"/>
                  </a:lnTo>
                  <a:lnTo>
                    <a:pt x="16717" y="13928"/>
                  </a:lnTo>
                  <a:lnTo>
                    <a:pt x="16695" y="13462"/>
                  </a:lnTo>
                  <a:lnTo>
                    <a:pt x="16717" y="13071"/>
                  </a:lnTo>
                  <a:lnTo>
                    <a:pt x="16785" y="12755"/>
                  </a:lnTo>
                  <a:lnTo>
                    <a:pt x="16852" y="12419"/>
                  </a:lnTo>
                  <a:lnTo>
                    <a:pt x="16953" y="12140"/>
                  </a:lnTo>
                  <a:lnTo>
                    <a:pt x="17088" y="11898"/>
                  </a:lnTo>
                  <a:lnTo>
                    <a:pt x="17212" y="11675"/>
                  </a:lnTo>
                  <a:lnTo>
                    <a:pt x="17370" y="11470"/>
                  </a:lnTo>
                  <a:lnTo>
                    <a:pt x="17516" y="11284"/>
                  </a:lnTo>
                  <a:lnTo>
                    <a:pt x="17696" y="11135"/>
                  </a:lnTo>
                  <a:lnTo>
                    <a:pt x="17865" y="11042"/>
                  </a:lnTo>
                  <a:lnTo>
                    <a:pt x="18033" y="10930"/>
                  </a:lnTo>
                  <a:lnTo>
                    <a:pt x="18213" y="10893"/>
                  </a:lnTo>
                  <a:lnTo>
                    <a:pt x="18382" y="10893"/>
                  </a:lnTo>
                  <a:lnTo>
                    <a:pt x="18551" y="10967"/>
                  </a:lnTo>
                  <a:lnTo>
                    <a:pt x="18708" y="11042"/>
                  </a:lnTo>
                  <a:lnTo>
                    <a:pt x="18855" y="11172"/>
                  </a:lnTo>
                  <a:lnTo>
                    <a:pt x="19012" y="11358"/>
                  </a:lnTo>
                  <a:lnTo>
                    <a:pt x="19136" y="11600"/>
                  </a:lnTo>
                  <a:lnTo>
                    <a:pt x="19271" y="11861"/>
                  </a:lnTo>
                  <a:lnTo>
                    <a:pt x="19440" y="12028"/>
                  </a:lnTo>
                  <a:lnTo>
                    <a:pt x="19608" y="12177"/>
                  </a:lnTo>
                  <a:lnTo>
                    <a:pt x="19822" y="12289"/>
                  </a:lnTo>
                  <a:lnTo>
                    <a:pt x="20025" y="12289"/>
                  </a:lnTo>
                  <a:lnTo>
                    <a:pt x="20238" y="12289"/>
                  </a:lnTo>
                  <a:lnTo>
                    <a:pt x="20452" y="12215"/>
                  </a:lnTo>
                  <a:lnTo>
                    <a:pt x="20643" y="12103"/>
                  </a:lnTo>
                  <a:lnTo>
                    <a:pt x="20846" y="11973"/>
                  </a:lnTo>
                  <a:lnTo>
                    <a:pt x="21037" y="11786"/>
                  </a:lnTo>
                  <a:lnTo>
                    <a:pt x="21206" y="11563"/>
                  </a:lnTo>
                  <a:lnTo>
                    <a:pt x="21363" y="11321"/>
                  </a:lnTo>
                  <a:lnTo>
                    <a:pt x="21465" y="11079"/>
                  </a:lnTo>
                  <a:lnTo>
                    <a:pt x="21577" y="10744"/>
                  </a:lnTo>
                  <a:lnTo>
                    <a:pt x="21622" y="10427"/>
                  </a:lnTo>
                  <a:lnTo>
                    <a:pt x="21645" y="10111"/>
                  </a:lnTo>
                  <a:lnTo>
                    <a:pt x="21622" y="9608"/>
                  </a:lnTo>
                  <a:lnTo>
                    <a:pt x="21577" y="9142"/>
                  </a:lnTo>
                  <a:lnTo>
                    <a:pt x="21465" y="8751"/>
                  </a:lnTo>
                  <a:lnTo>
                    <a:pt x="21363" y="8397"/>
                  </a:lnTo>
                  <a:lnTo>
                    <a:pt x="21206" y="8062"/>
                  </a:lnTo>
                  <a:lnTo>
                    <a:pt x="21037" y="7820"/>
                  </a:lnTo>
                  <a:lnTo>
                    <a:pt x="20846" y="7597"/>
                  </a:lnTo>
                  <a:lnTo>
                    <a:pt x="20643" y="7429"/>
                  </a:lnTo>
                  <a:lnTo>
                    <a:pt x="20452" y="7317"/>
                  </a:lnTo>
                  <a:lnTo>
                    <a:pt x="20238" y="7206"/>
                  </a:lnTo>
                  <a:lnTo>
                    <a:pt x="20025" y="7168"/>
                  </a:lnTo>
                  <a:lnTo>
                    <a:pt x="19822" y="7206"/>
                  </a:lnTo>
                  <a:lnTo>
                    <a:pt x="19608" y="7243"/>
                  </a:lnTo>
                  <a:lnTo>
                    <a:pt x="19440" y="7355"/>
                  </a:lnTo>
                  <a:lnTo>
                    <a:pt x="19271" y="7504"/>
                  </a:lnTo>
                  <a:lnTo>
                    <a:pt x="19136" y="7708"/>
                  </a:lnTo>
                  <a:lnTo>
                    <a:pt x="19012" y="7895"/>
                  </a:lnTo>
                  <a:lnTo>
                    <a:pt x="18832" y="8025"/>
                  </a:lnTo>
                  <a:lnTo>
                    <a:pt x="18663" y="8174"/>
                  </a:lnTo>
                  <a:lnTo>
                    <a:pt x="18472" y="8248"/>
                  </a:lnTo>
                  <a:lnTo>
                    <a:pt x="18270" y="8286"/>
                  </a:lnTo>
                  <a:lnTo>
                    <a:pt x="18078" y="8323"/>
                  </a:lnTo>
                  <a:lnTo>
                    <a:pt x="17887" y="8323"/>
                  </a:lnTo>
                  <a:lnTo>
                    <a:pt x="17696" y="8248"/>
                  </a:lnTo>
                  <a:lnTo>
                    <a:pt x="17493" y="8174"/>
                  </a:lnTo>
                  <a:lnTo>
                    <a:pt x="17302" y="8062"/>
                  </a:lnTo>
                  <a:lnTo>
                    <a:pt x="17133" y="7969"/>
                  </a:lnTo>
                  <a:lnTo>
                    <a:pt x="16976" y="7783"/>
                  </a:lnTo>
                  <a:lnTo>
                    <a:pt x="16852" y="7597"/>
                  </a:lnTo>
                  <a:lnTo>
                    <a:pt x="16740" y="7429"/>
                  </a:lnTo>
                  <a:lnTo>
                    <a:pt x="16672" y="7168"/>
                  </a:lnTo>
                  <a:lnTo>
                    <a:pt x="16638" y="6926"/>
                  </a:lnTo>
                  <a:lnTo>
                    <a:pt x="16616" y="6498"/>
                  </a:lnTo>
                  <a:lnTo>
                    <a:pt x="16616" y="5772"/>
                  </a:lnTo>
                  <a:lnTo>
                    <a:pt x="16650" y="4915"/>
                  </a:lnTo>
                  <a:lnTo>
                    <a:pt x="16695" y="3928"/>
                  </a:lnTo>
                  <a:lnTo>
                    <a:pt x="16762" y="2960"/>
                  </a:lnTo>
                  <a:lnTo>
                    <a:pt x="16830" y="1992"/>
                  </a:lnTo>
                  <a:lnTo>
                    <a:pt x="16908" y="1173"/>
                  </a:lnTo>
                  <a:lnTo>
                    <a:pt x="16976" y="521"/>
                  </a:lnTo>
                  <a:lnTo>
                    <a:pt x="16953" y="521"/>
                  </a:lnTo>
                  <a:lnTo>
                    <a:pt x="16931" y="521"/>
                  </a:lnTo>
                  <a:lnTo>
                    <a:pt x="16267" y="484"/>
                  </a:lnTo>
                  <a:lnTo>
                    <a:pt x="15637" y="428"/>
                  </a:lnTo>
                  <a:lnTo>
                    <a:pt x="15063" y="353"/>
                  </a:lnTo>
                  <a:lnTo>
                    <a:pt x="14523" y="279"/>
                  </a:lnTo>
                  <a:lnTo>
                    <a:pt x="14040" y="167"/>
                  </a:lnTo>
                  <a:lnTo>
                    <a:pt x="13635" y="93"/>
                  </a:lnTo>
                  <a:lnTo>
                    <a:pt x="13331" y="18"/>
                  </a:lnTo>
                  <a:lnTo>
                    <a:pt x="13117" y="18"/>
                  </a:lnTo>
                  <a:lnTo>
                    <a:pt x="12982" y="18"/>
                  </a:lnTo>
                  <a:lnTo>
                    <a:pt x="12858" y="130"/>
                  </a:lnTo>
                  <a:lnTo>
                    <a:pt x="12723" y="279"/>
                  </a:lnTo>
                  <a:lnTo>
                    <a:pt x="12622" y="446"/>
                  </a:lnTo>
                  <a:lnTo>
                    <a:pt x="12510" y="670"/>
                  </a:lnTo>
                  <a:lnTo>
                    <a:pt x="12419" y="912"/>
                  </a:lnTo>
                  <a:lnTo>
                    <a:pt x="12363" y="1210"/>
                  </a:lnTo>
                  <a:lnTo>
                    <a:pt x="12318" y="1526"/>
                  </a:lnTo>
                  <a:lnTo>
                    <a:pt x="12273" y="1843"/>
                  </a:lnTo>
                  <a:lnTo>
                    <a:pt x="12251" y="2215"/>
                  </a:lnTo>
                  <a:lnTo>
                    <a:pt x="12273" y="2532"/>
                  </a:lnTo>
                  <a:lnTo>
                    <a:pt x="12318" y="2886"/>
                  </a:lnTo>
                  <a:lnTo>
                    <a:pt x="12386" y="3240"/>
                  </a:lnTo>
                  <a:lnTo>
                    <a:pt x="12464" y="3556"/>
                  </a:lnTo>
                  <a:lnTo>
                    <a:pt x="12577" y="3891"/>
                  </a:lnTo>
                  <a:lnTo>
                    <a:pt x="12746" y="4171"/>
                  </a:lnTo>
                  <a:lnTo>
                    <a:pt x="12926" y="4487"/>
                  </a:lnTo>
                  <a:lnTo>
                    <a:pt x="13050" y="4860"/>
                  </a:lnTo>
                  <a:lnTo>
                    <a:pt x="13162" y="5251"/>
                  </a:lnTo>
                  <a:lnTo>
                    <a:pt x="13218" y="5604"/>
                  </a:lnTo>
                  <a:lnTo>
                    <a:pt x="13263" y="5995"/>
                  </a:lnTo>
                  <a:lnTo>
                    <a:pt x="13241" y="6386"/>
                  </a:lnTo>
                  <a:lnTo>
                    <a:pt x="13218" y="6740"/>
                  </a:lnTo>
                  <a:lnTo>
                    <a:pt x="13139" y="7094"/>
                  </a:lnTo>
                  <a:lnTo>
                    <a:pt x="13050" y="7429"/>
                  </a:lnTo>
                  <a:lnTo>
                    <a:pt x="12903" y="7746"/>
                  </a:lnTo>
                  <a:lnTo>
                    <a:pt x="12723" y="8025"/>
                  </a:lnTo>
                  <a:lnTo>
                    <a:pt x="12532" y="8286"/>
                  </a:lnTo>
                  <a:lnTo>
                    <a:pt x="12318" y="8491"/>
                  </a:lnTo>
                  <a:lnTo>
                    <a:pt x="12060" y="8677"/>
                  </a:lnTo>
                  <a:lnTo>
                    <a:pt x="11756" y="8788"/>
                  </a:lnTo>
                  <a:lnTo>
                    <a:pt x="11452" y="8826"/>
                  </a:lnTo>
                  <a:lnTo>
                    <a:pt x="11283" y="8826"/>
                  </a:lnTo>
                  <a:lnTo>
                    <a:pt x="11126" y="8826"/>
                  </a:lnTo>
                  <a:lnTo>
                    <a:pt x="11002" y="8788"/>
                  </a:lnTo>
                  <a:lnTo>
                    <a:pt x="10845" y="8714"/>
                  </a:lnTo>
                  <a:lnTo>
                    <a:pt x="10721" y="8640"/>
                  </a:lnTo>
                  <a:lnTo>
                    <a:pt x="10608" y="8565"/>
                  </a:lnTo>
                  <a:lnTo>
                    <a:pt x="10485" y="8453"/>
                  </a:lnTo>
                  <a:lnTo>
                    <a:pt x="10372" y="8323"/>
                  </a:lnTo>
                  <a:lnTo>
                    <a:pt x="10181" y="8062"/>
                  </a:lnTo>
                  <a:lnTo>
                    <a:pt x="10035" y="7746"/>
                  </a:lnTo>
                  <a:lnTo>
                    <a:pt x="9900" y="7392"/>
                  </a:lnTo>
                  <a:lnTo>
                    <a:pt x="9787" y="7001"/>
                  </a:lnTo>
                  <a:lnTo>
                    <a:pt x="9731" y="6610"/>
                  </a:lnTo>
                  <a:lnTo>
                    <a:pt x="9686" y="6219"/>
                  </a:lnTo>
                  <a:lnTo>
                    <a:pt x="9663" y="5772"/>
                  </a:lnTo>
                  <a:lnTo>
                    <a:pt x="9686" y="5381"/>
                  </a:lnTo>
                  <a:lnTo>
                    <a:pt x="9753" y="4990"/>
                  </a:lnTo>
                  <a:lnTo>
                    <a:pt x="9832" y="4636"/>
                  </a:lnTo>
                  <a:lnTo>
                    <a:pt x="9945" y="4320"/>
                  </a:lnTo>
                  <a:lnTo>
                    <a:pt x="10068" y="4022"/>
                  </a:lnTo>
                  <a:lnTo>
                    <a:pt x="10203" y="3817"/>
                  </a:lnTo>
                  <a:lnTo>
                    <a:pt x="10316" y="3593"/>
                  </a:lnTo>
                  <a:lnTo>
                    <a:pt x="10395" y="3351"/>
                  </a:lnTo>
                  <a:lnTo>
                    <a:pt x="10462" y="3109"/>
                  </a:lnTo>
                  <a:lnTo>
                    <a:pt x="10507" y="2848"/>
                  </a:lnTo>
                  <a:lnTo>
                    <a:pt x="10530" y="2606"/>
                  </a:lnTo>
                  <a:lnTo>
                    <a:pt x="10507" y="2346"/>
                  </a:lnTo>
                  <a:lnTo>
                    <a:pt x="10462" y="2141"/>
                  </a:lnTo>
                  <a:lnTo>
                    <a:pt x="10395" y="1880"/>
                  </a:lnTo>
                  <a:lnTo>
                    <a:pt x="10293" y="1638"/>
                  </a:lnTo>
                  <a:lnTo>
                    <a:pt x="10158" y="1415"/>
                  </a:lnTo>
                  <a:lnTo>
                    <a:pt x="9967" y="1210"/>
                  </a:lnTo>
                  <a:lnTo>
                    <a:pt x="9753" y="986"/>
                  </a:lnTo>
                  <a:lnTo>
                    <a:pt x="9495" y="819"/>
                  </a:lnTo>
                  <a:lnTo>
                    <a:pt x="9191" y="670"/>
                  </a:lnTo>
                  <a:lnTo>
                    <a:pt x="8842" y="521"/>
                  </a:lnTo>
                  <a:lnTo>
                    <a:pt x="8471" y="446"/>
                  </a:lnTo>
                  <a:lnTo>
                    <a:pt x="7998" y="428"/>
                  </a:lnTo>
                  <a:lnTo>
                    <a:pt x="7413" y="428"/>
                  </a:lnTo>
                  <a:lnTo>
                    <a:pt x="6817" y="446"/>
                  </a:lnTo>
                  <a:lnTo>
                    <a:pt x="6187" y="521"/>
                  </a:lnTo>
                  <a:lnTo>
                    <a:pt x="5602" y="633"/>
                  </a:lnTo>
                  <a:lnTo>
                    <a:pt x="5107" y="744"/>
                  </a:lnTo>
                  <a:lnTo>
                    <a:pt x="4725" y="856"/>
                  </a:lnTo>
                  <a:lnTo>
                    <a:pt x="4848" y="1564"/>
                  </a:lnTo>
                  <a:lnTo>
                    <a:pt x="5028" y="2495"/>
                  </a:lnTo>
                  <a:lnTo>
                    <a:pt x="5175" y="3556"/>
                  </a:lnTo>
                  <a:lnTo>
                    <a:pt x="5298" y="4673"/>
                  </a:lnTo>
                  <a:lnTo>
                    <a:pt x="5343" y="5213"/>
                  </a:lnTo>
                  <a:lnTo>
                    <a:pt x="5388" y="5753"/>
                  </a:lnTo>
                  <a:lnTo>
                    <a:pt x="5411" y="6275"/>
                  </a:lnTo>
                  <a:lnTo>
                    <a:pt x="5411" y="6740"/>
                  </a:lnTo>
                  <a:lnTo>
                    <a:pt x="5366" y="7168"/>
                  </a:lnTo>
                  <a:lnTo>
                    <a:pt x="5321" y="7541"/>
                  </a:lnTo>
                  <a:lnTo>
                    <a:pt x="5287" y="7708"/>
                  </a:lnTo>
                  <a:lnTo>
                    <a:pt x="5242" y="7857"/>
                  </a:lnTo>
                  <a:lnTo>
                    <a:pt x="5197" y="7969"/>
                  </a:lnTo>
                  <a:lnTo>
                    <a:pt x="5130" y="8062"/>
                  </a:lnTo>
                  <a:lnTo>
                    <a:pt x="5006" y="8248"/>
                  </a:lnTo>
                  <a:lnTo>
                    <a:pt x="4848" y="8397"/>
                  </a:lnTo>
                  <a:lnTo>
                    <a:pt x="4725" y="8528"/>
                  </a:lnTo>
                  <a:lnTo>
                    <a:pt x="4567" y="8640"/>
                  </a:lnTo>
                  <a:lnTo>
                    <a:pt x="4421" y="8714"/>
                  </a:lnTo>
                  <a:lnTo>
                    <a:pt x="4263" y="8751"/>
                  </a:lnTo>
                  <a:lnTo>
                    <a:pt x="4095" y="8788"/>
                  </a:lnTo>
                  <a:lnTo>
                    <a:pt x="3948" y="8788"/>
                  </a:lnTo>
                  <a:lnTo>
                    <a:pt x="3791" y="8751"/>
                  </a:lnTo>
                  <a:lnTo>
                    <a:pt x="3667" y="8714"/>
                  </a:lnTo>
                  <a:lnTo>
                    <a:pt x="3510" y="8677"/>
                  </a:lnTo>
                  <a:lnTo>
                    <a:pt x="3386" y="8602"/>
                  </a:lnTo>
                  <a:lnTo>
                    <a:pt x="3251" y="8491"/>
                  </a:lnTo>
                  <a:lnTo>
                    <a:pt x="3127" y="8360"/>
                  </a:lnTo>
                  <a:lnTo>
                    <a:pt x="3015" y="8248"/>
                  </a:lnTo>
                  <a:lnTo>
                    <a:pt x="2925" y="8062"/>
                  </a:lnTo>
                  <a:lnTo>
                    <a:pt x="2778" y="7857"/>
                  </a:lnTo>
                  <a:lnTo>
                    <a:pt x="2610" y="7671"/>
                  </a:lnTo>
                  <a:lnTo>
                    <a:pt x="2407" y="7541"/>
                  </a:lnTo>
                  <a:lnTo>
                    <a:pt x="2171" y="7466"/>
                  </a:lnTo>
                  <a:lnTo>
                    <a:pt x="1957" y="7429"/>
                  </a:lnTo>
                  <a:lnTo>
                    <a:pt x="1698" y="7429"/>
                  </a:lnTo>
                  <a:lnTo>
                    <a:pt x="1462" y="7466"/>
                  </a:lnTo>
                  <a:lnTo>
                    <a:pt x="1226" y="7559"/>
                  </a:lnTo>
                  <a:lnTo>
                    <a:pt x="989" y="7708"/>
                  </a:lnTo>
                  <a:lnTo>
                    <a:pt x="776" y="7932"/>
                  </a:lnTo>
                  <a:lnTo>
                    <a:pt x="551" y="8211"/>
                  </a:lnTo>
                  <a:lnTo>
                    <a:pt x="382" y="8528"/>
                  </a:lnTo>
                  <a:lnTo>
                    <a:pt x="315" y="8714"/>
                  </a:lnTo>
                  <a:lnTo>
                    <a:pt x="236" y="8919"/>
                  </a:lnTo>
                  <a:lnTo>
                    <a:pt x="191" y="9142"/>
                  </a:lnTo>
                  <a:lnTo>
                    <a:pt x="123" y="9347"/>
                  </a:lnTo>
                  <a:lnTo>
                    <a:pt x="78" y="9608"/>
                  </a:lnTo>
                  <a:lnTo>
                    <a:pt x="56" y="9887"/>
                  </a:lnTo>
                  <a:lnTo>
                    <a:pt x="33" y="10185"/>
                  </a:lnTo>
                  <a:lnTo>
                    <a:pt x="33" y="10464"/>
                  </a:lnTo>
                  <a:lnTo>
                    <a:pt x="33" y="10706"/>
                  </a:lnTo>
                  <a:lnTo>
                    <a:pt x="56" y="10967"/>
                  </a:lnTo>
                  <a:lnTo>
                    <a:pt x="78" y="11172"/>
                  </a:lnTo>
                  <a:lnTo>
                    <a:pt x="123" y="11395"/>
                  </a:lnTo>
                  <a:lnTo>
                    <a:pt x="168" y="11600"/>
                  </a:lnTo>
                  <a:lnTo>
                    <a:pt x="236" y="11786"/>
                  </a:lnTo>
                  <a:lnTo>
                    <a:pt x="292" y="11973"/>
                  </a:lnTo>
                  <a:lnTo>
                    <a:pt x="382" y="12140"/>
                  </a:lnTo>
                  <a:lnTo>
                    <a:pt x="540" y="12419"/>
                  </a:lnTo>
                  <a:lnTo>
                    <a:pt x="731" y="12680"/>
                  </a:lnTo>
                  <a:lnTo>
                    <a:pt x="944" y="12866"/>
                  </a:lnTo>
                  <a:lnTo>
                    <a:pt x="1158" y="12997"/>
                  </a:lnTo>
                  <a:lnTo>
                    <a:pt x="1395" y="13108"/>
                  </a:lnTo>
                  <a:lnTo>
                    <a:pt x="1608" y="13183"/>
                  </a:lnTo>
                  <a:lnTo>
                    <a:pt x="1856" y="13183"/>
                  </a:lnTo>
                  <a:lnTo>
                    <a:pt x="2070" y="13146"/>
                  </a:lnTo>
                  <a:lnTo>
                    <a:pt x="2261" y="13071"/>
                  </a:lnTo>
                  <a:lnTo>
                    <a:pt x="2430" y="12960"/>
                  </a:lnTo>
                  <a:lnTo>
                    <a:pt x="2587" y="12792"/>
                  </a:lnTo>
                  <a:lnTo>
                    <a:pt x="2688" y="12606"/>
                  </a:lnTo>
                  <a:lnTo>
                    <a:pt x="2801" y="12419"/>
                  </a:lnTo>
                  <a:lnTo>
                    <a:pt x="2925" y="12289"/>
                  </a:lnTo>
                  <a:lnTo>
                    <a:pt x="3082" y="12177"/>
                  </a:lnTo>
                  <a:lnTo>
                    <a:pt x="3228" y="12103"/>
                  </a:lnTo>
                  <a:lnTo>
                    <a:pt x="3408" y="12103"/>
                  </a:lnTo>
                  <a:lnTo>
                    <a:pt x="3577" y="12103"/>
                  </a:lnTo>
                  <a:lnTo>
                    <a:pt x="3723" y="12177"/>
                  </a:lnTo>
                  <a:lnTo>
                    <a:pt x="3903" y="12252"/>
                  </a:lnTo>
                  <a:lnTo>
                    <a:pt x="4072" y="12364"/>
                  </a:lnTo>
                  <a:lnTo>
                    <a:pt x="4230" y="12494"/>
                  </a:lnTo>
                  <a:lnTo>
                    <a:pt x="4353" y="12643"/>
                  </a:lnTo>
                  <a:lnTo>
                    <a:pt x="4488" y="12829"/>
                  </a:lnTo>
                  <a:lnTo>
                    <a:pt x="4567" y="13034"/>
                  </a:lnTo>
                  <a:lnTo>
                    <a:pt x="4657" y="13257"/>
                  </a:lnTo>
                  <a:lnTo>
                    <a:pt x="4702" y="13462"/>
                  </a:lnTo>
                  <a:lnTo>
                    <a:pt x="4725" y="13686"/>
                  </a:lnTo>
                  <a:lnTo>
                    <a:pt x="4702" y="14282"/>
                  </a:lnTo>
                  <a:lnTo>
                    <a:pt x="4657" y="15045"/>
                  </a:lnTo>
                  <a:lnTo>
                    <a:pt x="4612" y="15976"/>
                  </a:lnTo>
                  <a:lnTo>
                    <a:pt x="4590" y="16926"/>
                  </a:lnTo>
                  <a:lnTo>
                    <a:pt x="4567" y="17968"/>
                  </a:lnTo>
                  <a:lnTo>
                    <a:pt x="4567" y="19011"/>
                  </a:lnTo>
                  <a:lnTo>
                    <a:pt x="4590" y="19514"/>
                  </a:lnTo>
                  <a:lnTo>
                    <a:pt x="4612" y="19980"/>
                  </a:lnTo>
                  <a:lnTo>
                    <a:pt x="4657" y="20426"/>
                  </a:lnTo>
                  <a:lnTo>
                    <a:pt x="4725" y="20836"/>
                  </a:lnTo>
                  <a:lnTo>
                    <a:pt x="4848" y="20929"/>
                  </a:lnTo>
                  <a:lnTo>
                    <a:pt x="5040" y="21004"/>
                  </a:lnTo>
                  <a:lnTo>
                    <a:pt x="5265" y="21078"/>
                  </a:lnTo>
                  <a:lnTo>
                    <a:pt x="5478" y="21115"/>
                  </a:lnTo>
                  <a:lnTo>
                    <a:pt x="6041" y="21115"/>
                  </a:lnTo>
                  <a:lnTo>
                    <a:pt x="6637" y="21078"/>
                  </a:lnTo>
                  <a:lnTo>
                    <a:pt x="7312" y="21004"/>
                  </a:lnTo>
                  <a:lnTo>
                    <a:pt x="7998" y="20929"/>
                  </a:lnTo>
                  <a:lnTo>
                    <a:pt x="8696" y="20855"/>
                  </a:lnTo>
                  <a:lnTo>
                    <a:pt x="9360" y="20836"/>
                  </a:lnTo>
                  <a:close/>
                </a:path>
              </a:pathLst>
            </a:custGeom>
            <a:solidFill>
              <a:srgbClr val="CCCCFF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6388" name="AutoShape 23"/>
          <p:cNvSpPr>
            <a:spLocks noChangeArrowheads="1"/>
          </p:cNvSpPr>
          <p:nvPr/>
        </p:nvSpPr>
        <p:spPr bwMode="auto">
          <a:xfrm rot="1976108">
            <a:off x="4708525" y="4610100"/>
            <a:ext cx="1300163" cy="328613"/>
          </a:xfrm>
          <a:prstGeom prst="leftRightArrow">
            <a:avLst>
              <a:gd name="adj1" fmla="val 50000"/>
              <a:gd name="adj2" fmla="val 72133"/>
            </a:avLst>
          </a:prstGeom>
          <a:solidFill>
            <a:srgbClr val="FFFF99">
              <a:alpha val="59999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16389" name="Text Box 29"/>
          <p:cNvSpPr txBox="1">
            <a:spLocks noChangeArrowheads="1"/>
          </p:cNvSpPr>
          <p:nvPr/>
        </p:nvSpPr>
        <p:spPr bwMode="auto">
          <a:xfrm>
            <a:off x="3563938" y="4724400"/>
            <a:ext cx="1787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</a:rPr>
              <a:t>Interacción</a:t>
            </a:r>
          </a:p>
        </p:txBody>
      </p:sp>
      <p:sp>
        <p:nvSpPr>
          <p:cNvPr id="16390" name="AutoShape 30"/>
          <p:cNvSpPr>
            <a:spLocks noChangeArrowheads="1"/>
          </p:cNvSpPr>
          <p:nvPr/>
        </p:nvSpPr>
        <p:spPr bwMode="auto">
          <a:xfrm rot="-7081381">
            <a:off x="5037137" y="2138363"/>
            <a:ext cx="2270125" cy="1803400"/>
          </a:xfrm>
          <a:prstGeom prst="curvedUpArrow">
            <a:avLst>
              <a:gd name="adj1" fmla="val 11626"/>
              <a:gd name="adj2" fmla="val 33329"/>
              <a:gd name="adj3" fmla="val 12241"/>
            </a:avLst>
          </a:prstGeom>
          <a:solidFill>
            <a:srgbClr val="FF9900">
              <a:alpha val="56078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ca-ES">
              <a:latin typeface="Calibri" pitchFamily="34" charset="0"/>
            </a:endParaRPr>
          </a:p>
        </p:txBody>
      </p:sp>
      <p:sp>
        <p:nvSpPr>
          <p:cNvPr id="16391" name="Text Box 31"/>
          <p:cNvSpPr txBox="1">
            <a:spLocks noChangeArrowheads="1"/>
          </p:cNvSpPr>
          <p:nvPr/>
        </p:nvSpPr>
        <p:spPr bwMode="auto">
          <a:xfrm>
            <a:off x="7092950" y="2349500"/>
            <a:ext cx="1511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</a:rPr>
              <a:t>Capturar</a:t>
            </a:r>
          </a:p>
        </p:txBody>
      </p:sp>
      <p:sp>
        <p:nvSpPr>
          <p:cNvPr id="16392" name="Text Box 28"/>
          <p:cNvSpPr>
            <a:spLocks noGrp="1" noChangeArrowheads="1"/>
          </p:cNvSpPr>
          <p:nvPr>
            <p:ph idx="1"/>
          </p:nvPr>
        </p:nvSpPr>
        <p:spPr>
          <a:xfrm>
            <a:off x="1187450" y="4437063"/>
            <a:ext cx="1081088" cy="457200"/>
          </a:xfrm>
        </p:spPr>
        <p:txBody>
          <a:bodyPr>
            <a:spAutoFit/>
          </a:bodyPr>
          <a:lstStyle/>
          <a:p>
            <a:pPr algn="ctr">
              <a:buFont typeface="Arial" charset="0"/>
              <a:buNone/>
            </a:pPr>
            <a:r>
              <a:rPr lang="en-US" sz="2400" b="1" smtClean="0">
                <a:latin typeface="Times New Roman" pitchFamily="18" charset="0"/>
              </a:rPr>
              <a:t>EVA</a:t>
            </a:r>
          </a:p>
        </p:txBody>
      </p:sp>
      <p:sp>
        <p:nvSpPr>
          <p:cNvPr id="16398" name="Text Box 28"/>
          <p:cNvSpPr>
            <a:spLocks noChangeArrowheads="1"/>
          </p:cNvSpPr>
          <p:nvPr/>
        </p:nvSpPr>
        <p:spPr bwMode="auto">
          <a:xfrm>
            <a:off x="3348038" y="3357563"/>
            <a:ext cx="10810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20000"/>
              </a:spcBef>
              <a:buFont typeface="Arial" charset="0"/>
              <a:buNone/>
            </a:pPr>
            <a:r>
              <a:rPr lang="en-US" sz="2400" b="1">
                <a:latin typeface="Times New Roman" pitchFamily="18" charset="0"/>
              </a:rPr>
              <a:t>UI</a:t>
            </a:r>
          </a:p>
        </p:txBody>
      </p:sp>
      <p:sp>
        <p:nvSpPr>
          <p:cNvPr id="16402" name="AutoShape 18"/>
          <p:cNvSpPr>
            <a:spLocks noChangeArrowheads="1"/>
          </p:cNvSpPr>
          <p:nvPr/>
        </p:nvSpPr>
        <p:spPr bwMode="auto">
          <a:xfrm>
            <a:off x="2555875" y="2349500"/>
            <a:ext cx="1008063" cy="1584325"/>
          </a:xfrm>
          <a:prstGeom prst="curvedRightArrow">
            <a:avLst>
              <a:gd name="adj1" fmla="val 19071"/>
              <a:gd name="adj2" fmla="val 50504"/>
              <a:gd name="adj3" fmla="val 33333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s-ES"/>
          </a:p>
        </p:txBody>
      </p:sp>
      <p:sp>
        <p:nvSpPr>
          <p:cNvPr id="16403" name="Text Box 31"/>
          <p:cNvSpPr txBox="1">
            <a:spLocks noChangeArrowheads="1"/>
          </p:cNvSpPr>
          <p:nvPr/>
        </p:nvSpPr>
        <p:spPr bwMode="auto">
          <a:xfrm>
            <a:off x="4140200" y="1700213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</a:rPr>
              <a:t>Analizar</a:t>
            </a:r>
          </a:p>
        </p:txBody>
      </p:sp>
      <p:sp>
        <p:nvSpPr>
          <p:cNvPr id="16404" name="Text Box 31"/>
          <p:cNvSpPr txBox="1">
            <a:spLocks noChangeArrowheads="1"/>
          </p:cNvSpPr>
          <p:nvPr/>
        </p:nvSpPr>
        <p:spPr bwMode="auto">
          <a:xfrm>
            <a:off x="1908175" y="1700213"/>
            <a:ext cx="1366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latin typeface="Times New Roman" pitchFamily="18" charset="0"/>
              </a:rPr>
              <a:t>Actuar</a:t>
            </a: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Muchas gracias!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 rtlCol="0">
            <a:normAutofit lnSpcReduction="10000"/>
          </a:bodyPr>
          <a:lstStyle/>
          <a:p>
            <a:pPr algn="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600" dirty="0" smtClean="0"/>
              <a:t>Contacto:                   </a:t>
            </a:r>
            <a:r>
              <a:rPr lang="es-ES" sz="3600" dirty="0" smtClean="0">
                <a:hlinkClick r:id="rId2"/>
              </a:rPr>
              <a:t>jminguillona@uoc.edu</a:t>
            </a:r>
            <a:endParaRPr lang="es-ES" sz="3600" dirty="0" smtClean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600" dirty="0" err="1" smtClean="0"/>
              <a:t>twitter</a:t>
            </a:r>
            <a:r>
              <a:rPr lang="es-ES" sz="3600" dirty="0" smtClean="0"/>
              <a:t>/@</a:t>
            </a:r>
            <a:r>
              <a:rPr lang="es-ES" sz="3600" dirty="0" err="1" smtClean="0"/>
              <a:t>jminguillona</a:t>
            </a:r>
            <a:endParaRPr lang="es-ES" sz="3600" dirty="0" smtClean="0"/>
          </a:p>
          <a:p>
            <a:pPr algn="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600" dirty="0" smtClean="0">
                <a:hlinkClick r:id="rId3"/>
              </a:rPr>
              <a:t>http://mavsel.blastgroups.com</a:t>
            </a:r>
            <a:endParaRPr lang="es-ES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sz="3600" dirty="0" smtClean="0">
                <a:hlinkClick r:id="rId4"/>
              </a:rPr>
              <a:t>http://personal.uoc.edu/MAVSEL</a:t>
            </a:r>
            <a:endParaRPr lang="es-ES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s-ES" dirty="0" smtClean="0"/>
              <a:t>			CC-BY-NC-SA</a:t>
            </a:r>
            <a:endParaRPr lang="es-ES" dirty="0"/>
          </a:p>
        </p:txBody>
      </p:sp>
      <p:pic>
        <p:nvPicPr>
          <p:cNvPr id="50179" name="6 Imagen" descr="cc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9750" y="5661025"/>
            <a:ext cx="1635125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40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i="1" smtClean="0"/>
              <a:t>Educational Data Mining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Desarrollo de métodos para explorar datos de escenarios educativos, para entender mejor el proceso de aprendizaje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s-ES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dirty="0" smtClean="0"/>
              <a:t>Área reciente de interés creciente: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Learning </a:t>
            </a:r>
            <a:r>
              <a:rPr lang="es-ES" dirty="0" err="1" smtClean="0"/>
              <a:t>Analytics</a:t>
            </a:r>
            <a:r>
              <a:rPr lang="es-ES" dirty="0" smtClean="0"/>
              <a:t> and </a:t>
            </a:r>
            <a:r>
              <a:rPr lang="es-ES" dirty="0" err="1" smtClean="0"/>
              <a:t>Knowledge</a:t>
            </a:r>
            <a:r>
              <a:rPr lang="es-ES" dirty="0" smtClean="0"/>
              <a:t> (LAK, 1st Ed.)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4th International Conference </a:t>
            </a:r>
            <a:r>
              <a:rPr lang="es-ES" dirty="0" err="1" smtClean="0"/>
              <a:t>on</a:t>
            </a:r>
            <a:r>
              <a:rPr lang="es-ES" dirty="0" smtClean="0"/>
              <a:t> EDM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err="1" smtClean="0"/>
              <a:t>Journal</a:t>
            </a:r>
            <a:r>
              <a:rPr lang="es-ES" dirty="0" smtClean="0"/>
              <a:t> of EDM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err="1" smtClean="0"/>
              <a:t>Special</a:t>
            </a:r>
            <a:r>
              <a:rPr lang="es-ES" dirty="0" smtClean="0"/>
              <a:t> </a:t>
            </a:r>
            <a:r>
              <a:rPr lang="es-ES" dirty="0" err="1" smtClean="0"/>
              <a:t>issue</a:t>
            </a:r>
            <a:r>
              <a:rPr lang="es-ES" dirty="0" smtClean="0"/>
              <a:t> </a:t>
            </a:r>
            <a:r>
              <a:rPr lang="es-ES" dirty="0" err="1" smtClean="0"/>
              <a:t>Journal</a:t>
            </a:r>
            <a:r>
              <a:rPr lang="es-ES" dirty="0" smtClean="0"/>
              <a:t> of </a:t>
            </a:r>
            <a:r>
              <a:rPr lang="es-ES" dirty="0" err="1" smtClean="0"/>
              <a:t>Educ</a:t>
            </a:r>
            <a:r>
              <a:rPr lang="es-ES" dirty="0" smtClean="0"/>
              <a:t>., </a:t>
            </a:r>
            <a:r>
              <a:rPr lang="es-ES" dirty="0" err="1" smtClean="0"/>
              <a:t>Tech</a:t>
            </a:r>
            <a:r>
              <a:rPr lang="es-ES" dirty="0" smtClean="0"/>
              <a:t>. &amp; Soc.</a:t>
            </a:r>
          </a:p>
          <a:p>
            <a:pPr lvl="1" fontAlgn="auto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s-ES" dirty="0" smtClean="0"/>
              <a:t>Conjuntos de datos abiertos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Objetivos del EDM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362950" cy="4997450"/>
          </a:xfrm>
        </p:spPr>
        <p:txBody>
          <a:bodyPr rtlCol="0">
            <a:normAutofit fontScale="6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Análisis y visualización de datos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Proporcionar </a:t>
            </a:r>
            <a:r>
              <a:rPr lang="es-ES" sz="3800" dirty="0" err="1" smtClean="0"/>
              <a:t>feedback</a:t>
            </a:r>
            <a:r>
              <a:rPr lang="es-ES" sz="3800" dirty="0" smtClean="0"/>
              <a:t> a docentes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Recomendaciones para estudiantes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Predicción del rendimiento de los estudiantes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Modelado de estudiantes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Detección de comportamientos indeseados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Agrupación de estudiantes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Análisis de redes sociales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Desarrollo de mapas conceptuales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Construcción de </a:t>
            </a:r>
            <a:r>
              <a:rPr lang="es-ES" sz="3800" dirty="0" err="1" smtClean="0"/>
              <a:t>courseware</a:t>
            </a:r>
            <a:endParaRPr lang="es-ES" sz="38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3800" dirty="0" smtClean="0"/>
              <a:t>Planificación y organización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600" dirty="0" smtClean="0"/>
              <a:t>C. Romero, S. Ventura. Educational Data Mining: A Review of the State-of-the-Art. IEEE Transaction on Systems, Man, and Cybernetics, Part C: Applications and Reviews. 40(6), 601-618, 2010.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Análisis de la interacción</a:t>
            </a:r>
          </a:p>
        </p:txBody>
      </p:sp>
      <p:sp>
        <p:nvSpPr>
          <p:cNvPr id="37890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sz="2800" dirty="0" smtClean="0"/>
              <a:t>N-</a:t>
            </a:r>
            <a:r>
              <a:rPr lang="es-ES" sz="2800" dirty="0" err="1" smtClean="0"/>
              <a:t>tuplas</a:t>
            </a:r>
            <a:r>
              <a:rPr lang="es-ES" sz="2800" dirty="0" smtClean="0"/>
              <a:t>: el usuario U accede al servicio S mediante el dispositivo D sobre el objeto O en el momento T con resultado R</a:t>
            </a:r>
          </a:p>
          <a:p>
            <a:endParaRPr lang="es-ES" sz="2800" i="1" dirty="0" smtClean="0"/>
          </a:p>
          <a:p>
            <a:r>
              <a:rPr lang="es-ES" sz="2800" i="1" dirty="0" err="1" smtClean="0"/>
              <a:t>Paradata</a:t>
            </a:r>
            <a:r>
              <a:rPr lang="es-ES" sz="2800" dirty="0" smtClean="0"/>
              <a:t>: datos sobre un recurso generados durante su uso</a:t>
            </a:r>
          </a:p>
          <a:p>
            <a:endParaRPr lang="es-ES" sz="2800" i="1" dirty="0" smtClean="0"/>
          </a:p>
          <a:p>
            <a:r>
              <a:rPr lang="es-ES" sz="2800" dirty="0" smtClean="0"/>
              <a:t>Análisis realizado mayoritariamente </a:t>
            </a:r>
            <a:r>
              <a:rPr lang="es-ES" sz="2800" i="1" dirty="0" smtClean="0"/>
              <a:t>off-line</a:t>
            </a:r>
            <a:r>
              <a:rPr lang="es-ES" sz="2800" dirty="0" smtClean="0"/>
              <a:t> pero toma de decisiones </a:t>
            </a:r>
            <a:r>
              <a:rPr lang="es-ES" sz="2800" i="1" dirty="0" smtClean="0"/>
              <a:t>on-line</a:t>
            </a:r>
            <a:endParaRPr lang="es-ES" i="1" dirty="0" smtClean="0"/>
          </a:p>
          <a:p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s-ES" dirty="0" smtClean="0"/>
              <a:t>Construcción del modelo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  <p:sp>
        <p:nvSpPr>
          <p:cNvPr id="6" name="5 Cara sonriente"/>
          <p:cNvSpPr/>
          <p:nvPr/>
        </p:nvSpPr>
        <p:spPr>
          <a:xfrm>
            <a:off x="1475656" y="2636912"/>
            <a:ext cx="576064" cy="576064"/>
          </a:xfrm>
          <a:prstGeom prst="smileyFac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Flecha izquierda y derecha"/>
          <p:cNvSpPr/>
          <p:nvPr/>
        </p:nvSpPr>
        <p:spPr>
          <a:xfrm>
            <a:off x="3779912" y="2780928"/>
            <a:ext cx="720080" cy="288032"/>
          </a:xfrm>
          <a:prstGeom prst="left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Multidocumento"/>
          <p:cNvSpPr/>
          <p:nvPr/>
        </p:nvSpPr>
        <p:spPr>
          <a:xfrm>
            <a:off x="5940152" y="4869160"/>
            <a:ext cx="1296144" cy="936104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chemeClr val="tx1"/>
                </a:solidFill>
              </a:rPr>
              <a:t>modelo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9" name="8 Flecha abajo"/>
          <p:cNvSpPr/>
          <p:nvPr/>
        </p:nvSpPr>
        <p:spPr>
          <a:xfrm>
            <a:off x="3995936" y="3284984"/>
            <a:ext cx="288032" cy="1296144"/>
          </a:xfrm>
          <a:prstGeom prst="down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ilindro"/>
          <p:cNvSpPr/>
          <p:nvPr/>
        </p:nvSpPr>
        <p:spPr>
          <a:xfrm>
            <a:off x="3491880" y="4725144"/>
            <a:ext cx="1296144" cy="1224136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err="1" smtClean="0">
                <a:solidFill>
                  <a:schemeClr val="tx1"/>
                </a:solidFill>
              </a:rPr>
              <a:t>paradata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1" name="10 Flecha derecha"/>
          <p:cNvSpPr/>
          <p:nvPr/>
        </p:nvSpPr>
        <p:spPr>
          <a:xfrm>
            <a:off x="4932040" y="5229200"/>
            <a:ext cx="864096" cy="288032"/>
          </a:xfrm>
          <a:prstGeom prst="rightArrow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Nube"/>
          <p:cNvSpPr/>
          <p:nvPr/>
        </p:nvSpPr>
        <p:spPr>
          <a:xfrm>
            <a:off x="4716016" y="1556792"/>
            <a:ext cx="3240360" cy="2808312"/>
          </a:xfrm>
          <a:prstGeom prst="cloud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r"/>
            <a:r>
              <a:rPr lang="es-ES" sz="4000" b="1" dirty="0" smtClean="0">
                <a:solidFill>
                  <a:schemeClr val="tx1"/>
                </a:solidFill>
              </a:rPr>
              <a:t>EVA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4" name="13 Cubo"/>
          <p:cNvSpPr/>
          <p:nvPr/>
        </p:nvSpPr>
        <p:spPr>
          <a:xfrm>
            <a:off x="4716016" y="2348880"/>
            <a:ext cx="1224136" cy="1152128"/>
          </a:xfrm>
          <a:prstGeom prst="cube">
            <a:avLst>
              <a:gd name="adj" fmla="val 3101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</a:rPr>
              <a:t>UI</a:t>
            </a:r>
            <a:endParaRPr lang="es-ES" b="1" dirty="0">
              <a:solidFill>
                <a:schemeClr val="tx1"/>
              </a:solidFill>
            </a:endParaRPr>
          </a:p>
        </p:txBody>
      </p:sp>
      <p:sp>
        <p:nvSpPr>
          <p:cNvPr id="16" name="15 Bisel"/>
          <p:cNvSpPr/>
          <p:nvPr/>
        </p:nvSpPr>
        <p:spPr>
          <a:xfrm>
            <a:off x="3059832" y="2564904"/>
            <a:ext cx="504056" cy="720080"/>
          </a:xfrm>
          <a:prstGeom prst="bevel">
            <a:avLst>
              <a:gd name="adj" fmla="val 20746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Flecha izquierda y derecha"/>
          <p:cNvSpPr/>
          <p:nvPr/>
        </p:nvSpPr>
        <p:spPr>
          <a:xfrm>
            <a:off x="2195736" y="2780928"/>
            <a:ext cx="720080" cy="288032"/>
          </a:xfrm>
          <a:prstGeom prst="leftRight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18 Flecha doblada hacia arriba"/>
          <p:cNvSpPr/>
          <p:nvPr/>
        </p:nvSpPr>
        <p:spPr>
          <a:xfrm rot="5400000">
            <a:off x="1763688" y="4005064"/>
            <a:ext cx="2304256" cy="864096"/>
          </a:xfrm>
          <a:prstGeom prst="bentUpArrow">
            <a:avLst>
              <a:gd name="adj1" fmla="val 15380"/>
              <a:gd name="adj2" fmla="val 25000"/>
              <a:gd name="adj3" fmla="val 25000"/>
            </a:avLst>
          </a:prstGeom>
          <a:solidFill>
            <a:srgbClr val="00B050">
              <a:alpha val="72000"/>
            </a:srgbClr>
          </a:solidFill>
          <a:ln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1259632" y="2204864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usuario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2627784" y="2060848"/>
            <a:ext cx="1261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dispositivo</a:t>
            </a:r>
          </a:p>
        </p:txBody>
      </p:sp>
      <p:sp>
        <p:nvSpPr>
          <p:cNvPr id="25" name="24 Flecha arriba"/>
          <p:cNvSpPr/>
          <p:nvPr/>
        </p:nvSpPr>
        <p:spPr>
          <a:xfrm>
            <a:off x="6516216" y="2708920"/>
            <a:ext cx="504056" cy="194421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Técnicas de minería de datos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s-ES" dirty="0" smtClean="0"/>
              <a:t>Supervisadas: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Clasificación / Predicción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Regresión</a:t>
            </a:r>
          </a:p>
          <a:p>
            <a:pPr lvl="1">
              <a:lnSpc>
                <a:spcPct val="90000"/>
              </a:lnSpc>
              <a:buNone/>
            </a:pPr>
            <a:endParaRPr lang="es-ES" dirty="0" smtClean="0"/>
          </a:p>
          <a:p>
            <a:pPr>
              <a:lnSpc>
                <a:spcPct val="90000"/>
              </a:lnSpc>
            </a:pPr>
            <a:r>
              <a:rPr lang="es-ES" dirty="0" smtClean="0"/>
              <a:t>No supervisadas:</a:t>
            </a:r>
          </a:p>
          <a:p>
            <a:pPr lvl="1">
              <a:lnSpc>
                <a:spcPct val="90000"/>
              </a:lnSpc>
            </a:pPr>
            <a:r>
              <a:rPr lang="es-ES" i="1" dirty="0" err="1" smtClean="0"/>
              <a:t>Clustering</a:t>
            </a:r>
            <a:endParaRPr lang="es-ES" i="1" dirty="0" smtClean="0"/>
          </a:p>
          <a:p>
            <a:pPr lvl="1">
              <a:lnSpc>
                <a:spcPct val="90000"/>
              </a:lnSpc>
            </a:pPr>
            <a:r>
              <a:rPr lang="es-ES" dirty="0" smtClean="0"/>
              <a:t>Reglas </a:t>
            </a:r>
            <a:r>
              <a:rPr lang="es-ES" dirty="0" smtClean="0"/>
              <a:t>de </a:t>
            </a:r>
            <a:r>
              <a:rPr lang="es-ES" dirty="0" smtClean="0"/>
              <a:t>asociación</a:t>
            </a:r>
          </a:p>
          <a:p>
            <a:pPr lvl="1">
              <a:lnSpc>
                <a:spcPct val="90000"/>
              </a:lnSpc>
            </a:pPr>
            <a:r>
              <a:rPr lang="es-ES" dirty="0" smtClean="0"/>
              <a:t>Reducción de </a:t>
            </a:r>
            <a:r>
              <a:rPr lang="es-ES" dirty="0" err="1" smtClean="0"/>
              <a:t>dimensionalidad</a:t>
            </a:r>
            <a:endParaRPr lang="es-ES" dirty="0" smtClean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D45B68-2938-479B-B467-B91F4E964F78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smtClean="0"/>
              <a:t>SPDECE 2011, 15-17 de Junio, Ciudad Real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1875</Words>
  <Application>Microsoft Office PowerPoint</Application>
  <PresentationFormat>Presentación en pantalla (4:3)</PresentationFormat>
  <Paragraphs>413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Tema de Office</vt:lpstr>
      <vt:lpstr>Educational Data Mining:  cerrando el círculo del proceso de aprendizaje en entornos virtuales</vt:lpstr>
      <vt:lpstr>Tabla de contenidos</vt:lpstr>
      <vt:lpstr>Entornos Virtuales de Aprendizaje</vt:lpstr>
      <vt:lpstr>Entornos Virtuales de Aprendizaje</vt:lpstr>
      <vt:lpstr>Educational Data Mining</vt:lpstr>
      <vt:lpstr>Objetivos del EDM</vt:lpstr>
      <vt:lpstr>Análisis de la interacción</vt:lpstr>
      <vt:lpstr>Construcción del modelo</vt:lpstr>
      <vt:lpstr>Técnicas de minería de datos</vt:lpstr>
      <vt:lpstr>Selección de un modelo</vt:lpstr>
      <vt:lpstr>Datos educativos</vt:lpstr>
      <vt:lpstr>Privacidad y seguridad</vt:lpstr>
      <vt:lpstr>La UOC como laboratorio</vt:lpstr>
      <vt:lpstr>Fuentes de datos</vt:lpstr>
      <vt:lpstr>Niveles de análisis</vt:lpstr>
      <vt:lpstr>Nivel de sesión</vt:lpstr>
      <vt:lpstr>Ejemplo: nivel de sesión</vt:lpstr>
      <vt:lpstr>Nivel de actividad</vt:lpstr>
      <vt:lpstr>Ejemplo: nivel de actividad</vt:lpstr>
      <vt:lpstr>Nivel de grado</vt:lpstr>
      <vt:lpstr>Ejemplo: nivel de grado</vt:lpstr>
      <vt:lpstr>El proyecto MAVSEL</vt:lpstr>
      <vt:lpstr>MAVSEL</vt:lpstr>
      <vt:lpstr>Escenarios Educativos</vt:lpstr>
      <vt:lpstr>Planteamiento</vt:lpstr>
      <vt:lpstr>Ejemplos de escenarios</vt:lpstr>
      <vt:lpstr>El modelo SIOC</vt:lpstr>
      <vt:lpstr>Ejemplo: repositorio institucional</vt:lpstr>
      <vt:lpstr>O2  http://openaccess.uoc.edu</vt:lpstr>
      <vt:lpstr>Servicios disponibles</vt:lpstr>
      <vt:lpstr>Problemas conocidos</vt:lpstr>
      <vt:lpstr>Perspectiva docente</vt:lpstr>
      <vt:lpstr>Nuevos servicios</vt:lpstr>
      <vt:lpstr>Esquemas de reputación</vt:lpstr>
      <vt:lpstr>Sistemas de recomendación</vt:lpstr>
      <vt:lpstr>Búsqueda facetada</vt:lpstr>
      <vt:lpstr>Interfaz de usuario</vt:lpstr>
      <vt:lpstr>Conclusiones</vt:lpstr>
      <vt:lpstr>Trabajo futuro</vt:lpstr>
      <vt:lpstr>Muchas gracias!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Educational Data Mining: XXX</dc:title>
  <cp:lastModifiedBy>jminguillona</cp:lastModifiedBy>
  <cp:revision>197</cp:revision>
  <dcterms:modified xsi:type="dcterms:W3CDTF">2011-06-15T06:00:36Z</dcterms:modified>
</cp:coreProperties>
</file>