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61" r:id="rId2"/>
    <p:sldId id="256" r:id="rId3"/>
    <p:sldId id="258" r:id="rId4"/>
    <p:sldId id="257" r:id="rId5"/>
    <p:sldId id="259" r:id="rId6"/>
    <p:sldId id="260" r:id="rId7"/>
    <p:sldId id="264" r:id="rId8"/>
    <p:sldId id="262" r:id="rId9"/>
    <p:sldId id="265" r:id="rId10"/>
    <p:sldId id="267" r:id="rId11"/>
    <p:sldId id="269" r:id="rId12"/>
    <p:sldId id="271" r:id="rId13"/>
    <p:sldId id="272" r:id="rId14"/>
    <p:sldId id="275" r:id="rId15"/>
    <p:sldId id="273" r:id="rId16"/>
    <p:sldId id="274" r:id="rId17"/>
    <p:sldId id="276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8" autoAdjust="0"/>
    <p:restoredTop sz="86455" autoAdjust="0"/>
  </p:normalViewPr>
  <p:slideViewPr>
    <p:cSldViewPr>
      <p:cViewPr varScale="1">
        <p:scale>
          <a:sx n="114" d="100"/>
          <a:sy n="11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C46E2-7C74-4077-A44D-4225B02C33BC}" type="datetimeFigureOut">
              <a:rPr lang="es-ES" smtClean="0"/>
              <a:pPr/>
              <a:t>20/06/2011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7DA03-D56D-4B7F-A90A-AC42CEEDCFA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7DA03-D56D-4B7F-A90A-AC42CEEDCFA8}" type="slidenum">
              <a:rPr lang="es-ES" smtClean="0"/>
              <a:pPr/>
              <a:t>2</a:t>
            </a:fld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ACB91D-25CD-4D67-A2D4-CEA1A6FA1DEC}" type="datetimeFigureOut">
              <a:rPr lang="es-ES" smtClean="0"/>
              <a:pPr/>
              <a:t>20/06/2011</a:t>
            </a:fld>
            <a:endParaRPr lang="es-E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39AF04-C6C8-43B6-8148-25B86BBD9206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ACB91D-25CD-4D67-A2D4-CEA1A6FA1DEC}" type="datetimeFigureOut">
              <a:rPr lang="es-ES" smtClean="0"/>
              <a:pPr/>
              <a:t>20/06/2011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39AF04-C6C8-43B6-8148-25B86BBD920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ACB91D-25CD-4D67-A2D4-CEA1A6FA1DEC}" type="datetimeFigureOut">
              <a:rPr lang="es-ES" smtClean="0"/>
              <a:pPr/>
              <a:t>20/06/2011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39AF04-C6C8-43B6-8148-25B86BBD920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ACB91D-25CD-4D67-A2D4-CEA1A6FA1DEC}" type="datetimeFigureOut">
              <a:rPr lang="es-ES" smtClean="0"/>
              <a:pPr/>
              <a:t>20/06/2011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39AF04-C6C8-43B6-8148-25B86BBD920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ACB91D-25CD-4D67-A2D4-CEA1A6FA1DEC}" type="datetimeFigureOut">
              <a:rPr lang="es-ES" smtClean="0"/>
              <a:pPr/>
              <a:t>20/06/2011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39AF04-C6C8-43B6-8148-25B86BBD9206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ACB91D-25CD-4D67-A2D4-CEA1A6FA1DEC}" type="datetimeFigureOut">
              <a:rPr lang="es-ES" smtClean="0"/>
              <a:pPr/>
              <a:t>20/06/2011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39AF04-C6C8-43B6-8148-25B86BBD920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ACB91D-25CD-4D67-A2D4-CEA1A6FA1DEC}" type="datetimeFigureOut">
              <a:rPr lang="es-ES" smtClean="0"/>
              <a:pPr/>
              <a:t>20/06/2011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39AF04-C6C8-43B6-8148-25B86BBD9206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ACB91D-25CD-4D67-A2D4-CEA1A6FA1DEC}" type="datetimeFigureOut">
              <a:rPr lang="es-ES" smtClean="0"/>
              <a:pPr/>
              <a:t>20/06/2011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39AF04-C6C8-43B6-8148-25B86BBD920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ACB91D-25CD-4D67-A2D4-CEA1A6FA1DEC}" type="datetimeFigureOut">
              <a:rPr lang="es-ES" smtClean="0"/>
              <a:pPr/>
              <a:t>20/06/2011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39AF04-C6C8-43B6-8148-25B86BBD920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ACB91D-25CD-4D67-A2D4-CEA1A6FA1DEC}" type="datetimeFigureOut">
              <a:rPr lang="es-ES" smtClean="0"/>
              <a:pPr/>
              <a:t>20/06/2011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39AF04-C6C8-43B6-8148-25B86BBD920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BACB91D-25CD-4D67-A2D4-CEA1A6FA1DEC}" type="datetimeFigureOut">
              <a:rPr lang="es-ES" smtClean="0"/>
              <a:pPr/>
              <a:t>20/06/2011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B39AF04-C6C8-43B6-8148-25B86BBD920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BACB91D-25CD-4D67-A2D4-CEA1A6FA1DEC}" type="datetimeFigureOut">
              <a:rPr lang="es-ES" smtClean="0"/>
              <a:pPr/>
              <a:t>20/06/2011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B39AF04-C6C8-43B6-8148-25B86BBD920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2064"/>
            <a:ext cx="7772400" cy="1620792"/>
          </a:xfrm>
        </p:spPr>
        <p:txBody>
          <a:bodyPr>
            <a:normAutofit fontScale="90000"/>
          </a:bodyPr>
          <a:lstStyle/>
          <a:p>
            <a:pPr algn="ctr"/>
            <a:r>
              <a:rPr lang="ca-ES" dirty="0" smtClean="0"/>
              <a:t>TFC – JEE</a:t>
            </a:r>
            <a:br>
              <a:rPr lang="ca-ES" dirty="0" smtClean="0"/>
            </a:br>
            <a:r>
              <a:rPr lang="ca-ES" dirty="0" smtClean="0"/>
              <a:t>SUPORT I SEGUIMENT TFC ANNAPURNA</a:t>
            </a:r>
            <a:br>
              <a:rPr lang="ca-ES" dirty="0" smtClean="0"/>
            </a:br>
            <a:r>
              <a:rPr lang="ca-ES" dirty="0" smtClean="0"/>
              <a:t/>
            </a:r>
            <a:br>
              <a:rPr lang="ca-ES" dirty="0" smtClean="0"/>
            </a:br>
            <a:r>
              <a:rPr lang="ca-ES" dirty="0" smtClean="0"/>
              <a:t/>
            </a:r>
            <a:br>
              <a:rPr lang="ca-ES" dirty="0" smtClean="0"/>
            </a:br>
            <a:endParaRPr lang="ca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827584" y="479715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Autor: Sergi Martínez Millet</a:t>
            </a:r>
          </a:p>
          <a:p>
            <a:endParaRPr lang="ca-ES" dirty="0" smtClean="0"/>
          </a:p>
          <a:p>
            <a:r>
              <a:rPr lang="ca-ES" dirty="0" smtClean="0"/>
              <a:t>Enginyeria Tècnica Informàtica de </a:t>
            </a:r>
            <a:r>
              <a:rPr lang="ca-ES" dirty="0" smtClean="0"/>
              <a:t>Sistemes</a:t>
            </a:r>
            <a:endParaRPr lang="ca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5652120" y="479715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Consultor: Vicenç Font Sagrista</a:t>
            </a:r>
            <a:endParaRPr lang="ca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6588224" y="645333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Juny 2011</a:t>
            </a:r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3347864" y="1412776"/>
            <a:ext cx="302433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GestioFitxes.jsp</a:t>
            </a:r>
            <a:endParaRPr lang="es-ES" sz="1200" dirty="0"/>
          </a:p>
        </p:txBody>
      </p:sp>
      <p:sp>
        <p:nvSpPr>
          <p:cNvPr id="13" name="12 Flecha abajo"/>
          <p:cNvSpPr/>
          <p:nvPr/>
        </p:nvSpPr>
        <p:spPr>
          <a:xfrm rot="2710312">
            <a:off x="2609829" y="1463260"/>
            <a:ext cx="241559" cy="21911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9" name="78 Flecha abajo"/>
          <p:cNvSpPr/>
          <p:nvPr/>
        </p:nvSpPr>
        <p:spPr>
          <a:xfrm rot="18714334">
            <a:off x="6909577" y="1476497"/>
            <a:ext cx="241559" cy="23258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Rectángulo"/>
          <p:cNvSpPr/>
          <p:nvPr/>
        </p:nvSpPr>
        <p:spPr>
          <a:xfrm>
            <a:off x="395536" y="3501008"/>
            <a:ext cx="223224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Fitxa.jsp</a:t>
            </a:r>
            <a:endParaRPr lang="es-ES" sz="1200" dirty="0"/>
          </a:p>
        </p:txBody>
      </p:sp>
      <p:sp>
        <p:nvSpPr>
          <p:cNvPr id="45" name="44 Rectángulo"/>
          <p:cNvSpPr/>
          <p:nvPr/>
        </p:nvSpPr>
        <p:spPr>
          <a:xfrm>
            <a:off x="4572002" y="3573018"/>
            <a:ext cx="187220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VisualitzaTest.jsp</a:t>
            </a:r>
            <a:endParaRPr lang="es-ES" sz="1200" dirty="0"/>
          </a:p>
        </p:txBody>
      </p:sp>
      <p:sp>
        <p:nvSpPr>
          <p:cNvPr id="46" name="45 CuadroTexto"/>
          <p:cNvSpPr txBox="1"/>
          <p:nvPr/>
        </p:nvSpPr>
        <p:spPr>
          <a:xfrm>
            <a:off x="1043608" y="1988840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/>
              <a:t>ConsultaFitxa.action</a:t>
            </a:r>
            <a:endParaRPr lang="es-ES" sz="1000" dirty="0"/>
          </a:p>
        </p:txBody>
      </p:sp>
      <p:sp>
        <p:nvSpPr>
          <p:cNvPr id="47" name="46 CuadroTexto"/>
          <p:cNvSpPr txBox="1"/>
          <p:nvPr/>
        </p:nvSpPr>
        <p:spPr>
          <a:xfrm>
            <a:off x="1115616" y="2636912"/>
            <a:ext cx="10502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MostraFitxa.java</a:t>
            </a:r>
            <a:endParaRPr lang="es-ES" sz="1000" dirty="0"/>
          </a:p>
        </p:txBody>
      </p:sp>
      <p:cxnSp>
        <p:nvCxnSpPr>
          <p:cNvPr id="49" name="48 Conector recto de flecha"/>
          <p:cNvCxnSpPr/>
          <p:nvPr/>
        </p:nvCxnSpPr>
        <p:spPr>
          <a:xfrm rot="5400000">
            <a:off x="1527553" y="2440999"/>
            <a:ext cx="3298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72 CuadroTexto"/>
          <p:cNvSpPr txBox="1"/>
          <p:nvPr/>
        </p:nvSpPr>
        <p:spPr>
          <a:xfrm>
            <a:off x="3635896" y="2132856"/>
            <a:ext cx="12121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ConsultaTest.action</a:t>
            </a:r>
            <a:endParaRPr lang="es-ES" sz="1000" dirty="0"/>
          </a:p>
        </p:txBody>
      </p:sp>
      <p:sp>
        <p:nvSpPr>
          <p:cNvPr id="74" name="73 CuadroTexto"/>
          <p:cNvSpPr txBox="1"/>
          <p:nvPr/>
        </p:nvSpPr>
        <p:spPr>
          <a:xfrm>
            <a:off x="3779912" y="2636912"/>
            <a:ext cx="10005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VisualPsico.java</a:t>
            </a:r>
            <a:endParaRPr lang="es-ES" sz="1000" dirty="0"/>
          </a:p>
        </p:txBody>
      </p:sp>
      <p:cxnSp>
        <p:nvCxnSpPr>
          <p:cNvPr id="76" name="75 Conector recto de flecha"/>
          <p:cNvCxnSpPr/>
          <p:nvPr/>
        </p:nvCxnSpPr>
        <p:spPr>
          <a:xfrm rot="5400000">
            <a:off x="4140746" y="2492102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Rectángulo"/>
          <p:cNvSpPr/>
          <p:nvPr/>
        </p:nvSpPr>
        <p:spPr>
          <a:xfrm>
            <a:off x="5868144" y="5301208"/>
            <a:ext cx="187220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ResultatTest.jsp</a:t>
            </a:r>
            <a:endParaRPr lang="es-ES" sz="1200" dirty="0"/>
          </a:p>
        </p:txBody>
      </p:sp>
      <p:sp>
        <p:nvSpPr>
          <p:cNvPr id="22" name="21 Rectángulo"/>
          <p:cNvSpPr/>
          <p:nvPr/>
        </p:nvSpPr>
        <p:spPr>
          <a:xfrm>
            <a:off x="395536" y="5301208"/>
            <a:ext cx="147667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WebInforme.jsp</a:t>
            </a:r>
            <a:endParaRPr lang="es-ES" sz="1200" dirty="0"/>
          </a:p>
        </p:txBody>
      </p:sp>
      <p:sp>
        <p:nvSpPr>
          <p:cNvPr id="23" name="22 Rectángulo"/>
          <p:cNvSpPr/>
          <p:nvPr/>
        </p:nvSpPr>
        <p:spPr>
          <a:xfrm>
            <a:off x="2699792" y="5589240"/>
            <a:ext cx="187220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ActivitatEnviada.jsp</a:t>
            </a:r>
            <a:endParaRPr lang="es-ES" sz="1200" dirty="0"/>
          </a:p>
        </p:txBody>
      </p:sp>
      <p:sp>
        <p:nvSpPr>
          <p:cNvPr id="24" name="23 CuadroTexto"/>
          <p:cNvSpPr txBox="1"/>
          <p:nvPr/>
        </p:nvSpPr>
        <p:spPr>
          <a:xfrm>
            <a:off x="395536" y="3861048"/>
            <a:ext cx="12731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VisualitzaInforme.jsp</a:t>
            </a:r>
            <a:endParaRPr lang="es-ES" sz="10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323528" y="4365104"/>
            <a:ext cx="12186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MostraInforme.java</a:t>
            </a:r>
            <a:endParaRPr lang="es-ES" sz="1000" dirty="0"/>
          </a:p>
        </p:txBody>
      </p:sp>
      <p:cxnSp>
        <p:nvCxnSpPr>
          <p:cNvPr id="27" name="26 Conector recto de flecha"/>
          <p:cNvCxnSpPr/>
          <p:nvPr/>
        </p:nvCxnSpPr>
        <p:spPr>
          <a:xfrm rot="5400000">
            <a:off x="648358" y="418429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CuadroTexto"/>
          <p:cNvSpPr txBox="1"/>
          <p:nvPr/>
        </p:nvSpPr>
        <p:spPr>
          <a:xfrm>
            <a:off x="3059832" y="4149080"/>
            <a:ext cx="14302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AfegirObservacio.action</a:t>
            </a:r>
            <a:endParaRPr lang="es-ES" sz="10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1835696" y="4797152"/>
            <a:ext cx="12666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AfegirInforme.action</a:t>
            </a:r>
            <a:endParaRPr lang="es-ES" sz="10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3203848" y="4653136"/>
            <a:ext cx="14109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TramitaObservacio.java</a:t>
            </a:r>
            <a:endParaRPr lang="es-ES" sz="1000" dirty="0"/>
          </a:p>
        </p:txBody>
      </p:sp>
      <p:sp>
        <p:nvSpPr>
          <p:cNvPr id="35" name="34 CuadroTexto"/>
          <p:cNvSpPr txBox="1"/>
          <p:nvPr/>
        </p:nvSpPr>
        <p:spPr>
          <a:xfrm>
            <a:off x="1907704" y="5229200"/>
            <a:ext cx="13596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TramitaInforme.action</a:t>
            </a:r>
            <a:endParaRPr lang="es-ES" sz="1000" dirty="0"/>
          </a:p>
        </p:txBody>
      </p:sp>
      <p:cxnSp>
        <p:nvCxnSpPr>
          <p:cNvPr id="39" name="38 Conector recto de flecha"/>
          <p:cNvCxnSpPr/>
          <p:nvPr/>
        </p:nvCxnSpPr>
        <p:spPr>
          <a:xfrm rot="5400000">
            <a:off x="2376550" y="512039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 rot="5400000">
            <a:off x="3672694" y="4544330"/>
            <a:ext cx="21523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Rectángulo"/>
          <p:cNvSpPr/>
          <p:nvPr/>
        </p:nvSpPr>
        <p:spPr>
          <a:xfrm>
            <a:off x="7092280" y="3573016"/>
            <a:ext cx="187220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VisualitzaActivitat.jsp</a:t>
            </a:r>
            <a:endParaRPr lang="es-ES" sz="1200" dirty="0"/>
          </a:p>
        </p:txBody>
      </p:sp>
      <p:sp>
        <p:nvSpPr>
          <p:cNvPr id="53" name="52 Flecha abajo"/>
          <p:cNvSpPr/>
          <p:nvPr/>
        </p:nvSpPr>
        <p:spPr>
          <a:xfrm>
            <a:off x="4788024" y="1772816"/>
            <a:ext cx="241559" cy="1693810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53 CuadroTexto"/>
          <p:cNvSpPr txBox="1"/>
          <p:nvPr/>
        </p:nvSpPr>
        <p:spPr>
          <a:xfrm>
            <a:off x="7164288" y="2132856"/>
            <a:ext cx="14766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ConsultaActivitats.action</a:t>
            </a:r>
            <a:endParaRPr lang="es-ES" sz="1000" dirty="0"/>
          </a:p>
        </p:txBody>
      </p:sp>
      <p:sp>
        <p:nvSpPr>
          <p:cNvPr id="55" name="54 CuadroTexto"/>
          <p:cNvSpPr txBox="1"/>
          <p:nvPr/>
        </p:nvSpPr>
        <p:spPr>
          <a:xfrm>
            <a:off x="7380312" y="2708920"/>
            <a:ext cx="11689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VisualActivitat.java</a:t>
            </a:r>
            <a:endParaRPr lang="es-ES" sz="1000" dirty="0"/>
          </a:p>
        </p:txBody>
      </p:sp>
      <p:cxnSp>
        <p:nvCxnSpPr>
          <p:cNvPr id="56" name="55 Conector recto de flecha"/>
          <p:cNvCxnSpPr/>
          <p:nvPr/>
        </p:nvCxnSpPr>
        <p:spPr>
          <a:xfrm rot="16200000" flipH="1">
            <a:off x="7704349" y="2600907"/>
            <a:ext cx="360040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CuadroTexto"/>
          <p:cNvSpPr txBox="1"/>
          <p:nvPr/>
        </p:nvSpPr>
        <p:spPr>
          <a:xfrm>
            <a:off x="4644010" y="3933058"/>
            <a:ext cx="14558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MostraResultTest.action</a:t>
            </a:r>
            <a:endParaRPr lang="es-ES" sz="1000" dirty="0"/>
          </a:p>
        </p:txBody>
      </p:sp>
      <p:sp>
        <p:nvSpPr>
          <p:cNvPr id="59" name="58 CuadroTexto"/>
          <p:cNvSpPr txBox="1"/>
          <p:nvPr/>
        </p:nvSpPr>
        <p:spPr>
          <a:xfrm>
            <a:off x="4644010" y="4437114"/>
            <a:ext cx="13500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GeneraResultTest.java</a:t>
            </a:r>
            <a:endParaRPr lang="es-ES" sz="1000" dirty="0"/>
          </a:p>
        </p:txBody>
      </p:sp>
      <p:cxnSp>
        <p:nvCxnSpPr>
          <p:cNvPr id="60" name="59 Conector recto de flecha"/>
          <p:cNvCxnSpPr/>
          <p:nvPr/>
        </p:nvCxnSpPr>
        <p:spPr>
          <a:xfrm rot="5400000">
            <a:off x="5220868" y="4292304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60 Flecha abajo"/>
          <p:cNvSpPr/>
          <p:nvPr/>
        </p:nvSpPr>
        <p:spPr>
          <a:xfrm>
            <a:off x="5940154" y="3933058"/>
            <a:ext cx="241559" cy="12241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Flecha abajo"/>
          <p:cNvSpPr/>
          <p:nvPr/>
        </p:nvSpPr>
        <p:spPr>
          <a:xfrm>
            <a:off x="7308306" y="3933058"/>
            <a:ext cx="241559" cy="12241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6" name="65 CuadroTexto"/>
          <p:cNvSpPr txBox="1"/>
          <p:nvPr/>
        </p:nvSpPr>
        <p:spPr>
          <a:xfrm>
            <a:off x="7524330" y="3933058"/>
            <a:ext cx="14077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MostraResultAct.action</a:t>
            </a:r>
            <a:endParaRPr lang="es-ES" sz="1000" dirty="0"/>
          </a:p>
        </p:txBody>
      </p:sp>
      <p:sp>
        <p:nvSpPr>
          <p:cNvPr id="67" name="66 CuadroTexto"/>
          <p:cNvSpPr txBox="1"/>
          <p:nvPr/>
        </p:nvSpPr>
        <p:spPr>
          <a:xfrm>
            <a:off x="7524330" y="4437114"/>
            <a:ext cx="14141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GeneraResultAct.action</a:t>
            </a:r>
            <a:endParaRPr lang="es-ES" sz="1000" dirty="0"/>
          </a:p>
        </p:txBody>
      </p:sp>
      <p:cxnSp>
        <p:nvCxnSpPr>
          <p:cNvPr id="68" name="67 Conector recto de flecha"/>
          <p:cNvCxnSpPr/>
          <p:nvPr/>
        </p:nvCxnSpPr>
        <p:spPr>
          <a:xfrm rot="5400000">
            <a:off x="8029180" y="4292304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Flecha abajo"/>
          <p:cNvSpPr/>
          <p:nvPr/>
        </p:nvSpPr>
        <p:spPr>
          <a:xfrm>
            <a:off x="1547664" y="3861048"/>
            <a:ext cx="241559" cy="1440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2" name="71 Flecha abajo"/>
          <p:cNvSpPr/>
          <p:nvPr/>
        </p:nvSpPr>
        <p:spPr>
          <a:xfrm rot="19481385">
            <a:off x="2859883" y="3678870"/>
            <a:ext cx="241559" cy="19586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CuadroTexto"/>
          <p:cNvSpPr txBox="1"/>
          <p:nvPr/>
        </p:nvSpPr>
        <p:spPr>
          <a:xfrm>
            <a:off x="899592" y="476672"/>
            <a:ext cx="1433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200" dirty="0" smtClean="0"/>
              <a:t>Esquema 3 Psicòleg</a:t>
            </a:r>
            <a:endParaRPr lang="ca-E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3347864" y="116632"/>
            <a:ext cx="302433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Index.jsp</a:t>
            </a:r>
            <a:endParaRPr lang="es-ES" sz="1200" dirty="0"/>
          </a:p>
        </p:txBody>
      </p:sp>
      <p:sp>
        <p:nvSpPr>
          <p:cNvPr id="45" name="44 Rectángulo"/>
          <p:cNvSpPr/>
          <p:nvPr/>
        </p:nvSpPr>
        <p:spPr>
          <a:xfrm>
            <a:off x="3923928" y="1772816"/>
            <a:ext cx="187220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WebTutor.jsp</a:t>
            </a:r>
            <a:endParaRPr lang="es-ES" sz="1200" dirty="0"/>
          </a:p>
        </p:txBody>
      </p:sp>
      <p:sp>
        <p:nvSpPr>
          <p:cNvPr id="53" name="52 Flecha abajo"/>
          <p:cNvSpPr/>
          <p:nvPr/>
        </p:nvSpPr>
        <p:spPr>
          <a:xfrm>
            <a:off x="4788024" y="476672"/>
            <a:ext cx="241559" cy="1224136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8" name="77 Rectángulo"/>
          <p:cNvSpPr/>
          <p:nvPr/>
        </p:nvSpPr>
        <p:spPr>
          <a:xfrm>
            <a:off x="3923928" y="3140968"/>
            <a:ext cx="187220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GestioFitxesTutor.jsp</a:t>
            </a:r>
            <a:endParaRPr lang="es-ES" sz="1200" dirty="0"/>
          </a:p>
        </p:txBody>
      </p:sp>
      <p:sp>
        <p:nvSpPr>
          <p:cNvPr id="80" name="79 Rectángulo"/>
          <p:cNvSpPr/>
          <p:nvPr/>
        </p:nvSpPr>
        <p:spPr>
          <a:xfrm>
            <a:off x="3923928" y="4437112"/>
            <a:ext cx="187220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FitxaTutor.jsp</a:t>
            </a:r>
            <a:endParaRPr lang="es-ES" sz="1200" dirty="0"/>
          </a:p>
        </p:txBody>
      </p:sp>
      <p:sp>
        <p:nvSpPr>
          <p:cNvPr id="82" name="81 Rectángulo"/>
          <p:cNvSpPr/>
          <p:nvPr/>
        </p:nvSpPr>
        <p:spPr>
          <a:xfrm>
            <a:off x="1547664" y="5805264"/>
            <a:ext cx="187220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ActivitatEnviada.jsp</a:t>
            </a:r>
            <a:endParaRPr lang="es-ES" sz="1200" dirty="0"/>
          </a:p>
        </p:txBody>
      </p:sp>
      <p:sp>
        <p:nvSpPr>
          <p:cNvPr id="83" name="82 Rectángulo"/>
          <p:cNvSpPr/>
          <p:nvPr/>
        </p:nvSpPr>
        <p:spPr>
          <a:xfrm>
            <a:off x="6156176" y="5805264"/>
            <a:ext cx="187220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WebInforme.jsp</a:t>
            </a:r>
            <a:endParaRPr lang="es-ES" sz="1200" dirty="0"/>
          </a:p>
        </p:txBody>
      </p:sp>
      <p:sp>
        <p:nvSpPr>
          <p:cNvPr id="84" name="83 CuadroTexto"/>
          <p:cNvSpPr txBox="1"/>
          <p:nvPr/>
        </p:nvSpPr>
        <p:spPr>
          <a:xfrm>
            <a:off x="5076056" y="3501008"/>
            <a:ext cx="15263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ConsultaTutorFitxa.action</a:t>
            </a:r>
            <a:endParaRPr lang="es-ES" sz="1000" dirty="0"/>
          </a:p>
        </p:txBody>
      </p:sp>
      <p:sp>
        <p:nvSpPr>
          <p:cNvPr id="85" name="84 Flecha abajo"/>
          <p:cNvSpPr/>
          <p:nvPr/>
        </p:nvSpPr>
        <p:spPr>
          <a:xfrm>
            <a:off x="4788024" y="2132856"/>
            <a:ext cx="241559" cy="927720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6" name="85 Flecha abajo"/>
          <p:cNvSpPr/>
          <p:nvPr/>
        </p:nvSpPr>
        <p:spPr>
          <a:xfrm>
            <a:off x="4788024" y="3429000"/>
            <a:ext cx="241559" cy="927720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8" name="87 CuadroTexto"/>
          <p:cNvSpPr txBox="1"/>
          <p:nvPr/>
        </p:nvSpPr>
        <p:spPr>
          <a:xfrm>
            <a:off x="3635896" y="2780928"/>
            <a:ext cx="10454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GestioTutor.java</a:t>
            </a:r>
            <a:endParaRPr lang="es-ES" sz="1000" dirty="0"/>
          </a:p>
        </p:txBody>
      </p:sp>
      <p:cxnSp>
        <p:nvCxnSpPr>
          <p:cNvPr id="90" name="89 Conector recto de flecha"/>
          <p:cNvCxnSpPr/>
          <p:nvPr/>
        </p:nvCxnSpPr>
        <p:spPr>
          <a:xfrm rot="5400000">
            <a:off x="3995936" y="2636912"/>
            <a:ext cx="28882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95 CuadroTexto"/>
          <p:cNvSpPr txBox="1"/>
          <p:nvPr/>
        </p:nvSpPr>
        <p:spPr>
          <a:xfrm>
            <a:off x="3563888" y="2276872"/>
            <a:ext cx="11576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GestioTutor.action</a:t>
            </a:r>
            <a:endParaRPr lang="es-ES" sz="1000" dirty="0"/>
          </a:p>
        </p:txBody>
      </p:sp>
      <p:sp>
        <p:nvSpPr>
          <p:cNvPr id="97" name="96 CuadroTexto"/>
          <p:cNvSpPr txBox="1"/>
          <p:nvPr/>
        </p:nvSpPr>
        <p:spPr>
          <a:xfrm>
            <a:off x="5148064" y="4005064"/>
            <a:ext cx="13356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MostraTutorFitxa.java</a:t>
            </a:r>
            <a:endParaRPr lang="es-ES" sz="1000" dirty="0"/>
          </a:p>
        </p:txBody>
      </p:sp>
      <p:cxnSp>
        <p:nvCxnSpPr>
          <p:cNvPr id="98" name="97 Conector recto de flecha"/>
          <p:cNvCxnSpPr/>
          <p:nvPr/>
        </p:nvCxnSpPr>
        <p:spPr>
          <a:xfrm rot="5400000">
            <a:off x="5652120" y="3861048"/>
            <a:ext cx="28882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99 Flecha abajo"/>
          <p:cNvSpPr/>
          <p:nvPr/>
        </p:nvSpPr>
        <p:spPr>
          <a:xfrm rot="3534825">
            <a:off x="3600799" y="4449389"/>
            <a:ext cx="241559" cy="1567957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1" name="100 Flecha abajo"/>
          <p:cNvSpPr/>
          <p:nvPr/>
        </p:nvSpPr>
        <p:spPr>
          <a:xfrm rot="18222551">
            <a:off x="5890495" y="4476728"/>
            <a:ext cx="241559" cy="1567957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2" name="101 CuadroTexto"/>
          <p:cNvSpPr txBox="1"/>
          <p:nvPr/>
        </p:nvSpPr>
        <p:spPr>
          <a:xfrm>
            <a:off x="6228184" y="4869160"/>
            <a:ext cx="14478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VisualitzaInforme.action</a:t>
            </a:r>
            <a:endParaRPr lang="es-ES" sz="1000" dirty="0"/>
          </a:p>
        </p:txBody>
      </p:sp>
      <p:sp>
        <p:nvSpPr>
          <p:cNvPr id="103" name="102 CuadroTexto"/>
          <p:cNvSpPr txBox="1"/>
          <p:nvPr/>
        </p:nvSpPr>
        <p:spPr>
          <a:xfrm>
            <a:off x="6444208" y="5301208"/>
            <a:ext cx="12186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MostraInforme.java</a:t>
            </a:r>
            <a:endParaRPr lang="es-ES" sz="1000" dirty="0"/>
          </a:p>
        </p:txBody>
      </p:sp>
      <p:cxnSp>
        <p:nvCxnSpPr>
          <p:cNvPr id="104" name="103 Conector recto de flecha"/>
          <p:cNvCxnSpPr/>
          <p:nvPr/>
        </p:nvCxnSpPr>
        <p:spPr>
          <a:xfrm rot="5400000">
            <a:off x="6804248" y="5229200"/>
            <a:ext cx="28882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104 CuadroTexto"/>
          <p:cNvSpPr txBox="1"/>
          <p:nvPr/>
        </p:nvSpPr>
        <p:spPr>
          <a:xfrm>
            <a:off x="1331640" y="4869160"/>
            <a:ext cx="14302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AfegirObservacio.action</a:t>
            </a:r>
            <a:endParaRPr lang="es-ES" sz="1000" dirty="0"/>
          </a:p>
        </p:txBody>
      </p:sp>
      <p:sp>
        <p:nvSpPr>
          <p:cNvPr id="108" name="107 CuadroTexto"/>
          <p:cNvSpPr txBox="1"/>
          <p:nvPr/>
        </p:nvSpPr>
        <p:spPr>
          <a:xfrm>
            <a:off x="1331640" y="5301208"/>
            <a:ext cx="14109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TramitaObservacio.java</a:t>
            </a:r>
            <a:endParaRPr lang="es-ES" sz="1000" dirty="0"/>
          </a:p>
        </p:txBody>
      </p:sp>
      <p:cxnSp>
        <p:nvCxnSpPr>
          <p:cNvPr id="110" name="109 Conector recto de flecha"/>
          <p:cNvCxnSpPr/>
          <p:nvPr/>
        </p:nvCxnSpPr>
        <p:spPr>
          <a:xfrm rot="5400000">
            <a:off x="1872494" y="519240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111 CuadroTexto"/>
          <p:cNvSpPr txBox="1"/>
          <p:nvPr/>
        </p:nvSpPr>
        <p:spPr>
          <a:xfrm>
            <a:off x="5220072" y="548680"/>
            <a:ext cx="9028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Validar.action</a:t>
            </a:r>
            <a:endParaRPr lang="es-ES" sz="1000" dirty="0"/>
          </a:p>
        </p:txBody>
      </p:sp>
      <p:sp>
        <p:nvSpPr>
          <p:cNvPr id="113" name="112 CuadroTexto"/>
          <p:cNvSpPr txBox="1"/>
          <p:nvPr/>
        </p:nvSpPr>
        <p:spPr>
          <a:xfrm>
            <a:off x="5220072" y="1196752"/>
            <a:ext cx="9460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LoginUser.java</a:t>
            </a:r>
            <a:endParaRPr lang="es-ES" sz="1000" dirty="0"/>
          </a:p>
        </p:txBody>
      </p:sp>
      <p:cxnSp>
        <p:nvCxnSpPr>
          <p:cNvPr id="115" name="114 Conector recto de flecha"/>
          <p:cNvCxnSpPr/>
          <p:nvPr/>
        </p:nvCxnSpPr>
        <p:spPr>
          <a:xfrm rot="5400000">
            <a:off x="5508104" y="980728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115 CuadroTexto"/>
          <p:cNvSpPr txBox="1"/>
          <p:nvPr/>
        </p:nvSpPr>
        <p:spPr>
          <a:xfrm>
            <a:off x="3491880" y="980728"/>
            <a:ext cx="12089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LoginValidation.xml</a:t>
            </a:r>
            <a:endParaRPr lang="es-ES" sz="10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611560" y="332656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200" dirty="0" smtClean="0"/>
              <a:t>Esquema tutor</a:t>
            </a:r>
            <a:endParaRPr lang="ca-E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411760" y="116632"/>
            <a:ext cx="393107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FUNCIONALITAT  PELS  USUARIS</a:t>
            </a:r>
            <a:endParaRPr lang="es-E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971600" y="1268760"/>
            <a:ext cx="761003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400" dirty="0" smtClean="0"/>
              <a:t>A  continuació es mostra un resum de les funcionalitats que ofereix l’aplicació per cada perfil d’usuari.</a:t>
            </a:r>
          </a:p>
          <a:p>
            <a:endParaRPr lang="ca-ES" sz="1400" dirty="0" smtClean="0"/>
          </a:p>
          <a:p>
            <a:r>
              <a:rPr lang="ca-ES" sz="1400" dirty="0" smtClean="0"/>
              <a:t>Recordem que els tres tipus d’usuari són </a:t>
            </a:r>
            <a:r>
              <a:rPr lang="ca-ES" sz="1400" i="1" dirty="0" smtClean="0"/>
              <a:t>Infant</a:t>
            </a:r>
            <a:r>
              <a:rPr lang="ca-ES" sz="1400" dirty="0" smtClean="0"/>
              <a:t>, </a:t>
            </a:r>
            <a:r>
              <a:rPr lang="ca-ES" sz="1400" i="1" dirty="0" smtClean="0"/>
              <a:t>Psicòleg</a:t>
            </a:r>
            <a:r>
              <a:rPr lang="ca-ES" sz="1400" dirty="0" smtClean="0"/>
              <a:t> i </a:t>
            </a:r>
            <a:r>
              <a:rPr lang="ca-ES" sz="1400" i="1" dirty="0" smtClean="0"/>
              <a:t>Tutor</a:t>
            </a:r>
            <a:r>
              <a:rPr lang="ca-ES" sz="1400" dirty="0" smtClean="0"/>
              <a:t>.</a:t>
            </a:r>
            <a:endParaRPr lang="ca-ES" sz="1400" dirty="0"/>
          </a:p>
        </p:txBody>
      </p:sp>
      <p:sp>
        <p:nvSpPr>
          <p:cNvPr id="4" name="3 CuadroTexto"/>
          <p:cNvSpPr txBox="1"/>
          <p:nvPr/>
        </p:nvSpPr>
        <p:spPr>
          <a:xfrm>
            <a:off x="971600" y="2348880"/>
            <a:ext cx="70585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400" dirty="0" smtClean="0"/>
              <a:t>Al connectar amb l’aplicació és necessari introduir un identificador y una contrasenya, això es </a:t>
            </a:r>
          </a:p>
          <a:p>
            <a:r>
              <a:rPr lang="ca-ES" sz="1400" dirty="0" smtClean="0"/>
              <a:t>sol·licita en la pantalla inicial, que es comuna per tots els usuaris.</a:t>
            </a:r>
            <a:endParaRPr lang="ca-ES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996952"/>
            <a:ext cx="56007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971600" y="6309320"/>
            <a:ext cx="75579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200" dirty="0" smtClean="0"/>
              <a:t>En aquest cas la validació de les dades es fa amb ajut del fitxer LoginUser-validation.xml. Struts facilita aquesta tasca. </a:t>
            </a:r>
            <a:endParaRPr lang="ca-E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411760" y="116632"/>
            <a:ext cx="393107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FUNCIONALITAT  PELS  USUARIS</a:t>
            </a:r>
            <a:endParaRPr lang="es-E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899592" y="1268760"/>
            <a:ext cx="6857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400" dirty="0" smtClean="0"/>
              <a:t>Un cop l’usuari ha introduït les seves dades, si aquestes són correctes accedeix a l’aplicació.</a:t>
            </a:r>
          </a:p>
          <a:p>
            <a:r>
              <a:rPr lang="ca-ES" sz="1400" dirty="0" smtClean="0"/>
              <a:t>En funció del perfil d’usuari accedirà a una pantalla diferent.</a:t>
            </a:r>
            <a:endParaRPr lang="ca-ES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636912"/>
            <a:ext cx="573998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CuadroTexto"/>
          <p:cNvSpPr txBox="1"/>
          <p:nvPr/>
        </p:nvSpPr>
        <p:spPr>
          <a:xfrm>
            <a:off x="1547664" y="5517232"/>
            <a:ext cx="5832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200" dirty="0" smtClean="0"/>
              <a:t>L’infant té la possibilitat de realitzar psicotècnics o bé activitats</a:t>
            </a:r>
            <a:endParaRPr lang="ca-ES" sz="1200" dirty="0"/>
          </a:p>
        </p:txBody>
      </p:sp>
      <p:sp>
        <p:nvSpPr>
          <p:cNvPr id="9" name="8 CuadroTexto"/>
          <p:cNvSpPr txBox="1"/>
          <p:nvPr/>
        </p:nvSpPr>
        <p:spPr>
          <a:xfrm>
            <a:off x="1619672" y="2276872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200" dirty="0" smtClean="0"/>
              <a:t>Pantalla inicial per l’infant:</a:t>
            </a:r>
            <a:endParaRPr lang="ca-E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620688"/>
            <a:ext cx="540067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3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3284984"/>
            <a:ext cx="4644008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284984"/>
            <a:ext cx="428396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6 Conector recto de flecha"/>
          <p:cNvCxnSpPr/>
          <p:nvPr/>
        </p:nvCxnSpPr>
        <p:spPr>
          <a:xfrm rot="10800000" flipV="1">
            <a:off x="2699792" y="2708920"/>
            <a:ext cx="86409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5436096" y="2708920"/>
            <a:ext cx="9361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611560" y="6093296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200" dirty="0" smtClean="0"/>
              <a:t>L’infant accedeix a seleccionar un psicotècnic</a:t>
            </a:r>
            <a:endParaRPr lang="ca-ES" sz="12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48064" y="6093296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200" dirty="0" smtClean="0"/>
              <a:t>L’infant accedeix a seleccionar una activitat</a:t>
            </a:r>
            <a:endParaRPr lang="ca-E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5589240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200" dirty="0" smtClean="0"/>
              <a:t>El psicòleg pot consultar els psicotècnics que hi ha en la BD. </a:t>
            </a:r>
          </a:p>
          <a:p>
            <a:r>
              <a:rPr lang="ca-ES" sz="1200" dirty="0" smtClean="0"/>
              <a:t>Pot gestionar activitats (alta, baixa, consulta).</a:t>
            </a:r>
          </a:p>
          <a:p>
            <a:r>
              <a:rPr lang="ca-ES" sz="1200" dirty="0" smtClean="0"/>
              <a:t>Pot gestionar fitxes dels infants: consultar resultats, afegir o consultar observacions i afegir o consultar informes.</a:t>
            </a:r>
            <a:endParaRPr lang="ca-ES" sz="1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7272808" cy="3971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2411760" y="116632"/>
            <a:ext cx="393107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FUNCIONALITAT  PELS  USUARIS</a:t>
            </a:r>
            <a:endParaRPr lang="es-E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99592" y="1268760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200" dirty="0" smtClean="0"/>
              <a:t>Pantalla inicial pel psicòleg:</a:t>
            </a:r>
            <a:endParaRPr lang="ca-E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411760" y="116632"/>
            <a:ext cx="393107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FUNCIONALITAT  PELS  USUARIS</a:t>
            </a:r>
            <a:endParaRPr lang="es-E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55576" y="1268760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200" dirty="0" smtClean="0"/>
              <a:t>Pantalla inicial pel Tutor:</a:t>
            </a:r>
            <a:endParaRPr lang="ca-ES" sz="1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84784"/>
            <a:ext cx="7755725" cy="3121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611560" y="5301208"/>
            <a:ext cx="82968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200" dirty="0" smtClean="0"/>
              <a:t>En el cas del Tutor/a la pantalla inicial només li permet accedir a la gestió de les fitxes. És a partir d’aquesta fucionalitat que podrà</a:t>
            </a:r>
          </a:p>
          <a:p>
            <a:r>
              <a:rPr lang="ca-ES" sz="1200" dirty="0" smtClean="0"/>
              <a:t>accedir a cada fitxa i consultar les observacions, els resultats de les activitats i afegir observacions. És el tipus d’usuari amb menys</a:t>
            </a:r>
          </a:p>
          <a:p>
            <a:r>
              <a:rPr lang="ca-ES" sz="1200" dirty="0" smtClean="0"/>
              <a:t>funcionalitats implementades, ja que es suposa que són professionals que estan físicament amb es infants. </a:t>
            </a:r>
            <a:endParaRPr lang="ca-E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417737" y="116632"/>
            <a:ext cx="191911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CONCLUSIONS</a:t>
            </a:r>
            <a:endParaRPr lang="es-E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827584" y="1340768"/>
            <a:ext cx="5756512" cy="27699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ca-ES" sz="1200" dirty="0" smtClean="0"/>
              <a:t>L’aplicació és funcional i permet a infants  rebre suport de professionals  d’arreu del mon.</a:t>
            </a:r>
            <a:endParaRPr lang="ca-ES" sz="1200" dirty="0"/>
          </a:p>
        </p:txBody>
      </p:sp>
      <p:sp>
        <p:nvSpPr>
          <p:cNvPr id="4" name="3 CuadroTexto"/>
          <p:cNvSpPr txBox="1"/>
          <p:nvPr/>
        </p:nvSpPr>
        <p:spPr>
          <a:xfrm>
            <a:off x="827584" y="1988840"/>
            <a:ext cx="6244466" cy="27699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ca-ES" sz="1200" dirty="0" smtClean="0"/>
              <a:t>L’aplicació ha esta realitzada amb tecnologia JEE i seguint el paradigma model-vista-controlador.</a:t>
            </a:r>
            <a:endParaRPr lang="ca-ES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827584" y="2636912"/>
            <a:ext cx="8138382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ca-ES" sz="1200" dirty="0" smtClean="0"/>
              <a:t>S’ha aconseguit superar  el procés d’aprenentatge  de forma satisfactòria, ja que es partia de coneixements  de programació </a:t>
            </a:r>
          </a:p>
          <a:p>
            <a:r>
              <a:rPr lang="ca-ES" sz="1200" dirty="0" smtClean="0"/>
              <a:t>en Java, però no de la resta de  tecnologia JEE. Això a suposat un gran esforç però els resultats d’aprenentatge son gratificants.</a:t>
            </a:r>
            <a:endParaRPr lang="ca-ES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115616" y="2780928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a-ES" sz="1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827584" y="3356992"/>
            <a:ext cx="7992765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ca-ES" sz="1200" dirty="0" smtClean="0"/>
              <a:t>Per permetre accedir a l’aplicació des d'Internet s’ha instal·lat i configurat el servidor Apache i per resoldre el problema de no</a:t>
            </a:r>
          </a:p>
          <a:p>
            <a:r>
              <a:rPr lang="ca-ES" sz="1200" dirty="0" smtClean="0"/>
              <a:t> tenir IP fixa s’ha fet ús del programa Dynamic Update Client.</a:t>
            </a:r>
            <a:endParaRPr lang="ca-ES" sz="1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79712" y="116632"/>
            <a:ext cx="510806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a-ES" sz="2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Suport i seguiment TFC Annapurna</a:t>
            </a:r>
            <a:endParaRPr lang="ca-ES" sz="2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99592" y="1268760"/>
            <a:ext cx="7114833" cy="27699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a-ES" sz="1200" dirty="0" smtClean="0"/>
              <a:t>OBJECTIU:  Mitjançant aquesta aplicació infants poden rebre suport psicològic de professionals d’arreu del mon.</a:t>
            </a:r>
            <a:endParaRPr lang="ca-ES" sz="1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683568" y="2852936"/>
            <a:ext cx="724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400" dirty="0" smtClean="0"/>
              <a:t>INFANT</a:t>
            </a:r>
            <a:endParaRPr lang="ca-ES" sz="1400" dirty="0"/>
          </a:p>
        </p:txBody>
      </p:sp>
      <p:sp>
        <p:nvSpPr>
          <p:cNvPr id="8" name="7 Llamada de flecha a la derecha"/>
          <p:cNvSpPr/>
          <p:nvPr/>
        </p:nvSpPr>
        <p:spPr>
          <a:xfrm>
            <a:off x="683568" y="2636912"/>
            <a:ext cx="2376264" cy="108012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INFANTS</a:t>
            </a:r>
            <a:endParaRPr lang="ca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4355976" y="2636912"/>
            <a:ext cx="16945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200" dirty="0" smtClean="0"/>
              <a:t>REALITZA PSICOTÈCNICS</a:t>
            </a:r>
            <a:endParaRPr lang="ca-ES" sz="12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4427984" y="3356992"/>
            <a:ext cx="15018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200" dirty="0" smtClean="0"/>
              <a:t>REALITZA ACTIVITATS</a:t>
            </a:r>
            <a:endParaRPr lang="ca-ES" sz="1200" dirty="0"/>
          </a:p>
        </p:txBody>
      </p:sp>
      <p:sp>
        <p:nvSpPr>
          <p:cNvPr id="11" name="10 Llamada de flecha a la derecha"/>
          <p:cNvSpPr/>
          <p:nvPr/>
        </p:nvSpPr>
        <p:spPr>
          <a:xfrm>
            <a:off x="683568" y="4653136"/>
            <a:ext cx="3024336" cy="108012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PROFESSIONALS</a:t>
            </a:r>
            <a:endParaRPr lang="ca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283968" y="4581128"/>
            <a:ext cx="19960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200" dirty="0" smtClean="0"/>
              <a:t> VALORA RESULTATS INFANTS</a:t>
            </a:r>
            <a:endParaRPr lang="ca-ES" sz="12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4427984" y="5229200"/>
            <a:ext cx="14921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200" dirty="0" smtClean="0"/>
              <a:t> INFORMA i ORIENTA</a:t>
            </a:r>
            <a:endParaRPr lang="ca-ES" sz="1200" dirty="0"/>
          </a:p>
        </p:txBody>
      </p:sp>
      <p:sp>
        <p:nvSpPr>
          <p:cNvPr id="14" name="13 Abrir llave"/>
          <p:cNvSpPr/>
          <p:nvPr/>
        </p:nvSpPr>
        <p:spPr>
          <a:xfrm>
            <a:off x="3923928" y="2636912"/>
            <a:ext cx="144016" cy="11521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sp>
        <p:nvSpPr>
          <p:cNvPr id="15" name="14 Abrir llave"/>
          <p:cNvSpPr/>
          <p:nvPr/>
        </p:nvSpPr>
        <p:spPr>
          <a:xfrm>
            <a:off x="3923928" y="4581128"/>
            <a:ext cx="144016" cy="11521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55576" y="6093296"/>
            <a:ext cx="8106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200" dirty="0" smtClean="0"/>
              <a:t>Cada infant té una fitxa on consten les seves dades, els resultats dels tests i activitats. També  es troben en la fitxa els informes</a:t>
            </a:r>
          </a:p>
          <a:p>
            <a:r>
              <a:rPr lang="ca-ES" sz="1200" dirty="0" smtClean="0"/>
              <a:t>I les observacions dels diferents professionals.</a:t>
            </a:r>
            <a:endParaRPr lang="ca-E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843808" y="116632"/>
            <a:ext cx="375038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MODEL VISTA CONTROLADOR</a:t>
            </a:r>
            <a:endParaRPr lang="es-E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115616" y="1196752"/>
            <a:ext cx="6654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400" dirty="0" smtClean="0"/>
              <a:t>Per desenvolupar la present aplicació s’ha seguit el patró Model Vista controlador (MVC)</a:t>
            </a:r>
            <a:endParaRPr lang="ca-ES" sz="1400" dirty="0"/>
          </a:p>
        </p:txBody>
      </p:sp>
      <p:sp>
        <p:nvSpPr>
          <p:cNvPr id="9" name="8 Rectángulo redondeado"/>
          <p:cNvSpPr/>
          <p:nvPr/>
        </p:nvSpPr>
        <p:spPr>
          <a:xfrm>
            <a:off x="3779912" y="1988840"/>
            <a:ext cx="158417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400" dirty="0" smtClean="0"/>
              <a:t>MODEL</a:t>
            </a:r>
            <a:endParaRPr lang="ca-ES" sz="1400" dirty="0"/>
          </a:p>
        </p:txBody>
      </p:sp>
      <p:sp>
        <p:nvSpPr>
          <p:cNvPr id="10" name="9 Rectángulo redondeado"/>
          <p:cNvSpPr/>
          <p:nvPr/>
        </p:nvSpPr>
        <p:spPr>
          <a:xfrm>
            <a:off x="2267744" y="3501008"/>
            <a:ext cx="158417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400" dirty="0" smtClean="0"/>
              <a:t>VISTA</a:t>
            </a:r>
            <a:endParaRPr lang="ca-ES" sz="1400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5292080" y="3501008"/>
            <a:ext cx="158417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400" dirty="0" smtClean="0"/>
              <a:t>CONTROLADOR</a:t>
            </a:r>
            <a:endParaRPr lang="ca-ES" sz="1400" dirty="0"/>
          </a:p>
        </p:txBody>
      </p:sp>
      <p:cxnSp>
        <p:nvCxnSpPr>
          <p:cNvPr id="13" name="12 Conector recto de flecha"/>
          <p:cNvCxnSpPr/>
          <p:nvPr/>
        </p:nvCxnSpPr>
        <p:spPr>
          <a:xfrm rot="10800000" flipV="1">
            <a:off x="2771800" y="2492896"/>
            <a:ext cx="108012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rot="10800000">
            <a:off x="5364088" y="2564904"/>
            <a:ext cx="144016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3995936" y="3645024"/>
            <a:ext cx="12241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rot="10800000">
            <a:off x="3995936" y="3933056"/>
            <a:ext cx="11521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1043608" y="5373216"/>
            <a:ext cx="7763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200" dirty="0" smtClean="0"/>
              <a:t>En el paradigma model-vista-controlador el element model representa les dades, la vista  és el que es presenta a l’usuari,</a:t>
            </a:r>
          </a:p>
          <a:p>
            <a:r>
              <a:rPr lang="ca-ES" sz="1200" dirty="0" smtClean="0"/>
              <a:t>I el controlador gestiona les respostes de l’usuari, actualitzant el model i preparant informació per les vistes.</a:t>
            </a:r>
            <a:endParaRPr lang="ca-E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03848" y="188640"/>
            <a:ext cx="2332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TECNOLOGIA  JEE  </a:t>
            </a:r>
            <a:endParaRPr lang="es-E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59632" y="1916832"/>
            <a:ext cx="1858329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a-ES" sz="1400" dirty="0" smtClean="0"/>
              <a:t>JSP: Java Server Pages</a:t>
            </a:r>
            <a:endParaRPr lang="ca-ES" sz="1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259632" y="2708920"/>
            <a:ext cx="1741182" cy="30777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a-ES" sz="1400" dirty="0" smtClean="0"/>
              <a:t>Components EJB  3.0</a:t>
            </a:r>
            <a:endParaRPr lang="ca-ES" sz="1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1259632" y="3645024"/>
            <a:ext cx="2514022" cy="3077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a-ES" sz="1400" dirty="0" smtClean="0"/>
              <a:t>JPA: API de persistència de Java</a:t>
            </a:r>
            <a:endParaRPr lang="ca-ES" sz="1400" dirty="0"/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3275856" y="2060848"/>
            <a:ext cx="21602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5580112" y="1916832"/>
            <a:ext cx="2736304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a-ES" sz="1400" dirty="0" smtClean="0"/>
              <a:t>                               Vista</a:t>
            </a:r>
            <a:endParaRPr lang="ca-ES" sz="14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580112" y="2708920"/>
            <a:ext cx="2743636" cy="30777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a-ES" sz="1400" dirty="0" smtClean="0"/>
              <a:t>Accés entitats i mètodes de negoci</a:t>
            </a:r>
            <a:endParaRPr lang="ca-ES" sz="1400" dirty="0"/>
          </a:p>
        </p:txBody>
      </p:sp>
      <p:cxnSp>
        <p:nvCxnSpPr>
          <p:cNvPr id="13" name="12 Conector recto de flecha"/>
          <p:cNvCxnSpPr/>
          <p:nvPr/>
        </p:nvCxnSpPr>
        <p:spPr>
          <a:xfrm>
            <a:off x="3275856" y="2852936"/>
            <a:ext cx="22322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5652120" y="3645024"/>
            <a:ext cx="2736304" cy="3077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a-ES" sz="1400" dirty="0" smtClean="0"/>
              <a:t>                       Entitats i BD</a:t>
            </a:r>
            <a:endParaRPr lang="ca-ES" sz="1400" dirty="0"/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3923928" y="3789040"/>
            <a:ext cx="15841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683568" y="4869160"/>
            <a:ext cx="77801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400" dirty="0" smtClean="0"/>
              <a:t>Per  les vistes s’han fet servir components JSP, pel model EJB i pel controlador classes d’acció de Struts2.</a:t>
            </a:r>
            <a:endParaRPr lang="ca-ES" sz="1400" dirty="0"/>
          </a:p>
        </p:txBody>
      </p:sp>
      <p:sp>
        <p:nvSpPr>
          <p:cNvPr id="18" name="17 CuadroTexto"/>
          <p:cNvSpPr txBox="1"/>
          <p:nvPr/>
        </p:nvSpPr>
        <p:spPr>
          <a:xfrm>
            <a:off x="1115616" y="764704"/>
            <a:ext cx="792883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400" dirty="0" smtClean="0"/>
              <a:t>La presentació s’ha dissenyat amb pàgines JSP. </a:t>
            </a:r>
            <a:r>
              <a:rPr lang="ca-ES" sz="1400" dirty="0"/>
              <a:t> </a:t>
            </a:r>
            <a:r>
              <a:rPr lang="ca-ES" sz="1400" dirty="0" smtClean="0"/>
              <a:t>Per poder accedir a les entitats s’ha de fer mitjançant </a:t>
            </a:r>
          </a:p>
          <a:p>
            <a:r>
              <a:rPr lang="ca-ES" sz="1400" dirty="0" smtClean="0"/>
              <a:t>els components EJB. Les entitats  es troben en el projecte JPA  on estan ‘</a:t>
            </a:r>
            <a:r>
              <a:rPr lang="ca-ES" sz="1400" i="1" dirty="0" smtClean="0"/>
              <a:t>mapejats’</a:t>
            </a:r>
            <a:r>
              <a:rPr lang="ca-ES" sz="1400" dirty="0" smtClean="0"/>
              <a:t> en classes els elements </a:t>
            </a:r>
          </a:p>
          <a:p>
            <a:r>
              <a:rPr lang="ca-ES" sz="1400" dirty="0" smtClean="0"/>
              <a:t>de la base de dades.</a:t>
            </a:r>
            <a:endParaRPr lang="ca-ES" sz="14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683568" y="5445224"/>
            <a:ext cx="35718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400" dirty="0" smtClean="0"/>
              <a:t>La base de dades que s’ha fet servir és MySQL</a:t>
            </a:r>
            <a:endParaRPr lang="ca-E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03848" y="116632"/>
            <a:ext cx="213712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FUNCIONAMENT</a:t>
            </a:r>
            <a:endParaRPr lang="es-E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539552" y="1124744"/>
            <a:ext cx="136815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400" dirty="0" smtClean="0"/>
              <a:t>USUARI</a:t>
            </a:r>
            <a:endParaRPr lang="ca-ES" sz="1400" dirty="0"/>
          </a:p>
        </p:txBody>
      </p:sp>
      <p:sp>
        <p:nvSpPr>
          <p:cNvPr id="4" name="3 Rectángulo redondeado"/>
          <p:cNvSpPr/>
          <p:nvPr/>
        </p:nvSpPr>
        <p:spPr>
          <a:xfrm>
            <a:off x="3059832" y="1124744"/>
            <a:ext cx="136815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400" dirty="0" smtClean="0"/>
              <a:t>WEB</a:t>
            </a:r>
            <a:endParaRPr lang="ca-ES" sz="1400" dirty="0"/>
          </a:p>
        </p:txBody>
      </p:sp>
      <p:sp>
        <p:nvSpPr>
          <p:cNvPr id="5" name="4 Rectángulo redondeado"/>
          <p:cNvSpPr/>
          <p:nvPr/>
        </p:nvSpPr>
        <p:spPr>
          <a:xfrm>
            <a:off x="3059832" y="2564904"/>
            <a:ext cx="136815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400" dirty="0" smtClean="0"/>
              <a:t>JSP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1331640" y="4077072"/>
            <a:ext cx="136815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400" dirty="0" smtClean="0"/>
              <a:t>Classes d’acció</a:t>
            </a:r>
            <a:endParaRPr lang="ca-ES" sz="1400" dirty="0"/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1979712" y="1484784"/>
            <a:ext cx="9361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rot="10800000" flipV="1">
            <a:off x="2123728" y="3356992"/>
            <a:ext cx="86409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flipV="1">
            <a:off x="2771800" y="3356992"/>
            <a:ext cx="108012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 redondeado"/>
          <p:cNvSpPr/>
          <p:nvPr/>
        </p:nvSpPr>
        <p:spPr>
          <a:xfrm>
            <a:off x="4067944" y="4077072"/>
            <a:ext cx="136815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400" dirty="0" smtClean="0"/>
              <a:t>EJB</a:t>
            </a:r>
            <a:endParaRPr lang="ca-ES" sz="1400" dirty="0"/>
          </a:p>
        </p:txBody>
      </p:sp>
      <p:cxnSp>
        <p:nvCxnSpPr>
          <p:cNvPr id="15" name="14 Conector recto de flecha"/>
          <p:cNvCxnSpPr/>
          <p:nvPr/>
        </p:nvCxnSpPr>
        <p:spPr>
          <a:xfrm>
            <a:off x="2843808" y="4437112"/>
            <a:ext cx="10801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rot="10800000">
            <a:off x="2843808" y="4653136"/>
            <a:ext cx="10801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Rectángulo redondeado"/>
          <p:cNvSpPr/>
          <p:nvPr/>
        </p:nvSpPr>
        <p:spPr>
          <a:xfrm>
            <a:off x="6084168" y="4077072"/>
            <a:ext cx="136815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400" dirty="0" smtClean="0"/>
              <a:t>Entitats</a:t>
            </a:r>
            <a:endParaRPr lang="ca-ES" sz="1400" dirty="0"/>
          </a:p>
        </p:txBody>
      </p:sp>
      <p:cxnSp>
        <p:nvCxnSpPr>
          <p:cNvPr id="20" name="19 Conector recto de flecha"/>
          <p:cNvCxnSpPr/>
          <p:nvPr/>
        </p:nvCxnSpPr>
        <p:spPr>
          <a:xfrm>
            <a:off x="5580112" y="4293096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Rectángulo redondeado"/>
          <p:cNvSpPr/>
          <p:nvPr/>
        </p:nvSpPr>
        <p:spPr>
          <a:xfrm>
            <a:off x="7596336" y="5301208"/>
            <a:ext cx="136815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400" dirty="0" smtClean="0"/>
              <a:t>BD</a:t>
            </a:r>
            <a:endParaRPr lang="ca-ES" sz="1400" dirty="0"/>
          </a:p>
        </p:txBody>
      </p:sp>
      <p:cxnSp>
        <p:nvCxnSpPr>
          <p:cNvPr id="23" name="22 Conector recto de flecha"/>
          <p:cNvCxnSpPr/>
          <p:nvPr/>
        </p:nvCxnSpPr>
        <p:spPr>
          <a:xfrm>
            <a:off x="6804248" y="4869160"/>
            <a:ext cx="64807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 rot="5400000">
            <a:off x="3240646" y="2240074"/>
            <a:ext cx="5040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 rot="5400000" flipH="1" flipV="1">
            <a:off x="3599892" y="2240868"/>
            <a:ext cx="5040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CuadroTexto"/>
          <p:cNvSpPr txBox="1"/>
          <p:nvPr/>
        </p:nvSpPr>
        <p:spPr>
          <a:xfrm>
            <a:off x="4565824" y="1268760"/>
            <a:ext cx="46443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200" dirty="0" smtClean="0"/>
              <a:t>L’usuari accedeix a la  web de l’aplicació, les vistes que se li mostren</a:t>
            </a:r>
          </a:p>
          <a:p>
            <a:r>
              <a:rPr lang="ca-ES" sz="1200" dirty="0" smtClean="0"/>
              <a:t> son pàgines JSP. </a:t>
            </a:r>
          </a:p>
          <a:p>
            <a:r>
              <a:rPr lang="ca-ES" sz="1200" dirty="0" smtClean="0"/>
              <a:t>En el disseny d’aquestes pàgines JSP s’inclouen accions de Struts2, que</a:t>
            </a:r>
          </a:p>
          <a:p>
            <a:r>
              <a:rPr lang="ca-ES" sz="1200" dirty="0" smtClean="0"/>
              <a:t>estan associades a una classe que les implementa. Aquesta associació</a:t>
            </a:r>
          </a:p>
          <a:p>
            <a:r>
              <a:rPr lang="ca-ES" sz="1200" dirty="0" smtClean="0"/>
              <a:t>es troba explicitada en l’arxiu struts.xml</a:t>
            </a:r>
            <a:endParaRPr lang="ca-ES" sz="1200" dirty="0"/>
          </a:p>
        </p:txBody>
      </p:sp>
      <p:sp>
        <p:nvSpPr>
          <p:cNvPr id="31" name="30 CuadroTexto"/>
          <p:cNvSpPr txBox="1"/>
          <p:nvPr/>
        </p:nvSpPr>
        <p:spPr>
          <a:xfrm>
            <a:off x="323528" y="5445224"/>
            <a:ext cx="6070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200" dirty="0" smtClean="0"/>
              <a:t>Les classes d’accions poden cridar a  beans de sessió per tal que accedeixin a la base de dades.</a:t>
            </a:r>
          </a:p>
          <a:p>
            <a:r>
              <a:rPr lang="ca-ES" sz="1200" dirty="0" smtClean="0"/>
              <a:t>El resultat de les accions es retorna en pàgines JSP que es mostren a l’usuari.</a:t>
            </a:r>
            <a:endParaRPr lang="ca-E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63888" y="116632"/>
            <a:ext cx="129234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STRUTS 2</a:t>
            </a:r>
            <a:endParaRPr lang="es-E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83568" y="1340768"/>
            <a:ext cx="8450006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400" dirty="0" smtClean="0"/>
              <a:t>La utilització del framework Struts2 és una part clau del desenvolupament de l’aplicació, donat que gestiona</a:t>
            </a:r>
          </a:p>
          <a:p>
            <a:r>
              <a:rPr lang="ca-ES" sz="1400" dirty="0"/>
              <a:t>l</a:t>
            </a:r>
            <a:r>
              <a:rPr lang="ca-ES" sz="1400" dirty="0" smtClean="0"/>
              <a:t>es vistes i fa les funcions de controlador.</a:t>
            </a:r>
          </a:p>
          <a:p>
            <a:endParaRPr lang="ca-ES" sz="1400" dirty="0"/>
          </a:p>
          <a:p>
            <a:r>
              <a:rPr lang="ca-ES" sz="1400" dirty="0" smtClean="0"/>
              <a:t>Per això , en les següents diapositives, es mostren uns esquemes on es relacionen les pàgines JSP amb les </a:t>
            </a:r>
          </a:p>
          <a:p>
            <a:r>
              <a:rPr lang="ca-ES" sz="1400" dirty="0"/>
              <a:t>a</a:t>
            </a:r>
            <a:r>
              <a:rPr lang="ca-ES" sz="1400" dirty="0" smtClean="0"/>
              <a:t>ccions de Struts i amb les classes java que implementen aquestes accions.</a:t>
            </a:r>
          </a:p>
          <a:p>
            <a:r>
              <a:rPr lang="ca-ES" sz="1400" dirty="0" smtClean="0"/>
              <a:t>Es mostren els esquemes per cada perfil d’usuari: infant, psicòleg (dividit en tres diapositives) i tutor.</a:t>
            </a:r>
          </a:p>
          <a:p>
            <a:endParaRPr lang="ca-ES" sz="1400" dirty="0"/>
          </a:p>
          <a:p>
            <a:r>
              <a:rPr lang="ca-ES" sz="1400" dirty="0" smtClean="0"/>
              <a:t>Les classes java que implementen les accions de Struts hereten de la classe ActionSupport, tot i que no </a:t>
            </a:r>
          </a:p>
          <a:p>
            <a:r>
              <a:rPr lang="ca-ES" sz="1400" dirty="0"/>
              <a:t>é</a:t>
            </a:r>
            <a:r>
              <a:rPr lang="ca-ES" sz="1400" dirty="0" smtClean="0"/>
              <a:t>s imprescindible però si “fàcil i aconsellable” com indica LAFOSSE, J. (</a:t>
            </a:r>
            <a:r>
              <a:rPr lang="ca-ES" sz="1400" i="1" dirty="0" smtClean="0"/>
              <a:t>Struts2</a:t>
            </a:r>
            <a:r>
              <a:rPr lang="ca-ES" sz="1400" dirty="0" smtClean="0"/>
              <a:t> </a:t>
            </a:r>
            <a:r>
              <a:rPr lang="ca-ES" sz="1400" i="1" dirty="0" smtClean="0"/>
              <a:t>El framework de desenvolupament</a:t>
            </a:r>
          </a:p>
          <a:p>
            <a:r>
              <a:rPr lang="ca-ES" sz="1400" i="1" dirty="0" smtClean="0"/>
              <a:t> d’aplicacions JEE).</a:t>
            </a:r>
            <a:endParaRPr lang="ca-ES" sz="1400" dirty="0" smtClean="0"/>
          </a:p>
          <a:p>
            <a:endParaRPr lang="ca-ES" sz="1400" dirty="0"/>
          </a:p>
          <a:p>
            <a:endParaRPr lang="ca-ES" sz="1400" dirty="0" smtClean="0"/>
          </a:p>
          <a:p>
            <a:r>
              <a:rPr lang="ca-ES" sz="1400" dirty="0" smtClean="0"/>
              <a:t> </a:t>
            </a:r>
            <a:endParaRPr lang="ca-E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563888" y="188640"/>
            <a:ext cx="165618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Index.jsp</a:t>
            </a:r>
            <a:endParaRPr lang="es-ES" sz="1400" dirty="0"/>
          </a:p>
        </p:txBody>
      </p:sp>
      <p:sp>
        <p:nvSpPr>
          <p:cNvPr id="5" name="4 Rectángulo"/>
          <p:cNvSpPr/>
          <p:nvPr/>
        </p:nvSpPr>
        <p:spPr>
          <a:xfrm>
            <a:off x="3563888" y="1052736"/>
            <a:ext cx="165618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WebInfant.jsp</a:t>
            </a:r>
            <a:endParaRPr lang="es-ES" sz="1400" dirty="0"/>
          </a:p>
        </p:txBody>
      </p:sp>
      <p:sp>
        <p:nvSpPr>
          <p:cNvPr id="6" name="5 Flecha abajo"/>
          <p:cNvSpPr/>
          <p:nvPr/>
        </p:nvSpPr>
        <p:spPr>
          <a:xfrm>
            <a:off x="4283968" y="548680"/>
            <a:ext cx="14401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5076056" y="620688"/>
            <a:ext cx="10081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/>
              <a:t>Validar.action</a:t>
            </a:r>
            <a:endParaRPr lang="es-ES" sz="10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6588224" y="620688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/>
              <a:t>LoginUser.java</a:t>
            </a:r>
            <a:endParaRPr lang="es-ES" sz="1000" dirty="0"/>
          </a:p>
        </p:txBody>
      </p:sp>
      <p:sp>
        <p:nvSpPr>
          <p:cNvPr id="11" name="10 Rectángulo"/>
          <p:cNvSpPr/>
          <p:nvPr/>
        </p:nvSpPr>
        <p:spPr>
          <a:xfrm>
            <a:off x="1187624" y="2276872"/>
            <a:ext cx="19442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WebPsicotests.jsp</a:t>
            </a:r>
            <a:endParaRPr lang="es-ES" sz="1400" dirty="0"/>
          </a:p>
        </p:txBody>
      </p:sp>
      <p:sp>
        <p:nvSpPr>
          <p:cNvPr id="12" name="11 Rectángulo"/>
          <p:cNvSpPr/>
          <p:nvPr/>
        </p:nvSpPr>
        <p:spPr>
          <a:xfrm>
            <a:off x="5796136" y="2276872"/>
            <a:ext cx="21602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WebInfActivitats.jsp</a:t>
            </a:r>
            <a:endParaRPr lang="es-ES" sz="1400" dirty="0"/>
          </a:p>
        </p:txBody>
      </p:sp>
      <p:sp>
        <p:nvSpPr>
          <p:cNvPr id="13" name="12 Flecha abajo"/>
          <p:cNvSpPr/>
          <p:nvPr/>
        </p:nvSpPr>
        <p:spPr>
          <a:xfrm rot="2710312">
            <a:off x="3025493" y="1276123"/>
            <a:ext cx="241559" cy="10189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115616" y="1124744"/>
            <a:ext cx="14237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ViewPsicotecnics.action</a:t>
            </a:r>
            <a:endParaRPr lang="es-ES" sz="1000" dirty="0"/>
          </a:p>
        </p:txBody>
      </p:sp>
      <p:cxnSp>
        <p:nvCxnSpPr>
          <p:cNvPr id="16" name="15 Conector recto de flecha"/>
          <p:cNvCxnSpPr/>
          <p:nvPr/>
        </p:nvCxnSpPr>
        <p:spPr>
          <a:xfrm rot="5400000">
            <a:off x="1727684" y="1592796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1259632" y="1772816"/>
            <a:ext cx="12009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DoPsicotecnics.java</a:t>
            </a:r>
            <a:endParaRPr lang="es-ES" sz="10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6084168" y="1196752"/>
            <a:ext cx="1512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/>
              <a:t>ViewActivitats.action</a:t>
            </a:r>
            <a:endParaRPr lang="es-ES" sz="1000" dirty="0"/>
          </a:p>
        </p:txBody>
      </p:sp>
      <p:cxnSp>
        <p:nvCxnSpPr>
          <p:cNvPr id="23" name="22 Conector recto de flecha"/>
          <p:cNvCxnSpPr/>
          <p:nvPr/>
        </p:nvCxnSpPr>
        <p:spPr>
          <a:xfrm rot="5400000">
            <a:off x="6625022" y="1664010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>
            <a:off x="6300192" y="1844824"/>
            <a:ext cx="10070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DoActivitat.java</a:t>
            </a:r>
            <a:endParaRPr lang="es-ES" sz="1000" dirty="0"/>
          </a:p>
        </p:txBody>
      </p:sp>
      <p:cxnSp>
        <p:nvCxnSpPr>
          <p:cNvPr id="27" name="26 Conector recto de flecha"/>
          <p:cNvCxnSpPr/>
          <p:nvPr/>
        </p:nvCxnSpPr>
        <p:spPr>
          <a:xfrm>
            <a:off x="6084168" y="764704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Rectángulo"/>
          <p:cNvSpPr/>
          <p:nvPr/>
        </p:nvSpPr>
        <p:spPr>
          <a:xfrm>
            <a:off x="2699792" y="2780928"/>
            <a:ext cx="165618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16PF.jsp</a:t>
            </a:r>
            <a:endParaRPr lang="es-ES" sz="1200" dirty="0"/>
          </a:p>
        </p:txBody>
      </p:sp>
      <p:sp>
        <p:nvSpPr>
          <p:cNvPr id="32" name="31 Rectángulo"/>
          <p:cNvSpPr/>
          <p:nvPr/>
        </p:nvSpPr>
        <p:spPr>
          <a:xfrm>
            <a:off x="2699792" y="2996952"/>
            <a:ext cx="165618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MMPI Inventory.jsp</a:t>
            </a:r>
            <a:endParaRPr lang="es-ES" sz="1200" dirty="0"/>
          </a:p>
        </p:txBody>
      </p:sp>
      <p:sp>
        <p:nvSpPr>
          <p:cNvPr id="33" name="32 Rectángulo"/>
          <p:cNvSpPr/>
          <p:nvPr/>
        </p:nvSpPr>
        <p:spPr>
          <a:xfrm>
            <a:off x="2699792" y="3212976"/>
            <a:ext cx="165618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Cubical.jsp</a:t>
            </a:r>
            <a:endParaRPr lang="es-ES" sz="1200" dirty="0"/>
          </a:p>
        </p:txBody>
      </p:sp>
      <p:sp>
        <p:nvSpPr>
          <p:cNvPr id="34" name="33 Rectángulo"/>
          <p:cNvSpPr/>
          <p:nvPr/>
        </p:nvSpPr>
        <p:spPr>
          <a:xfrm>
            <a:off x="2699792" y="3645024"/>
            <a:ext cx="165618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Logical.jsp</a:t>
            </a:r>
            <a:endParaRPr lang="es-ES" sz="1200" dirty="0"/>
          </a:p>
        </p:txBody>
      </p:sp>
      <p:sp>
        <p:nvSpPr>
          <p:cNvPr id="35" name="34 Rectángulo"/>
          <p:cNvSpPr/>
          <p:nvPr/>
        </p:nvSpPr>
        <p:spPr>
          <a:xfrm>
            <a:off x="2699792" y="3861048"/>
            <a:ext cx="165618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Ansiety I.jsp</a:t>
            </a:r>
            <a:endParaRPr lang="es-ES" sz="1200" dirty="0"/>
          </a:p>
        </p:txBody>
      </p:sp>
      <p:sp>
        <p:nvSpPr>
          <p:cNvPr id="36" name="35 Rectángulo"/>
          <p:cNvSpPr/>
          <p:nvPr/>
        </p:nvSpPr>
        <p:spPr>
          <a:xfrm>
            <a:off x="2699792" y="3429000"/>
            <a:ext cx="165618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Factor5.jsp</a:t>
            </a:r>
            <a:endParaRPr lang="es-ES" sz="1200" dirty="0"/>
          </a:p>
        </p:txBody>
      </p:sp>
      <p:sp>
        <p:nvSpPr>
          <p:cNvPr id="37" name="36 Rectángulo"/>
          <p:cNvSpPr/>
          <p:nvPr/>
        </p:nvSpPr>
        <p:spPr>
          <a:xfrm>
            <a:off x="2699792" y="4077072"/>
            <a:ext cx="165618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Motivacional.jsp</a:t>
            </a:r>
            <a:endParaRPr lang="es-ES" sz="1200" dirty="0"/>
          </a:p>
        </p:txBody>
      </p:sp>
      <p:sp>
        <p:nvSpPr>
          <p:cNvPr id="38" name="37 Rectángulo"/>
          <p:cNvSpPr/>
          <p:nvPr/>
        </p:nvSpPr>
        <p:spPr>
          <a:xfrm>
            <a:off x="2699792" y="4293096"/>
            <a:ext cx="165618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Orientació escolar .jsp</a:t>
            </a:r>
            <a:endParaRPr lang="es-ES" sz="1200" dirty="0"/>
          </a:p>
        </p:txBody>
      </p:sp>
      <p:sp>
        <p:nvSpPr>
          <p:cNvPr id="39" name="38 Flecha doblada hacia arriba"/>
          <p:cNvSpPr/>
          <p:nvPr/>
        </p:nvSpPr>
        <p:spPr>
          <a:xfrm rot="5400000">
            <a:off x="1727684" y="2960948"/>
            <a:ext cx="864096" cy="79208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0" name="39 CuadroTexto"/>
          <p:cNvSpPr txBox="1"/>
          <p:nvPr/>
        </p:nvSpPr>
        <p:spPr>
          <a:xfrm>
            <a:off x="0" y="2780928"/>
            <a:ext cx="14927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MostraPsicotecnic.action</a:t>
            </a:r>
            <a:endParaRPr lang="es-ES" sz="1000" dirty="0"/>
          </a:p>
        </p:txBody>
      </p:sp>
      <p:cxnSp>
        <p:nvCxnSpPr>
          <p:cNvPr id="42" name="41 Conector recto de flecha"/>
          <p:cNvCxnSpPr/>
          <p:nvPr/>
        </p:nvCxnSpPr>
        <p:spPr>
          <a:xfrm rot="5400000">
            <a:off x="504342" y="3176178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CuadroTexto"/>
          <p:cNvSpPr txBox="1"/>
          <p:nvPr/>
        </p:nvSpPr>
        <p:spPr>
          <a:xfrm>
            <a:off x="179512" y="3429000"/>
            <a:ext cx="10214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MostraTest.java</a:t>
            </a:r>
            <a:endParaRPr lang="es-ES" sz="1000" dirty="0"/>
          </a:p>
        </p:txBody>
      </p:sp>
      <p:sp>
        <p:nvSpPr>
          <p:cNvPr id="44" name="43 Rectángulo"/>
          <p:cNvSpPr/>
          <p:nvPr/>
        </p:nvSpPr>
        <p:spPr>
          <a:xfrm>
            <a:off x="6084168" y="3429000"/>
            <a:ext cx="151216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Activitats.jsp</a:t>
            </a:r>
            <a:endParaRPr lang="es-ES" sz="1400" dirty="0"/>
          </a:p>
        </p:txBody>
      </p:sp>
      <p:sp>
        <p:nvSpPr>
          <p:cNvPr id="47" name="46 Flecha abajo"/>
          <p:cNvSpPr/>
          <p:nvPr/>
        </p:nvSpPr>
        <p:spPr>
          <a:xfrm>
            <a:off x="6732240" y="2780928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8" name="47 Flecha abajo"/>
          <p:cNvSpPr/>
          <p:nvPr/>
        </p:nvSpPr>
        <p:spPr>
          <a:xfrm rot="18699108">
            <a:off x="5488234" y="1260136"/>
            <a:ext cx="241559" cy="10189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9" name="48 CuadroTexto"/>
          <p:cNvSpPr txBox="1"/>
          <p:nvPr/>
        </p:nvSpPr>
        <p:spPr>
          <a:xfrm>
            <a:off x="7668344" y="2708920"/>
            <a:ext cx="13484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MostraActivitat.action</a:t>
            </a:r>
            <a:endParaRPr lang="es-ES" sz="1000" dirty="0"/>
          </a:p>
        </p:txBody>
      </p:sp>
      <p:sp>
        <p:nvSpPr>
          <p:cNvPr id="50" name="49 CuadroTexto"/>
          <p:cNvSpPr txBox="1"/>
          <p:nvPr/>
        </p:nvSpPr>
        <p:spPr>
          <a:xfrm>
            <a:off x="7812360" y="3140968"/>
            <a:ext cx="11288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SelectActivity.java</a:t>
            </a:r>
            <a:endParaRPr lang="es-ES" sz="1000" dirty="0"/>
          </a:p>
        </p:txBody>
      </p:sp>
      <p:cxnSp>
        <p:nvCxnSpPr>
          <p:cNvPr id="52" name="51 Conector recto de flecha"/>
          <p:cNvCxnSpPr/>
          <p:nvPr/>
        </p:nvCxnSpPr>
        <p:spPr>
          <a:xfrm rot="5400000">
            <a:off x="8137190" y="303216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CuadroTexto"/>
          <p:cNvSpPr txBox="1"/>
          <p:nvPr/>
        </p:nvSpPr>
        <p:spPr>
          <a:xfrm>
            <a:off x="3059832" y="692696"/>
            <a:ext cx="12137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i="1" dirty="0" smtClean="0"/>
              <a:t>LoginValidation.xml</a:t>
            </a:r>
            <a:endParaRPr lang="es-ES" sz="1000" i="1" dirty="0"/>
          </a:p>
        </p:txBody>
      </p:sp>
      <p:sp>
        <p:nvSpPr>
          <p:cNvPr id="55" name="54 Rectángulo"/>
          <p:cNvSpPr/>
          <p:nvPr/>
        </p:nvSpPr>
        <p:spPr>
          <a:xfrm>
            <a:off x="3995936" y="5949280"/>
            <a:ext cx="19442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ActivitatEnviada.jsp</a:t>
            </a:r>
            <a:endParaRPr lang="es-ES" sz="1400" dirty="0"/>
          </a:p>
        </p:txBody>
      </p:sp>
      <p:sp>
        <p:nvSpPr>
          <p:cNvPr id="59" name="58 Flecha abajo"/>
          <p:cNvSpPr/>
          <p:nvPr/>
        </p:nvSpPr>
        <p:spPr>
          <a:xfrm rot="19552433">
            <a:off x="3637459" y="4803551"/>
            <a:ext cx="28803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59 Flecha abajo"/>
          <p:cNvSpPr/>
          <p:nvPr/>
        </p:nvSpPr>
        <p:spPr>
          <a:xfrm rot="1702567">
            <a:off x="5956968" y="3957547"/>
            <a:ext cx="288032" cy="15343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CuadroTexto"/>
          <p:cNvSpPr txBox="1"/>
          <p:nvPr/>
        </p:nvSpPr>
        <p:spPr>
          <a:xfrm>
            <a:off x="6948264" y="4437112"/>
            <a:ext cx="12506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EnviaActivitat.action</a:t>
            </a:r>
            <a:endParaRPr lang="es-ES" sz="1000" dirty="0"/>
          </a:p>
        </p:txBody>
      </p:sp>
      <p:sp>
        <p:nvSpPr>
          <p:cNvPr id="62" name="61 CuadroTexto"/>
          <p:cNvSpPr txBox="1"/>
          <p:nvPr/>
        </p:nvSpPr>
        <p:spPr>
          <a:xfrm>
            <a:off x="7092280" y="5157192"/>
            <a:ext cx="10951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AfegirTreball.java</a:t>
            </a:r>
            <a:endParaRPr lang="es-ES" sz="1000" dirty="0"/>
          </a:p>
        </p:txBody>
      </p:sp>
      <p:cxnSp>
        <p:nvCxnSpPr>
          <p:cNvPr id="64" name="63 Conector recto de flecha"/>
          <p:cNvCxnSpPr/>
          <p:nvPr/>
        </p:nvCxnSpPr>
        <p:spPr>
          <a:xfrm rot="5400000">
            <a:off x="7416316" y="4905164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CuadroTexto"/>
          <p:cNvSpPr txBox="1"/>
          <p:nvPr/>
        </p:nvSpPr>
        <p:spPr>
          <a:xfrm>
            <a:off x="1403648" y="5013176"/>
            <a:ext cx="10358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EnviaTest.action</a:t>
            </a:r>
            <a:endParaRPr lang="es-ES" sz="1000" dirty="0"/>
          </a:p>
        </p:txBody>
      </p:sp>
      <p:sp>
        <p:nvSpPr>
          <p:cNvPr id="66" name="65 CuadroTexto"/>
          <p:cNvSpPr txBox="1"/>
          <p:nvPr/>
        </p:nvSpPr>
        <p:spPr>
          <a:xfrm>
            <a:off x="1403648" y="5733256"/>
            <a:ext cx="10534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ProcesaTest.java</a:t>
            </a:r>
            <a:endParaRPr lang="es-ES" sz="1000" dirty="0"/>
          </a:p>
        </p:txBody>
      </p:sp>
      <p:cxnSp>
        <p:nvCxnSpPr>
          <p:cNvPr id="68" name="67 Conector recto de flecha"/>
          <p:cNvCxnSpPr/>
          <p:nvPr/>
        </p:nvCxnSpPr>
        <p:spPr>
          <a:xfrm rot="5400000">
            <a:off x="1692474" y="5516438"/>
            <a:ext cx="43125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CuadroTexto"/>
          <p:cNvSpPr txBox="1"/>
          <p:nvPr/>
        </p:nvSpPr>
        <p:spPr>
          <a:xfrm>
            <a:off x="467544" y="116632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200" dirty="0" smtClean="0"/>
              <a:t>Esquema infant</a:t>
            </a:r>
            <a:endParaRPr lang="ca-E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563888" y="188640"/>
            <a:ext cx="165618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Index.jsp</a:t>
            </a:r>
            <a:endParaRPr lang="es-ES" sz="1200" dirty="0"/>
          </a:p>
        </p:txBody>
      </p:sp>
      <p:sp>
        <p:nvSpPr>
          <p:cNvPr id="5" name="4 Rectángulo"/>
          <p:cNvSpPr/>
          <p:nvPr/>
        </p:nvSpPr>
        <p:spPr>
          <a:xfrm>
            <a:off x="3275856" y="1052736"/>
            <a:ext cx="237626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WebPsicoleg.jsp</a:t>
            </a:r>
            <a:endParaRPr lang="es-ES" sz="1200" dirty="0"/>
          </a:p>
        </p:txBody>
      </p:sp>
      <p:sp>
        <p:nvSpPr>
          <p:cNvPr id="6" name="5 Flecha abajo"/>
          <p:cNvSpPr/>
          <p:nvPr/>
        </p:nvSpPr>
        <p:spPr>
          <a:xfrm>
            <a:off x="4283968" y="548680"/>
            <a:ext cx="14401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5076056" y="620688"/>
            <a:ext cx="10081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/>
              <a:t>Validar.action</a:t>
            </a:r>
            <a:endParaRPr lang="es-ES" sz="10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6588224" y="620688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/>
              <a:t>LoginUser.java</a:t>
            </a:r>
            <a:endParaRPr lang="es-ES" sz="1000" dirty="0"/>
          </a:p>
        </p:txBody>
      </p:sp>
      <p:sp>
        <p:nvSpPr>
          <p:cNvPr id="11" name="10 Rectángulo"/>
          <p:cNvSpPr/>
          <p:nvPr/>
        </p:nvSpPr>
        <p:spPr>
          <a:xfrm>
            <a:off x="899592" y="2276872"/>
            <a:ext cx="19442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WebPsicotests.jsp</a:t>
            </a:r>
            <a:endParaRPr lang="es-ES" sz="1200" dirty="0"/>
          </a:p>
        </p:txBody>
      </p:sp>
      <p:sp>
        <p:nvSpPr>
          <p:cNvPr id="12" name="11 Rectángulo"/>
          <p:cNvSpPr/>
          <p:nvPr/>
        </p:nvSpPr>
        <p:spPr>
          <a:xfrm>
            <a:off x="3491880" y="2276872"/>
            <a:ext cx="187220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WebPsicoActivity.jsp</a:t>
            </a:r>
            <a:endParaRPr lang="es-ES" sz="1200" dirty="0"/>
          </a:p>
        </p:txBody>
      </p:sp>
      <p:sp>
        <p:nvSpPr>
          <p:cNvPr id="13" name="12 Flecha abajo"/>
          <p:cNvSpPr/>
          <p:nvPr/>
        </p:nvSpPr>
        <p:spPr>
          <a:xfrm rot="2710312">
            <a:off x="3025493" y="1276123"/>
            <a:ext cx="241559" cy="10189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115616" y="1124744"/>
            <a:ext cx="14237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ViewPsicotecnics.action</a:t>
            </a:r>
            <a:endParaRPr lang="es-ES" sz="1000" dirty="0"/>
          </a:p>
        </p:txBody>
      </p:sp>
      <p:cxnSp>
        <p:nvCxnSpPr>
          <p:cNvPr id="16" name="15 Conector recto de flecha"/>
          <p:cNvCxnSpPr/>
          <p:nvPr/>
        </p:nvCxnSpPr>
        <p:spPr>
          <a:xfrm rot="5400000">
            <a:off x="1727684" y="1592796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1259632" y="1772816"/>
            <a:ext cx="12009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DoPsicotecnics.java</a:t>
            </a:r>
            <a:endParaRPr lang="es-ES" sz="10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4355976" y="1412776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/>
              <a:t>GestionarPs.action</a:t>
            </a:r>
            <a:endParaRPr lang="es-ES" sz="1000" dirty="0"/>
          </a:p>
        </p:txBody>
      </p:sp>
      <p:cxnSp>
        <p:nvCxnSpPr>
          <p:cNvPr id="23" name="22 Conector recto de flecha"/>
          <p:cNvCxnSpPr/>
          <p:nvPr/>
        </p:nvCxnSpPr>
        <p:spPr>
          <a:xfrm rot="5400000">
            <a:off x="4787236" y="1844828"/>
            <a:ext cx="288825" cy="7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>
            <a:off x="4427984" y="1988840"/>
            <a:ext cx="11801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GestioPsicoleg.java</a:t>
            </a:r>
            <a:endParaRPr lang="es-ES" sz="1000" dirty="0"/>
          </a:p>
        </p:txBody>
      </p:sp>
      <p:cxnSp>
        <p:nvCxnSpPr>
          <p:cNvPr id="27" name="26 Conector recto de flecha"/>
          <p:cNvCxnSpPr/>
          <p:nvPr/>
        </p:nvCxnSpPr>
        <p:spPr>
          <a:xfrm>
            <a:off x="6084168" y="764704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CuadroTexto"/>
          <p:cNvSpPr txBox="1"/>
          <p:nvPr/>
        </p:nvSpPr>
        <p:spPr>
          <a:xfrm>
            <a:off x="395536" y="2780928"/>
            <a:ext cx="14927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MostraPsicotecnic.action</a:t>
            </a:r>
            <a:endParaRPr lang="es-ES" sz="1000" dirty="0"/>
          </a:p>
        </p:txBody>
      </p:sp>
      <p:cxnSp>
        <p:nvCxnSpPr>
          <p:cNvPr id="42" name="41 Conector recto de flecha"/>
          <p:cNvCxnSpPr/>
          <p:nvPr/>
        </p:nvCxnSpPr>
        <p:spPr>
          <a:xfrm rot="5400000">
            <a:off x="864382" y="3176178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CuadroTexto"/>
          <p:cNvSpPr txBox="1"/>
          <p:nvPr/>
        </p:nvSpPr>
        <p:spPr>
          <a:xfrm>
            <a:off x="539552" y="3356992"/>
            <a:ext cx="10214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MostraTest.java</a:t>
            </a:r>
            <a:endParaRPr lang="es-ES" sz="1000" dirty="0"/>
          </a:p>
        </p:txBody>
      </p:sp>
      <p:sp>
        <p:nvSpPr>
          <p:cNvPr id="53" name="52 CuadroTexto"/>
          <p:cNvSpPr txBox="1"/>
          <p:nvPr/>
        </p:nvSpPr>
        <p:spPr>
          <a:xfrm>
            <a:off x="3059832" y="692696"/>
            <a:ext cx="12137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i="1" dirty="0" smtClean="0"/>
              <a:t>LoginValidation.xml</a:t>
            </a:r>
            <a:endParaRPr lang="es-ES" sz="1000" i="1" dirty="0"/>
          </a:p>
        </p:txBody>
      </p:sp>
      <p:sp>
        <p:nvSpPr>
          <p:cNvPr id="55" name="54 Rectángulo"/>
          <p:cNvSpPr/>
          <p:nvPr/>
        </p:nvSpPr>
        <p:spPr>
          <a:xfrm>
            <a:off x="2483768" y="5805264"/>
            <a:ext cx="19442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ActivitatEnviada.jsp</a:t>
            </a:r>
            <a:endParaRPr lang="es-ES" sz="1200" dirty="0"/>
          </a:p>
        </p:txBody>
      </p:sp>
      <p:sp>
        <p:nvSpPr>
          <p:cNvPr id="59" name="58 Flecha abajo"/>
          <p:cNvSpPr/>
          <p:nvPr/>
        </p:nvSpPr>
        <p:spPr>
          <a:xfrm>
            <a:off x="3419872" y="4797152"/>
            <a:ext cx="28803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CuadroTexto"/>
          <p:cNvSpPr txBox="1"/>
          <p:nvPr/>
        </p:nvSpPr>
        <p:spPr>
          <a:xfrm>
            <a:off x="1403648" y="4797152"/>
            <a:ext cx="10358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EnviaTest.action</a:t>
            </a:r>
            <a:endParaRPr lang="es-ES" sz="1000" dirty="0"/>
          </a:p>
        </p:txBody>
      </p:sp>
      <p:sp>
        <p:nvSpPr>
          <p:cNvPr id="66" name="65 CuadroTexto"/>
          <p:cNvSpPr txBox="1"/>
          <p:nvPr/>
        </p:nvSpPr>
        <p:spPr>
          <a:xfrm>
            <a:off x="1331640" y="5589240"/>
            <a:ext cx="10534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ProcesaTest.java</a:t>
            </a:r>
            <a:endParaRPr lang="es-ES" sz="1000" dirty="0"/>
          </a:p>
        </p:txBody>
      </p:sp>
      <p:cxnSp>
        <p:nvCxnSpPr>
          <p:cNvPr id="68" name="67 Conector recto de flecha"/>
          <p:cNvCxnSpPr/>
          <p:nvPr/>
        </p:nvCxnSpPr>
        <p:spPr>
          <a:xfrm rot="5400000">
            <a:off x="1692474" y="5300414"/>
            <a:ext cx="43125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Rectángulo"/>
          <p:cNvSpPr/>
          <p:nvPr/>
        </p:nvSpPr>
        <p:spPr>
          <a:xfrm>
            <a:off x="6228184" y="2276872"/>
            <a:ext cx="172819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GestioFitxes.jsp</a:t>
            </a:r>
            <a:endParaRPr lang="es-ES" sz="1200" dirty="0"/>
          </a:p>
        </p:txBody>
      </p:sp>
      <p:sp>
        <p:nvSpPr>
          <p:cNvPr id="71" name="70 Flecha abajo"/>
          <p:cNvSpPr/>
          <p:nvPr/>
        </p:nvSpPr>
        <p:spPr>
          <a:xfrm>
            <a:off x="4139952" y="1412776"/>
            <a:ext cx="241559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9" name="78 Flecha abajo"/>
          <p:cNvSpPr/>
          <p:nvPr/>
        </p:nvSpPr>
        <p:spPr>
          <a:xfrm rot="18714334">
            <a:off x="5905814" y="1204115"/>
            <a:ext cx="241559" cy="10189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1" name="80 CuadroTexto"/>
          <p:cNvSpPr txBox="1"/>
          <p:nvPr/>
        </p:nvSpPr>
        <p:spPr>
          <a:xfrm>
            <a:off x="6156176" y="1412776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/>
              <a:t>GestionarPs.action</a:t>
            </a:r>
            <a:endParaRPr lang="es-ES" sz="1000" dirty="0"/>
          </a:p>
        </p:txBody>
      </p:sp>
      <p:cxnSp>
        <p:nvCxnSpPr>
          <p:cNvPr id="83" name="82 Conector recto de flecha"/>
          <p:cNvCxnSpPr/>
          <p:nvPr/>
        </p:nvCxnSpPr>
        <p:spPr>
          <a:xfrm>
            <a:off x="7308304" y="1556792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83 CuadroTexto"/>
          <p:cNvSpPr txBox="1"/>
          <p:nvPr/>
        </p:nvSpPr>
        <p:spPr>
          <a:xfrm>
            <a:off x="7740352" y="1412776"/>
            <a:ext cx="11801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GestioPsicoleg.java</a:t>
            </a:r>
            <a:endParaRPr lang="es-ES" sz="1000" dirty="0"/>
          </a:p>
        </p:txBody>
      </p:sp>
      <p:sp>
        <p:nvSpPr>
          <p:cNvPr id="86" name="85 Rectángulo"/>
          <p:cNvSpPr/>
          <p:nvPr/>
        </p:nvSpPr>
        <p:spPr>
          <a:xfrm>
            <a:off x="2771800" y="2924944"/>
            <a:ext cx="165618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16PF.jsp</a:t>
            </a:r>
            <a:endParaRPr lang="es-ES" sz="1200" dirty="0"/>
          </a:p>
        </p:txBody>
      </p:sp>
      <p:sp>
        <p:nvSpPr>
          <p:cNvPr id="87" name="86 Rectángulo"/>
          <p:cNvSpPr/>
          <p:nvPr/>
        </p:nvSpPr>
        <p:spPr>
          <a:xfrm>
            <a:off x="2771800" y="3140968"/>
            <a:ext cx="165618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MMPI Inventory.jsp</a:t>
            </a:r>
            <a:endParaRPr lang="es-ES" sz="1200" dirty="0"/>
          </a:p>
        </p:txBody>
      </p:sp>
      <p:sp>
        <p:nvSpPr>
          <p:cNvPr id="88" name="87 Rectángulo"/>
          <p:cNvSpPr/>
          <p:nvPr/>
        </p:nvSpPr>
        <p:spPr>
          <a:xfrm>
            <a:off x="2771800" y="3356992"/>
            <a:ext cx="165618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Cubical.jsp</a:t>
            </a:r>
            <a:endParaRPr lang="es-ES" sz="1200" dirty="0"/>
          </a:p>
        </p:txBody>
      </p:sp>
      <p:sp>
        <p:nvSpPr>
          <p:cNvPr id="89" name="88 Rectángulo"/>
          <p:cNvSpPr/>
          <p:nvPr/>
        </p:nvSpPr>
        <p:spPr>
          <a:xfrm>
            <a:off x="2771800" y="3789040"/>
            <a:ext cx="165618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Logical.jsp</a:t>
            </a:r>
            <a:endParaRPr lang="es-ES" sz="1200" dirty="0"/>
          </a:p>
        </p:txBody>
      </p:sp>
      <p:sp>
        <p:nvSpPr>
          <p:cNvPr id="90" name="89 Rectángulo"/>
          <p:cNvSpPr/>
          <p:nvPr/>
        </p:nvSpPr>
        <p:spPr>
          <a:xfrm>
            <a:off x="2771800" y="4005064"/>
            <a:ext cx="165618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Ansiety I.jsp</a:t>
            </a:r>
            <a:endParaRPr lang="es-ES" sz="1200" dirty="0"/>
          </a:p>
        </p:txBody>
      </p:sp>
      <p:sp>
        <p:nvSpPr>
          <p:cNvPr id="91" name="90 Rectángulo"/>
          <p:cNvSpPr/>
          <p:nvPr/>
        </p:nvSpPr>
        <p:spPr>
          <a:xfrm>
            <a:off x="2771800" y="3573016"/>
            <a:ext cx="165618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Factor5.jsp</a:t>
            </a:r>
            <a:endParaRPr lang="es-ES" sz="1200" dirty="0"/>
          </a:p>
        </p:txBody>
      </p:sp>
      <p:sp>
        <p:nvSpPr>
          <p:cNvPr id="92" name="91 Rectángulo"/>
          <p:cNvSpPr/>
          <p:nvPr/>
        </p:nvSpPr>
        <p:spPr>
          <a:xfrm>
            <a:off x="2771800" y="4221088"/>
            <a:ext cx="165618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Motivacional.jsp</a:t>
            </a:r>
            <a:endParaRPr lang="es-ES" sz="1200" dirty="0"/>
          </a:p>
        </p:txBody>
      </p:sp>
      <p:sp>
        <p:nvSpPr>
          <p:cNvPr id="93" name="92 Rectángulo"/>
          <p:cNvSpPr/>
          <p:nvPr/>
        </p:nvSpPr>
        <p:spPr>
          <a:xfrm>
            <a:off x="2771800" y="4437112"/>
            <a:ext cx="165618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Orientació escolar .jsp</a:t>
            </a:r>
            <a:endParaRPr lang="es-ES" sz="1200" dirty="0"/>
          </a:p>
        </p:txBody>
      </p:sp>
      <p:sp>
        <p:nvSpPr>
          <p:cNvPr id="94" name="93 Flecha doblada hacia arriba"/>
          <p:cNvSpPr/>
          <p:nvPr/>
        </p:nvSpPr>
        <p:spPr>
          <a:xfrm rot="5400000">
            <a:off x="1799692" y="2888940"/>
            <a:ext cx="1152128" cy="79208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1" name="40 CuadroTexto"/>
          <p:cNvSpPr txBox="1"/>
          <p:nvPr/>
        </p:nvSpPr>
        <p:spPr>
          <a:xfrm>
            <a:off x="467544" y="116632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200" dirty="0" smtClean="0"/>
              <a:t>Esquema 1 Psicòleg</a:t>
            </a:r>
            <a:endParaRPr lang="ca-ES" sz="1200" dirty="0"/>
          </a:p>
        </p:txBody>
      </p:sp>
      <p:sp>
        <p:nvSpPr>
          <p:cNvPr id="49" name="48 CuadroTexto"/>
          <p:cNvSpPr txBox="1"/>
          <p:nvPr/>
        </p:nvSpPr>
        <p:spPr>
          <a:xfrm>
            <a:off x="4838398" y="3501008"/>
            <a:ext cx="4305602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400" dirty="0" smtClean="0"/>
              <a:t>En el diagrama es pot apreciar la relació de les pàgines</a:t>
            </a:r>
          </a:p>
          <a:p>
            <a:r>
              <a:rPr lang="ca-ES" sz="1400" dirty="0" smtClean="0"/>
              <a:t>JSP, les accions de Struts2 i les classes java que</a:t>
            </a:r>
          </a:p>
          <a:p>
            <a:r>
              <a:rPr lang="ca-ES" sz="1400" dirty="0" smtClean="0"/>
              <a:t>implementen les accions.</a:t>
            </a:r>
          </a:p>
          <a:p>
            <a:r>
              <a:rPr lang="ca-ES" sz="1400" dirty="0" smtClean="0"/>
              <a:t>Recordem que la associació de l’acció amb la seva classe</a:t>
            </a:r>
          </a:p>
          <a:p>
            <a:r>
              <a:rPr lang="ca-ES" sz="1400" dirty="0"/>
              <a:t>e</a:t>
            </a:r>
            <a:r>
              <a:rPr lang="ca-ES" sz="1400" dirty="0" smtClean="0"/>
              <a:t>s fa en el fitxer struts.xml.</a:t>
            </a:r>
          </a:p>
          <a:p>
            <a:r>
              <a:rPr lang="ca-ES" sz="1400" dirty="0" smtClean="0"/>
              <a:t>El resultat de les accions es retorna en una pàgina JSP.</a:t>
            </a:r>
          </a:p>
          <a:p>
            <a:endParaRPr lang="ca-E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3707904" y="1268760"/>
            <a:ext cx="187220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WebPsicoActivity.jsp</a:t>
            </a:r>
            <a:endParaRPr lang="es-ES" sz="1200" dirty="0"/>
          </a:p>
        </p:txBody>
      </p:sp>
      <p:sp>
        <p:nvSpPr>
          <p:cNvPr id="13" name="12 Flecha abajo"/>
          <p:cNvSpPr/>
          <p:nvPr/>
        </p:nvSpPr>
        <p:spPr>
          <a:xfrm rot="2710312">
            <a:off x="3023982" y="1341754"/>
            <a:ext cx="241559" cy="20385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1" name="70 Flecha abajo"/>
          <p:cNvSpPr/>
          <p:nvPr/>
        </p:nvSpPr>
        <p:spPr>
          <a:xfrm>
            <a:off x="4499992" y="1556792"/>
            <a:ext cx="241559" cy="1656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9" name="78 Flecha abajo"/>
          <p:cNvSpPr/>
          <p:nvPr/>
        </p:nvSpPr>
        <p:spPr>
          <a:xfrm rot="18714334">
            <a:off x="6165881" y="1303140"/>
            <a:ext cx="241559" cy="20689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1" name="40 Rectángulo"/>
          <p:cNvSpPr/>
          <p:nvPr/>
        </p:nvSpPr>
        <p:spPr>
          <a:xfrm>
            <a:off x="3779912" y="3356992"/>
            <a:ext cx="187220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PsicoActivitat.jsp</a:t>
            </a:r>
            <a:endParaRPr lang="es-ES" sz="1200" dirty="0"/>
          </a:p>
        </p:txBody>
      </p:sp>
      <p:sp>
        <p:nvSpPr>
          <p:cNvPr id="44" name="43 Rectángulo"/>
          <p:cNvSpPr/>
          <p:nvPr/>
        </p:nvSpPr>
        <p:spPr>
          <a:xfrm>
            <a:off x="1115616" y="3356992"/>
            <a:ext cx="187220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AfegirActivitat.jsp</a:t>
            </a:r>
            <a:endParaRPr lang="es-ES" sz="1200" dirty="0"/>
          </a:p>
        </p:txBody>
      </p:sp>
      <p:sp>
        <p:nvSpPr>
          <p:cNvPr id="45" name="44 Rectángulo"/>
          <p:cNvSpPr/>
          <p:nvPr/>
        </p:nvSpPr>
        <p:spPr>
          <a:xfrm>
            <a:off x="6444208" y="3356992"/>
            <a:ext cx="187220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ActivitatEnviada.jsp</a:t>
            </a:r>
            <a:endParaRPr lang="es-ES" sz="1200" dirty="0"/>
          </a:p>
        </p:txBody>
      </p:sp>
      <p:sp>
        <p:nvSpPr>
          <p:cNvPr id="46" name="45 CuadroTexto"/>
          <p:cNvSpPr txBox="1"/>
          <p:nvPr/>
        </p:nvSpPr>
        <p:spPr>
          <a:xfrm>
            <a:off x="1547664" y="1844824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/>
              <a:t>CreaActivitat.action</a:t>
            </a:r>
            <a:endParaRPr lang="es-ES" sz="1000" dirty="0"/>
          </a:p>
        </p:txBody>
      </p:sp>
      <p:sp>
        <p:nvSpPr>
          <p:cNvPr id="47" name="46 CuadroTexto"/>
          <p:cNvSpPr txBox="1"/>
          <p:nvPr/>
        </p:nvSpPr>
        <p:spPr>
          <a:xfrm>
            <a:off x="1475656" y="2492896"/>
            <a:ext cx="12763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FormAdActivitat.java</a:t>
            </a:r>
            <a:endParaRPr lang="es-ES" sz="1000" dirty="0"/>
          </a:p>
        </p:txBody>
      </p:sp>
      <p:cxnSp>
        <p:nvCxnSpPr>
          <p:cNvPr id="49" name="48 Conector recto de flecha"/>
          <p:cNvCxnSpPr/>
          <p:nvPr/>
        </p:nvCxnSpPr>
        <p:spPr>
          <a:xfrm rot="5400000">
            <a:off x="1887593" y="2296983"/>
            <a:ext cx="3298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 de flecha"/>
          <p:cNvCxnSpPr/>
          <p:nvPr/>
        </p:nvCxnSpPr>
        <p:spPr>
          <a:xfrm rot="5400000">
            <a:off x="1583668" y="4041068"/>
            <a:ext cx="7920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Rectángulo"/>
          <p:cNvSpPr/>
          <p:nvPr/>
        </p:nvSpPr>
        <p:spPr>
          <a:xfrm>
            <a:off x="1043608" y="4581128"/>
            <a:ext cx="187220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ActivitatEnviada.jsp</a:t>
            </a:r>
            <a:endParaRPr lang="es-ES" sz="1200" dirty="0"/>
          </a:p>
        </p:txBody>
      </p:sp>
      <p:sp>
        <p:nvSpPr>
          <p:cNvPr id="63" name="62 CuadroTexto"/>
          <p:cNvSpPr txBox="1"/>
          <p:nvPr/>
        </p:nvSpPr>
        <p:spPr>
          <a:xfrm>
            <a:off x="4716016" y="2132856"/>
            <a:ext cx="13484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MostraActivitat.action</a:t>
            </a:r>
            <a:endParaRPr lang="es-ES" sz="1000" dirty="0"/>
          </a:p>
        </p:txBody>
      </p:sp>
      <p:sp>
        <p:nvSpPr>
          <p:cNvPr id="64" name="63 CuadroTexto"/>
          <p:cNvSpPr txBox="1"/>
          <p:nvPr/>
        </p:nvSpPr>
        <p:spPr>
          <a:xfrm>
            <a:off x="4788024" y="2780928"/>
            <a:ext cx="11288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SelectActivity.java</a:t>
            </a:r>
            <a:endParaRPr lang="es-ES" sz="1000" dirty="0"/>
          </a:p>
        </p:txBody>
      </p:sp>
      <p:cxnSp>
        <p:nvCxnSpPr>
          <p:cNvPr id="69" name="68 Conector recto de flecha"/>
          <p:cNvCxnSpPr/>
          <p:nvPr/>
        </p:nvCxnSpPr>
        <p:spPr>
          <a:xfrm rot="5400000">
            <a:off x="5112060" y="2600908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72 CuadroTexto"/>
          <p:cNvSpPr txBox="1"/>
          <p:nvPr/>
        </p:nvSpPr>
        <p:spPr>
          <a:xfrm>
            <a:off x="6732240" y="1916832"/>
            <a:ext cx="13532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EliminaActivitat.action</a:t>
            </a:r>
            <a:endParaRPr lang="es-ES" sz="1000" dirty="0"/>
          </a:p>
        </p:txBody>
      </p:sp>
      <p:sp>
        <p:nvSpPr>
          <p:cNvPr id="74" name="73 CuadroTexto"/>
          <p:cNvSpPr txBox="1"/>
          <p:nvPr/>
        </p:nvSpPr>
        <p:spPr>
          <a:xfrm>
            <a:off x="6876256" y="2492896"/>
            <a:ext cx="9861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DelActivity.java</a:t>
            </a:r>
            <a:endParaRPr lang="es-ES" sz="1000" dirty="0"/>
          </a:p>
        </p:txBody>
      </p:sp>
      <p:cxnSp>
        <p:nvCxnSpPr>
          <p:cNvPr id="76" name="75 Conector recto de flecha"/>
          <p:cNvCxnSpPr/>
          <p:nvPr/>
        </p:nvCxnSpPr>
        <p:spPr>
          <a:xfrm rot="5400000">
            <a:off x="7164288" y="2348880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755576" y="476672"/>
            <a:ext cx="1441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200" dirty="0" smtClean="0"/>
              <a:t>Esquema 2 Psicòleg</a:t>
            </a:r>
            <a:endParaRPr lang="ca-ES" sz="12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2051720" y="3645024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/>
              <a:t>AfegirActivitat.action</a:t>
            </a:r>
            <a:endParaRPr lang="es-ES" sz="1000" dirty="0"/>
          </a:p>
        </p:txBody>
      </p:sp>
      <p:sp>
        <p:nvSpPr>
          <p:cNvPr id="23" name="22 CuadroTexto"/>
          <p:cNvSpPr txBox="1"/>
          <p:nvPr/>
        </p:nvSpPr>
        <p:spPr>
          <a:xfrm>
            <a:off x="2123728" y="4221088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/>
              <a:t>AddActivity.java</a:t>
            </a:r>
            <a:endParaRPr lang="es-ES" sz="1000" dirty="0"/>
          </a:p>
        </p:txBody>
      </p:sp>
      <p:cxnSp>
        <p:nvCxnSpPr>
          <p:cNvPr id="24" name="23 Conector recto de flecha"/>
          <p:cNvCxnSpPr/>
          <p:nvPr/>
        </p:nvCxnSpPr>
        <p:spPr>
          <a:xfrm rot="5400000">
            <a:off x="2463657" y="4097183"/>
            <a:ext cx="3298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CuadroTexto"/>
          <p:cNvSpPr txBox="1"/>
          <p:nvPr/>
        </p:nvSpPr>
        <p:spPr>
          <a:xfrm>
            <a:off x="1403648" y="5085184"/>
            <a:ext cx="76187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200" dirty="0" smtClean="0"/>
              <a:t>En aquest  cas, per exemple, a partir de la pàgina anomenada WebPsicoActivity, l’usuari</a:t>
            </a:r>
          </a:p>
          <a:p>
            <a:r>
              <a:rPr lang="ca-ES" sz="1200" dirty="0" smtClean="0"/>
              <a:t>té les opcions de donar d’alta una nova activitat, consultar una activitat o eliminar-ne una.</a:t>
            </a:r>
          </a:p>
          <a:p>
            <a:r>
              <a:rPr lang="ca-ES" sz="1200" dirty="0" smtClean="0"/>
              <a:t>Cada un d’aquestes funcions és una acció de Struts que s’implementa en una classe d’acció (una classe java).</a:t>
            </a:r>
          </a:p>
          <a:p>
            <a:r>
              <a:rPr lang="ca-ES" sz="1200" dirty="0" smtClean="0"/>
              <a:t>Si el funcionament és correcte la informació resultant es retorna la pàgina JSP indicada. Si el resultat no fos l’esperat, el</a:t>
            </a:r>
          </a:p>
          <a:p>
            <a:r>
              <a:rPr lang="ca-ES" sz="1200" dirty="0" smtClean="0"/>
              <a:t>retorn es fa una pàgina d’error que s'indica en el fitxer struts.xml.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398</TotalTime>
  <Words>1122</Words>
  <Application>Microsoft Office PowerPoint</Application>
  <PresentationFormat>Presentación en pantalla (4:3)</PresentationFormat>
  <Paragraphs>222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Metro</vt:lpstr>
      <vt:lpstr>TFC – JEE SUPORT I SEGUIMENT TFC ANNAPURNA  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Sergi</dc:creator>
  <cp:lastModifiedBy>Sergi</cp:lastModifiedBy>
  <cp:revision>81</cp:revision>
  <dcterms:created xsi:type="dcterms:W3CDTF">2011-06-15T08:58:19Z</dcterms:created>
  <dcterms:modified xsi:type="dcterms:W3CDTF">2011-06-20T20:35:29Z</dcterms:modified>
</cp:coreProperties>
</file>