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3" r:id="rId4"/>
    <p:sldId id="271" r:id="rId5"/>
    <p:sldId id="258" r:id="rId6"/>
    <p:sldId id="272" r:id="rId7"/>
    <p:sldId id="278" r:id="rId8"/>
    <p:sldId id="279" r:id="rId9"/>
    <p:sldId id="277" r:id="rId10"/>
    <p:sldId id="284" r:id="rId11"/>
    <p:sldId id="260" r:id="rId12"/>
    <p:sldId id="275" r:id="rId13"/>
    <p:sldId id="261" r:id="rId14"/>
    <p:sldId id="263" r:id="rId15"/>
    <p:sldId id="283" r:id="rId16"/>
    <p:sldId id="262" r:id="rId17"/>
    <p:sldId id="280" r:id="rId18"/>
    <p:sldId id="281" r:id="rId19"/>
    <p:sldId id="264" r:id="rId20"/>
    <p:sldId id="282" r:id="rId21"/>
    <p:sldId id="266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ACC8A-A173-48D8-BD19-35CE5FA039E3}" type="datetimeFigureOut">
              <a:rPr lang="es-ES" smtClean="0"/>
              <a:t>12/06/2011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7FEF7-7475-4917-B4CC-681FEDA689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46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24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16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88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015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9687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90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16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70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59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885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8756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33695"/>
            <a:ext cx="1728192" cy="202572"/>
          </a:xfrm>
          <a:prstGeom prst="rect">
            <a:avLst/>
          </a:prstGeom>
        </p:spPr>
      </p:pic>
      <p:cxnSp>
        <p:nvCxnSpPr>
          <p:cNvPr id="11" name="10 Conector recto"/>
          <p:cNvCxnSpPr>
            <a:cxnSpLocks/>
          </p:cNvCxnSpPr>
          <p:nvPr userDrawn="1"/>
        </p:nvCxnSpPr>
        <p:spPr>
          <a:xfrm>
            <a:off x="107504" y="404664"/>
            <a:ext cx="8928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99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gif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60376"/>
            <a:ext cx="7772400" cy="1470025"/>
          </a:xfrm>
        </p:spPr>
        <p:txBody>
          <a:bodyPr>
            <a:normAutofit/>
          </a:bodyPr>
          <a:lstStyle/>
          <a:p>
            <a:r>
              <a:rPr lang="es-ES" sz="4800" b="1" dirty="0" smtClean="0"/>
              <a:t>TFC – XML y Web Semántica </a:t>
            </a:r>
            <a:endParaRPr lang="es-ES" sz="4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756520"/>
            <a:ext cx="6400800" cy="17526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Generación de metadatos semánticos mediante juegos on-line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539552" y="5528265"/>
            <a:ext cx="3099661" cy="646331"/>
            <a:chOff x="5648803" y="4820959"/>
            <a:chExt cx="3099661" cy="646331"/>
          </a:xfrm>
        </p:grpSpPr>
        <p:sp>
          <p:nvSpPr>
            <p:cNvPr id="4" name="3 CuadroTexto"/>
            <p:cNvSpPr txBox="1"/>
            <p:nvPr/>
          </p:nvSpPr>
          <p:spPr>
            <a:xfrm>
              <a:off x="6728231" y="4820959"/>
              <a:ext cx="20202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smtClean="0"/>
                <a:t>Carlos Roig Gordillo</a:t>
              </a:r>
            </a:p>
            <a:p>
              <a:r>
                <a:rPr lang="es-ES_tradnl" dirty="0" smtClean="0"/>
                <a:t>Joan Casas Roma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5648803" y="4820959"/>
              <a:ext cx="11714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Autor:</a:t>
              </a:r>
            </a:p>
            <a:p>
              <a:r>
                <a:rPr lang="es-ES_tradnl" b="1" dirty="0" smtClean="0"/>
                <a:t>Consultor:</a:t>
              </a:r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7436887" y="552826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dirty="0" smtClean="0"/>
              <a:t>Junio 2011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581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Componentes de una ontología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3" y="1445434"/>
            <a:ext cx="4412211" cy="4673319"/>
          </a:xfrm>
          <a:prstGeom prst="rect">
            <a:avLst/>
          </a:prstGeom>
        </p:spPr>
      </p:pic>
      <p:cxnSp>
        <p:nvCxnSpPr>
          <p:cNvPr id="14" name="13 Conector recto"/>
          <p:cNvCxnSpPr/>
          <p:nvPr/>
        </p:nvCxnSpPr>
        <p:spPr>
          <a:xfrm>
            <a:off x="503548" y="6433318"/>
            <a:ext cx="813690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Elipse"/>
          <p:cNvSpPr/>
          <p:nvPr/>
        </p:nvSpPr>
        <p:spPr>
          <a:xfrm>
            <a:off x="8995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2699792" y="6361310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44999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63001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81003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143328" y="6505599"/>
            <a:ext cx="165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Evolución de la Web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112068" y="6499985"/>
            <a:ext cx="1319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Web Semántica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248481" y="6505599"/>
            <a:ext cx="64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682299" y="6505599"/>
            <a:ext cx="13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Prototipo 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600769" y="6505326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26 Forma libre"/>
          <p:cNvSpPr/>
          <p:nvPr/>
        </p:nvSpPr>
        <p:spPr>
          <a:xfrm>
            <a:off x="5652120" y="2348880"/>
            <a:ext cx="2148886" cy="446784"/>
          </a:xfrm>
          <a:custGeom>
            <a:avLst/>
            <a:gdLst>
              <a:gd name="connsiteX0" fmla="*/ 0 w 6131024"/>
              <a:gd name="connsiteY0" fmla="*/ 131920 h 791505"/>
              <a:gd name="connsiteX1" fmla="*/ 131920 w 6131024"/>
              <a:gd name="connsiteY1" fmla="*/ 0 h 791505"/>
              <a:gd name="connsiteX2" fmla="*/ 5999104 w 6131024"/>
              <a:gd name="connsiteY2" fmla="*/ 0 h 791505"/>
              <a:gd name="connsiteX3" fmla="*/ 6131024 w 6131024"/>
              <a:gd name="connsiteY3" fmla="*/ 131920 h 791505"/>
              <a:gd name="connsiteX4" fmla="*/ 6131024 w 6131024"/>
              <a:gd name="connsiteY4" fmla="*/ 659585 h 791505"/>
              <a:gd name="connsiteX5" fmla="*/ 5999104 w 6131024"/>
              <a:gd name="connsiteY5" fmla="*/ 791505 h 791505"/>
              <a:gd name="connsiteX6" fmla="*/ 131920 w 6131024"/>
              <a:gd name="connsiteY6" fmla="*/ 791505 h 791505"/>
              <a:gd name="connsiteX7" fmla="*/ 0 w 6131024"/>
              <a:gd name="connsiteY7" fmla="*/ 659585 h 791505"/>
              <a:gd name="connsiteX8" fmla="*/ 0 w 6131024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024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5999104" y="0"/>
                </a:lnTo>
                <a:cubicBezTo>
                  <a:pt x="6071961" y="0"/>
                  <a:pt x="6131024" y="59063"/>
                  <a:pt x="6131024" y="131920"/>
                </a:cubicBezTo>
                <a:lnTo>
                  <a:pt x="6131024" y="659585"/>
                </a:lnTo>
                <a:cubicBezTo>
                  <a:pt x="6131024" y="732442"/>
                  <a:pt x="6071961" y="791505"/>
                  <a:pt x="5999104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l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400" b="1" kern="1200" dirty="0" smtClean="0"/>
              <a:t>Conceptos</a:t>
            </a:r>
            <a:endParaRPr lang="es-ES" sz="2400" b="1" kern="1200" dirty="0"/>
          </a:p>
        </p:txBody>
      </p:sp>
      <p:sp>
        <p:nvSpPr>
          <p:cNvPr id="28" name="27 Forma libre"/>
          <p:cNvSpPr/>
          <p:nvPr/>
        </p:nvSpPr>
        <p:spPr>
          <a:xfrm>
            <a:off x="5652120" y="2946630"/>
            <a:ext cx="2148886" cy="446784"/>
          </a:xfrm>
          <a:custGeom>
            <a:avLst/>
            <a:gdLst>
              <a:gd name="connsiteX0" fmla="*/ 0 w 6131024"/>
              <a:gd name="connsiteY0" fmla="*/ 131920 h 791505"/>
              <a:gd name="connsiteX1" fmla="*/ 131920 w 6131024"/>
              <a:gd name="connsiteY1" fmla="*/ 0 h 791505"/>
              <a:gd name="connsiteX2" fmla="*/ 5999104 w 6131024"/>
              <a:gd name="connsiteY2" fmla="*/ 0 h 791505"/>
              <a:gd name="connsiteX3" fmla="*/ 6131024 w 6131024"/>
              <a:gd name="connsiteY3" fmla="*/ 131920 h 791505"/>
              <a:gd name="connsiteX4" fmla="*/ 6131024 w 6131024"/>
              <a:gd name="connsiteY4" fmla="*/ 659585 h 791505"/>
              <a:gd name="connsiteX5" fmla="*/ 5999104 w 6131024"/>
              <a:gd name="connsiteY5" fmla="*/ 791505 h 791505"/>
              <a:gd name="connsiteX6" fmla="*/ 131920 w 6131024"/>
              <a:gd name="connsiteY6" fmla="*/ 791505 h 791505"/>
              <a:gd name="connsiteX7" fmla="*/ 0 w 6131024"/>
              <a:gd name="connsiteY7" fmla="*/ 659585 h 791505"/>
              <a:gd name="connsiteX8" fmla="*/ 0 w 6131024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024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5999104" y="0"/>
                </a:lnTo>
                <a:cubicBezTo>
                  <a:pt x="6071961" y="0"/>
                  <a:pt x="6131024" y="59063"/>
                  <a:pt x="6131024" y="131920"/>
                </a:cubicBezTo>
                <a:lnTo>
                  <a:pt x="6131024" y="659585"/>
                </a:lnTo>
                <a:cubicBezTo>
                  <a:pt x="6131024" y="732442"/>
                  <a:pt x="6071961" y="791505"/>
                  <a:pt x="5999104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l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400" b="1" kern="1200" dirty="0" smtClean="0"/>
              <a:t>Relaciones</a:t>
            </a:r>
            <a:endParaRPr lang="es-ES" sz="2400" b="1" kern="1200" dirty="0"/>
          </a:p>
        </p:txBody>
      </p:sp>
      <p:sp>
        <p:nvSpPr>
          <p:cNvPr id="29" name="28 Forma libre"/>
          <p:cNvSpPr/>
          <p:nvPr/>
        </p:nvSpPr>
        <p:spPr>
          <a:xfrm>
            <a:off x="5652120" y="3544380"/>
            <a:ext cx="2148886" cy="446784"/>
          </a:xfrm>
          <a:custGeom>
            <a:avLst/>
            <a:gdLst>
              <a:gd name="connsiteX0" fmla="*/ 0 w 6131024"/>
              <a:gd name="connsiteY0" fmla="*/ 131920 h 791505"/>
              <a:gd name="connsiteX1" fmla="*/ 131920 w 6131024"/>
              <a:gd name="connsiteY1" fmla="*/ 0 h 791505"/>
              <a:gd name="connsiteX2" fmla="*/ 5999104 w 6131024"/>
              <a:gd name="connsiteY2" fmla="*/ 0 h 791505"/>
              <a:gd name="connsiteX3" fmla="*/ 6131024 w 6131024"/>
              <a:gd name="connsiteY3" fmla="*/ 131920 h 791505"/>
              <a:gd name="connsiteX4" fmla="*/ 6131024 w 6131024"/>
              <a:gd name="connsiteY4" fmla="*/ 659585 h 791505"/>
              <a:gd name="connsiteX5" fmla="*/ 5999104 w 6131024"/>
              <a:gd name="connsiteY5" fmla="*/ 791505 h 791505"/>
              <a:gd name="connsiteX6" fmla="*/ 131920 w 6131024"/>
              <a:gd name="connsiteY6" fmla="*/ 791505 h 791505"/>
              <a:gd name="connsiteX7" fmla="*/ 0 w 6131024"/>
              <a:gd name="connsiteY7" fmla="*/ 659585 h 791505"/>
              <a:gd name="connsiteX8" fmla="*/ 0 w 6131024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024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5999104" y="0"/>
                </a:lnTo>
                <a:cubicBezTo>
                  <a:pt x="6071961" y="0"/>
                  <a:pt x="6131024" y="59063"/>
                  <a:pt x="6131024" y="131920"/>
                </a:cubicBezTo>
                <a:lnTo>
                  <a:pt x="6131024" y="659585"/>
                </a:lnTo>
                <a:cubicBezTo>
                  <a:pt x="6131024" y="732442"/>
                  <a:pt x="6071961" y="791505"/>
                  <a:pt x="5999104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l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400" b="1" kern="1200" dirty="0" smtClean="0"/>
              <a:t>Funciones</a:t>
            </a:r>
            <a:endParaRPr lang="es-ES" sz="2400" b="1" kern="1200" dirty="0"/>
          </a:p>
        </p:txBody>
      </p:sp>
      <p:sp>
        <p:nvSpPr>
          <p:cNvPr id="30" name="29 Forma libre"/>
          <p:cNvSpPr/>
          <p:nvPr/>
        </p:nvSpPr>
        <p:spPr>
          <a:xfrm>
            <a:off x="5652120" y="4142130"/>
            <a:ext cx="2148886" cy="446784"/>
          </a:xfrm>
          <a:custGeom>
            <a:avLst/>
            <a:gdLst>
              <a:gd name="connsiteX0" fmla="*/ 0 w 6131024"/>
              <a:gd name="connsiteY0" fmla="*/ 131920 h 791505"/>
              <a:gd name="connsiteX1" fmla="*/ 131920 w 6131024"/>
              <a:gd name="connsiteY1" fmla="*/ 0 h 791505"/>
              <a:gd name="connsiteX2" fmla="*/ 5999104 w 6131024"/>
              <a:gd name="connsiteY2" fmla="*/ 0 h 791505"/>
              <a:gd name="connsiteX3" fmla="*/ 6131024 w 6131024"/>
              <a:gd name="connsiteY3" fmla="*/ 131920 h 791505"/>
              <a:gd name="connsiteX4" fmla="*/ 6131024 w 6131024"/>
              <a:gd name="connsiteY4" fmla="*/ 659585 h 791505"/>
              <a:gd name="connsiteX5" fmla="*/ 5999104 w 6131024"/>
              <a:gd name="connsiteY5" fmla="*/ 791505 h 791505"/>
              <a:gd name="connsiteX6" fmla="*/ 131920 w 6131024"/>
              <a:gd name="connsiteY6" fmla="*/ 791505 h 791505"/>
              <a:gd name="connsiteX7" fmla="*/ 0 w 6131024"/>
              <a:gd name="connsiteY7" fmla="*/ 659585 h 791505"/>
              <a:gd name="connsiteX8" fmla="*/ 0 w 6131024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024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5999104" y="0"/>
                </a:lnTo>
                <a:cubicBezTo>
                  <a:pt x="6071961" y="0"/>
                  <a:pt x="6131024" y="59063"/>
                  <a:pt x="6131024" y="131920"/>
                </a:cubicBezTo>
                <a:lnTo>
                  <a:pt x="6131024" y="659585"/>
                </a:lnTo>
                <a:cubicBezTo>
                  <a:pt x="6131024" y="732442"/>
                  <a:pt x="6071961" y="791505"/>
                  <a:pt x="5999104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l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400" b="1" kern="1200" dirty="0" smtClean="0"/>
              <a:t>Instancias</a:t>
            </a:r>
            <a:endParaRPr lang="es-ES" sz="2400" b="1" kern="1200" dirty="0"/>
          </a:p>
        </p:txBody>
      </p:sp>
      <p:sp>
        <p:nvSpPr>
          <p:cNvPr id="31" name="30 Forma libre"/>
          <p:cNvSpPr/>
          <p:nvPr/>
        </p:nvSpPr>
        <p:spPr>
          <a:xfrm>
            <a:off x="5652120" y="4739880"/>
            <a:ext cx="2148886" cy="446784"/>
          </a:xfrm>
          <a:custGeom>
            <a:avLst/>
            <a:gdLst>
              <a:gd name="connsiteX0" fmla="*/ 0 w 6131024"/>
              <a:gd name="connsiteY0" fmla="*/ 131920 h 791505"/>
              <a:gd name="connsiteX1" fmla="*/ 131920 w 6131024"/>
              <a:gd name="connsiteY1" fmla="*/ 0 h 791505"/>
              <a:gd name="connsiteX2" fmla="*/ 5999104 w 6131024"/>
              <a:gd name="connsiteY2" fmla="*/ 0 h 791505"/>
              <a:gd name="connsiteX3" fmla="*/ 6131024 w 6131024"/>
              <a:gd name="connsiteY3" fmla="*/ 131920 h 791505"/>
              <a:gd name="connsiteX4" fmla="*/ 6131024 w 6131024"/>
              <a:gd name="connsiteY4" fmla="*/ 659585 h 791505"/>
              <a:gd name="connsiteX5" fmla="*/ 5999104 w 6131024"/>
              <a:gd name="connsiteY5" fmla="*/ 791505 h 791505"/>
              <a:gd name="connsiteX6" fmla="*/ 131920 w 6131024"/>
              <a:gd name="connsiteY6" fmla="*/ 791505 h 791505"/>
              <a:gd name="connsiteX7" fmla="*/ 0 w 6131024"/>
              <a:gd name="connsiteY7" fmla="*/ 659585 h 791505"/>
              <a:gd name="connsiteX8" fmla="*/ 0 w 6131024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024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5999104" y="0"/>
                </a:lnTo>
                <a:cubicBezTo>
                  <a:pt x="6071961" y="0"/>
                  <a:pt x="6131024" y="59063"/>
                  <a:pt x="6131024" y="131920"/>
                </a:cubicBezTo>
                <a:lnTo>
                  <a:pt x="6131024" y="659585"/>
                </a:lnTo>
                <a:cubicBezTo>
                  <a:pt x="6131024" y="732442"/>
                  <a:pt x="6071961" y="791505"/>
                  <a:pt x="5999104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l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400" b="1" kern="1200" dirty="0" smtClean="0"/>
              <a:t>Axiomas</a:t>
            </a:r>
            <a:endParaRPr lang="es-ES" sz="2400" b="1" kern="1200" dirty="0"/>
          </a:p>
        </p:txBody>
      </p:sp>
    </p:spTree>
    <p:extLst>
      <p:ext uri="{BB962C8B-B14F-4D97-AF65-F5344CB8AC3E}">
        <p14:creationId xmlns:p14="http://schemas.microsoft.com/office/powerpoint/2010/main" val="136545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Tecnologías de la Web Semántica</a:t>
            </a:r>
            <a:endParaRPr lang="es-ES" dirty="0"/>
          </a:p>
        </p:txBody>
      </p:sp>
      <p:grpSp>
        <p:nvGrpSpPr>
          <p:cNvPr id="36" name="35 Grupo"/>
          <p:cNvGrpSpPr/>
          <p:nvPr/>
        </p:nvGrpSpPr>
        <p:grpSpPr>
          <a:xfrm>
            <a:off x="835968" y="4722934"/>
            <a:ext cx="3240000" cy="540000"/>
            <a:chOff x="835968" y="4722934"/>
            <a:chExt cx="3240000" cy="540000"/>
          </a:xfrm>
        </p:grpSpPr>
        <p:sp>
          <p:nvSpPr>
            <p:cNvPr id="20" name="19 Rectángulo redondeado"/>
            <p:cNvSpPr/>
            <p:nvPr/>
          </p:nvSpPr>
          <p:spPr>
            <a:xfrm>
              <a:off x="835968" y="4722934"/>
              <a:ext cx="1548000" cy="54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/>
                <a:t>URI</a:t>
              </a:r>
              <a:endParaRPr lang="es-ES" dirty="0"/>
            </a:p>
          </p:txBody>
        </p:sp>
        <p:sp>
          <p:nvSpPr>
            <p:cNvPr id="21" name="20 Rectángulo redondeado"/>
            <p:cNvSpPr/>
            <p:nvPr/>
          </p:nvSpPr>
          <p:spPr>
            <a:xfrm>
              <a:off x="2527968" y="4722934"/>
              <a:ext cx="1548000" cy="54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/>
                <a:t>UNICODE</a:t>
              </a:r>
              <a:endParaRPr lang="es-ES" dirty="0"/>
            </a:p>
          </p:txBody>
        </p:sp>
      </p:grpSp>
      <p:sp>
        <p:nvSpPr>
          <p:cNvPr id="22" name="21 Rectángulo redondeado"/>
          <p:cNvSpPr/>
          <p:nvPr/>
        </p:nvSpPr>
        <p:spPr>
          <a:xfrm>
            <a:off x="835968" y="4095104"/>
            <a:ext cx="324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XML</a:t>
            </a:r>
            <a:endParaRPr lang="es-ES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835968" y="3447032"/>
            <a:ext cx="324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RDF</a:t>
            </a:r>
            <a:endParaRPr lang="es-ES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2059360" y="2798960"/>
            <a:ext cx="2016608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RDFS</a:t>
            </a:r>
            <a:endParaRPr lang="es-ES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2059360" y="2132856"/>
            <a:ext cx="2016608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OWL</a:t>
            </a:r>
            <a:endParaRPr lang="es-ES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835968" y="2132856"/>
            <a:ext cx="1071736" cy="120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SPARQL</a:t>
            </a:r>
            <a:endParaRPr lang="es-ES" dirty="0"/>
          </a:p>
        </p:txBody>
      </p:sp>
      <p:grpSp>
        <p:nvGrpSpPr>
          <p:cNvPr id="35" name="34 Grupo"/>
          <p:cNvGrpSpPr/>
          <p:nvPr/>
        </p:nvGrpSpPr>
        <p:grpSpPr>
          <a:xfrm>
            <a:off x="4716016" y="2153724"/>
            <a:ext cx="3872954" cy="457448"/>
            <a:chOff x="4978772" y="2132856"/>
            <a:chExt cx="3872954" cy="457448"/>
          </a:xfrm>
        </p:grpSpPr>
        <p:pic>
          <p:nvPicPr>
            <p:cNvPr id="1027" name="Picture 3" descr="C:\Users\carlos\Documents\My Dropbox\UOC\TFC\XML i Web semàntica\ICONS\png\48x48\acce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772" y="2132856"/>
              <a:ext cx="457448" cy="45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33 CuadroTexto"/>
            <p:cNvSpPr txBox="1"/>
            <p:nvPr/>
          </p:nvSpPr>
          <p:spPr>
            <a:xfrm>
              <a:off x="5543128" y="2176914"/>
              <a:ext cx="3308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Representación e identificadores</a:t>
              </a:r>
              <a:endParaRPr lang="es-ES" b="1" dirty="0"/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4716016" y="2662928"/>
            <a:ext cx="1725636" cy="457448"/>
            <a:chOff x="4978772" y="2132856"/>
            <a:chExt cx="1725636" cy="457448"/>
          </a:xfrm>
        </p:grpSpPr>
        <p:pic>
          <p:nvPicPr>
            <p:cNvPr id="39" name="Picture 3" descr="C:\Users\carlos\Documents\My Dropbox\UOC\TFC\XML i Web semàntica\ICONS\png\48x48\acce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772" y="2132856"/>
              <a:ext cx="457448" cy="45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39 CuadroTexto"/>
            <p:cNvSpPr txBox="1"/>
            <p:nvPr/>
          </p:nvSpPr>
          <p:spPr>
            <a:xfrm>
              <a:off x="5543128" y="2176914"/>
              <a:ext cx="1161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Estructura</a:t>
              </a:r>
              <a:endParaRPr lang="es-ES" b="1" dirty="0"/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4716016" y="3172132"/>
            <a:ext cx="2774128" cy="457448"/>
            <a:chOff x="4978772" y="2132856"/>
            <a:chExt cx="2774128" cy="457448"/>
          </a:xfrm>
        </p:grpSpPr>
        <p:pic>
          <p:nvPicPr>
            <p:cNvPr id="42" name="Picture 3" descr="C:\Users\carlos\Documents\My Dropbox\UOC\TFC\XML i Web semàntica\ICONS\png\48x48\acce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772" y="2132856"/>
              <a:ext cx="457448" cy="45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42 CuadroTexto"/>
            <p:cNvSpPr txBox="1"/>
            <p:nvPr/>
          </p:nvSpPr>
          <p:spPr>
            <a:xfrm>
              <a:off x="5543128" y="2176914"/>
              <a:ext cx="2209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Intercambio de datos</a:t>
              </a:r>
              <a:endParaRPr lang="es-ES" b="1" dirty="0"/>
            </a:p>
          </p:txBody>
        </p:sp>
      </p:grpSp>
      <p:grpSp>
        <p:nvGrpSpPr>
          <p:cNvPr id="44" name="43 Grupo"/>
          <p:cNvGrpSpPr/>
          <p:nvPr/>
        </p:nvGrpSpPr>
        <p:grpSpPr>
          <a:xfrm>
            <a:off x="4716016" y="3681336"/>
            <a:ext cx="1876703" cy="457448"/>
            <a:chOff x="4978772" y="2132856"/>
            <a:chExt cx="1876703" cy="457448"/>
          </a:xfrm>
        </p:grpSpPr>
        <p:pic>
          <p:nvPicPr>
            <p:cNvPr id="45" name="Picture 3" descr="C:\Users\carlos\Documents\My Dropbox\UOC\TFC\XML i Web semàntica\ICONS\png\48x48\acce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772" y="2132856"/>
              <a:ext cx="457448" cy="45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45 CuadroTexto"/>
            <p:cNvSpPr txBox="1"/>
            <p:nvPr/>
          </p:nvSpPr>
          <p:spPr>
            <a:xfrm>
              <a:off x="5543128" y="2176914"/>
              <a:ext cx="1312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Taxonomías</a:t>
              </a:r>
              <a:endParaRPr lang="es-ES" b="1" dirty="0"/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4716016" y="4190540"/>
            <a:ext cx="1776996" cy="457448"/>
            <a:chOff x="4978772" y="2132856"/>
            <a:chExt cx="1776996" cy="457448"/>
          </a:xfrm>
        </p:grpSpPr>
        <p:pic>
          <p:nvPicPr>
            <p:cNvPr id="48" name="Picture 3" descr="C:\Users\carlos\Documents\My Dropbox\UOC\TFC\XML i Web semàntica\ICONS\png\48x48\acce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772" y="2132856"/>
              <a:ext cx="457448" cy="45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48 CuadroTexto"/>
            <p:cNvSpPr txBox="1"/>
            <p:nvPr/>
          </p:nvSpPr>
          <p:spPr>
            <a:xfrm>
              <a:off x="5543128" y="2176914"/>
              <a:ext cx="1212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Ontologías</a:t>
              </a:r>
              <a:endParaRPr lang="es-ES" b="1" dirty="0"/>
            </a:p>
          </p:txBody>
        </p:sp>
      </p:grpSp>
      <p:grpSp>
        <p:nvGrpSpPr>
          <p:cNvPr id="50" name="49 Grupo"/>
          <p:cNvGrpSpPr/>
          <p:nvPr/>
        </p:nvGrpSpPr>
        <p:grpSpPr>
          <a:xfrm>
            <a:off x="4716016" y="4699744"/>
            <a:ext cx="1671710" cy="457448"/>
            <a:chOff x="4978772" y="2132856"/>
            <a:chExt cx="1671710" cy="457448"/>
          </a:xfrm>
        </p:grpSpPr>
        <p:pic>
          <p:nvPicPr>
            <p:cNvPr id="51" name="Picture 3" descr="C:\Users\carlos\Documents\My Dropbox\UOC\TFC\XML i Web semàntica\ICONS\png\48x48\acce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772" y="2132856"/>
              <a:ext cx="457448" cy="457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51 CuadroTexto"/>
            <p:cNvSpPr txBox="1"/>
            <p:nvPr/>
          </p:nvSpPr>
          <p:spPr>
            <a:xfrm>
              <a:off x="5543128" y="2176914"/>
              <a:ext cx="1107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Consultas</a:t>
              </a:r>
              <a:endParaRPr lang="es-ES" b="1" dirty="0"/>
            </a:p>
          </p:txBody>
        </p:sp>
      </p:grpSp>
      <p:cxnSp>
        <p:nvCxnSpPr>
          <p:cNvPr id="31" name="30 Conector recto"/>
          <p:cNvCxnSpPr/>
          <p:nvPr/>
        </p:nvCxnSpPr>
        <p:spPr>
          <a:xfrm>
            <a:off x="503548" y="6433318"/>
            <a:ext cx="813690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Elipse"/>
          <p:cNvSpPr/>
          <p:nvPr/>
        </p:nvSpPr>
        <p:spPr>
          <a:xfrm>
            <a:off x="8995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lipse"/>
          <p:cNvSpPr/>
          <p:nvPr/>
        </p:nvSpPr>
        <p:spPr>
          <a:xfrm>
            <a:off x="2699792" y="6361310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44999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Elipse"/>
          <p:cNvSpPr/>
          <p:nvPr/>
        </p:nvSpPr>
        <p:spPr>
          <a:xfrm>
            <a:off x="63001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Elipse"/>
          <p:cNvSpPr/>
          <p:nvPr/>
        </p:nvSpPr>
        <p:spPr>
          <a:xfrm>
            <a:off x="81003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CuadroTexto"/>
          <p:cNvSpPr txBox="1"/>
          <p:nvPr/>
        </p:nvSpPr>
        <p:spPr>
          <a:xfrm>
            <a:off x="143328" y="6505599"/>
            <a:ext cx="165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Evolución de la Web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2112068" y="6499985"/>
            <a:ext cx="1319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Web Semántica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4248481" y="6505599"/>
            <a:ext cx="64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5682299" y="6505599"/>
            <a:ext cx="13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Prototipo 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7600769" y="6505326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Problemas de la Web Semántica</a:t>
            </a:r>
            <a:endParaRPr lang="es-ES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503548" y="6433318"/>
            <a:ext cx="813690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8995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2699792" y="6361310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44999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63001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81003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43328" y="6505599"/>
            <a:ext cx="165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Evolución de la Web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112068" y="6499985"/>
            <a:ext cx="1319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Web Semántica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248481" y="6505599"/>
            <a:ext cx="64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682299" y="6505599"/>
            <a:ext cx="13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Prototipo 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600769" y="6505326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650295" y="1832025"/>
            <a:ext cx="4013524" cy="523220"/>
            <a:chOff x="650295" y="1778020"/>
            <a:chExt cx="4013524" cy="523220"/>
          </a:xfrm>
        </p:grpSpPr>
        <p:sp>
          <p:nvSpPr>
            <p:cNvPr id="15" name="14 CuadroTexto"/>
            <p:cNvSpPr txBox="1"/>
            <p:nvPr/>
          </p:nvSpPr>
          <p:spPr>
            <a:xfrm>
              <a:off x="1147728" y="1778020"/>
              <a:ext cx="35160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2800" dirty="0" smtClean="0"/>
                <a:t>Tecnologías complejas.</a:t>
              </a:r>
            </a:p>
          </p:txBody>
        </p:sp>
        <p:pic>
          <p:nvPicPr>
            <p:cNvPr id="6146" name="Picture 2" descr="C:\Users\carlos\Documents\My Dropbox\UOC\TFC\XML i Web semàntica\ICONS\png\32x32\nex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95" y="1865709"/>
              <a:ext cx="411162" cy="411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19 Grupo"/>
          <p:cNvGrpSpPr/>
          <p:nvPr/>
        </p:nvGrpSpPr>
        <p:grpSpPr>
          <a:xfrm>
            <a:off x="650295" y="2718389"/>
            <a:ext cx="5184678" cy="523220"/>
            <a:chOff x="650295" y="2520755"/>
            <a:chExt cx="5184678" cy="523220"/>
          </a:xfrm>
        </p:grpSpPr>
        <p:sp>
          <p:nvSpPr>
            <p:cNvPr id="16" name="15 CuadroTexto"/>
            <p:cNvSpPr txBox="1"/>
            <p:nvPr/>
          </p:nvSpPr>
          <p:spPr>
            <a:xfrm>
              <a:off x="1147728" y="2520755"/>
              <a:ext cx="46872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2800" dirty="0"/>
                <a:t>Mucha información a </a:t>
              </a:r>
              <a:r>
                <a:rPr lang="es-ES_tradnl" sz="2800" dirty="0" smtClean="0"/>
                <a:t>procesar.</a:t>
              </a:r>
              <a:endParaRPr lang="es-ES_tradnl" sz="2800" dirty="0"/>
            </a:p>
          </p:txBody>
        </p:sp>
        <p:pic>
          <p:nvPicPr>
            <p:cNvPr id="21" name="Picture 2" descr="C:\Users\carlos\Documents\My Dropbox\UOC\TFC\XML i Web semàntica\ICONS\png\32x32\nex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95" y="2625139"/>
              <a:ext cx="411162" cy="411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18 Grupo"/>
          <p:cNvGrpSpPr/>
          <p:nvPr/>
        </p:nvGrpSpPr>
        <p:grpSpPr>
          <a:xfrm>
            <a:off x="650295" y="3604753"/>
            <a:ext cx="7990157" cy="523220"/>
            <a:chOff x="650295" y="3263490"/>
            <a:chExt cx="7990157" cy="523220"/>
          </a:xfrm>
        </p:grpSpPr>
        <p:sp>
          <p:nvSpPr>
            <p:cNvPr id="17" name="16 CuadroTexto"/>
            <p:cNvSpPr txBox="1"/>
            <p:nvPr/>
          </p:nvSpPr>
          <p:spPr>
            <a:xfrm>
              <a:off x="1147728" y="3263490"/>
              <a:ext cx="7492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800" dirty="0"/>
                <a:t>Muchos puntos de </a:t>
              </a:r>
              <a:r>
                <a:rPr lang="es-ES_tradnl" sz="2800" dirty="0" smtClean="0"/>
                <a:t>vista </a:t>
              </a:r>
              <a:r>
                <a:rPr lang="es-ES_tradnl" sz="2800" dirty="0"/>
                <a:t>para un </a:t>
              </a:r>
              <a:r>
                <a:rPr lang="es-ES_tradnl" sz="2800" dirty="0" smtClean="0"/>
                <a:t>mismo concepto.</a:t>
              </a:r>
              <a:endParaRPr lang="es-ES_tradnl" sz="2800" dirty="0"/>
            </a:p>
          </p:txBody>
        </p:sp>
        <p:pic>
          <p:nvPicPr>
            <p:cNvPr id="22" name="Picture 2" descr="C:\Users\carlos\Documents\My Dropbox\UOC\TFC\XML i Web semàntica\ICONS\png\32x32\nex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95" y="3331026"/>
              <a:ext cx="411162" cy="411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650295" y="4491117"/>
            <a:ext cx="8026161" cy="954107"/>
            <a:chOff x="650295" y="4437112"/>
            <a:chExt cx="8026161" cy="954107"/>
          </a:xfrm>
        </p:grpSpPr>
        <p:sp>
          <p:nvSpPr>
            <p:cNvPr id="18" name="17 CuadroTexto"/>
            <p:cNvSpPr txBox="1"/>
            <p:nvPr/>
          </p:nvSpPr>
          <p:spPr>
            <a:xfrm>
              <a:off x="1147728" y="4437112"/>
              <a:ext cx="752872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2800" dirty="0"/>
                <a:t>Falta de procesos automáticos o </a:t>
              </a:r>
              <a:r>
                <a:rPr lang="es-ES_tradnl" sz="2800" dirty="0" smtClean="0"/>
                <a:t>semiautomáticos,</a:t>
              </a:r>
            </a:p>
            <a:p>
              <a:r>
                <a:rPr lang="es-ES_tradnl" sz="2800" dirty="0" smtClean="0"/>
                <a:t>para </a:t>
              </a:r>
              <a:r>
                <a:rPr lang="es-ES_tradnl" sz="2800" dirty="0"/>
                <a:t>la generación de datos semánticos.</a:t>
              </a:r>
              <a:endParaRPr lang="es-ES" sz="2800" dirty="0"/>
            </a:p>
          </p:txBody>
        </p:sp>
        <p:pic>
          <p:nvPicPr>
            <p:cNvPr id="23" name="Picture 2" descr="C:\Users\carlos\Documents\My Dropbox\UOC\TFC\XML i Web semàntica\ICONS\png\32x32\nex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95" y="4503002"/>
              <a:ext cx="411162" cy="411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11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GWAP</a:t>
            </a:r>
            <a:br>
              <a:rPr lang="es-ES_tradnl" dirty="0" smtClean="0"/>
            </a:br>
            <a:r>
              <a:rPr lang="es-ES_tradnl" dirty="0" smtClean="0"/>
              <a:t>(</a:t>
            </a:r>
            <a:r>
              <a:rPr lang="es-ES_tradnl" dirty="0" err="1" smtClean="0"/>
              <a:t>Games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A </a:t>
            </a:r>
            <a:r>
              <a:rPr lang="es-ES_tradnl" dirty="0" err="1" smtClean="0"/>
              <a:t>Purpose</a:t>
            </a:r>
            <a:r>
              <a:rPr lang="es-ES_tradnl" dirty="0" smtClean="0"/>
              <a:t>)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94" y="2132856"/>
            <a:ext cx="2047627" cy="2047627"/>
          </a:xfr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95" y="4143333"/>
            <a:ext cx="1844824" cy="1229883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>
            <a:off x="503548" y="6433318"/>
            <a:ext cx="813690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8995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26997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4499992" y="6361310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63001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81003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143328" y="6505599"/>
            <a:ext cx="165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Evolución de la Web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112068" y="6499985"/>
            <a:ext cx="1319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Web Semántica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248481" y="6505599"/>
            <a:ext cx="64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682299" y="6505599"/>
            <a:ext cx="13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Prototipo 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600769" y="6505326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20 Forma libre"/>
          <p:cNvSpPr/>
          <p:nvPr/>
        </p:nvSpPr>
        <p:spPr>
          <a:xfrm>
            <a:off x="4302028" y="3032408"/>
            <a:ext cx="3600000" cy="540000"/>
          </a:xfrm>
          <a:custGeom>
            <a:avLst/>
            <a:gdLst>
              <a:gd name="connsiteX0" fmla="*/ 0 w 6131024"/>
              <a:gd name="connsiteY0" fmla="*/ 131920 h 791505"/>
              <a:gd name="connsiteX1" fmla="*/ 131920 w 6131024"/>
              <a:gd name="connsiteY1" fmla="*/ 0 h 791505"/>
              <a:gd name="connsiteX2" fmla="*/ 5999104 w 6131024"/>
              <a:gd name="connsiteY2" fmla="*/ 0 h 791505"/>
              <a:gd name="connsiteX3" fmla="*/ 6131024 w 6131024"/>
              <a:gd name="connsiteY3" fmla="*/ 131920 h 791505"/>
              <a:gd name="connsiteX4" fmla="*/ 6131024 w 6131024"/>
              <a:gd name="connsiteY4" fmla="*/ 659585 h 791505"/>
              <a:gd name="connsiteX5" fmla="*/ 5999104 w 6131024"/>
              <a:gd name="connsiteY5" fmla="*/ 791505 h 791505"/>
              <a:gd name="connsiteX6" fmla="*/ 131920 w 6131024"/>
              <a:gd name="connsiteY6" fmla="*/ 791505 h 791505"/>
              <a:gd name="connsiteX7" fmla="*/ 0 w 6131024"/>
              <a:gd name="connsiteY7" fmla="*/ 659585 h 791505"/>
              <a:gd name="connsiteX8" fmla="*/ 0 w 6131024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024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5999104" y="0"/>
                </a:lnTo>
                <a:cubicBezTo>
                  <a:pt x="6071961" y="0"/>
                  <a:pt x="6131024" y="59063"/>
                  <a:pt x="6131024" y="131920"/>
                </a:cubicBezTo>
                <a:lnTo>
                  <a:pt x="6131024" y="659585"/>
                </a:lnTo>
                <a:cubicBezTo>
                  <a:pt x="6131024" y="732442"/>
                  <a:pt x="6071961" y="791505"/>
                  <a:pt x="5999104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r>
              <a:rPr lang="es-ES_tradnl" sz="2400" dirty="0"/>
              <a:t>Entretenimiento</a:t>
            </a:r>
            <a:endParaRPr lang="es-ES" sz="2400" dirty="0"/>
          </a:p>
        </p:txBody>
      </p:sp>
      <p:sp>
        <p:nvSpPr>
          <p:cNvPr id="22" name="21 Forma libre"/>
          <p:cNvSpPr/>
          <p:nvPr/>
        </p:nvSpPr>
        <p:spPr>
          <a:xfrm>
            <a:off x="4302028" y="3752488"/>
            <a:ext cx="3600000" cy="540000"/>
          </a:xfrm>
          <a:custGeom>
            <a:avLst/>
            <a:gdLst>
              <a:gd name="connsiteX0" fmla="*/ 0 w 6131024"/>
              <a:gd name="connsiteY0" fmla="*/ 131920 h 791505"/>
              <a:gd name="connsiteX1" fmla="*/ 131920 w 6131024"/>
              <a:gd name="connsiteY1" fmla="*/ 0 h 791505"/>
              <a:gd name="connsiteX2" fmla="*/ 5999104 w 6131024"/>
              <a:gd name="connsiteY2" fmla="*/ 0 h 791505"/>
              <a:gd name="connsiteX3" fmla="*/ 6131024 w 6131024"/>
              <a:gd name="connsiteY3" fmla="*/ 131920 h 791505"/>
              <a:gd name="connsiteX4" fmla="*/ 6131024 w 6131024"/>
              <a:gd name="connsiteY4" fmla="*/ 659585 h 791505"/>
              <a:gd name="connsiteX5" fmla="*/ 5999104 w 6131024"/>
              <a:gd name="connsiteY5" fmla="*/ 791505 h 791505"/>
              <a:gd name="connsiteX6" fmla="*/ 131920 w 6131024"/>
              <a:gd name="connsiteY6" fmla="*/ 791505 h 791505"/>
              <a:gd name="connsiteX7" fmla="*/ 0 w 6131024"/>
              <a:gd name="connsiteY7" fmla="*/ 659585 h 791505"/>
              <a:gd name="connsiteX8" fmla="*/ 0 w 6131024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024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5999104" y="0"/>
                </a:lnTo>
                <a:cubicBezTo>
                  <a:pt x="6071961" y="0"/>
                  <a:pt x="6131024" y="59063"/>
                  <a:pt x="6131024" y="131920"/>
                </a:cubicBezTo>
                <a:lnTo>
                  <a:pt x="6131024" y="659585"/>
                </a:lnTo>
                <a:cubicBezTo>
                  <a:pt x="6131024" y="732442"/>
                  <a:pt x="6071961" y="791505"/>
                  <a:pt x="5999104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r>
              <a:rPr lang="es-ES_tradnl" sz="2400" dirty="0" smtClean="0"/>
              <a:t>Cooperación</a:t>
            </a:r>
            <a:endParaRPr lang="es-ES" sz="2400" dirty="0"/>
          </a:p>
        </p:txBody>
      </p:sp>
      <p:sp>
        <p:nvSpPr>
          <p:cNvPr id="23" name="22 Forma libre"/>
          <p:cNvSpPr/>
          <p:nvPr/>
        </p:nvSpPr>
        <p:spPr>
          <a:xfrm>
            <a:off x="4302028" y="4472568"/>
            <a:ext cx="3600000" cy="540608"/>
          </a:xfrm>
          <a:custGeom>
            <a:avLst/>
            <a:gdLst>
              <a:gd name="connsiteX0" fmla="*/ 0 w 6131024"/>
              <a:gd name="connsiteY0" fmla="*/ 131920 h 791505"/>
              <a:gd name="connsiteX1" fmla="*/ 131920 w 6131024"/>
              <a:gd name="connsiteY1" fmla="*/ 0 h 791505"/>
              <a:gd name="connsiteX2" fmla="*/ 5999104 w 6131024"/>
              <a:gd name="connsiteY2" fmla="*/ 0 h 791505"/>
              <a:gd name="connsiteX3" fmla="*/ 6131024 w 6131024"/>
              <a:gd name="connsiteY3" fmla="*/ 131920 h 791505"/>
              <a:gd name="connsiteX4" fmla="*/ 6131024 w 6131024"/>
              <a:gd name="connsiteY4" fmla="*/ 659585 h 791505"/>
              <a:gd name="connsiteX5" fmla="*/ 5999104 w 6131024"/>
              <a:gd name="connsiteY5" fmla="*/ 791505 h 791505"/>
              <a:gd name="connsiteX6" fmla="*/ 131920 w 6131024"/>
              <a:gd name="connsiteY6" fmla="*/ 791505 h 791505"/>
              <a:gd name="connsiteX7" fmla="*/ 0 w 6131024"/>
              <a:gd name="connsiteY7" fmla="*/ 659585 h 791505"/>
              <a:gd name="connsiteX8" fmla="*/ 0 w 6131024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024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5999104" y="0"/>
                </a:lnTo>
                <a:cubicBezTo>
                  <a:pt x="6071961" y="0"/>
                  <a:pt x="6131024" y="59063"/>
                  <a:pt x="6131024" y="131920"/>
                </a:cubicBezTo>
                <a:lnTo>
                  <a:pt x="6131024" y="659585"/>
                </a:lnTo>
                <a:cubicBezTo>
                  <a:pt x="6131024" y="732442"/>
                  <a:pt x="6071961" y="791505"/>
                  <a:pt x="5999104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r>
              <a:rPr lang="es-ES_tradnl" sz="2400" dirty="0" smtClean="0"/>
              <a:t>Generación de metadatos</a:t>
            </a:r>
            <a:endParaRPr lang="es-ES" sz="2400" dirty="0"/>
          </a:p>
        </p:txBody>
      </p:sp>
      <p:sp>
        <p:nvSpPr>
          <p:cNvPr id="24" name="23 Forma libre"/>
          <p:cNvSpPr/>
          <p:nvPr/>
        </p:nvSpPr>
        <p:spPr>
          <a:xfrm>
            <a:off x="4302028" y="2312328"/>
            <a:ext cx="3600000" cy="540000"/>
          </a:xfrm>
          <a:custGeom>
            <a:avLst/>
            <a:gdLst>
              <a:gd name="connsiteX0" fmla="*/ 0 w 6131024"/>
              <a:gd name="connsiteY0" fmla="*/ 131920 h 791505"/>
              <a:gd name="connsiteX1" fmla="*/ 131920 w 6131024"/>
              <a:gd name="connsiteY1" fmla="*/ 0 h 791505"/>
              <a:gd name="connsiteX2" fmla="*/ 5999104 w 6131024"/>
              <a:gd name="connsiteY2" fmla="*/ 0 h 791505"/>
              <a:gd name="connsiteX3" fmla="*/ 6131024 w 6131024"/>
              <a:gd name="connsiteY3" fmla="*/ 131920 h 791505"/>
              <a:gd name="connsiteX4" fmla="*/ 6131024 w 6131024"/>
              <a:gd name="connsiteY4" fmla="*/ 659585 h 791505"/>
              <a:gd name="connsiteX5" fmla="*/ 5999104 w 6131024"/>
              <a:gd name="connsiteY5" fmla="*/ 791505 h 791505"/>
              <a:gd name="connsiteX6" fmla="*/ 131920 w 6131024"/>
              <a:gd name="connsiteY6" fmla="*/ 791505 h 791505"/>
              <a:gd name="connsiteX7" fmla="*/ 0 w 6131024"/>
              <a:gd name="connsiteY7" fmla="*/ 659585 h 791505"/>
              <a:gd name="connsiteX8" fmla="*/ 0 w 6131024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024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5999104" y="0"/>
                </a:lnTo>
                <a:cubicBezTo>
                  <a:pt x="6071961" y="0"/>
                  <a:pt x="6131024" y="59063"/>
                  <a:pt x="6131024" y="131920"/>
                </a:cubicBezTo>
                <a:lnTo>
                  <a:pt x="6131024" y="659585"/>
                </a:lnTo>
                <a:cubicBezTo>
                  <a:pt x="6131024" y="732442"/>
                  <a:pt x="6071961" y="791505"/>
                  <a:pt x="5999104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r>
              <a:rPr lang="es-ES_tradnl" sz="2400" dirty="0" smtClean="0"/>
              <a:t>Solución a un problema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3288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s-ES_tradnl" dirty="0" smtClean="0"/>
              <a:t>Ejemplos GWAP</a:t>
            </a:r>
            <a:endParaRPr lang="es-ES" dirty="0"/>
          </a:p>
        </p:txBody>
      </p:sp>
      <p:grpSp>
        <p:nvGrpSpPr>
          <p:cNvPr id="21" name="20 Grupo"/>
          <p:cNvGrpSpPr/>
          <p:nvPr/>
        </p:nvGrpSpPr>
        <p:grpSpPr>
          <a:xfrm>
            <a:off x="3578296" y="1916832"/>
            <a:ext cx="4882136" cy="3744416"/>
            <a:chOff x="3578296" y="2060848"/>
            <a:chExt cx="4882136" cy="3744416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708" y="2861344"/>
              <a:ext cx="2855041" cy="2143425"/>
            </a:xfrm>
            <a:prstGeom prst="rect">
              <a:avLst/>
            </a:prstGeom>
          </p:spPr>
        </p:pic>
        <p:sp>
          <p:nvSpPr>
            <p:cNvPr id="18" name="17 Rectángulo redondeado"/>
            <p:cNvSpPr/>
            <p:nvPr/>
          </p:nvSpPr>
          <p:spPr>
            <a:xfrm>
              <a:off x="4788024" y="2060848"/>
              <a:ext cx="3672408" cy="3744416"/>
            </a:xfrm>
            <a:prstGeom prst="roundRect">
              <a:avLst/>
            </a:prstGeom>
            <a:noFill/>
            <a:ln w="571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0" name="19 Conector recto"/>
            <p:cNvCxnSpPr/>
            <p:nvPr/>
          </p:nvCxnSpPr>
          <p:spPr>
            <a:xfrm flipH="1">
              <a:off x="3578296" y="2852936"/>
              <a:ext cx="1209728" cy="0"/>
            </a:xfrm>
            <a:prstGeom prst="line">
              <a:avLst/>
            </a:prstGeom>
            <a:ln w="571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21 Grupo"/>
          <p:cNvGrpSpPr/>
          <p:nvPr/>
        </p:nvGrpSpPr>
        <p:grpSpPr>
          <a:xfrm>
            <a:off x="3563888" y="1916832"/>
            <a:ext cx="4896544" cy="3744416"/>
            <a:chOff x="3563888" y="2060848"/>
            <a:chExt cx="4896544" cy="3744416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188" y="2835776"/>
              <a:ext cx="2926080" cy="2194560"/>
            </a:xfrm>
            <a:prstGeom prst="rect">
              <a:avLst/>
            </a:prstGeom>
          </p:spPr>
        </p:pic>
        <p:cxnSp>
          <p:nvCxnSpPr>
            <p:cNvPr id="23" name="22 Conector recto"/>
            <p:cNvCxnSpPr/>
            <p:nvPr/>
          </p:nvCxnSpPr>
          <p:spPr>
            <a:xfrm flipH="1">
              <a:off x="3563888" y="4149080"/>
              <a:ext cx="1234404" cy="0"/>
            </a:xfrm>
            <a:prstGeom prst="line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23 Rectángulo redondeado"/>
            <p:cNvSpPr/>
            <p:nvPr/>
          </p:nvSpPr>
          <p:spPr>
            <a:xfrm>
              <a:off x="4788024" y="2060848"/>
              <a:ext cx="3672408" cy="3744416"/>
            </a:xfrm>
            <a:prstGeom prst="roundRect">
              <a:avLst/>
            </a:prstGeom>
            <a:noFill/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3563888" y="1268760"/>
            <a:ext cx="4896544" cy="4968552"/>
            <a:chOff x="3563888" y="1412776"/>
            <a:chExt cx="4896544" cy="4968552"/>
          </a:xfrm>
        </p:grpSpPr>
        <p:grpSp>
          <p:nvGrpSpPr>
            <p:cNvPr id="16" name="15 Grupo"/>
            <p:cNvGrpSpPr/>
            <p:nvPr/>
          </p:nvGrpSpPr>
          <p:grpSpPr>
            <a:xfrm>
              <a:off x="5135459" y="1522543"/>
              <a:ext cx="2977539" cy="4749018"/>
              <a:chOff x="5148064" y="1438766"/>
              <a:chExt cx="2977539" cy="4749018"/>
            </a:xfrm>
          </p:grpSpPr>
          <p:pic>
            <p:nvPicPr>
              <p:cNvPr id="12" name="11 Imagen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4068" y="3872886"/>
                <a:ext cx="2905531" cy="2314898"/>
              </a:xfrm>
              <a:prstGeom prst="rect">
                <a:avLst/>
              </a:prstGeom>
            </p:spPr>
          </p:pic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1421" y="1438766"/>
                <a:ext cx="2790825" cy="2314575"/>
              </a:xfrm>
              <a:prstGeom prst="rect">
                <a:avLst/>
              </a:prstGeom>
            </p:spPr>
          </p:pic>
          <p:cxnSp>
            <p:nvCxnSpPr>
              <p:cNvPr id="15" name="14 Conector recto"/>
              <p:cNvCxnSpPr/>
              <p:nvPr/>
            </p:nvCxnSpPr>
            <p:spPr>
              <a:xfrm>
                <a:off x="5148064" y="3813113"/>
                <a:ext cx="2977539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25 Conector recto"/>
            <p:cNvCxnSpPr/>
            <p:nvPr/>
          </p:nvCxnSpPr>
          <p:spPr>
            <a:xfrm flipH="1">
              <a:off x="3563888" y="5445224"/>
              <a:ext cx="1205934" cy="0"/>
            </a:xfrm>
            <a:prstGeom prst="line">
              <a:avLst/>
            </a:prstGeom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6 Rectángulo redondeado"/>
            <p:cNvSpPr/>
            <p:nvPr/>
          </p:nvSpPr>
          <p:spPr>
            <a:xfrm>
              <a:off x="4788024" y="1412776"/>
              <a:ext cx="3672408" cy="4968552"/>
            </a:xfrm>
            <a:prstGeom prst="round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29" name="28 Conector recto"/>
          <p:cNvCxnSpPr/>
          <p:nvPr/>
        </p:nvCxnSpPr>
        <p:spPr>
          <a:xfrm>
            <a:off x="503548" y="6431564"/>
            <a:ext cx="813690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Elipse"/>
          <p:cNvSpPr/>
          <p:nvPr/>
        </p:nvSpPr>
        <p:spPr>
          <a:xfrm>
            <a:off x="8995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Elipse"/>
          <p:cNvSpPr/>
          <p:nvPr/>
        </p:nvSpPr>
        <p:spPr>
          <a:xfrm>
            <a:off x="26997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Elipse"/>
          <p:cNvSpPr/>
          <p:nvPr/>
        </p:nvSpPr>
        <p:spPr>
          <a:xfrm>
            <a:off x="4499992" y="6361310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lipse"/>
          <p:cNvSpPr/>
          <p:nvPr/>
        </p:nvSpPr>
        <p:spPr>
          <a:xfrm>
            <a:off x="63001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81003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CuadroTexto"/>
          <p:cNvSpPr txBox="1"/>
          <p:nvPr/>
        </p:nvSpPr>
        <p:spPr>
          <a:xfrm>
            <a:off x="143328" y="6505599"/>
            <a:ext cx="165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Evolución de la Web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2112068" y="6499985"/>
            <a:ext cx="1319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Web Semántica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4248481" y="6505599"/>
            <a:ext cx="64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682299" y="6505599"/>
            <a:ext cx="13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Prototipo 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7600769" y="6505326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40 Forma libre"/>
          <p:cNvSpPr/>
          <p:nvPr/>
        </p:nvSpPr>
        <p:spPr>
          <a:xfrm>
            <a:off x="656800" y="2321575"/>
            <a:ext cx="2921496" cy="791505"/>
          </a:xfrm>
          <a:custGeom>
            <a:avLst/>
            <a:gdLst>
              <a:gd name="connsiteX0" fmla="*/ 0 w 6131024"/>
              <a:gd name="connsiteY0" fmla="*/ 131920 h 791505"/>
              <a:gd name="connsiteX1" fmla="*/ 131920 w 6131024"/>
              <a:gd name="connsiteY1" fmla="*/ 0 h 791505"/>
              <a:gd name="connsiteX2" fmla="*/ 5999104 w 6131024"/>
              <a:gd name="connsiteY2" fmla="*/ 0 h 791505"/>
              <a:gd name="connsiteX3" fmla="*/ 6131024 w 6131024"/>
              <a:gd name="connsiteY3" fmla="*/ 131920 h 791505"/>
              <a:gd name="connsiteX4" fmla="*/ 6131024 w 6131024"/>
              <a:gd name="connsiteY4" fmla="*/ 659585 h 791505"/>
              <a:gd name="connsiteX5" fmla="*/ 5999104 w 6131024"/>
              <a:gd name="connsiteY5" fmla="*/ 791505 h 791505"/>
              <a:gd name="connsiteX6" fmla="*/ 131920 w 6131024"/>
              <a:gd name="connsiteY6" fmla="*/ 791505 h 791505"/>
              <a:gd name="connsiteX7" fmla="*/ 0 w 6131024"/>
              <a:gd name="connsiteY7" fmla="*/ 659585 h 791505"/>
              <a:gd name="connsiteX8" fmla="*/ 0 w 6131024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024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5999104" y="0"/>
                </a:lnTo>
                <a:cubicBezTo>
                  <a:pt x="6071961" y="0"/>
                  <a:pt x="6131024" y="59063"/>
                  <a:pt x="6131024" y="131920"/>
                </a:cubicBezTo>
                <a:lnTo>
                  <a:pt x="6131024" y="659585"/>
                </a:lnTo>
                <a:cubicBezTo>
                  <a:pt x="6131024" y="732442"/>
                  <a:pt x="6071961" y="791505"/>
                  <a:pt x="5999104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3300" kern="1200" dirty="0" err="1" smtClean="0"/>
              <a:t>Verbosity</a:t>
            </a:r>
            <a:endParaRPr lang="es-ES" sz="3300" kern="1200" dirty="0"/>
          </a:p>
        </p:txBody>
      </p:sp>
      <p:sp>
        <p:nvSpPr>
          <p:cNvPr id="42" name="41 Forma libre"/>
          <p:cNvSpPr/>
          <p:nvPr/>
        </p:nvSpPr>
        <p:spPr>
          <a:xfrm>
            <a:off x="656800" y="4905455"/>
            <a:ext cx="2921496" cy="791505"/>
          </a:xfrm>
          <a:custGeom>
            <a:avLst/>
            <a:gdLst>
              <a:gd name="connsiteX0" fmla="*/ 0 w 6131024"/>
              <a:gd name="connsiteY0" fmla="*/ 131920 h 791505"/>
              <a:gd name="connsiteX1" fmla="*/ 131920 w 6131024"/>
              <a:gd name="connsiteY1" fmla="*/ 0 h 791505"/>
              <a:gd name="connsiteX2" fmla="*/ 5999104 w 6131024"/>
              <a:gd name="connsiteY2" fmla="*/ 0 h 791505"/>
              <a:gd name="connsiteX3" fmla="*/ 6131024 w 6131024"/>
              <a:gd name="connsiteY3" fmla="*/ 131920 h 791505"/>
              <a:gd name="connsiteX4" fmla="*/ 6131024 w 6131024"/>
              <a:gd name="connsiteY4" fmla="*/ 659585 h 791505"/>
              <a:gd name="connsiteX5" fmla="*/ 5999104 w 6131024"/>
              <a:gd name="connsiteY5" fmla="*/ 791505 h 791505"/>
              <a:gd name="connsiteX6" fmla="*/ 131920 w 6131024"/>
              <a:gd name="connsiteY6" fmla="*/ 791505 h 791505"/>
              <a:gd name="connsiteX7" fmla="*/ 0 w 6131024"/>
              <a:gd name="connsiteY7" fmla="*/ 659585 h 791505"/>
              <a:gd name="connsiteX8" fmla="*/ 0 w 6131024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024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5999104" y="0"/>
                </a:lnTo>
                <a:cubicBezTo>
                  <a:pt x="6071961" y="0"/>
                  <a:pt x="6131024" y="59063"/>
                  <a:pt x="6131024" y="131920"/>
                </a:cubicBezTo>
                <a:lnTo>
                  <a:pt x="6131024" y="659585"/>
                </a:lnTo>
                <a:cubicBezTo>
                  <a:pt x="6131024" y="732442"/>
                  <a:pt x="6071961" y="791505"/>
                  <a:pt x="5999104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3300" kern="1200" dirty="0" err="1" smtClean="0"/>
              <a:t>Peekaboom</a:t>
            </a:r>
            <a:endParaRPr lang="es-ES" sz="3300" kern="1200" dirty="0"/>
          </a:p>
        </p:txBody>
      </p:sp>
      <p:sp>
        <p:nvSpPr>
          <p:cNvPr id="43" name="42 Forma libre"/>
          <p:cNvSpPr/>
          <p:nvPr/>
        </p:nvSpPr>
        <p:spPr>
          <a:xfrm>
            <a:off x="656800" y="3609311"/>
            <a:ext cx="2921496" cy="791505"/>
          </a:xfrm>
          <a:custGeom>
            <a:avLst/>
            <a:gdLst>
              <a:gd name="connsiteX0" fmla="*/ 0 w 6131024"/>
              <a:gd name="connsiteY0" fmla="*/ 131920 h 791505"/>
              <a:gd name="connsiteX1" fmla="*/ 131920 w 6131024"/>
              <a:gd name="connsiteY1" fmla="*/ 0 h 791505"/>
              <a:gd name="connsiteX2" fmla="*/ 5999104 w 6131024"/>
              <a:gd name="connsiteY2" fmla="*/ 0 h 791505"/>
              <a:gd name="connsiteX3" fmla="*/ 6131024 w 6131024"/>
              <a:gd name="connsiteY3" fmla="*/ 131920 h 791505"/>
              <a:gd name="connsiteX4" fmla="*/ 6131024 w 6131024"/>
              <a:gd name="connsiteY4" fmla="*/ 659585 h 791505"/>
              <a:gd name="connsiteX5" fmla="*/ 5999104 w 6131024"/>
              <a:gd name="connsiteY5" fmla="*/ 791505 h 791505"/>
              <a:gd name="connsiteX6" fmla="*/ 131920 w 6131024"/>
              <a:gd name="connsiteY6" fmla="*/ 791505 h 791505"/>
              <a:gd name="connsiteX7" fmla="*/ 0 w 6131024"/>
              <a:gd name="connsiteY7" fmla="*/ 659585 h 791505"/>
              <a:gd name="connsiteX8" fmla="*/ 0 w 6131024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024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5999104" y="0"/>
                </a:lnTo>
                <a:cubicBezTo>
                  <a:pt x="6071961" y="0"/>
                  <a:pt x="6131024" y="59063"/>
                  <a:pt x="6131024" y="131920"/>
                </a:cubicBezTo>
                <a:lnTo>
                  <a:pt x="6131024" y="659585"/>
                </a:lnTo>
                <a:cubicBezTo>
                  <a:pt x="6131024" y="732442"/>
                  <a:pt x="6071961" y="791505"/>
                  <a:pt x="5999104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3300" kern="1200" dirty="0" err="1" smtClean="0"/>
              <a:t>TagATune</a:t>
            </a:r>
            <a:endParaRPr lang="es-ES" sz="3300" kern="1200" dirty="0"/>
          </a:p>
        </p:txBody>
      </p:sp>
    </p:spTree>
    <p:extLst>
      <p:ext uri="{BB962C8B-B14F-4D97-AF65-F5344CB8AC3E}">
        <p14:creationId xmlns:p14="http://schemas.microsoft.com/office/powerpoint/2010/main" val="73470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Prototipo GWAP</a:t>
            </a:r>
            <a:endParaRPr lang="es-ES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503548" y="6433318"/>
            <a:ext cx="813690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Elipse"/>
          <p:cNvSpPr/>
          <p:nvPr/>
        </p:nvSpPr>
        <p:spPr>
          <a:xfrm>
            <a:off x="8995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26997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44999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6300192" y="6361310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81003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43328" y="6505599"/>
            <a:ext cx="165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Evolución de la Web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12068" y="6499985"/>
            <a:ext cx="1319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Web Semántica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48481" y="6505599"/>
            <a:ext cx="64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82299" y="6505599"/>
            <a:ext cx="13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Prototipo 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600769" y="6505326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2023780" y="2028243"/>
            <a:ext cx="1263163" cy="504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Registrarse</a:t>
            </a:r>
            <a:endParaRPr lang="es-ES" sz="1200" dirty="0"/>
          </a:p>
        </p:txBody>
      </p:sp>
      <p:sp>
        <p:nvSpPr>
          <p:cNvPr id="17" name="16 Elipse"/>
          <p:cNvSpPr/>
          <p:nvPr/>
        </p:nvSpPr>
        <p:spPr>
          <a:xfrm>
            <a:off x="4511078" y="2028243"/>
            <a:ext cx="1263163" cy="504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Iniciar</a:t>
            </a:r>
          </a:p>
          <a:p>
            <a:pPr algn="ctr"/>
            <a:r>
              <a:rPr lang="es-ES_tradnl" sz="1200" dirty="0" smtClean="0"/>
              <a:t>sesión</a:t>
            </a:r>
            <a:endParaRPr lang="es-ES" sz="1200" dirty="0"/>
          </a:p>
        </p:txBody>
      </p:sp>
      <p:sp>
        <p:nvSpPr>
          <p:cNvPr id="18" name="17 Elipse"/>
          <p:cNvSpPr/>
          <p:nvPr/>
        </p:nvSpPr>
        <p:spPr>
          <a:xfrm>
            <a:off x="3319924" y="3212975"/>
            <a:ext cx="1263163" cy="504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Jugar</a:t>
            </a:r>
          </a:p>
          <a:p>
            <a:pPr algn="ctr"/>
            <a:r>
              <a:rPr lang="es-ES_tradnl" sz="1200" dirty="0" smtClean="0"/>
              <a:t>partida</a:t>
            </a:r>
            <a:endParaRPr lang="es-ES" sz="1200" dirty="0"/>
          </a:p>
        </p:txBody>
      </p:sp>
      <p:sp>
        <p:nvSpPr>
          <p:cNvPr id="19" name="18 Elipse"/>
          <p:cNvSpPr/>
          <p:nvPr/>
        </p:nvSpPr>
        <p:spPr>
          <a:xfrm>
            <a:off x="3319924" y="4509119"/>
            <a:ext cx="1263163" cy="504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Validar</a:t>
            </a:r>
          </a:p>
          <a:p>
            <a:pPr algn="ctr"/>
            <a:r>
              <a:rPr lang="es-ES_tradnl" sz="1200" dirty="0" smtClean="0"/>
              <a:t>partida</a:t>
            </a:r>
            <a:endParaRPr lang="es-ES" sz="1200" dirty="0"/>
          </a:p>
        </p:txBody>
      </p:sp>
      <p:sp>
        <p:nvSpPr>
          <p:cNvPr id="20" name="19 Elipse"/>
          <p:cNvSpPr/>
          <p:nvPr/>
        </p:nvSpPr>
        <p:spPr>
          <a:xfrm>
            <a:off x="4904100" y="3356992"/>
            <a:ext cx="1263163" cy="504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Subir fotogramas</a:t>
            </a:r>
            <a:endParaRPr lang="es-ES" sz="1200" dirty="0"/>
          </a:p>
        </p:txBody>
      </p:sp>
      <p:sp>
        <p:nvSpPr>
          <p:cNvPr id="21" name="20 Elipse"/>
          <p:cNvSpPr/>
          <p:nvPr/>
        </p:nvSpPr>
        <p:spPr>
          <a:xfrm>
            <a:off x="6158105" y="4149079"/>
            <a:ext cx="1263163" cy="504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Ver fotogramas</a:t>
            </a:r>
          </a:p>
        </p:txBody>
      </p:sp>
      <p:sp>
        <p:nvSpPr>
          <p:cNvPr id="22" name="21 Elipse"/>
          <p:cNvSpPr/>
          <p:nvPr/>
        </p:nvSpPr>
        <p:spPr>
          <a:xfrm>
            <a:off x="7316368" y="3356992"/>
            <a:ext cx="1263163" cy="504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Ver</a:t>
            </a:r>
          </a:p>
          <a:p>
            <a:pPr algn="ctr"/>
            <a:r>
              <a:rPr lang="es-ES_tradnl" sz="1200" dirty="0" smtClean="0"/>
              <a:t>perfil</a:t>
            </a:r>
            <a:endParaRPr lang="es-ES" sz="1200" dirty="0"/>
          </a:p>
        </p:txBody>
      </p:sp>
      <p:sp>
        <p:nvSpPr>
          <p:cNvPr id="23" name="22 Elipse"/>
          <p:cNvSpPr/>
          <p:nvPr/>
        </p:nvSpPr>
        <p:spPr>
          <a:xfrm>
            <a:off x="6094946" y="5229199"/>
            <a:ext cx="1389479" cy="504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Generar fichero OWL</a:t>
            </a:r>
            <a:endParaRPr lang="es-ES" sz="1200" dirty="0"/>
          </a:p>
        </p:txBody>
      </p:sp>
      <p:grpSp>
        <p:nvGrpSpPr>
          <p:cNvPr id="26" name="25 Grupo"/>
          <p:cNvGrpSpPr/>
          <p:nvPr/>
        </p:nvGrpSpPr>
        <p:grpSpPr>
          <a:xfrm>
            <a:off x="6383287" y="2236415"/>
            <a:ext cx="812800" cy="1120577"/>
            <a:chOff x="1203325" y="4670425"/>
            <a:chExt cx="812800" cy="1120577"/>
          </a:xfrm>
        </p:grpSpPr>
        <p:pic>
          <p:nvPicPr>
            <p:cNvPr id="2050" name="Picture 2" descr="C:\Users\carlos\Documents\My Dropbox\UOC\TFC\XML i Web semàntica\ICONS\png\64x64\female_us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325" y="4670425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1228049" y="5483225"/>
              <a:ext cx="763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b="1" dirty="0" smtClean="0"/>
                <a:t>Usuario</a:t>
              </a:r>
              <a:endParaRPr lang="es-ES" sz="1400" b="1" dirty="0"/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611560" y="2237147"/>
            <a:ext cx="845937" cy="1119113"/>
            <a:chOff x="3196531" y="5156200"/>
            <a:chExt cx="845937" cy="1119113"/>
          </a:xfrm>
        </p:grpSpPr>
        <p:pic>
          <p:nvPicPr>
            <p:cNvPr id="2051" name="Picture 3" descr="C:\Users\carlos\Documents\My Dropbox\UOC\TFC\XML i Web semàntica\ICONS\png\64x64px\male_us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100" y="5156200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26 CuadroTexto"/>
            <p:cNvSpPr txBox="1"/>
            <p:nvPr/>
          </p:nvSpPr>
          <p:spPr>
            <a:xfrm>
              <a:off x="3196531" y="5967536"/>
              <a:ext cx="8459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b="1" dirty="0" smtClean="0"/>
                <a:t>Visitante</a:t>
              </a:r>
              <a:endParaRPr lang="es-ES" sz="1400" b="1" dirty="0"/>
            </a:p>
          </p:txBody>
        </p:sp>
      </p:grpSp>
      <p:cxnSp>
        <p:nvCxnSpPr>
          <p:cNvPr id="29" name="28 Conector recto"/>
          <p:cNvCxnSpPr>
            <a:stCxn id="2051" idx="3"/>
            <a:endCxn id="16" idx="2"/>
          </p:cNvCxnSpPr>
          <p:nvPr/>
        </p:nvCxnSpPr>
        <p:spPr>
          <a:xfrm flipV="1">
            <a:off x="1440929" y="2280272"/>
            <a:ext cx="582851" cy="3632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>
            <a:stCxn id="2051" idx="3"/>
            <a:endCxn id="18" idx="2"/>
          </p:cNvCxnSpPr>
          <p:nvPr/>
        </p:nvCxnSpPr>
        <p:spPr>
          <a:xfrm>
            <a:off x="1440929" y="2643547"/>
            <a:ext cx="1878995" cy="8214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>
            <a:stCxn id="2050" idx="1"/>
            <a:endCxn id="17" idx="6"/>
          </p:cNvCxnSpPr>
          <p:nvPr/>
        </p:nvCxnSpPr>
        <p:spPr>
          <a:xfrm flipH="1" flipV="1">
            <a:off x="5774241" y="2280272"/>
            <a:ext cx="609046" cy="3625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>
            <a:stCxn id="2050" idx="1"/>
            <a:endCxn id="18" idx="6"/>
          </p:cNvCxnSpPr>
          <p:nvPr/>
        </p:nvCxnSpPr>
        <p:spPr>
          <a:xfrm flipH="1">
            <a:off x="4583087" y="2642815"/>
            <a:ext cx="1800200" cy="82218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24" idx="2"/>
            <a:endCxn id="20" idx="6"/>
          </p:cNvCxnSpPr>
          <p:nvPr/>
        </p:nvCxnSpPr>
        <p:spPr>
          <a:xfrm flipH="1">
            <a:off x="6167263" y="3356992"/>
            <a:ext cx="622424" cy="2520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endCxn id="22" idx="2"/>
          </p:cNvCxnSpPr>
          <p:nvPr/>
        </p:nvCxnSpPr>
        <p:spPr>
          <a:xfrm>
            <a:off x="6789687" y="3356992"/>
            <a:ext cx="526681" cy="2520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stCxn id="24" idx="2"/>
            <a:endCxn id="21" idx="0"/>
          </p:cNvCxnSpPr>
          <p:nvPr/>
        </p:nvCxnSpPr>
        <p:spPr>
          <a:xfrm>
            <a:off x="6789687" y="3356992"/>
            <a:ext cx="0" cy="7920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>
            <a:stCxn id="23" idx="0"/>
            <a:endCxn id="21" idx="4"/>
          </p:cNvCxnSpPr>
          <p:nvPr/>
        </p:nvCxnSpPr>
        <p:spPr>
          <a:xfrm flipV="1">
            <a:off x="6789686" y="4653136"/>
            <a:ext cx="1" cy="576063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>
            <a:stCxn id="19" idx="0"/>
            <a:endCxn id="18" idx="4"/>
          </p:cNvCxnSpPr>
          <p:nvPr/>
        </p:nvCxnSpPr>
        <p:spPr>
          <a:xfrm flipV="1">
            <a:off x="3951506" y="3717032"/>
            <a:ext cx="0" cy="792087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>
            <a:stCxn id="16" idx="6"/>
            <a:endCxn id="17" idx="2"/>
          </p:cNvCxnSpPr>
          <p:nvPr/>
        </p:nvCxnSpPr>
        <p:spPr>
          <a:xfrm>
            <a:off x="3286943" y="2280272"/>
            <a:ext cx="1224135" cy="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4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Tecnologías y herramientas usadas</a:t>
            </a:r>
            <a:endParaRPr lang="es-ES" dirty="0"/>
          </a:p>
        </p:txBody>
      </p:sp>
      <p:cxnSp>
        <p:nvCxnSpPr>
          <p:cNvPr id="14" name="13 Conector recto"/>
          <p:cNvCxnSpPr/>
          <p:nvPr/>
        </p:nvCxnSpPr>
        <p:spPr>
          <a:xfrm>
            <a:off x="503548" y="6433318"/>
            <a:ext cx="813690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Elipse"/>
          <p:cNvSpPr/>
          <p:nvPr/>
        </p:nvSpPr>
        <p:spPr>
          <a:xfrm>
            <a:off x="8995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26997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44999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6300192" y="6361310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81003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143328" y="6505599"/>
            <a:ext cx="165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Evolución de la Web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112068" y="6499985"/>
            <a:ext cx="1319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Web Semántica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248481" y="6505599"/>
            <a:ext cx="64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682299" y="6505599"/>
            <a:ext cx="13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Prototipo 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600769" y="6505326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186" name="7185 Grupo"/>
          <p:cNvGrpSpPr/>
          <p:nvPr/>
        </p:nvGrpSpPr>
        <p:grpSpPr>
          <a:xfrm>
            <a:off x="3973879" y="3287925"/>
            <a:ext cx="1342109" cy="1157132"/>
            <a:chOff x="3771853" y="3399612"/>
            <a:chExt cx="1342109" cy="1157132"/>
          </a:xfrm>
        </p:grpSpPr>
        <p:sp>
          <p:nvSpPr>
            <p:cNvPr id="46" name="45 Hexágono"/>
            <p:cNvSpPr/>
            <p:nvPr/>
          </p:nvSpPr>
          <p:spPr>
            <a:xfrm>
              <a:off x="3771853" y="3399612"/>
              <a:ext cx="1342109" cy="1157132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52" name="51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186" y="3708059"/>
              <a:ext cx="1027442" cy="540237"/>
            </a:xfrm>
            <a:prstGeom prst="rect">
              <a:avLst/>
            </a:prstGeom>
            <a:noFill/>
            <a:ln w="38100">
              <a:noFill/>
            </a:ln>
          </p:spPr>
        </p:pic>
      </p:grpSp>
      <p:grpSp>
        <p:nvGrpSpPr>
          <p:cNvPr id="7185" name="7184 Grupo"/>
          <p:cNvGrpSpPr/>
          <p:nvPr/>
        </p:nvGrpSpPr>
        <p:grpSpPr>
          <a:xfrm>
            <a:off x="2792445" y="3933235"/>
            <a:ext cx="1342109" cy="1157132"/>
            <a:chOff x="2642709" y="4005243"/>
            <a:chExt cx="1342109" cy="1157132"/>
          </a:xfrm>
        </p:grpSpPr>
        <p:sp>
          <p:nvSpPr>
            <p:cNvPr id="44" name="43 Forma libre"/>
            <p:cNvSpPr/>
            <p:nvPr/>
          </p:nvSpPr>
          <p:spPr>
            <a:xfrm>
              <a:off x="2642709" y="4005243"/>
              <a:ext cx="1342109" cy="1157132"/>
            </a:xfrm>
            <a:custGeom>
              <a:avLst/>
              <a:gdLst>
                <a:gd name="connsiteX0" fmla="*/ 0 w 1342109"/>
                <a:gd name="connsiteY0" fmla="*/ 578566 h 1157132"/>
                <a:gd name="connsiteX1" fmla="*/ 289283 w 1342109"/>
                <a:gd name="connsiteY1" fmla="*/ 0 h 1157132"/>
                <a:gd name="connsiteX2" fmla="*/ 1052826 w 1342109"/>
                <a:gd name="connsiteY2" fmla="*/ 0 h 1157132"/>
                <a:gd name="connsiteX3" fmla="*/ 1342109 w 1342109"/>
                <a:gd name="connsiteY3" fmla="*/ 578566 h 1157132"/>
                <a:gd name="connsiteX4" fmla="*/ 1052826 w 1342109"/>
                <a:gd name="connsiteY4" fmla="*/ 1157132 h 1157132"/>
                <a:gd name="connsiteX5" fmla="*/ 289283 w 1342109"/>
                <a:gd name="connsiteY5" fmla="*/ 1157132 h 1157132"/>
                <a:gd name="connsiteX6" fmla="*/ 0 w 1342109"/>
                <a:gd name="connsiteY6" fmla="*/ 578566 h 115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2109" h="1157132">
                  <a:moveTo>
                    <a:pt x="0" y="578566"/>
                  </a:moveTo>
                  <a:lnTo>
                    <a:pt x="289283" y="0"/>
                  </a:lnTo>
                  <a:lnTo>
                    <a:pt x="1052826" y="0"/>
                  </a:lnTo>
                  <a:lnTo>
                    <a:pt x="1342109" y="578566"/>
                  </a:lnTo>
                  <a:lnTo>
                    <a:pt x="1052826" y="1157132"/>
                  </a:lnTo>
                  <a:lnTo>
                    <a:pt x="289283" y="1157132"/>
                  </a:lnTo>
                  <a:lnTo>
                    <a:pt x="0" y="578566"/>
                  </a:lnTo>
                  <a:close/>
                </a:path>
              </a:pathLst>
            </a:custGeom>
            <a:noFill/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8270" tIns="212585" rIns="208270" bIns="212585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600" kern="1200"/>
            </a:p>
          </p:txBody>
        </p:sp>
        <p:pic>
          <p:nvPicPr>
            <p:cNvPr id="53" name="52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703" y="4296409"/>
              <a:ext cx="1080120" cy="574801"/>
            </a:xfrm>
            <a:prstGeom prst="rect">
              <a:avLst/>
            </a:prstGeom>
            <a:noFill/>
            <a:ln w="38100">
              <a:noFill/>
            </a:ln>
          </p:spPr>
        </p:pic>
      </p:grpSp>
      <p:grpSp>
        <p:nvGrpSpPr>
          <p:cNvPr id="7184" name="7183 Grupo"/>
          <p:cNvGrpSpPr/>
          <p:nvPr/>
        </p:nvGrpSpPr>
        <p:grpSpPr>
          <a:xfrm>
            <a:off x="2792445" y="2628693"/>
            <a:ext cx="1342109" cy="1157132"/>
            <a:chOff x="2576752" y="2753332"/>
            <a:chExt cx="1342109" cy="1157132"/>
          </a:xfrm>
        </p:grpSpPr>
        <p:sp>
          <p:nvSpPr>
            <p:cNvPr id="59" name="58 Forma libre"/>
            <p:cNvSpPr/>
            <p:nvPr/>
          </p:nvSpPr>
          <p:spPr>
            <a:xfrm>
              <a:off x="2576752" y="2753332"/>
              <a:ext cx="1342109" cy="1157132"/>
            </a:xfrm>
            <a:custGeom>
              <a:avLst/>
              <a:gdLst>
                <a:gd name="connsiteX0" fmla="*/ 0 w 1342109"/>
                <a:gd name="connsiteY0" fmla="*/ 578566 h 1157132"/>
                <a:gd name="connsiteX1" fmla="*/ 289283 w 1342109"/>
                <a:gd name="connsiteY1" fmla="*/ 0 h 1157132"/>
                <a:gd name="connsiteX2" fmla="*/ 1052826 w 1342109"/>
                <a:gd name="connsiteY2" fmla="*/ 0 h 1157132"/>
                <a:gd name="connsiteX3" fmla="*/ 1342109 w 1342109"/>
                <a:gd name="connsiteY3" fmla="*/ 578566 h 1157132"/>
                <a:gd name="connsiteX4" fmla="*/ 1052826 w 1342109"/>
                <a:gd name="connsiteY4" fmla="*/ 1157132 h 1157132"/>
                <a:gd name="connsiteX5" fmla="*/ 289283 w 1342109"/>
                <a:gd name="connsiteY5" fmla="*/ 1157132 h 1157132"/>
                <a:gd name="connsiteX6" fmla="*/ 0 w 1342109"/>
                <a:gd name="connsiteY6" fmla="*/ 578566 h 115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2109" h="1157132">
                  <a:moveTo>
                    <a:pt x="0" y="578566"/>
                  </a:moveTo>
                  <a:lnTo>
                    <a:pt x="289283" y="0"/>
                  </a:lnTo>
                  <a:lnTo>
                    <a:pt x="1052826" y="0"/>
                  </a:lnTo>
                  <a:lnTo>
                    <a:pt x="1342109" y="578566"/>
                  </a:lnTo>
                  <a:lnTo>
                    <a:pt x="1052826" y="1157132"/>
                  </a:lnTo>
                  <a:lnTo>
                    <a:pt x="289283" y="1157132"/>
                  </a:lnTo>
                  <a:lnTo>
                    <a:pt x="0" y="578566"/>
                  </a:lnTo>
                  <a:close/>
                </a:path>
              </a:pathLst>
            </a:custGeom>
            <a:noFill/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8270" tIns="212585" rIns="208270" bIns="212585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600" kern="1200"/>
            </a:p>
          </p:txBody>
        </p:sp>
        <p:pic>
          <p:nvPicPr>
            <p:cNvPr id="60" name="59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7849" y="2801941"/>
              <a:ext cx="1059913" cy="1059913"/>
            </a:xfrm>
            <a:prstGeom prst="rect">
              <a:avLst/>
            </a:prstGeom>
            <a:noFill/>
            <a:ln w="38100">
              <a:noFill/>
            </a:ln>
          </p:spPr>
        </p:pic>
      </p:grpSp>
      <p:grpSp>
        <p:nvGrpSpPr>
          <p:cNvPr id="7190" name="7189 Grupo"/>
          <p:cNvGrpSpPr/>
          <p:nvPr/>
        </p:nvGrpSpPr>
        <p:grpSpPr>
          <a:xfrm>
            <a:off x="5139028" y="2639579"/>
            <a:ext cx="1342109" cy="1157132"/>
            <a:chOff x="4928379" y="2774427"/>
            <a:chExt cx="1342109" cy="1157132"/>
          </a:xfrm>
        </p:grpSpPr>
        <p:sp>
          <p:nvSpPr>
            <p:cNvPr id="42" name="41 Hexágono"/>
            <p:cNvSpPr/>
            <p:nvPr/>
          </p:nvSpPr>
          <p:spPr>
            <a:xfrm>
              <a:off x="4928379" y="2774427"/>
              <a:ext cx="1342109" cy="1157132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677" y="3069704"/>
              <a:ext cx="991513" cy="566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87" name="7186 Grupo"/>
          <p:cNvGrpSpPr/>
          <p:nvPr/>
        </p:nvGrpSpPr>
        <p:grpSpPr>
          <a:xfrm>
            <a:off x="5154241" y="3933235"/>
            <a:ext cx="1342109" cy="1157132"/>
            <a:chOff x="3770154" y="2142793"/>
            <a:chExt cx="1342109" cy="1157132"/>
          </a:xfrm>
        </p:grpSpPr>
        <p:sp>
          <p:nvSpPr>
            <p:cNvPr id="50" name="49 Hexágono"/>
            <p:cNvSpPr/>
            <p:nvPr/>
          </p:nvSpPr>
          <p:spPr>
            <a:xfrm>
              <a:off x="3770154" y="2142793"/>
              <a:ext cx="1342109" cy="1157132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29" y="2552316"/>
              <a:ext cx="1126959" cy="338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89" name="7188 Grupo"/>
          <p:cNvGrpSpPr/>
          <p:nvPr/>
        </p:nvGrpSpPr>
        <p:grpSpPr>
          <a:xfrm>
            <a:off x="6326235" y="3277039"/>
            <a:ext cx="1342109" cy="1157132"/>
            <a:chOff x="6110211" y="2150396"/>
            <a:chExt cx="1342109" cy="1157132"/>
          </a:xfrm>
        </p:grpSpPr>
        <p:sp>
          <p:nvSpPr>
            <p:cNvPr id="65" name="64 Hexágono"/>
            <p:cNvSpPr/>
            <p:nvPr/>
          </p:nvSpPr>
          <p:spPr>
            <a:xfrm>
              <a:off x="6110211" y="2150396"/>
              <a:ext cx="1342109" cy="1157132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69" name="68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006" y="2567521"/>
              <a:ext cx="1094519" cy="322883"/>
            </a:xfrm>
            <a:prstGeom prst="rect">
              <a:avLst/>
            </a:prstGeom>
            <a:noFill/>
            <a:ln w="38100">
              <a:noFill/>
            </a:ln>
          </p:spPr>
        </p:pic>
      </p:grpSp>
      <p:grpSp>
        <p:nvGrpSpPr>
          <p:cNvPr id="7191" name="7190 Grupo"/>
          <p:cNvGrpSpPr/>
          <p:nvPr/>
        </p:nvGrpSpPr>
        <p:grpSpPr>
          <a:xfrm>
            <a:off x="1237117" y="3712088"/>
            <a:ext cx="1632734" cy="1589120"/>
            <a:chOff x="995050" y="3712088"/>
            <a:chExt cx="1632734" cy="1589120"/>
          </a:xfrm>
        </p:grpSpPr>
        <p:grpSp>
          <p:nvGrpSpPr>
            <p:cNvPr id="7183" name="7182 Grupo"/>
            <p:cNvGrpSpPr/>
            <p:nvPr/>
          </p:nvGrpSpPr>
          <p:grpSpPr>
            <a:xfrm>
              <a:off x="1752984" y="3712088"/>
              <a:ext cx="874431" cy="753912"/>
              <a:chOff x="1899272" y="3784096"/>
              <a:chExt cx="874431" cy="753912"/>
            </a:xfrm>
          </p:grpSpPr>
          <p:sp>
            <p:nvSpPr>
              <p:cNvPr id="73" name="72 Hexágono"/>
              <p:cNvSpPr/>
              <p:nvPr/>
            </p:nvSpPr>
            <p:spPr>
              <a:xfrm>
                <a:off x="1899272" y="3784096"/>
                <a:ext cx="874431" cy="753912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58" name="57 Image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4459" y="3942488"/>
                <a:ext cx="504055" cy="437127"/>
              </a:xfrm>
              <a:prstGeom prst="rect">
                <a:avLst/>
              </a:prstGeom>
              <a:noFill/>
              <a:ln w="38100">
                <a:noFill/>
              </a:ln>
            </p:spPr>
          </p:pic>
        </p:grpSp>
        <p:grpSp>
          <p:nvGrpSpPr>
            <p:cNvPr id="7182" name="7181 Grupo"/>
            <p:cNvGrpSpPr/>
            <p:nvPr/>
          </p:nvGrpSpPr>
          <p:grpSpPr>
            <a:xfrm>
              <a:off x="1752984" y="4548808"/>
              <a:ext cx="874800" cy="752400"/>
              <a:chOff x="1899272" y="4620816"/>
              <a:chExt cx="874800" cy="752400"/>
            </a:xfrm>
          </p:grpSpPr>
          <p:sp>
            <p:nvSpPr>
              <p:cNvPr id="57" name="56 Forma libre"/>
              <p:cNvSpPr/>
              <p:nvPr/>
            </p:nvSpPr>
            <p:spPr>
              <a:xfrm>
                <a:off x="1899272" y="4620816"/>
                <a:ext cx="874800" cy="752400"/>
              </a:xfrm>
              <a:custGeom>
                <a:avLst/>
                <a:gdLst>
                  <a:gd name="connsiteX0" fmla="*/ 0 w 1342109"/>
                  <a:gd name="connsiteY0" fmla="*/ 578566 h 1157132"/>
                  <a:gd name="connsiteX1" fmla="*/ 289283 w 1342109"/>
                  <a:gd name="connsiteY1" fmla="*/ 0 h 1157132"/>
                  <a:gd name="connsiteX2" fmla="*/ 1052826 w 1342109"/>
                  <a:gd name="connsiteY2" fmla="*/ 0 h 1157132"/>
                  <a:gd name="connsiteX3" fmla="*/ 1342109 w 1342109"/>
                  <a:gd name="connsiteY3" fmla="*/ 578566 h 1157132"/>
                  <a:gd name="connsiteX4" fmla="*/ 1052826 w 1342109"/>
                  <a:gd name="connsiteY4" fmla="*/ 1157132 h 1157132"/>
                  <a:gd name="connsiteX5" fmla="*/ 289283 w 1342109"/>
                  <a:gd name="connsiteY5" fmla="*/ 1157132 h 1157132"/>
                  <a:gd name="connsiteX6" fmla="*/ 0 w 1342109"/>
                  <a:gd name="connsiteY6" fmla="*/ 578566 h 115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2109" h="1157132">
                    <a:moveTo>
                      <a:pt x="0" y="578566"/>
                    </a:moveTo>
                    <a:lnTo>
                      <a:pt x="289283" y="0"/>
                    </a:lnTo>
                    <a:lnTo>
                      <a:pt x="1052826" y="0"/>
                    </a:lnTo>
                    <a:lnTo>
                      <a:pt x="1342109" y="578566"/>
                    </a:lnTo>
                    <a:lnTo>
                      <a:pt x="1052826" y="1157132"/>
                    </a:lnTo>
                    <a:lnTo>
                      <a:pt x="289283" y="1157132"/>
                    </a:lnTo>
                    <a:lnTo>
                      <a:pt x="0" y="578566"/>
                    </a:lnTo>
                    <a:close/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8270" tIns="212585" rIns="208270" bIns="212585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2600" kern="1200"/>
              </a:p>
            </p:txBody>
          </p:sp>
          <p:pic>
            <p:nvPicPr>
              <p:cNvPr id="7172" name="Picture 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4260" y="4677928"/>
                <a:ext cx="5048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181" name="7180 Grupo"/>
            <p:cNvGrpSpPr/>
            <p:nvPr/>
          </p:nvGrpSpPr>
          <p:grpSpPr>
            <a:xfrm>
              <a:off x="995050" y="4134845"/>
              <a:ext cx="874431" cy="753912"/>
              <a:chOff x="1141338" y="4206853"/>
              <a:chExt cx="874431" cy="753912"/>
            </a:xfrm>
          </p:grpSpPr>
          <p:sp>
            <p:nvSpPr>
              <p:cNvPr id="74" name="73 Hexágono"/>
              <p:cNvSpPr/>
              <p:nvPr/>
            </p:nvSpPr>
            <p:spPr>
              <a:xfrm>
                <a:off x="1141338" y="4206853"/>
                <a:ext cx="874431" cy="753912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 w="38100"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pic>
            <p:nvPicPr>
              <p:cNvPr id="54" name="53 Image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3791" y="4279047"/>
                <a:ext cx="609524" cy="609524"/>
              </a:xfrm>
              <a:prstGeom prst="rect">
                <a:avLst/>
              </a:prstGeom>
              <a:noFill/>
              <a:ln w="38100">
                <a:noFill/>
              </a:ln>
            </p:spPr>
          </p:pic>
        </p:grpSp>
      </p:grpSp>
      <p:grpSp>
        <p:nvGrpSpPr>
          <p:cNvPr id="7188" name="7187 Grupo"/>
          <p:cNvGrpSpPr/>
          <p:nvPr/>
        </p:nvGrpSpPr>
        <p:grpSpPr>
          <a:xfrm>
            <a:off x="6313680" y="1988840"/>
            <a:ext cx="1342109" cy="1157132"/>
            <a:chOff x="6096401" y="3414168"/>
            <a:chExt cx="1342109" cy="1157132"/>
          </a:xfrm>
        </p:grpSpPr>
        <p:sp>
          <p:nvSpPr>
            <p:cNvPr id="82" name="81 Hexágono"/>
            <p:cNvSpPr/>
            <p:nvPr/>
          </p:nvSpPr>
          <p:spPr>
            <a:xfrm>
              <a:off x="6096401" y="3414168"/>
              <a:ext cx="1342109" cy="1157132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70" name="69 Imagen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516" y="3724374"/>
              <a:ext cx="1001878" cy="536721"/>
            </a:xfrm>
            <a:prstGeom prst="rect">
              <a:avLst/>
            </a:prstGeom>
            <a:noFill/>
            <a:ln w="381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0643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Partida</a:t>
            </a:r>
            <a:endParaRPr lang="es-ES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503548" y="6433318"/>
            <a:ext cx="813690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8995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26997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44999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6300192" y="6361310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81003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43328" y="6505599"/>
            <a:ext cx="165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Evolución de la Web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12068" y="6499985"/>
            <a:ext cx="1319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Web Semántica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48481" y="6505599"/>
            <a:ext cx="64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82299" y="6505599"/>
            <a:ext cx="13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Prototipo 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600769" y="6505326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8" y="1412776"/>
            <a:ext cx="3578636" cy="4530554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66" y="1411051"/>
            <a:ext cx="3650566" cy="453400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31184" y="4688061"/>
            <a:ext cx="1087798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dirty="0" smtClean="0"/>
              <a:t>V de Vendetta</a:t>
            </a:r>
            <a:endParaRPr lang="es-ES" sz="12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028550" y="4700761"/>
            <a:ext cx="1087798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dirty="0" smtClean="0"/>
              <a:t>V de Vendetta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74432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Partida</a:t>
            </a:r>
            <a:endParaRPr lang="es-ES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503548" y="6433318"/>
            <a:ext cx="813690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8995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26997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44999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6300192" y="6361310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81003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43328" y="6505599"/>
            <a:ext cx="165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Evolución de la Web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12068" y="6499985"/>
            <a:ext cx="1319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Web Semántica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48481" y="6505599"/>
            <a:ext cx="64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82299" y="6505599"/>
            <a:ext cx="13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Prototipo 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600769" y="6505326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17" y="2195340"/>
            <a:ext cx="4763165" cy="24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6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Partida</a:t>
            </a:r>
            <a:endParaRPr lang="es-ES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503548" y="6433318"/>
            <a:ext cx="813690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8995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26997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44999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6300192" y="6361310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81003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43328" y="6505599"/>
            <a:ext cx="165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Evolución de la Web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12068" y="6499985"/>
            <a:ext cx="1319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Web Semántica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48481" y="6505599"/>
            <a:ext cx="64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82299" y="6505599"/>
            <a:ext cx="13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Prototipo 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600769" y="6505326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8" y="1412776"/>
            <a:ext cx="3578636" cy="4530554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1051"/>
            <a:ext cx="3650566" cy="4534004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837334" y="4688061"/>
            <a:ext cx="1087798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dirty="0" smtClean="0"/>
              <a:t>V de Vendetta</a:t>
            </a:r>
            <a:endParaRPr lang="es-ES" sz="12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934700" y="4700761"/>
            <a:ext cx="2373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 smtClean="0"/>
              <a:t>Marcelino pan y vino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317329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Contenido</a:t>
            </a:r>
            <a:endParaRPr lang="es-ES" dirty="0"/>
          </a:p>
        </p:txBody>
      </p:sp>
      <p:sp>
        <p:nvSpPr>
          <p:cNvPr id="18" name="17 Forma libre"/>
          <p:cNvSpPr/>
          <p:nvPr/>
        </p:nvSpPr>
        <p:spPr>
          <a:xfrm>
            <a:off x="1578496" y="1526484"/>
            <a:ext cx="6131024" cy="791505"/>
          </a:xfrm>
          <a:custGeom>
            <a:avLst/>
            <a:gdLst>
              <a:gd name="connsiteX0" fmla="*/ 0 w 6131024"/>
              <a:gd name="connsiteY0" fmla="*/ 131920 h 791505"/>
              <a:gd name="connsiteX1" fmla="*/ 131920 w 6131024"/>
              <a:gd name="connsiteY1" fmla="*/ 0 h 791505"/>
              <a:gd name="connsiteX2" fmla="*/ 5999104 w 6131024"/>
              <a:gd name="connsiteY2" fmla="*/ 0 h 791505"/>
              <a:gd name="connsiteX3" fmla="*/ 6131024 w 6131024"/>
              <a:gd name="connsiteY3" fmla="*/ 131920 h 791505"/>
              <a:gd name="connsiteX4" fmla="*/ 6131024 w 6131024"/>
              <a:gd name="connsiteY4" fmla="*/ 659585 h 791505"/>
              <a:gd name="connsiteX5" fmla="*/ 5999104 w 6131024"/>
              <a:gd name="connsiteY5" fmla="*/ 791505 h 791505"/>
              <a:gd name="connsiteX6" fmla="*/ 131920 w 6131024"/>
              <a:gd name="connsiteY6" fmla="*/ 791505 h 791505"/>
              <a:gd name="connsiteX7" fmla="*/ 0 w 6131024"/>
              <a:gd name="connsiteY7" fmla="*/ 659585 h 791505"/>
              <a:gd name="connsiteX8" fmla="*/ 0 w 6131024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024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5999104" y="0"/>
                </a:lnTo>
                <a:cubicBezTo>
                  <a:pt x="6071961" y="0"/>
                  <a:pt x="6131024" y="59063"/>
                  <a:pt x="6131024" y="131920"/>
                </a:cubicBezTo>
                <a:lnTo>
                  <a:pt x="6131024" y="659585"/>
                </a:lnTo>
                <a:cubicBezTo>
                  <a:pt x="6131024" y="732442"/>
                  <a:pt x="6071961" y="791505"/>
                  <a:pt x="5999104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l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3300" kern="1200" dirty="0" smtClean="0"/>
              <a:t>Evolución de la Web</a:t>
            </a:r>
            <a:endParaRPr lang="es-ES" sz="3300" kern="1200" dirty="0"/>
          </a:p>
        </p:txBody>
      </p:sp>
      <p:sp>
        <p:nvSpPr>
          <p:cNvPr id="19" name="18 Forma libre"/>
          <p:cNvSpPr/>
          <p:nvPr/>
        </p:nvSpPr>
        <p:spPr>
          <a:xfrm>
            <a:off x="1578496" y="2413029"/>
            <a:ext cx="6131024" cy="791505"/>
          </a:xfrm>
          <a:custGeom>
            <a:avLst/>
            <a:gdLst>
              <a:gd name="connsiteX0" fmla="*/ 0 w 6131024"/>
              <a:gd name="connsiteY0" fmla="*/ 131920 h 791505"/>
              <a:gd name="connsiteX1" fmla="*/ 131920 w 6131024"/>
              <a:gd name="connsiteY1" fmla="*/ 0 h 791505"/>
              <a:gd name="connsiteX2" fmla="*/ 5999104 w 6131024"/>
              <a:gd name="connsiteY2" fmla="*/ 0 h 791505"/>
              <a:gd name="connsiteX3" fmla="*/ 6131024 w 6131024"/>
              <a:gd name="connsiteY3" fmla="*/ 131920 h 791505"/>
              <a:gd name="connsiteX4" fmla="*/ 6131024 w 6131024"/>
              <a:gd name="connsiteY4" fmla="*/ 659585 h 791505"/>
              <a:gd name="connsiteX5" fmla="*/ 5999104 w 6131024"/>
              <a:gd name="connsiteY5" fmla="*/ 791505 h 791505"/>
              <a:gd name="connsiteX6" fmla="*/ 131920 w 6131024"/>
              <a:gd name="connsiteY6" fmla="*/ 791505 h 791505"/>
              <a:gd name="connsiteX7" fmla="*/ 0 w 6131024"/>
              <a:gd name="connsiteY7" fmla="*/ 659585 h 791505"/>
              <a:gd name="connsiteX8" fmla="*/ 0 w 6131024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024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5999104" y="0"/>
                </a:lnTo>
                <a:cubicBezTo>
                  <a:pt x="6071961" y="0"/>
                  <a:pt x="6131024" y="59063"/>
                  <a:pt x="6131024" y="131920"/>
                </a:cubicBezTo>
                <a:lnTo>
                  <a:pt x="6131024" y="659585"/>
                </a:lnTo>
                <a:cubicBezTo>
                  <a:pt x="6131024" y="732442"/>
                  <a:pt x="6071961" y="791505"/>
                  <a:pt x="5999104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l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3300" kern="1200" smtClean="0"/>
              <a:t>Web Semántica </a:t>
            </a:r>
            <a:endParaRPr lang="es-ES" sz="3300" kern="1200"/>
          </a:p>
        </p:txBody>
      </p:sp>
      <p:sp>
        <p:nvSpPr>
          <p:cNvPr id="20" name="19 Forma libre"/>
          <p:cNvSpPr/>
          <p:nvPr/>
        </p:nvSpPr>
        <p:spPr>
          <a:xfrm>
            <a:off x="1578496" y="3299575"/>
            <a:ext cx="6131024" cy="791505"/>
          </a:xfrm>
          <a:custGeom>
            <a:avLst/>
            <a:gdLst>
              <a:gd name="connsiteX0" fmla="*/ 0 w 6131024"/>
              <a:gd name="connsiteY0" fmla="*/ 131920 h 791505"/>
              <a:gd name="connsiteX1" fmla="*/ 131920 w 6131024"/>
              <a:gd name="connsiteY1" fmla="*/ 0 h 791505"/>
              <a:gd name="connsiteX2" fmla="*/ 5999104 w 6131024"/>
              <a:gd name="connsiteY2" fmla="*/ 0 h 791505"/>
              <a:gd name="connsiteX3" fmla="*/ 6131024 w 6131024"/>
              <a:gd name="connsiteY3" fmla="*/ 131920 h 791505"/>
              <a:gd name="connsiteX4" fmla="*/ 6131024 w 6131024"/>
              <a:gd name="connsiteY4" fmla="*/ 659585 h 791505"/>
              <a:gd name="connsiteX5" fmla="*/ 5999104 w 6131024"/>
              <a:gd name="connsiteY5" fmla="*/ 791505 h 791505"/>
              <a:gd name="connsiteX6" fmla="*/ 131920 w 6131024"/>
              <a:gd name="connsiteY6" fmla="*/ 791505 h 791505"/>
              <a:gd name="connsiteX7" fmla="*/ 0 w 6131024"/>
              <a:gd name="connsiteY7" fmla="*/ 659585 h 791505"/>
              <a:gd name="connsiteX8" fmla="*/ 0 w 6131024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024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5999104" y="0"/>
                </a:lnTo>
                <a:cubicBezTo>
                  <a:pt x="6071961" y="0"/>
                  <a:pt x="6131024" y="59063"/>
                  <a:pt x="6131024" y="131920"/>
                </a:cubicBezTo>
                <a:lnTo>
                  <a:pt x="6131024" y="659585"/>
                </a:lnTo>
                <a:cubicBezTo>
                  <a:pt x="6131024" y="732442"/>
                  <a:pt x="6071961" y="791505"/>
                  <a:pt x="5999104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l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3300" kern="1200" smtClean="0"/>
              <a:t>GWAP</a:t>
            </a:r>
            <a:endParaRPr lang="es-ES" sz="3300" kern="1200"/>
          </a:p>
        </p:txBody>
      </p:sp>
      <p:sp>
        <p:nvSpPr>
          <p:cNvPr id="21" name="20 Forma libre"/>
          <p:cNvSpPr/>
          <p:nvPr/>
        </p:nvSpPr>
        <p:spPr>
          <a:xfrm>
            <a:off x="1578496" y="4186120"/>
            <a:ext cx="6131024" cy="791505"/>
          </a:xfrm>
          <a:custGeom>
            <a:avLst/>
            <a:gdLst>
              <a:gd name="connsiteX0" fmla="*/ 0 w 6131024"/>
              <a:gd name="connsiteY0" fmla="*/ 131920 h 791505"/>
              <a:gd name="connsiteX1" fmla="*/ 131920 w 6131024"/>
              <a:gd name="connsiteY1" fmla="*/ 0 h 791505"/>
              <a:gd name="connsiteX2" fmla="*/ 5999104 w 6131024"/>
              <a:gd name="connsiteY2" fmla="*/ 0 h 791505"/>
              <a:gd name="connsiteX3" fmla="*/ 6131024 w 6131024"/>
              <a:gd name="connsiteY3" fmla="*/ 131920 h 791505"/>
              <a:gd name="connsiteX4" fmla="*/ 6131024 w 6131024"/>
              <a:gd name="connsiteY4" fmla="*/ 659585 h 791505"/>
              <a:gd name="connsiteX5" fmla="*/ 5999104 w 6131024"/>
              <a:gd name="connsiteY5" fmla="*/ 791505 h 791505"/>
              <a:gd name="connsiteX6" fmla="*/ 131920 w 6131024"/>
              <a:gd name="connsiteY6" fmla="*/ 791505 h 791505"/>
              <a:gd name="connsiteX7" fmla="*/ 0 w 6131024"/>
              <a:gd name="connsiteY7" fmla="*/ 659585 h 791505"/>
              <a:gd name="connsiteX8" fmla="*/ 0 w 6131024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024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5999104" y="0"/>
                </a:lnTo>
                <a:cubicBezTo>
                  <a:pt x="6071961" y="0"/>
                  <a:pt x="6131024" y="59063"/>
                  <a:pt x="6131024" y="131920"/>
                </a:cubicBezTo>
                <a:lnTo>
                  <a:pt x="6131024" y="659585"/>
                </a:lnTo>
                <a:cubicBezTo>
                  <a:pt x="6131024" y="732442"/>
                  <a:pt x="6071961" y="791505"/>
                  <a:pt x="5999104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l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3300" kern="1200" dirty="0" smtClean="0"/>
              <a:t>Prototipo GWAP</a:t>
            </a:r>
            <a:endParaRPr lang="es-ES" sz="3300" kern="1200" dirty="0"/>
          </a:p>
        </p:txBody>
      </p:sp>
      <p:sp>
        <p:nvSpPr>
          <p:cNvPr id="22" name="21 Forma libre"/>
          <p:cNvSpPr/>
          <p:nvPr/>
        </p:nvSpPr>
        <p:spPr>
          <a:xfrm>
            <a:off x="1578496" y="5072665"/>
            <a:ext cx="6131024" cy="791505"/>
          </a:xfrm>
          <a:custGeom>
            <a:avLst/>
            <a:gdLst>
              <a:gd name="connsiteX0" fmla="*/ 0 w 6131024"/>
              <a:gd name="connsiteY0" fmla="*/ 131920 h 791505"/>
              <a:gd name="connsiteX1" fmla="*/ 131920 w 6131024"/>
              <a:gd name="connsiteY1" fmla="*/ 0 h 791505"/>
              <a:gd name="connsiteX2" fmla="*/ 5999104 w 6131024"/>
              <a:gd name="connsiteY2" fmla="*/ 0 h 791505"/>
              <a:gd name="connsiteX3" fmla="*/ 6131024 w 6131024"/>
              <a:gd name="connsiteY3" fmla="*/ 131920 h 791505"/>
              <a:gd name="connsiteX4" fmla="*/ 6131024 w 6131024"/>
              <a:gd name="connsiteY4" fmla="*/ 659585 h 791505"/>
              <a:gd name="connsiteX5" fmla="*/ 5999104 w 6131024"/>
              <a:gd name="connsiteY5" fmla="*/ 791505 h 791505"/>
              <a:gd name="connsiteX6" fmla="*/ 131920 w 6131024"/>
              <a:gd name="connsiteY6" fmla="*/ 791505 h 791505"/>
              <a:gd name="connsiteX7" fmla="*/ 0 w 6131024"/>
              <a:gd name="connsiteY7" fmla="*/ 659585 h 791505"/>
              <a:gd name="connsiteX8" fmla="*/ 0 w 6131024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024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5999104" y="0"/>
                </a:lnTo>
                <a:cubicBezTo>
                  <a:pt x="6071961" y="0"/>
                  <a:pt x="6131024" y="59063"/>
                  <a:pt x="6131024" y="131920"/>
                </a:cubicBezTo>
                <a:lnTo>
                  <a:pt x="6131024" y="659585"/>
                </a:lnTo>
                <a:cubicBezTo>
                  <a:pt x="6131024" y="732442"/>
                  <a:pt x="6071961" y="791505"/>
                  <a:pt x="5999104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l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3300" kern="1200" smtClean="0"/>
              <a:t>Conclusiones</a:t>
            </a:r>
            <a:endParaRPr lang="es-ES" sz="3300" kern="1200"/>
          </a:p>
        </p:txBody>
      </p:sp>
      <p:cxnSp>
        <p:nvCxnSpPr>
          <p:cNvPr id="5" name="4 Conector recto"/>
          <p:cNvCxnSpPr/>
          <p:nvPr/>
        </p:nvCxnSpPr>
        <p:spPr>
          <a:xfrm>
            <a:off x="503548" y="6433318"/>
            <a:ext cx="813690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Elipse"/>
          <p:cNvSpPr/>
          <p:nvPr/>
        </p:nvSpPr>
        <p:spPr>
          <a:xfrm>
            <a:off x="8995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26997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44999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63001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81003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43328" y="6505599"/>
            <a:ext cx="165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Evolución de la Web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12068" y="6499985"/>
            <a:ext cx="1319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Web Semántica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48481" y="6505599"/>
            <a:ext cx="64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82299" y="6505599"/>
            <a:ext cx="13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Prototipo 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600769" y="6505326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Partida</a:t>
            </a:r>
            <a:endParaRPr lang="es-ES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503548" y="6433318"/>
            <a:ext cx="813690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8995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26997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44999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6300192" y="6361310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81003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43328" y="6505599"/>
            <a:ext cx="165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Evolución de la Web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12068" y="6499985"/>
            <a:ext cx="1319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Web Semántica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48481" y="6505599"/>
            <a:ext cx="64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82299" y="6505599"/>
            <a:ext cx="13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Prototipo 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600769" y="6505326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17" y="2195340"/>
            <a:ext cx="4763165" cy="246732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17" y="2195340"/>
            <a:ext cx="4763165" cy="24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Conclusiones</a:t>
            </a:r>
            <a:endParaRPr lang="es-ES" dirty="0"/>
          </a:p>
        </p:txBody>
      </p:sp>
      <p:grpSp>
        <p:nvGrpSpPr>
          <p:cNvPr id="29" name="28 Grupo"/>
          <p:cNvGrpSpPr/>
          <p:nvPr/>
        </p:nvGrpSpPr>
        <p:grpSpPr>
          <a:xfrm>
            <a:off x="1653254" y="1729368"/>
            <a:ext cx="5837491" cy="3571840"/>
            <a:chOff x="1653254" y="1502040"/>
            <a:chExt cx="5837491" cy="3571840"/>
          </a:xfrm>
        </p:grpSpPr>
        <p:sp>
          <p:nvSpPr>
            <p:cNvPr id="19" name="18 Forma libre"/>
            <p:cNvSpPr/>
            <p:nvPr/>
          </p:nvSpPr>
          <p:spPr>
            <a:xfrm>
              <a:off x="2018061" y="1502040"/>
              <a:ext cx="5472684" cy="729615"/>
            </a:xfrm>
            <a:custGeom>
              <a:avLst/>
              <a:gdLst>
                <a:gd name="connsiteX0" fmla="*/ 0 w 5472684"/>
                <a:gd name="connsiteY0" fmla="*/ 0 h 729613"/>
                <a:gd name="connsiteX1" fmla="*/ 5107878 w 5472684"/>
                <a:gd name="connsiteY1" fmla="*/ 0 h 729613"/>
                <a:gd name="connsiteX2" fmla="*/ 5472684 w 5472684"/>
                <a:gd name="connsiteY2" fmla="*/ 364807 h 729613"/>
                <a:gd name="connsiteX3" fmla="*/ 5107878 w 5472684"/>
                <a:gd name="connsiteY3" fmla="*/ 729613 h 729613"/>
                <a:gd name="connsiteX4" fmla="*/ 0 w 5472684"/>
                <a:gd name="connsiteY4" fmla="*/ 729613 h 729613"/>
                <a:gd name="connsiteX5" fmla="*/ 0 w 5472684"/>
                <a:gd name="connsiteY5" fmla="*/ 0 h 72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2684" h="729613">
                  <a:moveTo>
                    <a:pt x="5472684" y="729612"/>
                  </a:moveTo>
                  <a:lnTo>
                    <a:pt x="364806" y="729612"/>
                  </a:lnTo>
                  <a:lnTo>
                    <a:pt x="0" y="364806"/>
                  </a:lnTo>
                  <a:lnTo>
                    <a:pt x="364806" y="1"/>
                  </a:lnTo>
                  <a:lnTo>
                    <a:pt x="5472684" y="1"/>
                  </a:lnTo>
                  <a:lnTo>
                    <a:pt x="5472684" y="7296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4142" tIns="76201" rIns="142240" bIns="76201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kern="1200" smtClean="0"/>
                <a:t>En la Web Semántica la información será interpretada por los ordenadores.</a:t>
              </a:r>
              <a:endParaRPr lang="es-ES" sz="2000" kern="1200" dirty="0"/>
            </a:p>
          </p:txBody>
        </p:sp>
        <p:sp>
          <p:nvSpPr>
            <p:cNvPr id="20" name="19 Elipse"/>
            <p:cNvSpPr/>
            <p:nvPr/>
          </p:nvSpPr>
          <p:spPr>
            <a:xfrm>
              <a:off x="1653254" y="1502041"/>
              <a:ext cx="729613" cy="72961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s-ES_tradnl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endPara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2018061" y="2449449"/>
              <a:ext cx="5472684" cy="729615"/>
            </a:xfrm>
            <a:custGeom>
              <a:avLst/>
              <a:gdLst>
                <a:gd name="connsiteX0" fmla="*/ 0 w 5472684"/>
                <a:gd name="connsiteY0" fmla="*/ 0 h 729613"/>
                <a:gd name="connsiteX1" fmla="*/ 5107878 w 5472684"/>
                <a:gd name="connsiteY1" fmla="*/ 0 h 729613"/>
                <a:gd name="connsiteX2" fmla="*/ 5472684 w 5472684"/>
                <a:gd name="connsiteY2" fmla="*/ 364807 h 729613"/>
                <a:gd name="connsiteX3" fmla="*/ 5107878 w 5472684"/>
                <a:gd name="connsiteY3" fmla="*/ 729613 h 729613"/>
                <a:gd name="connsiteX4" fmla="*/ 0 w 5472684"/>
                <a:gd name="connsiteY4" fmla="*/ 729613 h 729613"/>
                <a:gd name="connsiteX5" fmla="*/ 0 w 5472684"/>
                <a:gd name="connsiteY5" fmla="*/ 0 h 72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2684" h="729613">
                  <a:moveTo>
                    <a:pt x="5472684" y="729612"/>
                  </a:moveTo>
                  <a:lnTo>
                    <a:pt x="364806" y="729612"/>
                  </a:lnTo>
                  <a:lnTo>
                    <a:pt x="0" y="364806"/>
                  </a:lnTo>
                  <a:lnTo>
                    <a:pt x="364806" y="1"/>
                  </a:lnTo>
                  <a:lnTo>
                    <a:pt x="5472684" y="1"/>
                  </a:lnTo>
                  <a:lnTo>
                    <a:pt x="5472684" y="7296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4142" tIns="76201" rIns="142240" bIns="76201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kern="1200" smtClean="0"/>
                <a:t>Las ontologías representarán el conocimiento de internet.</a:t>
              </a:r>
              <a:endParaRPr lang="es-ES" sz="2000" kern="1200"/>
            </a:p>
          </p:txBody>
        </p:sp>
        <p:sp>
          <p:nvSpPr>
            <p:cNvPr id="22" name="21 Elipse"/>
            <p:cNvSpPr/>
            <p:nvPr/>
          </p:nvSpPr>
          <p:spPr>
            <a:xfrm>
              <a:off x="1653254" y="2449450"/>
              <a:ext cx="729613" cy="72961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s-ES_tradnl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22 Forma libre"/>
            <p:cNvSpPr/>
            <p:nvPr/>
          </p:nvSpPr>
          <p:spPr>
            <a:xfrm>
              <a:off x="2018061" y="3396857"/>
              <a:ext cx="5472684" cy="729614"/>
            </a:xfrm>
            <a:custGeom>
              <a:avLst/>
              <a:gdLst>
                <a:gd name="connsiteX0" fmla="*/ 0 w 5472684"/>
                <a:gd name="connsiteY0" fmla="*/ 0 h 729613"/>
                <a:gd name="connsiteX1" fmla="*/ 5107878 w 5472684"/>
                <a:gd name="connsiteY1" fmla="*/ 0 h 729613"/>
                <a:gd name="connsiteX2" fmla="*/ 5472684 w 5472684"/>
                <a:gd name="connsiteY2" fmla="*/ 364807 h 729613"/>
                <a:gd name="connsiteX3" fmla="*/ 5107878 w 5472684"/>
                <a:gd name="connsiteY3" fmla="*/ 729613 h 729613"/>
                <a:gd name="connsiteX4" fmla="*/ 0 w 5472684"/>
                <a:gd name="connsiteY4" fmla="*/ 729613 h 729613"/>
                <a:gd name="connsiteX5" fmla="*/ 0 w 5472684"/>
                <a:gd name="connsiteY5" fmla="*/ 0 h 72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2684" h="729613">
                  <a:moveTo>
                    <a:pt x="5472684" y="729612"/>
                  </a:moveTo>
                  <a:lnTo>
                    <a:pt x="364806" y="729612"/>
                  </a:lnTo>
                  <a:lnTo>
                    <a:pt x="0" y="364806"/>
                  </a:lnTo>
                  <a:lnTo>
                    <a:pt x="364806" y="1"/>
                  </a:lnTo>
                  <a:lnTo>
                    <a:pt x="5472684" y="1"/>
                  </a:lnTo>
                  <a:lnTo>
                    <a:pt x="5472684" y="7296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4142" tIns="76201" rIns="14224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kern="1200" smtClean="0"/>
                <a:t>GWAP como proceso de generación de datos semánticos.</a:t>
              </a:r>
              <a:endParaRPr lang="es-ES" sz="2000" kern="1200"/>
            </a:p>
          </p:txBody>
        </p:sp>
        <p:sp>
          <p:nvSpPr>
            <p:cNvPr id="24" name="23 Elipse"/>
            <p:cNvSpPr/>
            <p:nvPr/>
          </p:nvSpPr>
          <p:spPr>
            <a:xfrm>
              <a:off x="1653254" y="3396858"/>
              <a:ext cx="729613" cy="72961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s-ES_tradnl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endPara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2018061" y="4344266"/>
              <a:ext cx="5472684" cy="729614"/>
            </a:xfrm>
            <a:custGeom>
              <a:avLst/>
              <a:gdLst>
                <a:gd name="connsiteX0" fmla="*/ 0 w 5472684"/>
                <a:gd name="connsiteY0" fmla="*/ 0 h 729613"/>
                <a:gd name="connsiteX1" fmla="*/ 5107878 w 5472684"/>
                <a:gd name="connsiteY1" fmla="*/ 0 h 729613"/>
                <a:gd name="connsiteX2" fmla="*/ 5472684 w 5472684"/>
                <a:gd name="connsiteY2" fmla="*/ 364807 h 729613"/>
                <a:gd name="connsiteX3" fmla="*/ 5107878 w 5472684"/>
                <a:gd name="connsiteY3" fmla="*/ 729613 h 729613"/>
                <a:gd name="connsiteX4" fmla="*/ 0 w 5472684"/>
                <a:gd name="connsiteY4" fmla="*/ 729613 h 729613"/>
                <a:gd name="connsiteX5" fmla="*/ 0 w 5472684"/>
                <a:gd name="connsiteY5" fmla="*/ 0 h 72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2684" h="729613">
                  <a:moveTo>
                    <a:pt x="5472684" y="729612"/>
                  </a:moveTo>
                  <a:lnTo>
                    <a:pt x="364806" y="729612"/>
                  </a:lnTo>
                  <a:lnTo>
                    <a:pt x="0" y="364806"/>
                  </a:lnTo>
                  <a:lnTo>
                    <a:pt x="364806" y="1"/>
                  </a:lnTo>
                  <a:lnTo>
                    <a:pt x="5472684" y="1"/>
                  </a:lnTo>
                  <a:lnTo>
                    <a:pt x="5472684" y="7296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4142" tIns="76201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dirty="0"/>
                <a:t>Futuras líneas de desarrollo del prototipo.</a:t>
              </a:r>
              <a:endParaRPr lang="es-ES" sz="2000" dirty="0"/>
            </a:p>
          </p:txBody>
        </p:sp>
        <p:sp>
          <p:nvSpPr>
            <p:cNvPr id="26" name="25 Elipse"/>
            <p:cNvSpPr/>
            <p:nvPr/>
          </p:nvSpPr>
          <p:spPr>
            <a:xfrm>
              <a:off x="1653254" y="4344267"/>
              <a:ext cx="729613" cy="72961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s-ES_tradnl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  <a:endPara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cxnSp>
        <p:nvCxnSpPr>
          <p:cNvPr id="4" name="3 Conector recto"/>
          <p:cNvCxnSpPr/>
          <p:nvPr/>
        </p:nvCxnSpPr>
        <p:spPr>
          <a:xfrm>
            <a:off x="503548" y="6433318"/>
            <a:ext cx="813690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8995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26997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44999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63001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8100392" y="6361310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43328" y="6505599"/>
            <a:ext cx="165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Evolución de la Web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112068" y="6499985"/>
            <a:ext cx="1319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Web Semántica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248481" y="6505599"/>
            <a:ext cx="64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682299" y="6505599"/>
            <a:ext cx="13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Prototipo 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600769" y="6505326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Evolución de la Web</a:t>
            </a:r>
            <a:endParaRPr lang="es-ES" dirty="0"/>
          </a:p>
        </p:txBody>
      </p:sp>
      <p:sp>
        <p:nvSpPr>
          <p:cNvPr id="4" name="3 Forma libre"/>
          <p:cNvSpPr/>
          <p:nvPr/>
        </p:nvSpPr>
        <p:spPr>
          <a:xfrm>
            <a:off x="457200" y="1600647"/>
            <a:ext cx="1146297" cy="1637567"/>
          </a:xfrm>
          <a:custGeom>
            <a:avLst/>
            <a:gdLst>
              <a:gd name="connsiteX0" fmla="*/ 0 w 1637567"/>
              <a:gd name="connsiteY0" fmla="*/ 0 h 1146297"/>
              <a:gd name="connsiteX1" fmla="*/ 1064419 w 1637567"/>
              <a:gd name="connsiteY1" fmla="*/ 0 h 1146297"/>
              <a:gd name="connsiteX2" fmla="*/ 1637567 w 1637567"/>
              <a:gd name="connsiteY2" fmla="*/ 573149 h 1146297"/>
              <a:gd name="connsiteX3" fmla="*/ 1064419 w 1637567"/>
              <a:gd name="connsiteY3" fmla="*/ 1146297 h 1146297"/>
              <a:gd name="connsiteX4" fmla="*/ 0 w 1637567"/>
              <a:gd name="connsiteY4" fmla="*/ 1146297 h 1146297"/>
              <a:gd name="connsiteX5" fmla="*/ 573149 w 1637567"/>
              <a:gd name="connsiteY5" fmla="*/ 573149 h 1146297"/>
              <a:gd name="connsiteX6" fmla="*/ 0 w 1637567"/>
              <a:gd name="connsiteY6" fmla="*/ 0 h 114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7567" h="1146297">
                <a:moveTo>
                  <a:pt x="1637567" y="0"/>
                </a:moveTo>
                <a:lnTo>
                  <a:pt x="1637567" y="745093"/>
                </a:lnTo>
                <a:lnTo>
                  <a:pt x="818783" y="1146297"/>
                </a:lnTo>
                <a:lnTo>
                  <a:pt x="0" y="745093"/>
                </a:lnTo>
                <a:lnTo>
                  <a:pt x="0" y="0"/>
                </a:lnTo>
                <a:lnTo>
                  <a:pt x="818783" y="401204"/>
                </a:lnTo>
                <a:lnTo>
                  <a:pt x="1637567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11" tIns="589659" rIns="16509" bIns="58965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600" kern="1200" dirty="0" smtClean="0"/>
              <a:t>Web 1.0</a:t>
            </a:r>
            <a:endParaRPr lang="es-ES" sz="2600" kern="1200" dirty="0"/>
          </a:p>
        </p:txBody>
      </p:sp>
      <p:sp>
        <p:nvSpPr>
          <p:cNvPr id="5" name="4 Forma libre"/>
          <p:cNvSpPr/>
          <p:nvPr/>
        </p:nvSpPr>
        <p:spPr>
          <a:xfrm>
            <a:off x="1603497" y="1600648"/>
            <a:ext cx="7083302" cy="1064418"/>
          </a:xfrm>
          <a:custGeom>
            <a:avLst/>
            <a:gdLst>
              <a:gd name="connsiteX0" fmla="*/ 177407 w 1064418"/>
              <a:gd name="connsiteY0" fmla="*/ 0 h 7083302"/>
              <a:gd name="connsiteX1" fmla="*/ 887011 w 1064418"/>
              <a:gd name="connsiteY1" fmla="*/ 0 h 7083302"/>
              <a:gd name="connsiteX2" fmla="*/ 1064418 w 1064418"/>
              <a:gd name="connsiteY2" fmla="*/ 177407 h 7083302"/>
              <a:gd name="connsiteX3" fmla="*/ 1064418 w 1064418"/>
              <a:gd name="connsiteY3" fmla="*/ 7083302 h 7083302"/>
              <a:gd name="connsiteX4" fmla="*/ 1064418 w 1064418"/>
              <a:gd name="connsiteY4" fmla="*/ 7083302 h 7083302"/>
              <a:gd name="connsiteX5" fmla="*/ 0 w 1064418"/>
              <a:gd name="connsiteY5" fmla="*/ 7083302 h 7083302"/>
              <a:gd name="connsiteX6" fmla="*/ 0 w 1064418"/>
              <a:gd name="connsiteY6" fmla="*/ 7083302 h 7083302"/>
              <a:gd name="connsiteX7" fmla="*/ 0 w 1064418"/>
              <a:gd name="connsiteY7" fmla="*/ 177407 h 7083302"/>
              <a:gd name="connsiteX8" fmla="*/ 177407 w 1064418"/>
              <a:gd name="connsiteY8" fmla="*/ 0 h 708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418" h="7083302">
                <a:moveTo>
                  <a:pt x="1064418" y="1180579"/>
                </a:moveTo>
                <a:lnTo>
                  <a:pt x="1064418" y="5902723"/>
                </a:lnTo>
                <a:cubicBezTo>
                  <a:pt x="1064418" y="6554736"/>
                  <a:pt x="1052482" y="7083299"/>
                  <a:pt x="1037759" y="7083299"/>
                </a:cubicBezTo>
                <a:lnTo>
                  <a:pt x="0" y="7083299"/>
                </a:lnTo>
                <a:lnTo>
                  <a:pt x="0" y="7083299"/>
                </a:lnTo>
                <a:lnTo>
                  <a:pt x="0" y="3"/>
                </a:lnTo>
                <a:lnTo>
                  <a:pt x="0" y="3"/>
                </a:lnTo>
                <a:lnTo>
                  <a:pt x="1037759" y="3"/>
                </a:lnTo>
                <a:cubicBezTo>
                  <a:pt x="1052482" y="3"/>
                  <a:pt x="1064418" y="528566"/>
                  <a:pt x="1064418" y="1180579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1" tIns="67835" rIns="67835" bIns="67837" numCol="1" spcCol="1270" anchor="ctr" anchorCtr="0">
            <a:noAutofit/>
          </a:bodyPr>
          <a:lstStyle/>
          <a:p>
            <a:pPr marL="0" lvl="1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_tradnl" sz="2500" dirty="0" smtClean="0"/>
          </a:p>
          <a:p>
            <a:pPr marL="0" lvl="1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_tradnl" dirty="0" smtClean="0"/>
              <a:t>Personas conectándose a la web.</a:t>
            </a:r>
            <a:endParaRPr lang="es-ES" dirty="0" smtClean="0"/>
          </a:p>
          <a:p>
            <a:pPr marL="0" lvl="1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sz="2500" kern="1200" dirty="0"/>
          </a:p>
        </p:txBody>
      </p:sp>
      <p:sp>
        <p:nvSpPr>
          <p:cNvPr id="7" name="6 Forma libre"/>
          <p:cNvSpPr/>
          <p:nvPr/>
        </p:nvSpPr>
        <p:spPr>
          <a:xfrm>
            <a:off x="457200" y="3044397"/>
            <a:ext cx="1146297" cy="1637567"/>
          </a:xfrm>
          <a:custGeom>
            <a:avLst/>
            <a:gdLst>
              <a:gd name="connsiteX0" fmla="*/ 0 w 1637567"/>
              <a:gd name="connsiteY0" fmla="*/ 0 h 1146297"/>
              <a:gd name="connsiteX1" fmla="*/ 1064419 w 1637567"/>
              <a:gd name="connsiteY1" fmla="*/ 0 h 1146297"/>
              <a:gd name="connsiteX2" fmla="*/ 1637567 w 1637567"/>
              <a:gd name="connsiteY2" fmla="*/ 573149 h 1146297"/>
              <a:gd name="connsiteX3" fmla="*/ 1064419 w 1637567"/>
              <a:gd name="connsiteY3" fmla="*/ 1146297 h 1146297"/>
              <a:gd name="connsiteX4" fmla="*/ 0 w 1637567"/>
              <a:gd name="connsiteY4" fmla="*/ 1146297 h 1146297"/>
              <a:gd name="connsiteX5" fmla="*/ 573149 w 1637567"/>
              <a:gd name="connsiteY5" fmla="*/ 573149 h 1146297"/>
              <a:gd name="connsiteX6" fmla="*/ 0 w 1637567"/>
              <a:gd name="connsiteY6" fmla="*/ 0 h 114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7567" h="1146297">
                <a:moveTo>
                  <a:pt x="1637567" y="0"/>
                </a:moveTo>
                <a:lnTo>
                  <a:pt x="1637567" y="745093"/>
                </a:lnTo>
                <a:lnTo>
                  <a:pt x="818783" y="1146297"/>
                </a:lnTo>
                <a:lnTo>
                  <a:pt x="0" y="745093"/>
                </a:lnTo>
                <a:lnTo>
                  <a:pt x="0" y="0"/>
                </a:lnTo>
                <a:lnTo>
                  <a:pt x="818783" y="401204"/>
                </a:lnTo>
                <a:lnTo>
                  <a:pt x="1637567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11" tIns="589659" rIns="16509" bIns="58965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600" kern="1200" dirty="0" smtClean="0"/>
              <a:t>Web 2.0</a:t>
            </a:r>
            <a:endParaRPr lang="es-ES" sz="2600" kern="1200" dirty="0"/>
          </a:p>
        </p:txBody>
      </p:sp>
      <p:sp>
        <p:nvSpPr>
          <p:cNvPr id="8" name="7 Forma libre"/>
          <p:cNvSpPr/>
          <p:nvPr/>
        </p:nvSpPr>
        <p:spPr>
          <a:xfrm>
            <a:off x="1603497" y="3044398"/>
            <a:ext cx="7083302" cy="1064418"/>
          </a:xfrm>
          <a:custGeom>
            <a:avLst/>
            <a:gdLst>
              <a:gd name="connsiteX0" fmla="*/ 177407 w 1064418"/>
              <a:gd name="connsiteY0" fmla="*/ 0 h 7083302"/>
              <a:gd name="connsiteX1" fmla="*/ 887011 w 1064418"/>
              <a:gd name="connsiteY1" fmla="*/ 0 h 7083302"/>
              <a:gd name="connsiteX2" fmla="*/ 1064418 w 1064418"/>
              <a:gd name="connsiteY2" fmla="*/ 177407 h 7083302"/>
              <a:gd name="connsiteX3" fmla="*/ 1064418 w 1064418"/>
              <a:gd name="connsiteY3" fmla="*/ 7083302 h 7083302"/>
              <a:gd name="connsiteX4" fmla="*/ 1064418 w 1064418"/>
              <a:gd name="connsiteY4" fmla="*/ 7083302 h 7083302"/>
              <a:gd name="connsiteX5" fmla="*/ 0 w 1064418"/>
              <a:gd name="connsiteY5" fmla="*/ 7083302 h 7083302"/>
              <a:gd name="connsiteX6" fmla="*/ 0 w 1064418"/>
              <a:gd name="connsiteY6" fmla="*/ 7083302 h 7083302"/>
              <a:gd name="connsiteX7" fmla="*/ 0 w 1064418"/>
              <a:gd name="connsiteY7" fmla="*/ 177407 h 7083302"/>
              <a:gd name="connsiteX8" fmla="*/ 177407 w 1064418"/>
              <a:gd name="connsiteY8" fmla="*/ 0 h 708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418" h="7083302">
                <a:moveTo>
                  <a:pt x="1064418" y="1180579"/>
                </a:moveTo>
                <a:lnTo>
                  <a:pt x="1064418" y="5902723"/>
                </a:lnTo>
                <a:cubicBezTo>
                  <a:pt x="1064418" y="6554736"/>
                  <a:pt x="1052482" y="7083299"/>
                  <a:pt x="1037759" y="7083299"/>
                </a:cubicBezTo>
                <a:lnTo>
                  <a:pt x="0" y="7083299"/>
                </a:lnTo>
                <a:lnTo>
                  <a:pt x="0" y="7083299"/>
                </a:lnTo>
                <a:lnTo>
                  <a:pt x="0" y="3"/>
                </a:lnTo>
                <a:lnTo>
                  <a:pt x="0" y="3"/>
                </a:lnTo>
                <a:lnTo>
                  <a:pt x="1037759" y="3"/>
                </a:lnTo>
                <a:cubicBezTo>
                  <a:pt x="1052482" y="3"/>
                  <a:pt x="1064418" y="528566"/>
                  <a:pt x="1064418" y="1180579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1" tIns="67835" rIns="67835" bIns="67837" numCol="1" spcCol="1270" anchor="ctr" anchorCtr="0">
            <a:noAutofit/>
          </a:bodyPr>
          <a:lstStyle/>
          <a:p>
            <a:pPr marL="0" lvl="1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_tradnl" kern="1200" dirty="0" smtClean="0"/>
              <a:t>Personas conectándose a personas.</a:t>
            </a:r>
            <a:endParaRPr lang="es-ES" kern="1200" dirty="0"/>
          </a:p>
        </p:txBody>
      </p:sp>
      <p:sp>
        <p:nvSpPr>
          <p:cNvPr id="9" name="8 Forma libre"/>
          <p:cNvSpPr/>
          <p:nvPr/>
        </p:nvSpPr>
        <p:spPr>
          <a:xfrm>
            <a:off x="457200" y="4488147"/>
            <a:ext cx="1146297" cy="1637567"/>
          </a:xfrm>
          <a:custGeom>
            <a:avLst/>
            <a:gdLst>
              <a:gd name="connsiteX0" fmla="*/ 0 w 1637567"/>
              <a:gd name="connsiteY0" fmla="*/ 0 h 1146297"/>
              <a:gd name="connsiteX1" fmla="*/ 1064419 w 1637567"/>
              <a:gd name="connsiteY1" fmla="*/ 0 h 1146297"/>
              <a:gd name="connsiteX2" fmla="*/ 1637567 w 1637567"/>
              <a:gd name="connsiteY2" fmla="*/ 573149 h 1146297"/>
              <a:gd name="connsiteX3" fmla="*/ 1064419 w 1637567"/>
              <a:gd name="connsiteY3" fmla="*/ 1146297 h 1146297"/>
              <a:gd name="connsiteX4" fmla="*/ 0 w 1637567"/>
              <a:gd name="connsiteY4" fmla="*/ 1146297 h 1146297"/>
              <a:gd name="connsiteX5" fmla="*/ 573149 w 1637567"/>
              <a:gd name="connsiteY5" fmla="*/ 573149 h 1146297"/>
              <a:gd name="connsiteX6" fmla="*/ 0 w 1637567"/>
              <a:gd name="connsiteY6" fmla="*/ 0 h 114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7567" h="1146297">
                <a:moveTo>
                  <a:pt x="1637567" y="0"/>
                </a:moveTo>
                <a:lnTo>
                  <a:pt x="1637567" y="745093"/>
                </a:lnTo>
                <a:lnTo>
                  <a:pt x="818783" y="1146297"/>
                </a:lnTo>
                <a:lnTo>
                  <a:pt x="0" y="745093"/>
                </a:lnTo>
                <a:lnTo>
                  <a:pt x="0" y="0"/>
                </a:lnTo>
                <a:lnTo>
                  <a:pt x="818783" y="401204"/>
                </a:lnTo>
                <a:lnTo>
                  <a:pt x="1637567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11" tIns="589659" rIns="16509" bIns="58965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600" kern="1200" dirty="0" smtClean="0"/>
              <a:t>Web 3.0</a:t>
            </a:r>
            <a:endParaRPr lang="es-ES" sz="2600" kern="1200" dirty="0"/>
          </a:p>
        </p:txBody>
      </p:sp>
      <p:sp>
        <p:nvSpPr>
          <p:cNvPr id="10" name="9 Forma libre"/>
          <p:cNvSpPr/>
          <p:nvPr/>
        </p:nvSpPr>
        <p:spPr>
          <a:xfrm>
            <a:off x="1603497" y="4488148"/>
            <a:ext cx="7083302" cy="1064418"/>
          </a:xfrm>
          <a:custGeom>
            <a:avLst/>
            <a:gdLst>
              <a:gd name="connsiteX0" fmla="*/ 177407 w 1064418"/>
              <a:gd name="connsiteY0" fmla="*/ 0 h 7083302"/>
              <a:gd name="connsiteX1" fmla="*/ 887011 w 1064418"/>
              <a:gd name="connsiteY1" fmla="*/ 0 h 7083302"/>
              <a:gd name="connsiteX2" fmla="*/ 1064418 w 1064418"/>
              <a:gd name="connsiteY2" fmla="*/ 177407 h 7083302"/>
              <a:gd name="connsiteX3" fmla="*/ 1064418 w 1064418"/>
              <a:gd name="connsiteY3" fmla="*/ 7083302 h 7083302"/>
              <a:gd name="connsiteX4" fmla="*/ 1064418 w 1064418"/>
              <a:gd name="connsiteY4" fmla="*/ 7083302 h 7083302"/>
              <a:gd name="connsiteX5" fmla="*/ 0 w 1064418"/>
              <a:gd name="connsiteY5" fmla="*/ 7083302 h 7083302"/>
              <a:gd name="connsiteX6" fmla="*/ 0 w 1064418"/>
              <a:gd name="connsiteY6" fmla="*/ 7083302 h 7083302"/>
              <a:gd name="connsiteX7" fmla="*/ 0 w 1064418"/>
              <a:gd name="connsiteY7" fmla="*/ 177407 h 7083302"/>
              <a:gd name="connsiteX8" fmla="*/ 177407 w 1064418"/>
              <a:gd name="connsiteY8" fmla="*/ 0 h 708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418" h="7083302">
                <a:moveTo>
                  <a:pt x="1064418" y="1180579"/>
                </a:moveTo>
                <a:lnTo>
                  <a:pt x="1064418" y="5902723"/>
                </a:lnTo>
                <a:cubicBezTo>
                  <a:pt x="1064418" y="6554736"/>
                  <a:pt x="1052482" y="7083299"/>
                  <a:pt x="1037759" y="7083299"/>
                </a:cubicBezTo>
                <a:lnTo>
                  <a:pt x="0" y="7083299"/>
                </a:lnTo>
                <a:lnTo>
                  <a:pt x="0" y="7083299"/>
                </a:lnTo>
                <a:lnTo>
                  <a:pt x="0" y="3"/>
                </a:lnTo>
                <a:lnTo>
                  <a:pt x="0" y="3"/>
                </a:lnTo>
                <a:lnTo>
                  <a:pt x="1037759" y="3"/>
                </a:lnTo>
                <a:cubicBezTo>
                  <a:pt x="1052482" y="3"/>
                  <a:pt x="1064418" y="528566"/>
                  <a:pt x="1064418" y="1180579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1" tIns="67835" rIns="67835" bIns="67837" numCol="1" spcCol="1270" anchor="ctr" anchorCtr="0">
            <a:noAutofit/>
          </a:bodyPr>
          <a:lstStyle/>
          <a:p>
            <a:pPr marL="0" lvl="1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_tradnl" kern="1200" dirty="0" smtClean="0"/>
              <a:t>Aplicaciones web conectándose a aplicaciones web.</a:t>
            </a:r>
            <a:endParaRPr lang="es-ES" kern="1200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503548" y="6433318"/>
            <a:ext cx="813690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Elipse"/>
          <p:cNvSpPr/>
          <p:nvPr/>
        </p:nvSpPr>
        <p:spPr>
          <a:xfrm>
            <a:off x="899592" y="6361310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26997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44999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63001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81003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143328" y="6505599"/>
            <a:ext cx="165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Evolución de la Web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12068" y="6499985"/>
            <a:ext cx="1319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Web Semántica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248481" y="6505599"/>
            <a:ext cx="64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682299" y="6505599"/>
            <a:ext cx="13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Prototipo 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7600769" y="6505326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6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/>
          <p:nvPr/>
        </p:nvSpPr>
        <p:spPr>
          <a:xfrm>
            <a:off x="457200" y="1268760"/>
            <a:ext cx="1146297" cy="1637567"/>
          </a:xfrm>
          <a:custGeom>
            <a:avLst/>
            <a:gdLst>
              <a:gd name="connsiteX0" fmla="*/ 0 w 1637567"/>
              <a:gd name="connsiteY0" fmla="*/ 0 h 1146297"/>
              <a:gd name="connsiteX1" fmla="*/ 1064419 w 1637567"/>
              <a:gd name="connsiteY1" fmla="*/ 0 h 1146297"/>
              <a:gd name="connsiteX2" fmla="*/ 1637567 w 1637567"/>
              <a:gd name="connsiteY2" fmla="*/ 573149 h 1146297"/>
              <a:gd name="connsiteX3" fmla="*/ 1064419 w 1637567"/>
              <a:gd name="connsiteY3" fmla="*/ 1146297 h 1146297"/>
              <a:gd name="connsiteX4" fmla="*/ 0 w 1637567"/>
              <a:gd name="connsiteY4" fmla="*/ 1146297 h 1146297"/>
              <a:gd name="connsiteX5" fmla="*/ 573149 w 1637567"/>
              <a:gd name="connsiteY5" fmla="*/ 573149 h 1146297"/>
              <a:gd name="connsiteX6" fmla="*/ 0 w 1637567"/>
              <a:gd name="connsiteY6" fmla="*/ 0 h 114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7567" h="1146297">
                <a:moveTo>
                  <a:pt x="1637567" y="0"/>
                </a:moveTo>
                <a:lnTo>
                  <a:pt x="1637567" y="745093"/>
                </a:lnTo>
                <a:lnTo>
                  <a:pt x="818783" y="1146297"/>
                </a:lnTo>
                <a:lnTo>
                  <a:pt x="0" y="745093"/>
                </a:lnTo>
                <a:lnTo>
                  <a:pt x="0" y="0"/>
                </a:lnTo>
                <a:lnTo>
                  <a:pt x="818783" y="401204"/>
                </a:lnTo>
                <a:lnTo>
                  <a:pt x="1637567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11" tIns="589659" rIns="16509" bIns="58965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600" kern="1200" dirty="0" smtClean="0"/>
              <a:t>Web 1.0</a:t>
            </a:r>
            <a:endParaRPr lang="es-ES" sz="2600" kern="1200" dirty="0"/>
          </a:p>
        </p:txBody>
      </p:sp>
      <p:sp>
        <p:nvSpPr>
          <p:cNvPr id="5" name="4 Forma libre"/>
          <p:cNvSpPr/>
          <p:nvPr/>
        </p:nvSpPr>
        <p:spPr>
          <a:xfrm>
            <a:off x="1603497" y="1268761"/>
            <a:ext cx="7083302" cy="1064418"/>
          </a:xfrm>
          <a:custGeom>
            <a:avLst/>
            <a:gdLst>
              <a:gd name="connsiteX0" fmla="*/ 177407 w 1064418"/>
              <a:gd name="connsiteY0" fmla="*/ 0 h 7083302"/>
              <a:gd name="connsiteX1" fmla="*/ 887011 w 1064418"/>
              <a:gd name="connsiteY1" fmla="*/ 0 h 7083302"/>
              <a:gd name="connsiteX2" fmla="*/ 1064418 w 1064418"/>
              <a:gd name="connsiteY2" fmla="*/ 177407 h 7083302"/>
              <a:gd name="connsiteX3" fmla="*/ 1064418 w 1064418"/>
              <a:gd name="connsiteY3" fmla="*/ 7083302 h 7083302"/>
              <a:gd name="connsiteX4" fmla="*/ 1064418 w 1064418"/>
              <a:gd name="connsiteY4" fmla="*/ 7083302 h 7083302"/>
              <a:gd name="connsiteX5" fmla="*/ 0 w 1064418"/>
              <a:gd name="connsiteY5" fmla="*/ 7083302 h 7083302"/>
              <a:gd name="connsiteX6" fmla="*/ 0 w 1064418"/>
              <a:gd name="connsiteY6" fmla="*/ 7083302 h 7083302"/>
              <a:gd name="connsiteX7" fmla="*/ 0 w 1064418"/>
              <a:gd name="connsiteY7" fmla="*/ 177407 h 7083302"/>
              <a:gd name="connsiteX8" fmla="*/ 177407 w 1064418"/>
              <a:gd name="connsiteY8" fmla="*/ 0 h 708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418" h="7083302">
                <a:moveTo>
                  <a:pt x="1064418" y="1180579"/>
                </a:moveTo>
                <a:lnTo>
                  <a:pt x="1064418" y="5902723"/>
                </a:lnTo>
                <a:cubicBezTo>
                  <a:pt x="1064418" y="6554736"/>
                  <a:pt x="1052482" y="7083299"/>
                  <a:pt x="1037759" y="7083299"/>
                </a:cubicBezTo>
                <a:lnTo>
                  <a:pt x="0" y="7083299"/>
                </a:lnTo>
                <a:lnTo>
                  <a:pt x="0" y="7083299"/>
                </a:lnTo>
                <a:lnTo>
                  <a:pt x="0" y="3"/>
                </a:lnTo>
                <a:lnTo>
                  <a:pt x="0" y="3"/>
                </a:lnTo>
                <a:lnTo>
                  <a:pt x="1037759" y="3"/>
                </a:lnTo>
                <a:cubicBezTo>
                  <a:pt x="1052482" y="3"/>
                  <a:pt x="1064418" y="528566"/>
                  <a:pt x="1064418" y="1180579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1" tIns="67835" rIns="67835" bIns="67837" numCol="1" spcCol="1270" anchor="ctr" anchorCtr="0">
            <a:noAutofit/>
          </a:bodyPr>
          <a:lstStyle/>
          <a:p>
            <a:pPr marL="0" lvl="1" algn="ctr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_tradnl" sz="2500" dirty="0" smtClean="0"/>
          </a:p>
          <a:p>
            <a:pPr marL="0" lvl="1" algn="ctr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_tradnl" b="1" dirty="0" smtClean="0"/>
              <a:t>Personas </a:t>
            </a:r>
            <a:r>
              <a:rPr lang="es-ES_tradnl" b="1" dirty="0"/>
              <a:t>conectándose a la </a:t>
            </a:r>
            <a:r>
              <a:rPr lang="es-ES_tradnl" b="1" dirty="0" smtClean="0"/>
              <a:t>web.</a:t>
            </a:r>
            <a:endParaRPr lang="es-ES" b="1" dirty="0"/>
          </a:p>
          <a:p>
            <a:pPr marL="0" lvl="1" algn="ctr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sz="2500" kern="1200" dirty="0"/>
          </a:p>
        </p:txBody>
      </p:sp>
      <p:grpSp>
        <p:nvGrpSpPr>
          <p:cNvPr id="6" name="5 Grupo"/>
          <p:cNvGrpSpPr/>
          <p:nvPr/>
        </p:nvGrpSpPr>
        <p:grpSpPr>
          <a:xfrm>
            <a:off x="684857" y="3295124"/>
            <a:ext cx="1625600" cy="1957357"/>
            <a:chOff x="603250" y="3569167"/>
            <a:chExt cx="1625600" cy="1957357"/>
          </a:xfrm>
        </p:grpSpPr>
        <p:sp>
          <p:nvSpPr>
            <p:cNvPr id="16" name="15 CuadroTexto"/>
            <p:cNvSpPr txBox="1"/>
            <p:nvPr/>
          </p:nvSpPr>
          <p:spPr>
            <a:xfrm>
              <a:off x="755576" y="5157192"/>
              <a:ext cx="1205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Generador</a:t>
              </a:r>
              <a:endParaRPr lang="es-ES" b="1" dirty="0"/>
            </a:p>
          </p:txBody>
        </p:sp>
        <p:pic>
          <p:nvPicPr>
            <p:cNvPr id="3074" name="Picture 2" descr="C:\Users\carlos\Documents\My Dropbox\UOC\TFC\XML i Web semàntica\ICONS\png\128x128\edit_businesswoma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" y="3569167"/>
              <a:ext cx="1625600" cy="162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5" name="Picture 3" descr="C:\Users\carlos\Documents\My Dropbox\UOC\TFC\XML i Web semàntica\ICONS\png\128x128\full_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45" y="3461002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5620935" y="40314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8" name="17 Grupo"/>
          <p:cNvGrpSpPr/>
          <p:nvPr/>
        </p:nvGrpSpPr>
        <p:grpSpPr>
          <a:xfrm>
            <a:off x="6834832" y="3290252"/>
            <a:ext cx="1625600" cy="1967101"/>
            <a:chOff x="6753225" y="3127375"/>
            <a:chExt cx="1625600" cy="1967101"/>
          </a:xfrm>
        </p:grpSpPr>
        <p:sp>
          <p:nvSpPr>
            <p:cNvPr id="17" name="16 CuadroTexto"/>
            <p:cNvSpPr txBox="1"/>
            <p:nvPr/>
          </p:nvSpPr>
          <p:spPr>
            <a:xfrm>
              <a:off x="6903824" y="4725144"/>
              <a:ext cx="1340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 smtClean="0"/>
                <a:t>Consumidor</a:t>
              </a:r>
              <a:endParaRPr lang="es-ES" b="1" dirty="0"/>
            </a:p>
          </p:txBody>
        </p:sp>
        <p:pic>
          <p:nvPicPr>
            <p:cNvPr id="3076" name="Picture 4" descr="C:\Users\carlos\Documents\My Dropbox\UOC\TFC\XML i Web semàntica\ICONS\png\128x128px\business_us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225" y="3127375"/>
              <a:ext cx="1625600" cy="162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19 Flecha derecha"/>
          <p:cNvSpPr/>
          <p:nvPr/>
        </p:nvSpPr>
        <p:spPr>
          <a:xfrm>
            <a:off x="2545947" y="40314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22 Conector recto"/>
          <p:cNvCxnSpPr/>
          <p:nvPr/>
        </p:nvCxnSpPr>
        <p:spPr>
          <a:xfrm>
            <a:off x="503548" y="6433318"/>
            <a:ext cx="813690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>
          <a:xfrm>
            <a:off x="899592" y="6361310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lipse"/>
          <p:cNvSpPr/>
          <p:nvPr/>
        </p:nvSpPr>
        <p:spPr>
          <a:xfrm>
            <a:off x="26997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44999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63001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lipse"/>
          <p:cNvSpPr/>
          <p:nvPr/>
        </p:nvSpPr>
        <p:spPr>
          <a:xfrm>
            <a:off x="81003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uadroTexto"/>
          <p:cNvSpPr txBox="1"/>
          <p:nvPr/>
        </p:nvSpPr>
        <p:spPr>
          <a:xfrm>
            <a:off x="143328" y="6505599"/>
            <a:ext cx="165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Evolución de la Web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112068" y="6499985"/>
            <a:ext cx="1319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Web Semántica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248481" y="6505599"/>
            <a:ext cx="64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682299" y="6505599"/>
            <a:ext cx="13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Prototipo 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7600769" y="6505326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6002474" y="5826750"/>
            <a:ext cx="2684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G/C = Generador/Consumidor</a:t>
            </a:r>
            <a:endParaRPr lang="es-ES" sz="1600" dirty="0"/>
          </a:p>
        </p:txBody>
      </p:sp>
      <p:grpSp>
        <p:nvGrpSpPr>
          <p:cNvPr id="17" name="16 Grupo"/>
          <p:cNvGrpSpPr/>
          <p:nvPr/>
        </p:nvGrpSpPr>
        <p:grpSpPr>
          <a:xfrm>
            <a:off x="1805459" y="2731437"/>
            <a:ext cx="5214813" cy="3289851"/>
            <a:chOff x="1475656" y="2731437"/>
            <a:chExt cx="5214813" cy="3289851"/>
          </a:xfrm>
        </p:grpSpPr>
        <p:pic>
          <p:nvPicPr>
            <p:cNvPr id="2055" name="Picture 7" descr="C:\Users\carlos\Documents\My Dropbox\UOC\TFC\XML i Web semàntica\ICONS\png\64x64\business_us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077" y="2731437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Users\carlos\Documents\My Dropbox\UOC\TFC\XML i Web semàntica\ICONS\png\64x64\businesswom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077" y="4985772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C:\Users\carlos\Documents\My Dropbox\UOC\TFC\XML i Web semàntica\ICONS\png\64x64\female_us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669" y="2731437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C:\Users\carlos\Documents\My Dropbox\UOC\TFC\XML i Web semàntica\ICONS\png\64x64\full_pag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4091266"/>
              <a:ext cx="822325" cy="822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1" descr="C:\Users\carlos\Documents\My Dropbox\UOC\TFC\XML i Web semàntica\ICONS\png\64x64\full_pag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091266"/>
              <a:ext cx="822325" cy="822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Flecha arriba y abajo"/>
            <p:cNvSpPr/>
            <p:nvPr/>
          </p:nvSpPr>
          <p:spPr>
            <a:xfrm>
              <a:off x="3496288" y="3785242"/>
              <a:ext cx="169845" cy="114923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Flecha arriba y abajo"/>
            <p:cNvSpPr/>
            <p:nvPr/>
          </p:nvSpPr>
          <p:spPr>
            <a:xfrm rot="5400000">
              <a:off x="4908281" y="2576224"/>
              <a:ext cx="180000" cy="122413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5 Flecha arriba y abajo"/>
            <p:cNvSpPr/>
            <p:nvPr/>
          </p:nvSpPr>
          <p:spPr>
            <a:xfrm rot="2807135">
              <a:off x="5713167" y="3571023"/>
              <a:ext cx="180000" cy="64060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Flecha arriba y abajo"/>
            <p:cNvSpPr/>
            <p:nvPr/>
          </p:nvSpPr>
          <p:spPr>
            <a:xfrm rot="8108356">
              <a:off x="2705006" y="4764126"/>
              <a:ext cx="180000" cy="64060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Flecha arriba y abajo"/>
            <p:cNvSpPr/>
            <p:nvPr/>
          </p:nvSpPr>
          <p:spPr>
            <a:xfrm rot="2807135">
              <a:off x="4289182" y="4762259"/>
              <a:ext cx="180000" cy="64060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Flecha arriba y abajo"/>
            <p:cNvSpPr/>
            <p:nvPr/>
          </p:nvSpPr>
          <p:spPr>
            <a:xfrm rot="2807135">
              <a:off x="2705006" y="3560706"/>
              <a:ext cx="180000" cy="64060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31 Flecha arriba y abajo"/>
            <p:cNvSpPr/>
            <p:nvPr/>
          </p:nvSpPr>
          <p:spPr>
            <a:xfrm rot="8108356">
              <a:off x="4294710" y="3545901"/>
              <a:ext cx="168944" cy="64060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027428" y="3422308"/>
              <a:ext cx="5132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600" b="1" dirty="0" smtClean="0"/>
                <a:t>G/C</a:t>
              </a:r>
              <a:endParaRPr lang="es-ES" sz="1600" b="1" dirty="0"/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3311836" y="3422308"/>
              <a:ext cx="5132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600" b="1" dirty="0" smtClean="0"/>
                <a:t>G/C</a:t>
              </a:r>
              <a:endParaRPr lang="es-ES" sz="1600" b="1" dirty="0"/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3311836" y="5682734"/>
              <a:ext cx="5132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600" b="1" dirty="0" smtClean="0"/>
                <a:t>G/C</a:t>
              </a:r>
              <a:endParaRPr lang="es-ES" sz="1600" b="1" dirty="0"/>
            </a:p>
          </p:txBody>
        </p:sp>
      </p:grpSp>
      <p:cxnSp>
        <p:nvCxnSpPr>
          <p:cNvPr id="37" name="36 Conector recto"/>
          <p:cNvCxnSpPr/>
          <p:nvPr/>
        </p:nvCxnSpPr>
        <p:spPr>
          <a:xfrm>
            <a:off x="503548" y="6433318"/>
            <a:ext cx="813690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Elipse"/>
          <p:cNvSpPr/>
          <p:nvPr/>
        </p:nvSpPr>
        <p:spPr>
          <a:xfrm>
            <a:off x="899592" y="6361310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lipse"/>
          <p:cNvSpPr/>
          <p:nvPr/>
        </p:nvSpPr>
        <p:spPr>
          <a:xfrm>
            <a:off x="26997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44999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63001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81003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143328" y="6505599"/>
            <a:ext cx="165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Evolución de la Web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112068" y="6499985"/>
            <a:ext cx="1319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Web Semántica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4248481" y="6505599"/>
            <a:ext cx="64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5682299" y="6505599"/>
            <a:ext cx="13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Prototipo 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7600769" y="6505326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49 Forma libre"/>
          <p:cNvSpPr/>
          <p:nvPr/>
        </p:nvSpPr>
        <p:spPr>
          <a:xfrm>
            <a:off x="457200" y="1268760"/>
            <a:ext cx="1146297" cy="1637567"/>
          </a:xfrm>
          <a:custGeom>
            <a:avLst/>
            <a:gdLst>
              <a:gd name="connsiteX0" fmla="*/ 0 w 1637567"/>
              <a:gd name="connsiteY0" fmla="*/ 0 h 1146297"/>
              <a:gd name="connsiteX1" fmla="*/ 1064419 w 1637567"/>
              <a:gd name="connsiteY1" fmla="*/ 0 h 1146297"/>
              <a:gd name="connsiteX2" fmla="*/ 1637567 w 1637567"/>
              <a:gd name="connsiteY2" fmla="*/ 573149 h 1146297"/>
              <a:gd name="connsiteX3" fmla="*/ 1064419 w 1637567"/>
              <a:gd name="connsiteY3" fmla="*/ 1146297 h 1146297"/>
              <a:gd name="connsiteX4" fmla="*/ 0 w 1637567"/>
              <a:gd name="connsiteY4" fmla="*/ 1146297 h 1146297"/>
              <a:gd name="connsiteX5" fmla="*/ 573149 w 1637567"/>
              <a:gd name="connsiteY5" fmla="*/ 573149 h 1146297"/>
              <a:gd name="connsiteX6" fmla="*/ 0 w 1637567"/>
              <a:gd name="connsiteY6" fmla="*/ 0 h 114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7567" h="1146297">
                <a:moveTo>
                  <a:pt x="1637567" y="0"/>
                </a:moveTo>
                <a:lnTo>
                  <a:pt x="1637567" y="745093"/>
                </a:lnTo>
                <a:lnTo>
                  <a:pt x="818783" y="1146297"/>
                </a:lnTo>
                <a:lnTo>
                  <a:pt x="0" y="745093"/>
                </a:lnTo>
                <a:lnTo>
                  <a:pt x="0" y="0"/>
                </a:lnTo>
                <a:lnTo>
                  <a:pt x="818783" y="401204"/>
                </a:lnTo>
                <a:lnTo>
                  <a:pt x="1637567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11" tIns="589659" rIns="16509" bIns="58965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600" kern="1200" dirty="0" smtClean="0"/>
              <a:t>Web 2.0</a:t>
            </a:r>
            <a:endParaRPr lang="es-ES" sz="2600" kern="1200" dirty="0"/>
          </a:p>
        </p:txBody>
      </p:sp>
      <p:sp>
        <p:nvSpPr>
          <p:cNvPr id="52" name="51 Forma libre"/>
          <p:cNvSpPr/>
          <p:nvPr/>
        </p:nvSpPr>
        <p:spPr>
          <a:xfrm>
            <a:off x="1603497" y="1268760"/>
            <a:ext cx="7083302" cy="1064418"/>
          </a:xfrm>
          <a:custGeom>
            <a:avLst/>
            <a:gdLst>
              <a:gd name="connsiteX0" fmla="*/ 177407 w 1064418"/>
              <a:gd name="connsiteY0" fmla="*/ 0 h 7083302"/>
              <a:gd name="connsiteX1" fmla="*/ 887011 w 1064418"/>
              <a:gd name="connsiteY1" fmla="*/ 0 h 7083302"/>
              <a:gd name="connsiteX2" fmla="*/ 1064418 w 1064418"/>
              <a:gd name="connsiteY2" fmla="*/ 177407 h 7083302"/>
              <a:gd name="connsiteX3" fmla="*/ 1064418 w 1064418"/>
              <a:gd name="connsiteY3" fmla="*/ 7083302 h 7083302"/>
              <a:gd name="connsiteX4" fmla="*/ 1064418 w 1064418"/>
              <a:gd name="connsiteY4" fmla="*/ 7083302 h 7083302"/>
              <a:gd name="connsiteX5" fmla="*/ 0 w 1064418"/>
              <a:gd name="connsiteY5" fmla="*/ 7083302 h 7083302"/>
              <a:gd name="connsiteX6" fmla="*/ 0 w 1064418"/>
              <a:gd name="connsiteY6" fmla="*/ 7083302 h 7083302"/>
              <a:gd name="connsiteX7" fmla="*/ 0 w 1064418"/>
              <a:gd name="connsiteY7" fmla="*/ 177407 h 7083302"/>
              <a:gd name="connsiteX8" fmla="*/ 177407 w 1064418"/>
              <a:gd name="connsiteY8" fmla="*/ 0 h 708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418" h="7083302">
                <a:moveTo>
                  <a:pt x="1064418" y="1180579"/>
                </a:moveTo>
                <a:lnTo>
                  <a:pt x="1064418" y="5902723"/>
                </a:lnTo>
                <a:cubicBezTo>
                  <a:pt x="1064418" y="6554736"/>
                  <a:pt x="1052482" y="7083299"/>
                  <a:pt x="1037759" y="7083299"/>
                </a:cubicBezTo>
                <a:lnTo>
                  <a:pt x="0" y="7083299"/>
                </a:lnTo>
                <a:lnTo>
                  <a:pt x="0" y="7083299"/>
                </a:lnTo>
                <a:lnTo>
                  <a:pt x="0" y="3"/>
                </a:lnTo>
                <a:lnTo>
                  <a:pt x="0" y="3"/>
                </a:lnTo>
                <a:lnTo>
                  <a:pt x="1037759" y="3"/>
                </a:lnTo>
                <a:cubicBezTo>
                  <a:pt x="1052482" y="3"/>
                  <a:pt x="1064418" y="528566"/>
                  <a:pt x="1064418" y="1180579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1" tIns="67835" rIns="67835" bIns="67837" numCol="1" spcCol="1270" anchor="ctr" anchorCtr="0">
            <a:noAutofit/>
          </a:bodyPr>
          <a:lstStyle/>
          <a:p>
            <a:pPr marL="0" lvl="1" algn="ctr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_tradnl" sz="2500" b="1" dirty="0" smtClean="0"/>
          </a:p>
          <a:p>
            <a:pPr marL="0" lvl="1" algn="ctr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_tradnl" b="1" dirty="0" smtClean="0"/>
              <a:t>Personas conectándose a personas.</a:t>
            </a:r>
            <a:endParaRPr lang="es-ES" b="1" dirty="0"/>
          </a:p>
          <a:p>
            <a:pPr marL="0" lvl="1" algn="ctr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sz="2500" b="1" kern="1200" dirty="0"/>
          </a:p>
        </p:txBody>
      </p:sp>
    </p:spTree>
    <p:extLst>
      <p:ext uri="{BB962C8B-B14F-4D97-AF65-F5344CB8AC3E}">
        <p14:creationId xmlns:p14="http://schemas.microsoft.com/office/powerpoint/2010/main" val="261498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/>
          <p:nvPr/>
        </p:nvSpPr>
        <p:spPr>
          <a:xfrm>
            <a:off x="1603497" y="1268760"/>
            <a:ext cx="7083302" cy="1064418"/>
          </a:xfrm>
          <a:custGeom>
            <a:avLst/>
            <a:gdLst>
              <a:gd name="connsiteX0" fmla="*/ 177407 w 1064418"/>
              <a:gd name="connsiteY0" fmla="*/ 0 h 7083302"/>
              <a:gd name="connsiteX1" fmla="*/ 887011 w 1064418"/>
              <a:gd name="connsiteY1" fmla="*/ 0 h 7083302"/>
              <a:gd name="connsiteX2" fmla="*/ 1064418 w 1064418"/>
              <a:gd name="connsiteY2" fmla="*/ 177407 h 7083302"/>
              <a:gd name="connsiteX3" fmla="*/ 1064418 w 1064418"/>
              <a:gd name="connsiteY3" fmla="*/ 7083302 h 7083302"/>
              <a:gd name="connsiteX4" fmla="*/ 1064418 w 1064418"/>
              <a:gd name="connsiteY4" fmla="*/ 7083302 h 7083302"/>
              <a:gd name="connsiteX5" fmla="*/ 0 w 1064418"/>
              <a:gd name="connsiteY5" fmla="*/ 7083302 h 7083302"/>
              <a:gd name="connsiteX6" fmla="*/ 0 w 1064418"/>
              <a:gd name="connsiteY6" fmla="*/ 7083302 h 7083302"/>
              <a:gd name="connsiteX7" fmla="*/ 0 w 1064418"/>
              <a:gd name="connsiteY7" fmla="*/ 177407 h 7083302"/>
              <a:gd name="connsiteX8" fmla="*/ 177407 w 1064418"/>
              <a:gd name="connsiteY8" fmla="*/ 0 h 708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418" h="7083302">
                <a:moveTo>
                  <a:pt x="1064418" y="1180579"/>
                </a:moveTo>
                <a:lnTo>
                  <a:pt x="1064418" y="5902723"/>
                </a:lnTo>
                <a:cubicBezTo>
                  <a:pt x="1064418" y="6554736"/>
                  <a:pt x="1052482" y="7083299"/>
                  <a:pt x="1037759" y="7083299"/>
                </a:cubicBezTo>
                <a:lnTo>
                  <a:pt x="0" y="7083299"/>
                </a:lnTo>
                <a:lnTo>
                  <a:pt x="0" y="7083299"/>
                </a:lnTo>
                <a:lnTo>
                  <a:pt x="0" y="3"/>
                </a:lnTo>
                <a:lnTo>
                  <a:pt x="0" y="3"/>
                </a:lnTo>
                <a:lnTo>
                  <a:pt x="1037759" y="3"/>
                </a:lnTo>
                <a:cubicBezTo>
                  <a:pt x="1052482" y="3"/>
                  <a:pt x="1064418" y="528566"/>
                  <a:pt x="1064418" y="1180579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1" tIns="67835" rIns="67835" bIns="67837" numCol="1" spcCol="1270" anchor="ctr" anchorCtr="0">
            <a:noAutofit/>
          </a:bodyPr>
          <a:lstStyle/>
          <a:p>
            <a:pPr marL="0" lvl="1" algn="ctr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_tradnl" sz="2500" b="1" dirty="0" smtClean="0"/>
          </a:p>
          <a:p>
            <a:pPr marL="0" lvl="1" algn="ctr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_tradnl" b="1" dirty="0"/>
              <a:t>Aplicaciones web conectándose a aplicaciones web.</a:t>
            </a:r>
            <a:endParaRPr lang="es-ES" b="1" dirty="0"/>
          </a:p>
          <a:p>
            <a:pPr marL="0" lvl="1" algn="ctr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sz="2500" b="1" kern="1200" dirty="0"/>
          </a:p>
        </p:txBody>
      </p:sp>
      <p:grpSp>
        <p:nvGrpSpPr>
          <p:cNvPr id="55" name="54 Grupo"/>
          <p:cNvGrpSpPr/>
          <p:nvPr/>
        </p:nvGrpSpPr>
        <p:grpSpPr>
          <a:xfrm>
            <a:off x="1259632" y="2852936"/>
            <a:ext cx="6696744" cy="3289851"/>
            <a:chOff x="1115616" y="2924944"/>
            <a:chExt cx="6696744" cy="3289851"/>
          </a:xfrm>
        </p:grpSpPr>
        <p:pic>
          <p:nvPicPr>
            <p:cNvPr id="11" name="Picture 7" descr="C:\Users\carlos\Documents\My Dropbox\UOC\TFC\XML i Web semàntica\ICONS\png\64x64\business_us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2924944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carlos\Documents\My Dropbox\UOC\TFC\XML i Web semàntica\ICONS\png\64x64\businesswom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179279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carlos\Documents\My Dropbox\UOC\TFC\XML i Web semàntica\ICONS\png\64x64\female_us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560" y="2924944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1" descr="C:\Users\carlos\Documents\My Dropbox\UOC\TFC\XML i Web semàntica\ICONS\png\64x64\full_pag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7907" y="4284773"/>
              <a:ext cx="822325" cy="822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carlos\Documents\My Dropbox\UOC\TFC\XML i Web semàntica\ICONS\png\64x64\full_pag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563" y="4284773"/>
              <a:ext cx="822325" cy="822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15 Flecha arriba y abajo"/>
            <p:cNvSpPr/>
            <p:nvPr/>
          </p:nvSpPr>
          <p:spPr>
            <a:xfrm>
              <a:off x="4618179" y="3978749"/>
              <a:ext cx="169845" cy="114923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Flecha arriba y abajo"/>
            <p:cNvSpPr/>
            <p:nvPr/>
          </p:nvSpPr>
          <p:spPr>
            <a:xfrm rot="5400000">
              <a:off x="6030172" y="2769731"/>
              <a:ext cx="180000" cy="122413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Flecha arriba y abajo"/>
            <p:cNvSpPr/>
            <p:nvPr/>
          </p:nvSpPr>
          <p:spPr>
            <a:xfrm rot="2807135">
              <a:off x="6835058" y="3764530"/>
              <a:ext cx="180000" cy="64060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Flecha arriba y abajo"/>
            <p:cNvSpPr/>
            <p:nvPr/>
          </p:nvSpPr>
          <p:spPr>
            <a:xfrm rot="8108356">
              <a:off x="3826897" y="4957633"/>
              <a:ext cx="180000" cy="64060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Flecha arriba y abajo"/>
            <p:cNvSpPr/>
            <p:nvPr/>
          </p:nvSpPr>
          <p:spPr>
            <a:xfrm rot="2807135">
              <a:off x="5411073" y="4955766"/>
              <a:ext cx="180000" cy="64060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Flecha arriba y abajo"/>
            <p:cNvSpPr/>
            <p:nvPr/>
          </p:nvSpPr>
          <p:spPr>
            <a:xfrm rot="2807135">
              <a:off x="3826897" y="3754213"/>
              <a:ext cx="180000" cy="64060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Flecha arriba y abajo"/>
            <p:cNvSpPr/>
            <p:nvPr/>
          </p:nvSpPr>
          <p:spPr>
            <a:xfrm rot="8108356">
              <a:off x="5416601" y="3739408"/>
              <a:ext cx="168944" cy="64060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7149319" y="3615815"/>
              <a:ext cx="5132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600" b="1" dirty="0" smtClean="0"/>
                <a:t>G/C</a:t>
              </a:r>
              <a:endParaRPr lang="es-ES" sz="1600" b="1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4433727" y="3615815"/>
              <a:ext cx="5132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600" b="1" dirty="0" smtClean="0"/>
                <a:t>G/C</a:t>
              </a:r>
              <a:endParaRPr lang="es-ES" sz="1600" b="1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4433727" y="5876241"/>
              <a:ext cx="5132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600" b="1" dirty="0" smtClean="0"/>
                <a:t>G/C</a:t>
              </a:r>
              <a:endParaRPr lang="es-ES" sz="1600" b="1" dirty="0"/>
            </a:p>
          </p:txBody>
        </p:sp>
        <p:pic>
          <p:nvPicPr>
            <p:cNvPr id="4098" name="Picture 2" descr="C:\Users\carlos\Documents\My Dropbox\UOC\TFC\XML i Web semàntica\ICONS\png\64x64\proces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994462"/>
              <a:ext cx="822325" cy="822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carlos\Documents\My Dropbox\UOC\TFC\XML i Web semàntica\ICONS\png\64x64\proces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3543206"/>
              <a:ext cx="822325" cy="822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27 Flecha arriba y abajo"/>
            <p:cNvSpPr/>
            <p:nvPr/>
          </p:nvSpPr>
          <p:spPr>
            <a:xfrm>
              <a:off x="1441854" y="4454611"/>
              <a:ext cx="180000" cy="486557"/>
            </a:xfrm>
            <a:prstGeom prst="upDownArrow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9" name="Picture 11" descr="C:\Users\carlos\Documents\My Dropbox\UOC\TFC\XML i Web semàntica\ICONS\png\64x64\full_pag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530" y="2969994"/>
              <a:ext cx="822325" cy="822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Flecha derecha"/>
            <p:cNvSpPr/>
            <p:nvPr/>
          </p:nvSpPr>
          <p:spPr>
            <a:xfrm rot="20005647">
              <a:off x="1972141" y="3541308"/>
              <a:ext cx="444731" cy="180000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31 Flecha arriba y abajo"/>
            <p:cNvSpPr/>
            <p:nvPr/>
          </p:nvSpPr>
          <p:spPr>
            <a:xfrm rot="5400000">
              <a:off x="3571952" y="3060897"/>
              <a:ext cx="180000" cy="628175"/>
            </a:xfrm>
            <a:prstGeom prst="upDownArrow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33" name="32 Conector recto"/>
            <p:cNvCxnSpPr>
              <a:stCxn id="27" idx="3"/>
            </p:cNvCxnSpPr>
            <p:nvPr/>
          </p:nvCxnSpPr>
          <p:spPr>
            <a:xfrm>
              <a:off x="1937941" y="3954369"/>
              <a:ext cx="1049883" cy="5989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>
              <a:stCxn id="27" idx="3"/>
            </p:cNvCxnSpPr>
            <p:nvPr/>
          </p:nvCxnSpPr>
          <p:spPr>
            <a:xfrm>
              <a:off x="1937941" y="3954369"/>
              <a:ext cx="4182231" cy="50024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>
              <a:stCxn id="27" idx="3"/>
              <a:endCxn id="16" idx="2"/>
            </p:cNvCxnSpPr>
            <p:nvPr/>
          </p:nvCxnSpPr>
          <p:spPr>
            <a:xfrm>
              <a:off x="1937941" y="3954369"/>
              <a:ext cx="2722699" cy="5989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41 Conector recto"/>
          <p:cNvCxnSpPr/>
          <p:nvPr/>
        </p:nvCxnSpPr>
        <p:spPr>
          <a:xfrm>
            <a:off x="503548" y="6433318"/>
            <a:ext cx="813690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Elipse"/>
          <p:cNvSpPr/>
          <p:nvPr/>
        </p:nvSpPr>
        <p:spPr>
          <a:xfrm>
            <a:off x="899592" y="6361310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Elipse"/>
          <p:cNvSpPr/>
          <p:nvPr/>
        </p:nvSpPr>
        <p:spPr>
          <a:xfrm>
            <a:off x="26997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Elipse"/>
          <p:cNvSpPr/>
          <p:nvPr/>
        </p:nvSpPr>
        <p:spPr>
          <a:xfrm>
            <a:off x="44999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Elipse"/>
          <p:cNvSpPr/>
          <p:nvPr/>
        </p:nvSpPr>
        <p:spPr>
          <a:xfrm>
            <a:off x="63001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Elipse"/>
          <p:cNvSpPr/>
          <p:nvPr/>
        </p:nvSpPr>
        <p:spPr>
          <a:xfrm>
            <a:off x="81003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CuadroTexto"/>
          <p:cNvSpPr txBox="1"/>
          <p:nvPr/>
        </p:nvSpPr>
        <p:spPr>
          <a:xfrm>
            <a:off x="143328" y="6505599"/>
            <a:ext cx="165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Evolución de la Web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2112068" y="6499985"/>
            <a:ext cx="1319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Web Semántica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4248481" y="6505599"/>
            <a:ext cx="64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682299" y="6505599"/>
            <a:ext cx="13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Prototipo 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7600769" y="6505326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53 Forma libre"/>
          <p:cNvSpPr/>
          <p:nvPr/>
        </p:nvSpPr>
        <p:spPr>
          <a:xfrm>
            <a:off x="457200" y="1268760"/>
            <a:ext cx="1146297" cy="1637567"/>
          </a:xfrm>
          <a:custGeom>
            <a:avLst/>
            <a:gdLst>
              <a:gd name="connsiteX0" fmla="*/ 0 w 1637567"/>
              <a:gd name="connsiteY0" fmla="*/ 0 h 1146297"/>
              <a:gd name="connsiteX1" fmla="*/ 1064419 w 1637567"/>
              <a:gd name="connsiteY1" fmla="*/ 0 h 1146297"/>
              <a:gd name="connsiteX2" fmla="*/ 1637567 w 1637567"/>
              <a:gd name="connsiteY2" fmla="*/ 573149 h 1146297"/>
              <a:gd name="connsiteX3" fmla="*/ 1064419 w 1637567"/>
              <a:gd name="connsiteY3" fmla="*/ 1146297 h 1146297"/>
              <a:gd name="connsiteX4" fmla="*/ 0 w 1637567"/>
              <a:gd name="connsiteY4" fmla="*/ 1146297 h 1146297"/>
              <a:gd name="connsiteX5" fmla="*/ 573149 w 1637567"/>
              <a:gd name="connsiteY5" fmla="*/ 573149 h 1146297"/>
              <a:gd name="connsiteX6" fmla="*/ 0 w 1637567"/>
              <a:gd name="connsiteY6" fmla="*/ 0 h 114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7567" h="1146297">
                <a:moveTo>
                  <a:pt x="1637567" y="0"/>
                </a:moveTo>
                <a:lnTo>
                  <a:pt x="1637567" y="745093"/>
                </a:lnTo>
                <a:lnTo>
                  <a:pt x="818783" y="1146297"/>
                </a:lnTo>
                <a:lnTo>
                  <a:pt x="0" y="745093"/>
                </a:lnTo>
                <a:lnTo>
                  <a:pt x="0" y="0"/>
                </a:lnTo>
                <a:lnTo>
                  <a:pt x="818783" y="401204"/>
                </a:lnTo>
                <a:lnTo>
                  <a:pt x="1637567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11" tIns="589659" rIns="16509" bIns="58965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600" kern="1200" dirty="0" smtClean="0"/>
              <a:t>Web 3.0</a:t>
            </a:r>
            <a:endParaRPr lang="es-ES" sz="2600" kern="1200" dirty="0"/>
          </a:p>
        </p:txBody>
      </p:sp>
      <p:sp>
        <p:nvSpPr>
          <p:cNvPr id="57" name="56 CuadroTexto"/>
          <p:cNvSpPr txBox="1"/>
          <p:nvPr/>
        </p:nvSpPr>
        <p:spPr>
          <a:xfrm>
            <a:off x="6002474" y="5826750"/>
            <a:ext cx="2684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G/C = Generador/Consumidor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71667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1466850">
              <a:lnSpc>
                <a:spcPct val="90000"/>
              </a:lnSpc>
              <a:spcAft>
                <a:spcPct val="35000"/>
              </a:spcAft>
            </a:pPr>
            <a:r>
              <a:rPr lang="es-ES_tradnl" dirty="0"/>
              <a:t>Problemas de la Web actual</a:t>
            </a:r>
            <a:endParaRPr lang="es-ES" dirty="0"/>
          </a:p>
        </p:txBody>
      </p:sp>
      <p:sp>
        <p:nvSpPr>
          <p:cNvPr id="4" name="3 Nube"/>
          <p:cNvSpPr/>
          <p:nvPr/>
        </p:nvSpPr>
        <p:spPr>
          <a:xfrm>
            <a:off x="1612167" y="1947220"/>
            <a:ext cx="5760640" cy="36420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4800" b="1" dirty="0"/>
              <a:t>16.94 </a:t>
            </a:r>
            <a:r>
              <a:rPr lang="en-US" sz="4800" b="1" dirty="0" err="1"/>
              <a:t>billones</a:t>
            </a:r>
            <a:r>
              <a:rPr lang="en-US" sz="4800" b="1" dirty="0"/>
              <a:t> </a:t>
            </a:r>
            <a:endParaRPr lang="en-US" sz="4800" b="1" dirty="0" smtClean="0"/>
          </a:p>
          <a:p>
            <a:pPr marL="0" lvl="1" algn="ctr"/>
            <a:r>
              <a:rPr lang="en-US" b="1" dirty="0" smtClean="0"/>
              <a:t>de </a:t>
            </a:r>
            <a:r>
              <a:rPr lang="en-US" b="1" dirty="0" err="1" smtClean="0"/>
              <a:t>páginas</a:t>
            </a:r>
            <a:r>
              <a:rPr lang="en-US" b="1" dirty="0" smtClean="0"/>
              <a:t> </a:t>
            </a:r>
            <a:r>
              <a:rPr lang="en-US" b="1" dirty="0" err="1" smtClean="0"/>
              <a:t>indexadas</a:t>
            </a:r>
            <a:endParaRPr lang="es-ES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503548" y="6433318"/>
            <a:ext cx="813690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Elipse"/>
          <p:cNvSpPr/>
          <p:nvPr/>
        </p:nvSpPr>
        <p:spPr>
          <a:xfrm>
            <a:off x="8995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2699792" y="6361310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44999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63001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81003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43328" y="6505599"/>
            <a:ext cx="165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Evolución de la Web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12068" y="6499985"/>
            <a:ext cx="1319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Web Semántica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48481" y="6505599"/>
            <a:ext cx="64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82299" y="6505599"/>
            <a:ext cx="13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Prototipo 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600769" y="6505326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8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¿Qué es?</a:t>
            </a:r>
            <a:endParaRPr lang="es-ES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503548" y="6433318"/>
            <a:ext cx="813690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Elipse"/>
          <p:cNvSpPr/>
          <p:nvPr/>
        </p:nvSpPr>
        <p:spPr>
          <a:xfrm>
            <a:off x="8995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2699792" y="6361310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44999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63001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81003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43328" y="6505599"/>
            <a:ext cx="165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Evolución de la Web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112068" y="6499985"/>
            <a:ext cx="1319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Web Semántica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48481" y="6505599"/>
            <a:ext cx="64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82299" y="6505599"/>
            <a:ext cx="13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Prototipo 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600769" y="6505326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0" name="59 Grupo"/>
          <p:cNvGrpSpPr/>
          <p:nvPr/>
        </p:nvGrpSpPr>
        <p:grpSpPr>
          <a:xfrm>
            <a:off x="718200" y="1803350"/>
            <a:ext cx="2845688" cy="3857898"/>
            <a:chOff x="543649" y="1515318"/>
            <a:chExt cx="2845688" cy="3857898"/>
          </a:xfrm>
        </p:grpSpPr>
        <p:pic>
          <p:nvPicPr>
            <p:cNvPr id="18" name="Picture 2" descr="C:\Users\carlos\Documents\My Dropbox\UOC\TFC\XML i Web semàntica\ICONS\png\48x48\full_pa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215" y="1515318"/>
              <a:ext cx="617537" cy="617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carlos\Documents\My Dropbox\UOC\TFC\XML i Web semàntica\ICONS\png\48x48\full_pa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215" y="2610290"/>
              <a:ext cx="617537" cy="617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carlos\Documents\My Dropbox\UOC\TFC\XML i Web semàntica\ICONS\png\48x48\full_pa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630" y="2610290"/>
              <a:ext cx="617537" cy="617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carlos\Documents\My Dropbox\UOC\TFC\XML i Web semàntica\ICONS\png\48x48\full_pa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610290"/>
              <a:ext cx="617537" cy="617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carlos\Documents\My Dropbox\UOC\TFC\XML i Web semàntica\ICONS\png\48x48\full_pa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715796"/>
              <a:ext cx="617537" cy="617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carlos\Documents\My Dropbox\UOC\TFC\XML i Web semàntica\ICONS\png\48x48\full_pa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422" y="3706155"/>
              <a:ext cx="617537" cy="617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carlos\Documents\My Dropbox\UOC\TFC\XML i Web semàntica\ICONS\png\48x48\full_pa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630" y="4755678"/>
              <a:ext cx="617537" cy="617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38 Conector recto"/>
            <p:cNvCxnSpPr>
              <a:stCxn id="18" idx="2"/>
              <a:endCxn id="20" idx="0"/>
            </p:cNvCxnSpPr>
            <p:nvPr/>
          </p:nvCxnSpPr>
          <p:spPr>
            <a:xfrm flipH="1">
              <a:off x="981399" y="2132856"/>
              <a:ext cx="1049585" cy="477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>
              <a:stCxn id="18" idx="2"/>
              <a:endCxn id="19" idx="0"/>
            </p:cNvCxnSpPr>
            <p:nvPr/>
          </p:nvCxnSpPr>
          <p:spPr>
            <a:xfrm>
              <a:off x="2030984" y="2132856"/>
              <a:ext cx="0" cy="477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>
              <a:stCxn id="18" idx="2"/>
              <a:endCxn id="21" idx="0"/>
            </p:cNvCxnSpPr>
            <p:nvPr/>
          </p:nvCxnSpPr>
          <p:spPr>
            <a:xfrm>
              <a:off x="2030984" y="2132856"/>
              <a:ext cx="1049585" cy="477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>
              <a:stCxn id="19" idx="2"/>
              <a:endCxn id="23" idx="0"/>
            </p:cNvCxnSpPr>
            <p:nvPr/>
          </p:nvCxnSpPr>
          <p:spPr>
            <a:xfrm flipH="1">
              <a:off x="1506191" y="3227828"/>
              <a:ext cx="524793" cy="478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>
              <a:stCxn id="20" idx="2"/>
              <a:endCxn id="23" idx="0"/>
            </p:cNvCxnSpPr>
            <p:nvPr/>
          </p:nvCxnSpPr>
          <p:spPr>
            <a:xfrm>
              <a:off x="981399" y="3227828"/>
              <a:ext cx="524792" cy="478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>
              <a:off x="3080568" y="3227828"/>
              <a:ext cx="0" cy="4159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>
              <a:stCxn id="20" idx="2"/>
              <a:endCxn id="24" idx="0"/>
            </p:cNvCxnSpPr>
            <p:nvPr/>
          </p:nvCxnSpPr>
          <p:spPr>
            <a:xfrm>
              <a:off x="981399" y="3227828"/>
              <a:ext cx="0" cy="152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45 CuadroTexto"/>
            <p:cNvSpPr txBox="1"/>
            <p:nvPr/>
          </p:nvSpPr>
          <p:spPr>
            <a:xfrm>
              <a:off x="2555776" y="2094574"/>
              <a:ext cx="4924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00" b="1" dirty="0" err="1" smtClean="0">
                  <a:latin typeface="Courier New" pitchFamily="49" charset="0"/>
                  <a:cs typeface="Courier New" pitchFamily="49" charset="0"/>
                </a:rPr>
                <a:t>href</a:t>
              </a:r>
              <a:endParaRPr lang="es-ES" sz="1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998645" y="2094574"/>
              <a:ext cx="4924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00" b="1" dirty="0" err="1" smtClean="0">
                  <a:latin typeface="Courier New" pitchFamily="49" charset="0"/>
                  <a:cs typeface="Courier New" pitchFamily="49" charset="0"/>
                </a:rPr>
                <a:t>href</a:t>
              </a:r>
              <a:endParaRPr lang="es-ES" sz="1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1596084" y="2342657"/>
              <a:ext cx="4924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00" b="1" dirty="0" err="1" smtClean="0">
                  <a:latin typeface="Courier New" pitchFamily="49" charset="0"/>
                  <a:cs typeface="Courier New" pitchFamily="49" charset="0"/>
                </a:rPr>
                <a:t>href</a:t>
              </a:r>
              <a:endParaRPr lang="es-ES" sz="1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2642820" y="3297308"/>
              <a:ext cx="4924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00" b="1" dirty="0" err="1" smtClean="0">
                  <a:latin typeface="Courier New" pitchFamily="49" charset="0"/>
                  <a:cs typeface="Courier New" pitchFamily="49" charset="0"/>
                </a:rPr>
                <a:t>href</a:t>
              </a:r>
              <a:endParaRPr lang="es-ES" sz="1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1717773" y="3378058"/>
              <a:ext cx="4924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00" b="1" dirty="0" err="1" smtClean="0">
                  <a:latin typeface="Courier New" pitchFamily="49" charset="0"/>
                  <a:cs typeface="Courier New" pitchFamily="49" charset="0"/>
                </a:rPr>
                <a:t>href</a:t>
              </a:r>
              <a:endParaRPr lang="es-ES" sz="1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43649" y="3991753"/>
              <a:ext cx="4924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00" b="1" dirty="0" err="1" smtClean="0">
                  <a:latin typeface="Courier New" pitchFamily="49" charset="0"/>
                  <a:cs typeface="Courier New" pitchFamily="49" charset="0"/>
                </a:rPr>
                <a:t>href</a:t>
              </a:r>
              <a:endParaRPr lang="es-ES" sz="1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1197334" y="3241691"/>
              <a:ext cx="4924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00" b="1" dirty="0" err="1" smtClean="0">
                  <a:latin typeface="Courier New" pitchFamily="49" charset="0"/>
                  <a:cs typeface="Courier New" pitchFamily="49" charset="0"/>
                </a:rPr>
                <a:t>href</a:t>
              </a:r>
              <a:endParaRPr lang="es-ES" sz="10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4415055" y="1916832"/>
            <a:ext cx="3901361" cy="3528392"/>
            <a:chOff x="4315274" y="1556792"/>
            <a:chExt cx="3901361" cy="3528392"/>
          </a:xfrm>
        </p:grpSpPr>
        <p:sp>
          <p:nvSpPr>
            <p:cNvPr id="25" name="24 CuadroTexto"/>
            <p:cNvSpPr txBox="1"/>
            <p:nvPr/>
          </p:nvSpPr>
          <p:spPr>
            <a:xfrm>
              <a:off x="5581562" y="1556792"/>
              <a:ext cx="692497" cy="46166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_tradnl" sz="1200" dirty="0" smtClean="0"/>
                <a:t>Director</a:t>
              </a:r>
            </a:p>
            <a:p>
              <a:r>
                <a:rPr lang="es-ES_tradnl" sz="1200" dirty="0" smtClean="0"/>
                <a:t> de cine</a:t>
              </a:r>
              <a:endParaRPr lang="es-ES" sz="1200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4315274" y="2770041"/>
              <a:ext cx="664093" cy="27699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_tradnl" sz="1200" dirty="0" smtClean="0"/>
                <a:t>Película</a:t>
              </a:r>
              <a:endParaRPr lang="es-ES" sz="1200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5595765" y="2770041"/>
              <a:ext cx="664093" cy="27699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_tradnl" sz="1200" dirty="0" smtClean="0"/>
                <a:t>Película</a:t>
              </a:r>
              <a:endParaRPr lang="es-ES" sz="1200" dirty="0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4957164" y="3790432"/>
              <a:ext cx="648639" cy="27699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_tradnl" sz="1200" dirty="0" smtClean="0"/>
                <a:t>Género</a:t>
              </a:r>
              <a:endParaRPr lang="es-ES" sz="1200" dirty="0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6876256" y="2770041"/>
              <a:ext cx="664093" cy="27699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_tradnl" sz="1200" dirty="0" smtClean="0"/>
                <a:t>Película</a:t>
              </a:r>
              <a:endParaRPr lang="es-ES" sz="1200" dirty="0"/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6883983" y="3800073"/>
              <a:ext cx="648639" cy="27699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_tradnl" sz="1200" dirty="0" smtClean="0"/>
                <a:t>Género</a:t>
              </a:r>
              <a:endParaRPr lang="es-ES" sz="1200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4330791" y="4808185"/>
              <a:ext cx="633058" cy="27699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_tradnl" sz="1200" dirty="0" smtClean="0"/>
                <a:t>Premio</a:t>
              </a:r>
              <a:endParaRPr lang="es-ES" sz="1200" dirty="0"/>
            </a:p>
          </p:txBody>
        </p:sp>
        <p:cxnSp>
          <p:nvCxnSpPr>
            <p:cNvPr id="32" name="31 Conector recto"/>
            <p:cNvCxnSpPr>
              <a:stCxn id="25" idx="2"/>
              <a:endCxn id="27" idx="0"/>
            </p:cNvCxnSpPr>
            <p:nvPr/>
          </p:nvCxnSpPr>
          <p:spPr>
            <a:xfrm>
              <a:off x="5927811" y="2018457"/>
              <a:ext cx="1" cy="7515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>
              <a:stCxn id="25" idx="2"/>
              <a:endCxn id="26" idx="0"/>
            </p:cNvCxnSpPr>
            <p:nvPr/>
          </p:nvCxnSpPr>
          <p:spPr>
            <a:xfrm flipH="1">
              <a:off x="4647321" y="2018457"/>
              <a:ext cx="1280490" cy="7515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>
              <a:stCxn id="25" idx="2"/>
              <a:endCxn id="29" idx="0"/>
            </p:cNvCxnSpPr>
            <p:nvPr/>
          </p:nvCxnSpPr>
          <p:spPr>
            <a:xfrm>
              <a:off x="5927811" y="2018457"/>
              <a:ext cx="1280492" cy="7515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>
              <a:stCxn id="27" idx="2"/>
              <a:endCxn id="28" idx="0"/>
            </p:cNvCxnSpPr>
            <p:nvPr/>
          </p:nvCxnSpPr>
          <p:spPr>
            <a:xfrm flipH="1">
              <a:off x="5281484" y="3047040"/>
              <a:ext cx="646328" cy="7433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>
              <a:stCxn id="26" idx="2"/>
              <a:endCxn id="28" idx="0"/>
            </p:cNvCxnSpPr>
            <p:nvPr/>
          </p:nvCxnSpPr>
          <p:spPr>
            <a:xfrm>
              <a:off x="4647321" y="3047040"/>
              <a:ext cx="634163" cy="7433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>
              <a:stCxn id="29" idx="2"/>
              <a:endCxn id="30" idx="0"/>
            </p:cNvCxnSpPr>
            <p:nvPr/>
          </p:nvCxnSpPr>
          <p:spPr>
            <a:xfrm>
              <a:off x="7208303" y="3047040"/>
              <a:ext cx="0" cy="7530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>
              <a:stCxn id="26" idx="2"/>
              <a:endCxn id="31" idx="0"/>
            </p:cNvCxnSpPr>
            <p:nvPr/>
          </p:nvCxnSpPr>
          <p:spPr>
            <a:xfrm flipH="1">
              <a:off x="4647320" y="3047040"/>
              <a:ext cx="1" cy="17611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52 CuadroTexto"/>
            <p:cNvSpPr txBox="1"/>
            <p:nvPr/>
          </p:nvSpPr>
          <p:spPr>
            <a:xfrm>
              <a:off x="4397120" y="2252490"/>
              <a:ext cx="9541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00" b="1" dirty="0" err="1" smtClean="0">
                  <a:latin typeface="Courier New" pitchFamily="49" charset="0"/>
                  <a:cs typeface="Courier New" pitchFamily="49" charset="0"/>
                </a:rPr>
                <a:t>directorDe</a:t>
              </a:r>
              <a:endParaRPr lang="es-ES" sz="1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6683030" y="2276872"/>
              <a:ext cx="9541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00" b="1" dirty="0" err="1" smtClean="0">
                  <a:latin typeface="Courier New" pitchFamily="49" charset="0"/>
                  <a:cs typeface="Courier New" pitchFamily="49" charset="0"/>
                </a:rPr>
                <a:t>directorDe</a:t>
              </a:r>
              <a:endParaRPr lang="es-ES" sz="1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5076056" y="2534707"/>
              <a:ext cx="9541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00" b="1" dirty="0" err="1" smtClean="0">
                  <a:latin typeface="Courier New" pitchFamily="49" charset="0"/>
                  <a:cs typeface="Courier New" pitchFamily="49" charset="0"/>
                </a:rPr>
                <a:t>directorDe</a:t>
              </a:r>
              <a:endParaRPr lang="es-ES" sz="1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7185584" y="3367633"/>
              <a:ext cx="10310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00" b="1" dirty="0" err="1" smtClean="0">
                  <a:latin typeface="Courier New" pitchFamily="49" charset="0"/>
                  <a:cs typeface="Courier New" pitchFamily="49" charset="0"/>
                </a:rPr>
                <a:t>perteneceAl</a:t>
              </a:r>
              <a:endParaRPr lang="es-ES" sz="1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5514636" y="3516975"/>
              <a:ext cx="10310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00" b="1" dirty="0" err="1" smtClean="0">
                  <a:latin typeface="Courier New" pitchFamily="49" charset="0"/>
                  <a:cs typeface="Courier New" pitchFamily="49" charset="0"/>
                </a:rPr>
                <a:t>perteneceAl</a:t>
              </a:r>
              <a:endParaRPr lang="es-ES" sz="1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4765957" y="3059030"/>
              <a:ext cx="10310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00" b="1" dirty="0" err="1" smtClean="0">
                  <a:latin typeface="Courier New" pitchFamily="49" charset="0"/>
                  <a:cs typeface="Courier New" pitchFamily="49" charset="0"/>
                </a:rPr>
                <a:t>perteneceAl</a:t>
              </a:r>
              <a:endParaRPr lang="es-ES" sz="1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4651248" y="4503118"/>
              <a:ext cx="7232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00" b="1" dirty="0" err="1" smtClean="0">
                  <a:latin typeface="Courier New" pitchFamily="49" charset="0"/>
                  <a:cs typeface="Courier New" pitchFamily="49" charset="0"/>
                </a:rPr>
                <a:t>aGanado</a:t>
              </a:r>
              <a:endParaRPr lang="es-ES" sz="10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67" name="66 Forma libre"/>
          <p:cNvSpPr/>
          <p:nvPr/>
        </p:nvSpPr>
        <p:spPr>
          <a:xfrm>
            <a:off x="6375457" y="5185893"/>
            <a:ext cx="1812357" cy="585635"/>
          </a:xfrm>
          <a:custGeom>
            <a:avLst/>
            <a:gdLst>
              <a:gd name="connsiteX0" fmla="*/ 0 w 6131024"/>
              <a:gd name="connsiteY0" fmla="*/ 131920 h 791505"/>
              <a:gd name="connsiteX1" fmla="*/ 131920 w 6131024"/>
              <a:gd name="connsiteY1" fmla="*/ 0 h 791505"/>
              <a:gd name="connsiteX2" fmla="*/ 5999104 w 6131024"/>
              <a:gd name="connsiteY2" fmla="*/ 0 h 791505"/>
              <a:gd name="connsiteX3" fmla="*/ 6131024 w 6131024"/>
              <a:gd name="connsiteY3" fmla="*/ 131920 h 791505"/>
              <a:gd name="connsiteX4" fmla="*/ 6131024 w 6131024"/>
              <a:gd name="connsiteY4" fmla="*/ 659585 h 791505"/>
              <a:gd name="connsiteX5" fmla="*/ 5999104 w 6131024"/>
              <a:gd name="connsiteY5" fmla="*/ 791505 h 791505"/>
              <a:gd name="connsiteX6" fmla="*/ 131920 w 6131024"/>
              <a:gd name="connsiteY6" fmla="*/ 791505 h 791505"/>
              <a:gd name="connsiteX7" fmla="*/ 0 w 6131024"/>
              <a:gd name="connsiteY7" fmla="*/ 659585 h 791505"/>
              <a:gd name="connsiteX8" fmla="*/ 0 w 6131024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024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5999104" y="0"/>
                </a:lnTo>
                <a:cubicBezTo>
                  <a:pt x="6071961" y="0"/>
                  <a:pt x="6131024" y="59063"/>
                  <a:pt x="6131024" y="131920"/>
                </a:cubicBezTo>
                <a:lnTo>
                  <a:pt x="6131024" y="659585"/>
                </a:lnTo>
                <a:cubicBezTo>
                  <a:pt x="6131024" y="732442"/>
                  <a:pt x="6071961" y="791505"/>
                  <a:pt x="5999104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kern="1200" dirty="0" smtClean="0"/>
              <a:t>Web Semántica</a:t>
            </a:r>
            <a:endParaRPr lang="es-ES" b="1" kern="1200" dirty="0"/>
          </a:p>
        </p:txBody>
      </p:sp>
      <p:sp>
        <p:nvSpPr>
          <p:cNvPr id="68" name="67 Forma libre"/>
          <p:cNvSpPr/>
          <p:nvPr/>
        </p:nvSpPr>
        <p:spPr>
          <a:xfrm>
            <a:off x="1799872" y="5185893"/>
            <a:ext cx="1812357" cy="585635"/>
          </a:xfrm>
          <a:custGeom>
            <a:avLst/>
            <a:gdLst>
              <a:gd name="connsiteX0" fmla="*/ 0 w 6131024"/>
              <a:gd name="connsiteY0" fmla="*/ 131920 h 791505"/>
              <a:gd name="connsiteX1" fmla="*/ 131920 w 6131024"/>
              <a:gd name="connsiteY1" fmla="*/ 0 h 791505"/>
              <a:gd name="connsiteX2" fmla="*/ 5999104 w 6131024"/>
              <a:gd name="connsiteY2" fmla="*/ 0 h 791505"/>
              <a:gd name="connsiteX3" fmla="*/ 6131024 w 6131024"/>
              <a:gd name="connsiteY3" fmla="*/ 131920 h 791505"/>
              <a:gd name="connsiteX4" fmla="*/ 6131024 w 6131024"/>
              <a:gd name="connsiteY4" fmla="*/ 659585 h 791505"/>
              <a:gd name="connsiteX5" fmla="*/ 5999104 w 6131024"/>
              <a:gd name="connsiteY5" fmla="*/ 791505 h 791505"/>
              <a:gd name="connsiteX6" fmla="*/ 131920 w 6131024"/>
              <a:gd name="connsiteY6" fmla="*/ 791505 h 791505"/>
              <a:gd name="connsiteX7" fmla="*/ 0 w 6131024"/>
              <a:gd name="connsiteY7" fmla="*/ 659585 h 791505"/>
              <a:gd name="connsiteX8" fmla="*/ 0 w 6131024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024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5999104" y="0"/>
                </a:lnTo>
                <a:cubicBezTo>
                  <a:pt x="6071961" y="0"/>
                  <a:pt x="6131024" y="59063"/>
                  <a:pt x="6131024" y="131920"/>
                </a:cubicBezTo>
                <a:lnTo>
                  <a:pt x="6131024" y="659585"/>
                </a:lnTo>
                <a:cubicBezTo>
                  <a:pt x="6131024" y="732442"/>
                  <a:pt x="6071961" y="791505"/>
                  <a:pt x="5999104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kern="1200" dirty="0" smtClean="0"/>
              <a:t>Web actual</a:t>
            </a:r>
            <a:endParaRPr lang="es-ES" b="1" kern="1200" dirty="0"/>
          </a:p>
        </p:txBody>
      </p:sp>
    </p:spTree>
    <p:extLst>
      <p:ext uri="{BB962C8B-B14F-4D97-AF65-F5344CB8AC3E}">
        <p14:creationId xmlns:p14="http://schemas.microsoft.com/office/powerpoint/2010/main" val="127851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Ontología, pilar fundamental</a:t>
            </a:r>
            <a:endParaRPr lang="es-ES" dirty="0"/>
          </a:p>
        </p:txBody>
      </p:sp>
      <p:cxnSp>
        <p:nvCxnSpPr>
          <p:cNvPr id="14" name="13 Conector recto"/>
          <p:cNvCxnSpPr/>
          <p:nvPr/>
        </p:nvCxnSpPr>
        <p:spPr>
          <a:xfrm>
            <a:off x="503548" y="6433318"/>
            <a:ext cx="813690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Elipse"/>
          <p:cNvSpPr/>
          <p:nvPr/>
        </p:nvSpPr>
        <p:spPr>
          <a:xfrm>
            <a:off x="8995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2699792" y="6361310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44999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63001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8100392" y="6361310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143328" y="6505599"/>
            <a:ext cx="1656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Evolución de la Web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112068" y="6499985"/>
            <a:ext cx="1319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Web Semántica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248481" y="6505599"/>
            <a:ext cx="64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682299" y="6505599"/>
            <a:ext cx="137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Prototipo GWAP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600769" y="6505326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>
                    <a:lumMod val="50000"/>
                  </a:schemeClr>
                </a:solidFill>
              </a:rPr>
              <a:t>Conclusiones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55135" y="2492896"/>
            <a:ext cx="82337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800" dirty="0" smtClean="0"/>
              <a:t>“</a:t>
            </a:r>
            <a:r>
              <a:rPr lang="es-ES" sz="4800" dirty="0"/>
              <a:t>Una ontología es </a:t>
            </a:r>
            <a:r>
              <a:rPr lang="es-ES" sz="4800" dirty="0" smtClean="0"/>
              <a:t>una </a:t>
            </a:r>
          </a:p>
          <a:p>
            <a:pPr algn="ctr"/>
            <a:r>
              <a:rPr lang="es-ES" sz="4800" dirty="0" smtClean="0"/>
              <a:t>especificación </a:t>
            </a:r>
            <a:r>
              <a:rPr lang="es-ES" sz="4800" dirty="0"/>
              <a:t>explícita y formal </a:t>
            </a:r>
            <a:endParaRPr lang="es-ES" sz="4800" dirty="0" smtClean="0"/>
          </a:p>
          <a:p>
            <a:pPr algn="ctr"/>
            <a:r>
              <a:rPr lang="es-ES" sz="4800" dirty="0" smtClean="0"/>
              <a:t>de </a:t>
            </a:r>
            <a:r>
              <a:rPr lang="es-ES" sz="4800" dirty="0"/>
              <a:t>una conceptualización.” </a:t>
            </a:r>
            <a:endParaRPr lang="es-ES" sz="48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1570056" y="5805264"/>
            <a:ext cx="7118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/>
              <a:t>Gruber</a:t>
            </a:r>
            <a:r>
              <a:rPr lang="es-ES" sz="1400" dirty="0"/>
              <a:t>, Thomas R en  A  </a:t>
            </a:r>
            <a:r>
              <a:rPr lang="es-ES" sz="1400" dirty="0" err="1"/>
              <a:t>translation</a:t>
            </a:r>
            <a:r>
              <a:rPr lang="es-ES" sz="1400" dirty="0"/>
              <a:t>  </a:t>
            </a:r>
            <a:r>
              <a:rPr lang="es-ES" sz="1400" dirty="0" err="1"/>
              <a:t>approach</a:t>
            </a:r>
            <a:r>
              <a:rPr lang="es-ES" sz="1400" dirty="0"/>
              <a:t>  </a:t>
            </a:r>
            <a:r>
              <a:rPr lang="es-ES" sz="1400" dirty="0" err="1"/>
              <a:t>to</a:t>
            </a:r>
            <a:r>
              <a:rPr lang="es-ES" sz="1400" dirty="0"/>
              <a:t> portable </a:t>
            </a:r>
            <a:r>
              <a:rPr lang="es-ES" sz="1400" dirty="0" err="1"/>
              <a:t>ontology</a:t>
            </a:r>
            <a:r>
              <a:rPr lang="es-ES" sz="1400" dirty="0"/>
              <a:t> </a:t>
            </a:r>
            <a:r>
              <a:rPr lang="es-ES" sz="1400" dirty="0" err="1"/>
              <a:t>specifications</a:t>
            </a:r>
            <a:r>
              <a:rPr lang="es-ES" sz="1400" dirty="0"/>
              <a:t> (June 1993). </a:t>
            </a:r>
          </a:p>
        </p:txBody>
      </p:sp>
    </p:spTree>
    <p:extLst>
      <p:ext uri="{BB962C8B-B14F-4D97-AF65-F5344CB8AC3E}">
        <p14:creationId xmlns:p14="http://schemas.microsoft.com/office/powerpoint/2010/main" val="22999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541</Words>
  <Application>Microsoft Office PowerPoint</Application>
  <PresentationFormat>Presentación en pantalla (4:3)</PresentationFormat>
  <Paragraphs>241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TFC – XML y Web Semántica </vt:lpstr>
      <vt:lpstr>Contenido</vt:lpstr>
      <vt:lpstr>Evolución de la Web</vt:lpstr>
      <vt:lpstr>Presentación de PowerPoint</vt:lpstr>
      <vt:lpstr>Presentación de PowerPoint</vt:lpstr>
      <vt:lpstr>Presentación de PowerPoint</vt:lpstr>
      <vt:lpstr>Problemas de la Web actual</vt:lpstr>
      <vt:lpstr>¿Qué es?</vt:lpstr>
      <vt:lpstr>Ontología, pilar fundamental</vt:lpstr>
      <vt:lpstr>Componentes de una ontología</vt:lpstr>
      <vt:lpstr>Tecnologías de la Web Semántica</vt:lpstr>
      <vt:lpstr>Problemas de la Web Semántica</vt:lpstr>
      <vt:lpstr>GWAP (Games With A Purpose)</vt:lpstr>
      <vt:lpstr>Ejemplos GWAP</vt:lpstr>
      <vt:lpstr>Prototipo GWAP</vt:lpstr>
      <vt:lpstr>Tecnologías y herramientas usadas</vt:lpstr>
      <vt:lpstr>Partida</vt:lpstr>
      <vt:lpstr>Partida</vt:lpstr>
      <vt:lpstr>Partida</vt:lpstr>
      <vt:lpstr>Partida</vt:lpstr>
      <vt:lpstr>Conclusiones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</dc:creator>
  <cp:lastModifiedBy>carlos</cp:lastModifiedBy>
  <cp:revision>100</cp:revision>
  <dcterms:created xsi:type="dcterms:W3CDTF">2011-06-10T18:38:48Z</dcterms:created>
  <dcterms:modified xsi:type="dcterms:W3CDTF">2011-06-12T16:58:16Z</dcterms:modified>
</cp:coreProperties>
</file>