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05" r:id="rId42"/>
    <p:sldId id="306" r:id="rId43"/>
    <p:sldId id="307" r:id="rId44"/>
    <p:sldId id="308" r:id="rId4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B6937E-2C05-4271-8C56-CC68BF83D925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E7D25-3CB8-46FE-8012-8D1AE9DB0DEA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821A5F-034F-44B8-BBFD-F440D4E21AB4}" type="slidenum">
              <a:rPr lang="es-ES"/>
              <a:pPr/>
              <a:t>20</a:t>
            </a:fld>
            <a:endParaRPr lang="es-E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a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FABFF6-4A29-4C42-B76A-3CA64520FE0E}" type="slidenum">
              <a:rPr lang="es-ES"/>
              <a:pPr/>
              <a:t>21</a:t>
            </a:fld>
            <a:endParaRPr lang="es-E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a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F93CBF-3EF2-4A45-B1D7-D27893E491A4}" type="slidenum">
              <a:rPr lang="es-ES"/>
              <a:pPr/>
              <a:t>22</a:t>
            </a:fld>
            <a:endParaRPr lang="es-E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a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37147-67F0-4B7C-95B2-42A5760577FF}" type="slidenum">
              <a:rPr lang="es-ES"/>
              <a:pPr/>
              <a:t>23</a:t>
            </a:fld>
            <a:endParaRPr lang="es-E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a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0B8962-76AE-4F30-8869-FBF6A9B8CF68}" type="slidenum">
              <a:rPr lang="es-ES" smtClean="0"/>
              <a:pPr/>
              <a:t>8</a:t>
            </a:fld>
            <a:endParaRPr lang="es-ES" smtClean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789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46528B-305E-4A2A-B2D4-D3712CD236A8}" type="slidenum">
              <a:rPr lang="es-ES" smtClean="0"/>
              <a:pPr/>
              <a:t>9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669C32-F97E-4C4F-A2EC-9C01BE6E2D95}" type="slidenum">
              <a:rPr lang="es-ES" smtClean="0"/>
              <a:pPr/>
              <a:t>14</a:t>
            </a:fld>
            <a:endParaRPr lang="es-ES" smtClean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D846E-D825-497C-B5EE-6B3D85CDA51C}" type="slidenum">
              <a:rPr lang="es-ES" smtClean="0"/>
              <a:pPr/>
              <a:t>15</a:t>
            </a:fld>
            <a:endParaRPr lang="es-ES" smtClean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A75255-AF95-404F-8266-19D84BA5DB75}" type="slidenum">
              <a:rPr lang="es-ES"/>
              <a:pPr/>
              <a:t>16</a:t>
            </a:fld>
            <a:endParaRPr lang="es-E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a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DFBB72-96F7-49AC-9196-F9117B3E509D}" type="slidenum">
              <a:rPr lang="es-ES"/>
              <a:pPr/>
              <a:t>17</a:t>
            </a:fld>
            <a:endParaRPr lang="es-E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a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D0AA79-7C3B-4FC8-909D-FB465AAAA439}" type="slidenum">
              <a:rPr lang="es-ES"/>
              <a:pPr/>
              <a:t>18</a:t>
            </a:fld>
            <a:endParaRPr lang="es-E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a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164594-68AD-48F7-857C-4D60FABF0D67}" type="slidenum">
              <a:rPr lang="es-ES"/>
              <a:pPr/>
              <a:t>19</a:t>
            </a:fld>
            <a:endParaRPr lang="es-E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a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AB582-8B53-4296-8466-C87C5448555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7C7F0-39C2-4FF8-B47E-11D8790D596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6AE81-C14F-4750-9FB8-4064686B31F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DE854-C1C5-4577-9595-E47DE6DE257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48C2D-7F35-420D-9411-165284C4A37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61724-D2D5-4118-BB3E-78B8B54B91F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2F808-1F7A-410C-98A5-35A1E01F455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322CB-9BAD-480B-A9DD-744387805CA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4E8C8-74FC-4847-933D-8F2BB437A3B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858E8-A640-4CEE-BC71-0E115528441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7D207-04DC-46EE-BB19-EB7239909FA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3FC409-19AB-4479-BED4-F9404881634F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eKnowledge/eKnowledge.swf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gsan_cornelio@uoc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aula.blogs.uoc.edu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847013" cy="2235200"/>
          </a:xfrm>
        </p:spPr>
        <p:txBody>
          <a:bodyPr/>
          <a:lstStyle/>
          <a:p>
            <a:r>
              <a:rPr lang="es-ES" b="1" dirty="0" smtClean="0"/>
              <a:t>La docencia en el aula virtual: experiencias, innovación y herramientas para aprender y enseñar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es-ES" smtClean="0"/>
              <a:t>eKnowledge</a:t>
            </a:r>
          </a:p>
        </p:txBody>
      </p:sp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989138"/>
            <a:ext cx="194945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12"/>
          <p:cNvPicPr>
            <a:picLocks noChangeAspect="1" noChangeArrowheads="1"/>
          </p:cNvPicPr>
          <p:nvPr/>
        </p:nvPicPr>
        <p:blipFill>
          <a:blip r:embed="rId3" cstate="print">
            <a:lum bright="36000" contrast="-50000"/>
          </a:blip>
          <a:srcRect/>
          <a:stretch>
            <a:fillRect/>
          </a:stretch>
        </p:blipFill>
        <p:spPr bwMode="auto">
          <a:xfrm>
            <a:off x="-36513" y="4005263"/>
            <a:ext cx="1865313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errar llave"/>
          <p:cNvSpPr/>
          <p:nvPr/>
        </p:nvSpPr>
        <p:spPr>
          <a:xfrm>
            <a:off x="1979613" y="1844675"/>
            <a:ext cx="504825" cy="3960813"/>
          </a:xfrm>
          <a:prstGeom prst="rightBrace">
            <a:avLst/>
          </a:prstGeom>
          <a:ln w="38100">
            <a:solidFill>
              <a:srgbClr val="D398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1700213"/>
            <a:ext cx="653415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12 CuadroTexto"/>
          <p:cNvSpPr txBox="1">
            <a:spLocks noChangeArrowheads="1"/>
          </p:cNvSpPr>
          <p:nvPr/>
        </p:nvSpPr>
        <p:spPr bwMode="auto">
          <a:xfrm>
            <a:off x="827088" y="3284538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000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r>
              <a:rPr lang="es-ES_tradnl" smtClean="0"/>
              <a:t>eKnowledge: ¿Qué Aporta?</a:t>
            </a:r>
          </a:p>
        </p:txBody>
      </p:sp>
      <p:sp>
        <p:nvSpPr>
          <p:cNvPr id="39938" name="2 CuadroTexto"/>
          <p:cNvSpPr txBox="1">
            <a:spLocks noChangeArrowheads="1"/>
          </p:cNvSpPr>
          <p:nvPr/>
        </p:nvSpPr>
        <p:spPr bwMode="auto">
          <a:xfrm>
            <a:off x="1331913" y="2924175"/>
            <a:ext cx="2436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/>
              <a:t>Soporte trabajo offline</a:t>
            </a:r>
          </a:p>
        </p:txBody>
      </p:sp>
      <p:sp>
        <p:nvSpPr>
          <p:cNvPr id="39939" name="3 CuadroTexto"/>
          <p:cNvSpPr txBox="1">
            <a:spLocks noChangeArrowheads="1"/>
          </p:cNvSpPr>
          <p:nvPr/>
        </p:nvSpPr>
        <p:spPr bwMode="auto">
          <a:xfrm>
            <a:off x="7235825" y="2492375"/>
            <a:ext cx="112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/>
              <a:t>etiquetas</a:t>
            </a:r>
          </a:p>
        </p:txBody>
      </p:sp>
      <p:sp>
        <p:nvSpPr>
          <p:cNvPr id="39940" name="4 CuadroTexto"/>
          <p:cNvSpPr txBox="1">
            <a:spLocks noChangeArrowheads="1"/>
          </p:cNvSpPr>
          <p:nvPr/>
        </p:nvSpPr>
        <p:spPr bwMode="auto">
          <a:xfrm>
            <a:off x="4572000" y="2636838"/>
            <a:ext cx="1262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/>
              <a:t>categorías</a:t>
            </a:r>
          </a:p>
        </p:txBody>
      </p:sp>
      <p:sp>
        <p:nvSpPr>
          <p:cNvPr id="39941" name="5 CuadroTexto"/>
          <p:cNvSpPr txBox="1">
            <a:spLocks noChangeArrowheads="1"/>
          </p:cNvSpPr>
          <p:nvPr/>
        </p:nvSpPr>
        <p:spPr bwMode="auto">
          <a:xfrm>
            <a:off x="5048250" y="3284538"/>
            <a:ext cx="4095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/>
              <a:t>Mejor estructuración de la información</a:t>
            </a:r>
          </a:p>
          <a:p>
            <a:pPr>
              <a:buFont typeface="Arial" charset="0"/>
              <a:buChar char="•"/>
            </a:pPr>
            <a:r>
              <a:rPr lang="es-ES_tradnl"/>
              <a:t>Foros</a:t>
            </a:r>
          </a:p>
          <a:p>
            <a:pPr>
              <a:buFont typeface="Arial" charset="0"/>
              <a:buChar char="•"/>
            </a:pPr>
            <a:r>
              <a:rPr lang="es-ES_tradnl"/>
              <a:t>Temas</a:t>
            </a:r>
          </a:p>
          <a:p>
            <a:pPr>
              <a:buFont typeface="Arial" charset="0"/>
              <a:buChar char="•"/>
            </a:pPr>
            <a:r>
              <a:rPr lang="es-ES_tradnl"/>
              <a:t>Mensajes</a:t>
            </a:r>
          </a:p>
        </p:txBody>
      </p:sp>
      <p:sp>
        <p:nvSpPr>
          <p:cNvPr id="39942" name="6 CuadroTexto"/>
          <p:cNvSpPr txBox="1">
            <a:spLocks noChangeArrowheads="1"/>
          </p:cNvSpPr>
          <p:nvPr/>
        </p:nvSpPr>
        <p:spPr bwMode="auto">
          <a:xfrm>
            <a:off x="5724525" y="6021388"/>
            <a:ext cx="1928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/>
              <a:t>Más colaborativo</a:t>
            </a:r>
          </a:p>
        </p:txBody>
      </p:sp>
      <p:pic>
        <p:nvPicPr>
          <p:cNvPr id="399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781300"/>
            <a:ext cx="8001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45815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3573463"/>
            <a:ext cx="11239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6" name="10 CuadroTexto"/>
          <p:cNvSpPr txBox="1">
            <a:spLocks noChangeArrowheads="1"/>
          </p:cNvSpPr>
          <p:nvPr/>
        </p:nvSpPr>
        <p:spPr bwMode="auto">
          <a:xfrm>
            <a:off x="755650" y="4724400"/>
            <a:ext cx="3390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/>
              <a:t>Mejor gestión de la información</a:t>
            </a:r>
          </a:p>
          <a:p>
            <a:pPr>
              <a:buFont typeface="Arial" charset="0"/>
              <a:buChar char="•"/>
            </a:pPr>
            <a:r>
              <a:rPr lang="es-ES_tradnl"/>
              <a:t>Favoritos</a:t>
            </a:r>
          </a:p>
          <a:p>
            <a:pPr>
              <a:buFont typeface="Arial" charset="0"/>
              <a:buChar char="•"/>
            </a:pPr>
            <a:r>
              <a:rPr lang="es-ES_tradnl"/>
              <a:t>Borradores</a:t>
            </a:r>
          </a:p>
          <a:p>
            <a:pPr>
              <a:buFont typeface="Arial" charset="0"/>
              <a:buChar char="•"/>
            </a:pPr>
            <a:r>
              <a:rPr lang="es-ES_tradnl"/>
              <a:t>Adjuntos</a:t>
            </a:r>
          </a:p>
        </p:txBody>
      </p:sp>
      <p:sp>
        <p:nvSpPr>
          <p:cNvPr id="39947" name="11 CuadroTexto"/>
          <p:cNvSpPr txBox="1">
            <a:spLocks noChangeArrowheads="1"/>
          </p:cNvSpPr>
          <p:nvPr/>
        </p:nvSpPr>
        <p:spPr bwMode="auto">
          <a:xfrm>
            <a:off x="4211638" y="1916113"/>
            <a:ext cx="2505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/>
              <a:t>Integración multimedia</a:t>
            </a:r>
          </a:p>
        </p:txBody>
      </p:sp>
      <p:sp>
        <p:nvSpPr>
          <p:cNvPr id="39948" name="12 CuadroTexto"/>
          <p:cNvSpPr txBox="1">
            <a:spLocks noChangeArrowheads="1"/>
          </p:cNvSpPr>
          <p:nvPr/>
        </p:nvSpPr>
        <p:spPr bwMode="auto">
          <a:xfrm>
            <a:off x="539750" y="2205038"/>
            <a:ext cx="2309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/>
              <a:t>Valoración mensajes</a:t>
            </a:r>
          </a:p>
        </p:txBody>
      </p:sp>
      <p:sp>
        <p:nvSpPr>
          <p:cNvPr id="39949" name="13 CuadroTexto"/>
          <p:cNvSpPr txBox="1">
            <a:spLocks noChangeArrowheads="1"/>
          </p:cNvSpPr>
          <p:nvPr/>
        </p:nvSpPr>
        <p:spPr bwMode="auto">
          <a:xfrm>
            <a:off x="827088" y="3860800"/>
            <a:ext cx="3095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/>
              <a:t>Citas y referencias cruzadas</a:t>
            </a:r>
          </a:p>
        </p:txBody>
      </p:sp>
      <p:sp>
        <p:nvSpPr>
          <p:cNvPr id="39950" name="14 CuadroTexto"/>
          <p:cNvSpPr txBox="1">
            <a:spLocks noChangeArrowheads="1"/>
          </p:cNvSpPr>
          <p:nvPr/>
        </p:nvSpPr>
        <p:spPr bwMode="auto">
          <a:xfrm>
            <a:off x="2916238" y="5949950"/>
            <a:ext cx="1222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/>
              <a:t>Búsqueda</a:t>
            </a:r>
          </a:p>
        </p:txBody>
      </p:sp>
      <p:sp>
        <p:nvSpPr>
          <p:cNvPr id="39951" name="15 CuadroTexto"/>
          <p:cNvSpPr txBox="1">
            <a:spLocks noChangeArrowheads="1"/>
          </p:cNvSpPr>
          <p:nvPr/>
        </p:nvSpPr>
        <p:spPr bwMode="auto">
          <a:xfrm>
            <a:off x="4067175" y="5445125"/>
            <a:ext cx="472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/>
              <a:t>Facilidad para el seguimiento de la actividad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cap="none" smtClean="0">
                <a:hlinkClick r:id="rId2" action="ppaction://hlinkfile"/>
              </a:rPr>
              <a:t>DEMOSTRACIÓN</a:t>
            </a:r>
            <a:endParaRPr lang="es-ES" cap="non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457200" y="701675"/>
            <a:ext cx="8229600" cy="1143000"/>
          </a:xfrm>
        </p:spPr>
        <p:txBody>
          <a:bodyPr/>
          <a:lstStyle/>
          <a:p>
            <a:r>
              <a:rPr lang="es-ES_tradnl" sz="4200" smtClean="0"/>
              <a:t>Actualmente en fase de pruebas</a:t>
            </a:r>
          </a:p>
        </p:txBody>
      </p:sp>
      <p:sp>
        <p:nvSpPr>
          <p:cNvPr id="41986" name="2 Marcador de contenido"/>
          <p:cNvSpPr>
            <a:spLocks noGrp="1"/>
          </p:cNvSpPr>
          <p:nvPr>
            <p:ph idx="1"/>
          </p:nvPr>
        </p:nvSpPr>
        <p:spPr>
          <a:xfrm>
            <a:off x="457200" y="1927225"/>
            <a:ext cx="8229600" cy="4525963"/>
          </a:xfrm>
        </p:spPr>
        <p:txBody>
          <a:bodyPr/>
          <a:lstStyle/>
          <a:p>
            <a:r>
              <a:rPr lang="es-ES_tradnl" sz="3000" smtClean="0"/>
              <a:t>20101i 20102</a:t>
            </a:r>
          </a:p>
          <a:p>
            <a:pPr lvl="1"/>
            <a:r>
              <a:rPr lang="es-ES_tradnl" sz="2400" smtClean="0"/>
              <a:t>Algunas asignaturas</a:t>
            </a:r>
          </a:p>
          <a:p>
            <a:pPr lvl="1"/>
            <a:r>
              <a:rPr lang="es-ES_tradnl" sz="2400" smtClean="0"/>
              <a:t>Máster de Software libre</a:t>
            </a:r>
          </a:p>
          <a:p>
            <a:pPr lvl="1"/>
            <a:r>
              <a:rPr lang="es-ES_tradnl" sz="2400" smtClean="0"/>
              <a:t>Máster de Business Intellingence</a:t>
            </a:r>
          </a:p>
          <a:p>
            <a:r>
              <a:rPr lang="es-ES_tradnl" sz="3000" smtClean="0"/>
              <a:t>Cosas que más han gustado:</a:t>
            </a:r>
          </a:p>
          <a:p>
            <a:pPr lvl="1"/>
            <a:r>
              <a:rPr lang="es-ES_tradnl" sz="2400" smtClean="0"/>
              <a:t>Interface intuitiva, más usable y moderna</a:t>
            </a:r>
          </a:p>
          <a:p>
            <a:pPr lvl="1"/>
            <a:r>
              <a:rPr lang="es-ES_tradnl" sz="2400" smtClean="0"/>
              <a:t>Mejor organización y flexibilidad</a:t>
            </a:r>
          </a:p>
          <a:p>
            <a:pPr lvl="1"/>
            <a:r>
              <a:rPr lang="es-ES_tradnl" sz="2400" smtClean="0"/>
              <a:t>Integración con elementos multimedia</a:t>
            </a:r>
          </a:p>
          <a:p>
            <a:pPr lvl="1"/>
            <a:r>
              <a:rPr lang="es-ES_tradnl" sz="2400" smtClean="0"/>
              <a:t>Facilidad de uso, RSS, funcionalidades y estadísticas</a:t>
            </a:r>
            <a:endParaRPr lang="es-ES_trad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9138"/>
            <a:ext cx="7772400" cy="1470025"/>
          </a:xfrm>
        </p:spPr>
        <p:txBody>
          <a:bodyPr/>
          <a:lstStyle/>
          <a:p>
            <a:r>
              <a:rPr lang="es-ES_tradnl" b="1" smtClean="0">
                <a:solidFill>
                  <a:srgbClr val="D39823"/>
                </a:solidFill>
              </a:rPr>
              <a:t>eKnowledge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4913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es-ES_tradnl" dirty="0" smtClean="0"/>
              <a:t>En breve </a:t>
            </a:r>
            <a:r>
              <a:rPr lang="es-ES_tradnl" b="1" dirty="0" smtClean="0">
                <a:solidFill>
                  <a:srgbClr val="D39823"/>
                </a:solidFill>
              </a:rPr>
              <a:t>en</a:t>
            </a:r>
            <a:r>
              <a:rPr lang="es-ES_tradnl" dirty="0" smtClean="0"/>
              <a:t> </a:t>
            </a:r>
            <a:r>
              <a:rPr lang="es-ES_tradnl" b="1" dirty="0" smtClean="0">
                <a:solidFill>
                  <a:srgbClr val="D39823"/>
                </a:solidFill>
              </a:rPr>
              <a:t>vuestras aulas </a:t>
            </a:r>
          </a:p>
          <a:p>
            <a:pPr algn="l">
              <a:defRPr/>
            </a:pPr>
            <a:endParaRPr lang="es-ES_tradnl" sz="2800" kern="1200" dirty="0" smtClean="0"/>
          </a:p>
          <a:p>
            <a:pPr>
              <a:defRPr/>
            </a:pPr>
            <a:r>
              <a:rPr lang="es-ES_tradnl" sz="2800" kern="1200" dirty="0" smtClean="0"/>
              <a:t>Eso sí, </a:t>
            </a:r>
            <a:r>
              <a:rPr lang="es-ES_tradnl" sz="2800" b="1" kern="1200" dirty="0" smtClean="0">
                <a:solidFill>
                  <a:srgbClr val="D39823"/>
                </a:solidFill>
              </a:rPr>
              <a:t>después de algunas mejoras </a:t>
            </a:r>
            <a:r>
              <a:rPr lang="es-ES_tradnl" sz="2800" kern="1200" dirty="0" smtClean="0"/>
              <a:t>en usabilidad i funcionalidades de soporte </a:t>
            </a:r>
          </a:p>
          <a:p>
            <a:pPr>
              <a:defRPr/>
            </a:pPr>
            <a:endParaRPr lang="es-ES_tradnl" b="1" dirty="0" smtClean="0">
              <a:solidFill>
                <a:srgbClr val="D39823"/>
              </a:solidFill>
            </a:endParaRPr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0" y="659765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s-ES_tradnl" sz="1200">
                <a:solidFill>
                  <a:srgbClr val="B2B2B2"/>
                </a:solidFill>
              </a:rPr>
              <a:t>Espai de paginació     </a:t>
            </a:r>
            <a:r>
              <a:rPr lang="es-ES_tradnl" sz="1200" b="1">
                <a:solidFill>
                  <a:srgbClr val="777777"/>
                </a:solidFill>
              </a:rPr>
              <a:t>2 /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5"/>
          <p:cNvSpPr>
            <a:spLocks noChangeArrowheads="1"/>
          </p:cNvSpPr>
          <p:nvPr/>
        </p:nvSpPr>
        <p:spPr bwMode="auto">
          <a:xfrm>
            <a:off x="0" y="659765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s-ES_tradnl" sz="1200">
                <a:solidFill>
                  <a:srgbClr val="B2B2B2"/>
                </a:solidFill>
              </a:rPr>
              <a:t>Espai de paginació     </a:t>
            </a:r>
            <a:r>
              <a:rPr lang="es-ES_tradnl" sz="1200" b="1">
                <a:solidFill>
                  <a:srgbClr val="777777"/>
                </a:solidFill>
              </a:rPr>
              <a:t>2 / 25</a:t>
            </a:r>
          </a:p>
        </p:txBody>
      </p:sp>
      <p:pic>
        <p:nvPicPr>
          <p:cNvPr id="45058" name="Picture 6" descr="igarcia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213"/>
            <a:ext cx="8096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5 Rectángulo"/>
          <p:cNvSpPr>
            <a:spLocks noChangeArrowheads="1"/>
          </p:cNvSpPr>
          <p:nvPr/>
        </p:nvSpPr>
        <p:spPr bwMode="auto">
          <a:xfrm>
            <a:off x="5400675" y="1682750"/>
            <a:ext cx="3275013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_tradnl" sz="2000" b="1">
              <a:solidFill>
                <a:srgbClr val="D39823"/>
              </a:solidFill>
            </a:endParaRPr>
          </a:p>
          <a:p>
            <a:r>
              <a:rPr lang="es-ES_tradnl"/>
              <a:t>Iolanda García González </a:t>
            </a:r>
          </a:p>
          <a:p>
            <a:endParaRPr lang="es-ES_tradnl"/>
          </a:p>
          <a:p>
            <a:endParaRPr lang="es-ES_tradnl"/>
          </a:p>
          <a:p>
            <a:endParaRPr lang="es-ES_tradnl"/>
          </a:p>
          <a:p>
            <a:endParaRPr lang="es-ES_tradnl"/>
          </a:p>
          <a:p>
            <a:r>
              <a:rPr lang="es-ES_tradnl"/>
              <a:t>Juan Antonio Mangas Forner</a:t>
            </a:r>
          </a:p>
          <a:p>
            <a:endParaRPr lang="es-ES_tradnl"/>
          </a:p>
          <a:p>
            <a:endParaRPr lang="es-ES_tradnl"/>
          </a:p>
          <a:p>
            <a:endParaRPr lang="es-ES_tradnl"/>
          </a:p>
          <a:p>
            <a:endParaRPr lang="es-ES_tradnl"/>
          </a:p>
          <a:p>
            <a:r>
              <a:rPr lang="es-ES_tradnl"/>
              <a:t>Jordi Conesa i Caralt</a:t>
            </a:r>
          </a:p>
          <a:p>
            <a:endParaRPr lang="es-ES_tradnl"/>
          </a:p>
          <a:p>
            <a:endParaRPr lang="es-ES_tradnl"/>
          </a:p>
          <a:p>
            <a:endParaRPr lang="es-ES_tradnl"/>
          </a:p>
          <a:p>
            <a:r>
              <a:rPr lang="es-ES_tradnl"/>
              <a:t>Carles Garrigues Olivella</a:t>
            </a:r>
          </a:p>
        </p:txBody>
      </p:sp>
      <p:pic>
        <p:nvPicPr>
          <p:cNvPr id="45060" name="Picture 8" descr="jmang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2950" y="2852738"/>
            <a:ext cx="862013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2" descr="jconesa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2950" y="4076700"/>
            <a:ext cx="862013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4" descr="Foto del remiten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3425" y="5300663"/>
            <a:ext cx="8715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10 Rectángulo"/>
          <p:cNvSpPr>
            <a:spLocks noChangeArrowheads="1"/>
          </p:cNvSpPr>
          <p:nvPr/>
        </p:nvSpPr>
        <p:spPr bwMode="auto">
          <a:xfrm>
            <a:off x="323850" y="981075"/>
            <a:ext cx="38528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600" b="1">
                <a:solidFill>
                  <a:srgbClr val="D39823"/>
                </a:solidFill>
              </a:rPr>
              <a:t>Más Información</a:t>
            </a:r>
          </a:p>
        </p:txBody>
      </p:sp>
      <p:sp>
        <p:nvSpPr>
          <p:cNvPr id="12" name="11 Abrir llave"/>
          <p:cNvSpPr/>
          <p:nvPr/>
        </p:nvSpPr>
        <p:spPr>
          <a:xfrm>
            <a:off x="4067175" y="1628775"/>
            <a:ext cx="288925" cy="2376488"/>
          </a:xfrm>
          <a:prstGeom prst="leftBrace">
            <a:avLst/>
          </a:prstGeom>
          <a:ln w="31750">
            <a:solidFill>
              <a:srgbClr val="D398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13" name="12 Abrir llave"/>
          <p:cNvSpPr/>
          <p:nvPr/>
        </p:nvSpPr>
        <p:spPr>
          <a:xfrm>
            <a:off x="4067175" y="4076700"/>
            <a:ext cx="288925" cy="2376488"/>
          </a:xfrm>
          <a:prstGeom prst="leftBrace">
            <a:avLst/>
          </a:prstGeom>
          <a:ln w="31750">
            <a:solidFill>
              <a:srgbClr val="D398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45066" name="12 CuadroTexto"/>
          <p:cNvSpPr txBox="1">
            <a:spLocks noChangeArrowheads="1"/>
          </p:cNvSpPr>
          <p:nvPr/>
        </p:nvSpPr>
        <p:spPr bwMode="auto">
          <a:xfrm>
            <a:off x="1619250" y="2492375"/>
            <a:ext cx="2301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/>
              <a:t>Promotores</a:t>
            </a:r>
          </a:p>
        </p:txBody>
      </p:sp>
      <p:sp>
        <p:nvSpPr>
          <p:cNvPr id="45067" name="12 CuadroTexto"/>
          <p:cNvSpPr txBox="1">
            <a:spLocks noChangeArrowheads="1"/>
          </p:cNvSpPr>
          <p:nvPr/>
        </p:nvSpPr>
        <p:spPr bwMode="auto">
          <a:xfrm>
            <a:off x="1547813" y="4965700"/>
            <a:ext cx="23717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/>
              <a:t>Beta testers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a-ES" b="1" smtClean="0">
                <a:solidFill>
                  <a:srgbClr val="222268"/>
                </a:solidFill>
              </a:rPr>
              <a:t>Media Art Wiki</a:t>
            </a:r>
            <a:endParaRPr lang="ca-ES" b="1" smtClean="0">
              <a:solidFill>
                <a:schemeClr val="accent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581525"/>
            <a:ext cx="9144000" cy="1031875"/>
          </a:xfrm>
          <a:solidFill>
            <a:schemeClr val="accent1">
              <a:alpha val="74117"/>
            </a:schemeClr>
          </a:solidFill>
        </p:spPr>
        <p:txBody>
          <a:bodyPr/>
          <a:lstStyle/>
          <a:p>
            <a:pPr eaLnBrk="1" hangingPunct="1"/>
            <a:r>
              <a:rPr lang="ca-ES" sz="1800" smtClean="0">
                <a:solidFill>
                  <a:srgbClr val="222268"/>
                </a:solidFill>
              </a:rPr>
              <a:t>Gemma San Cornelio</a:t>
            </a:r>
          </a:p>
          <a:p>
            <a:pPr eaLnBrk="1" hangingPunct="1"/>
            <a:r>
              <a:rPr lang="ca-ES" sz="1800" smtClean="0">
                <a:solidFill>
                  <a:srgbClr val="222268"/>
                </a:solidFill>
                <a:hlinkClick r:id="rId3"/>
              </a:rPr>
              <a:t>gsan_cornelio@uoc.edu</a:t>
            </a:r>
            <a:endParaRPr lang="ca-ES" sz="1800" smtClean="0">
              <a:solidFill>
                <a:srgbClr val="222268"/>
              </a:solidFill>
            </a:endParaRPr>
          </a:p>
          <a:p>
            <a:pPr eaLnBrk="1" hangingPunct="1"/>
            <a:r>
              <a:rPr lang="ca-ES" sz="1800" smtClean="0">
                <a:solidFill>
                  <a:srgbClr val="222268"/>
                </a:solidFill>
              </a:rPr>
              <a:t>Estudios de Ciencias de la Información y la Comunicacióm</a:t>
            </a:r>
            <a:endParaRPr lang="ca-ES" sz="1800" smtClean="0">
              <a:solidFill>
                <a:schemeClr val="accent2"/>
              </a:solidFill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659765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s-ES_tradnl" sz="1200" b="1">
                <a:solidFill>
                  <a:srgbClr val="B2B2B2"/>
                </a:solidFill>
              </a:rPr>
              <a:t> </a:t>
            </a:r>
            <a:r>
              <a:rPr lang="es-ES_tradnl" sz="1200" b="1">
                <a:solidFill>
                  <a:schemeClr val="bg2"/>
                </a:solidFill>
              </a:rPr>
              <a:t>1 / 7</a:t>
            </a:r>
            <a:endParaRPr lang="es-ES" sz="1200" b="1">
              <a:solidFill>
                <a:schemeClr val="bg2"/>
              </a:solidFill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1587500" y="6067425"/>
            <a:ext cx="64008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a-ES" sz="2400">
                <a:solidFill>
                  <a:srgbClr val="5D5D5D"/>
                </a:solidFill>
              </a:rPr>
              <a:t>II Jornada de Colaboradores Docentes UOC</a:t>
            </a:r>
          </a:p>
          <a:p>
            <a:pPr algn="ctr">
              <a:spcBef>
                <a:spcPct val="20000"/>
              </a:spcBef>
            </a:pPr>
            <a:r>
              <a:rPr lang="ca-ES" sz="2000">
                <a:solidFill>
                  <a:srgbClr val="5D5D5D"/>
                </a:solidFill>
              </a:rPr>
              <a:t>Barcelona, 9 junio 2011</a:t>
            </a:r>
          </a:p>
        </p:txBody>
      </p:sp>
      <p:pic>
        <p:nvPicPr>
          <p:cNvPr id="2054" name="Picture 9" descr="mediartwik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638425"/>
            <a:ext cx="51054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20713"/>
            <a:ext cx="7772400" cy="1470025"/>
          </a:xfrm>
        </p:spPr>
        <p:txBody>
          <a:bodyPr/>
          <a:lstStyle/>
          <a:p>
            <a:pPr eaLnBrk="1" hangingPunct="1"/>
            <a:r>
              <a:rPr lang="ca-ES" sz="3600" smtClean="0">
                <a:solidFill>
                  <a:srgbClr val="222268"/>
                </a:solidFill>
              </a:rPr>
              <a:t>Planteamiento:</a:t>
            </a:r>
            <a:endParaRPr lang="ca-ES" sz="3600" smtClean="0">
              <a:solidFill>
                <a:schemeClr val="accent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420938"/>
            <a:ext cx="9144000" cy="2879725"/>
          </a:xfrm>
          <a:solidFill>
            <a:schemeClr val="accent1">
              <a:alpha val="43921"/>
            </a:schemeClr>
          </a:solidFill>
        </p:spPr>
        <p:txBody>
          <a:bodyPr/>
          <a:lstStyle/>
          <a:p>
            <a:pPr algn="l" eaLnBrk="1" hangingPunct="1">
              <a:lnSpc>
                <a:spcPct val="90000"/>
              </a:lnSpc>
              <a:buFontTx/>
              <a:buChar char="•"/>
            </a:pPr>
            <a:endParaRPr lang="ca-ES" sz="2400" smtClean="0">
              <a:solidFill>
                <a:schemeClr val="accent2"/>
              </a:solidFill>
            </a:endParaRPr>
          </a:p>
          <a:p>
            <a:pPr lvl="3" algn="l" eaLnBrk="1" hangingPunct="1">
              <a:lnSpc>
                <a:spcPct val="90000"/>
              </a:lnSpc>
              <a:buFontTx/>
              <a:buChar char="–"/>
            </a:pPr>
            <a:r>
              <a:rPr lang="ca-ES" smtClean="0">
                <a:solidFill>
                  <a:schemeClr val="accent2"/>
                </a:solidFill>
              </a:rPr>
              <a:t> Proyecto de innovaci</a:t>
            </a:r>
            <a:r>
              <a:rPr lang="ca-ES" altLang="ja-JP" smtClean="0">
                <a:solidFill>
                  <a:schemeClr val="accent2"/>
                </a:solidFill>
                <a:ea typeface="ＭＳ Ｐゴシック" pitchFamily="1" charset="-128"/>
              </a:rPr>
              <a:t>ón docente</a:t>
            </a:r>
            <a:r>
              <a:rPr lang="ca-ES" smtClean="0">
                <a:solidFill>
                  <a:schemeClr val="accent2"/>
                </a:solidFill>
              </a:rPr>
              <a:t> interdisciplinar e interestudios (2007)</a:t>
            </a:r>
          </a:p>
          <a:p>
            <a:pPr lvl="3" algn="l" eaLnBrk="1" hangingPunct="1">
              <a:lnSpc>
                <a:spcPct val="90000"/>
              </a:lnSpc>
            </a:pPr>
            <a:r>
              <a:rPr lang="ca-ES" smtClean="0">
                <a:solidFill>
                  <a:schemeClr val="accent2"/>
                </a:solidFill>
              </a:rPr>
              <a:t>(Comunicación, Humanitades y Graduado Multimedia)</a:t>
            </a:r>
          </a:p>
          <a:p>
            <a:pPr lvl="3" algn="l" eaLnBrk="1" hangingPunct="1">
              <a:lnSpc>
                <a:spcPct val="90000"/>
              </a:lnSpc>
              <a:buFontTx/>
              <a:buChar char="–"/>
            </a:pPr>
            <a:r>
              <a:rPr lang="ca-ES" smtClean="0">
                <a:solidFill>
                  <a:schemeClr val="accent2"/>
                </a:solidFill>
              </a:rPr>
              <a:t> Enfocado al aprenendizaje colaborativo de una materia en constant evolució (media art)</a:t>
            </a:r>
          </a:p>
          <a:p>
            <a:pPr lvl="3" algn="l" eaLnBrk="1" hangingPunct="1">
              <a:lnSpc>
                <a:spcPct val="90000"/>
              </a:lnSpc>
              <a:buFontTx/>
              <a:buChar char="–"/>
            </a:pPr>
            <a:r>
              <a:rPr lang="ca-ES" smtClean="0">
                <a:solidFill>
                  <a:schemeClr val="accent2"/>
                </a:solidFill>
              </a:rPr>
              <a:t> Repositorio y espacio de consulta de referencia</a:t>
            </a:r>
          </a:p>
          <a:p>
            <a:pPr lvl="3" algn="l" eaLnBrk="1" hangingPunct="1">
              <a:lnSpc>
                <a:spcPct val="90000"/>
              </a:lnSpc>
              <a:buFontTx/>
              <a:buChar char="–"/>
            </a:pPr>
            <a:r>
              <a:rPr lang="ca-ES" smtClean="0">
                <a:solidFill>
                  <a:schemeClr val="accent2"/>
                </a:solidFill>
              </a:rPr>
              <a:t> Experiencia en la assignatura “arte y est</a:t>
            </a:r>
            <a:r>
              <a:rPr lang="ca-ES" altLang="ja-JP" smtClean="0">
                <a:solidFill>
                  <a:schemeClr val="accent2"/>
                </a:solidFill>
                <a:ea typeface="ＭＳ Ｐゴシック" pitchFamily="1" charset="-128"/>
              </a:rPr>
              <a:t>é</a:t>
            </a:r>
            <a:r>
              <a:rPr lang="ca-ES" smtClean="0">
                <a:solidFill>
                  <a:schemeClr val="accent2"/>
                </a:solidFill>
              </a:rPr>
              <a:t>tica digital” CAV</a:t>
            </a:r>
          </a:p>
          <a:p>
            <a:pPr lvl="3" algn="l" eaLnBrk="1" hangingPunct="1">
              <a:lnSpc>
                <a:spcPct val="90000"/>
              </a:lnSpc>
            </a:pPr>
            <a:r>
              <a:rPr lang="ca-ES" smtClean="0">
                <a:solidFill>
                  <a:schemeClr val="accent2"/>
                </a:solidFill>
              </a:rPr>
              <a:t>(2008 - actualidad)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ca-ES" smtClean="0">
              <a:solidFill>
                <a:schemeClr val="accent2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659765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s-ES_tradnl" sz="1200" b="1">
                <a:solidFill>
                  <a:srgbClr val="B2B2B2"/>
                </a:solidFill>
              </a:rPr>
              <a:t> </a:t>
            </a:r>
            <a:r>
              <a:rPr lang="es-ES_tradnl" sz="1200" b="1">
                <a:solidFill>
                  <a:schemeClr val="bg2"/>
                </a:solidFill>
              </a:rPr>
              <a:t>2 / 7</a:t>
            </a:r>
            <a:endParaRPr lang="es-ES" sz="1200" b="1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20713"/>
            <a:ext cx="7772400" cy="1470025"/>
          </a:xfrm>
        </p:spPr>
        <p:txBody>
          <a:bodyPr/>
          <a:lstStyle/>
          <a:p>
            <a:pPr eaLnBrk="1" hangingPunct="1"/>
            <a:r>
              <a:rPr lang="ca-ES" sz="3600" smtClean="0">
                <a:solidFill>
                  <a:srgbClr val="222268"/>
                </a:solidFill>
              </a:rPr>
              <a:t>Contenidos: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59765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s-ES_tradnl" sz="1200">
                <a:solidFill>
                  <a:srgbClr val="B2B2B2"/>
                </a:solidFill>
              </a:rPr>
              <a:t> </a:t>
            </a:r>
            <a:r>
              <a:rPr lang="es-ES_tradnl" sz="1200" b="1">
                <a:solidFill>
                  <a:schemeClr val="bg2"/>
                </a:solidFill>
              </a:rPr>
              <a:t>3 / 7</a:t>
            </a:r>
            <a:endParaRPr lang="es-ES" sz="1200" b="1">
              <a:solidFill>
                <a:schemeClr val="bg2"/>
              </a:solidFill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0" y="2492375"/>
            <a:ext cx="9144000" cy="3140075"/>
          </a:xfrm>
          <a:prstGeom prst="rect">
            <a:avLst/>
          </a:prstGeom>
          <a:solidFill>
            <a:schemeClr val="accent1">
              <a:alpha val="4392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buFontTx/>
              <a:buChar char="•"/>
            </a:pPr>
            <a:r>
              <a:rPr lang="ca-ES" sz="2000">
                <a:solidFill>
                  <a:schemeClr val="accent2"/>
                </a:solidFill>
              </a:rPr>
              <a:t> Aportados por los profesores inicialmente</a:t>
            </a:r>
          </a:p>
          <a:p>
            <a:pPr lvl="2">
              <a:buFontTx/>
              <a:buChar char="•"/>
            </a:pPr>
            <a:endParaRPr lang="ca-ES" sz="2000">
              <a:solidFill>
                <a:schemeClr val="accent2"/>
              </a:solidFill>
            </a:endParaRPr>
          </a:p>
          <a:p>
            <a:pPr lvl="3">
              <a:buFontTx/>
              <a:buChar char="•"/>
            </a:pPr>
            <a:r>
              <a:rPr lang="ca-ES" sz="2000">
                <a:solidFill>
                  <a:schemeClr val="accent2"/>
                </a:solidFill>
              </a:rPr>
              <a:t> Bibliograf</a:t>
            </a:r>
            <a:r>
              <a:rPr lang="ca-ES" altLang="ja-JP" sz="2000">
                <a:solidFill>
                  <a:schemeClr val="accent2"/>
                </a:solidFill>
                <a:ea typeface="ＭＳ Ｐゴシック" pitchFamily="1" charset="-128"/>
              </a:rPr>
              <a:t>í</a:t>
            </a:r>
            <a:r>
              <a:rPr lang="ca-ES" sz="2000">
                <a:solidFill>
                  <a:schemeClr val="accent2"/>
                </a:solidFill>
              </a:rPr>
              <a:t>a especializada </a:t>
            </a:r>
          </a:p>
          <a:p>
            <a:pPr lvl="3">
              <a:buFontTx/>
              <a:buChar char="•"/>
            </a:pPr>
            <a:r>
              <a:rPr lang="ca-ES" sz="2000">
                <a:solidFill>
                  <a:schemeClr val="accent2"/>
                </a:solidFill>
              </a:rPr>
              <a:t> Listado de bases de datos internacionales</a:t>
            </a:r>
          </a:p>
          <a:p>
            <a:pPr lvl="3">
              <a:buFontTx/>
              <a:buChar char="•"/>
            </a:pPr>
            <a:endParaRPr lang="ca-ES" sz="2000">
              <a:solidFill>
                <a:schemeClr val="accent2"/>
              </a:solidFill>
            </a:endParaRPr>
          </a:p>
          <a:p>
            <a:pPr lvl="2">
              <a:buFontTx/>
              <a:buChar char="•"/>
            </a:pPr>
            <a:r>
              <a:rPr lang="ca-ES" sz="2000">
                <a:solidFill>
                  <a:schemeClr val="accent2"/>
                </a:solidFill>
              </a:rPr>
              <a:t> Din</a:t>
            </a:r>
            <a:r>
              <a:rPr lang="ca-ES" altLang="ja-JP" sz="2000">
                <a:solidFill>
                  <a:schemeClr val="accent2"/>
                </a:solidFill>
                <a:ea typeface="ＭＳ Ｐゴシック" pitchFamily="1" charset="-128"/>
              </a:rPr>
              <a:t>á</a:t>
            </a:r>
            <a:r>
              <a:rPr lang="ca-ES" sz="2000">
                <a:solidFill>
                  <a:schemeClr val="accent2"/>
                </a:solidFill>
              </a:rPr>
              <a:t>micos y en crecimiento por parte de los estudiantes</a:t>
            </a:r>
          </a:p>
          <a:p>
            <a:pPr lvl="3">
              <a:buFontTx/>
              <a:buChar char="•"/>
            </a:pPr>
            <a:r>
              <a:rPr lang="ca-ES" sz="2000">
                <a:solidFill>
                  <a:schemeClr val="accent2"/>
                </a:solidFill>
              </a:rPr>
              <a:t> Glosario de t</a:t>
            </a:r>
            <a:r>
              <a:rPr lang="ca-ES" altLang="ja-JP" sz="2000">
                <a:solidFill>
                  <a:schemeClr val="accent2"/>
                </a:solidFill>
                <a:ea typeface="ＭＳ Ｐゴシック" pitchFamily="1" charset="-128"/>
              </a:rPr>
              <a:t>érminos</a:t>
            </a:r>
            <a:r>
              <a:rPr lang="ca-ES" sz="2000">
                <a:solidFill>
                  <a:schemeClr val="accent2"/>
                </a:solidFill>
              </a:rPr>
              <a:t> propios del </a:t>
            </a:r>
            <a:r>
              <a:rPr lang="ca-ES" altLang="ja-JP" sz="2000">
                <a:solidFill>
                  <a:schemeClr val="accent2"/>
                </a:solidFill>
                <a:ea typeface="ＭＳ Ｐゴシック" pitchFamily="1" charset="-128"/>
              </a:rPr>
              <a:t>á</a:t>
            </a:r>
            <a:r>
              <a:rPr lang="ca-ES" sz="2000">
                <a:solidFill>
                  <a:schemeClr val="accent2"/>
                </a:solidFill>
              </a:rPr>
              <a:t>rea de conocimiento </a:t>
            </a:r>
          </a:p>
          <a:p>
            <a:pPr lvl="3">
              <a:buFontTx/>
              <a:buChar char="•"/>
            </a:pPr>
            <a:r>
              <a:rPr lang="ca-ES" sz="2000">
                <a:solidFill>
                  <a:schemeClr val="accent2"/>
                </a:solidFill>
              </a:rPr>
              <a:t> Descripciones de pr</a:t>
            </a:r>
            <a:r>
              <a:rPr lang="ca-ES" altLang="ja-JP" sz="2000">
                <a:solidFill>
                  <a:schemeClr val="accent2"/>
                </a:solidFill>
                <a:ea typeface="ＭＳ Ｐゴシック" pitchFamily="1" charset="-128"/>
              </a:rPr>
              <a:t>á</a:t>
            </a:r>
            <a:r>
              <a:rPr lang="ca-ES" sz="2000">
                <a:solidFill>
                  <a:schemeClr val="accent2"/>
                </a:solidFill>
              </a:rPr>
              <a:t>cticas artísticas (fichas)</a:t>
            </a:r>
          </a:p>
          <a:p>
            <a:pPr lvl="2">
              <a:buFontTx/>
              <a:buChar char="•"/>
            </a:pPr>
            <a:endParaRPr lang="ca-ES" sz="2000">
              <a:solidFill>
                <a:schemeClr val="accent2"/>
              </a:solidFill>
            </a:endParaRPr>
          </a:p>
          <a:p>
            <a:pPr lvl="4">
              <a:buFontTx/>
              <a:buChar char="•"/>
            </a:pPr>
            <a:r>
              <a:rPr lang="ca-ES" sz="2000">
                <a:solidFill>
                  <a:schemeClr val="accent2"/>
                </a:solidFill>
              </a:rPr>
              <a:t> 	Espacios de interacci</a:t>
            </a:r>
            <a:r>
              <a:rPr lang="ca-ES" altLang="ja-JP" sz="2000">
                <a:solidFill>
                  <a:schemeClr val="accent2"/>
                </a:solidFill>
                <a:ea typeface="ＭＳ Ｐゴシック" pitchFamily="1" charset="-128"/>
              </a:rPr>
              <a:t>ón</a:t>
            </a:r>
            <a:r>
              <a:rPr lang="ca-ES" sz="2000">
                <a:solidFill>
                  <a:schemeClr val="accent2"/>
                </a:solidFill>
              </a:rPr>
              <a:t>: f</a:t>
            </a:r>
            <a:r>
              <a:rPr lang="ca-ES" altLang="ja-JP" sz="2000">
                <a:solidFill>
                  <a:schemeClr val="accent2"/>
                </a:solidFill>
                <a:ea typeface="ＭＳ Ｐゴシック" pitchFamily="1" charset="-128"/>
              </a:rPr>
              <a:t>oros</a:t>
            </a:r>
            <a:endParaRPr lang="ca-ES" sz="2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ca-E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a-ES" smtClean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659765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s-ES_tradnl" sz="1200" b="1">
                <a:solidFill>
                  <a:srgbClr val="777777"/>
                </a:solidFill>
              </a:rPr>
              <a:t>4 / 7</a:t>
            </a:r>
            <a:endParaRPr lang="es-ES" sz="1200" b="1">
              <a:solidFill>
                <a:srgbClr val="777777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297113"/>
            <a:ext cx="8424863" cy="37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85800" y="62071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3600">
                <a:solidFill>
                  <a:srgbClr val="222268"/>
                </a:solidFill>
              </a:rPr>
              <a:t>Prácticas artísticas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989138" y="6015038"/>
            <a:ext cx="409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>
                <a:solidFill>
                  <a:schemeClr val="accent2"/>
                </a:solidFill>
              </a:rPr>
              <a:t>http://brasilia.uoc.es/tiki2/tiki-index.php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413" cy="1143000"/>
          </a:xfrm>
        </p:spPr>
        <p:txBody>
          <a:bodyPr/>
          <a:lstStyle/>
          <a:p>
            <a:pPr algn="l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pt-BR" b="1" dirty="0" err="1" smtClean="0">
                <a:solidFill>
                  <a:srgbClr val="8289A6"/>
                </a:solidFill>
              </a:rPr>
              <a:t>Desarrollo</a:t>
            </a:r>
            <a:r>
              <a:rPr lang="pt-BR" b="1" dirty="0" smtClean="0">
                <a:solidFill>
                  <a:srgbClr val="8289A6"/>
                </a:solidFill>
              </a:rPr>
              <a:t> </a:t>
            </a:r>
            <a:r>
              <a:rPr lang="pt-BR" b="1" dirty="0" err="1" smtClean="0">
                <a:solidFill>
                  <a:srgbClr val="8289A6"/>
                </a:solidFill>
              </a:rPr>
              <a:t>del</a:t>
            </a:r>
            <a:r>
              <a:rPr lang="pt-BR" b="1" dirty="0" smtClean="0">
                <a:solidFill>
                  <a:srgbClr val="8289A6"/>
                </a:solidFill>
              </a:rPr>
              <a:t> </a:t>
            </a:r>
            <a:r>
              <a:rPr lang="pt-BR" b="1" dirty="0" err="1" smtClean="0">
                <a:solidFill>
                  <a:srgbClr val="8289A6"/>
                </a:solidFill>
              </a:rPr>
              <a:t>taller</a:t>
            </a:r>
            <a:endParaRPr lang="es-ES" dirty="0" smtClean="0"/>
          </a:p>
        </p:txBody>
      </p:sp>
      <p:sp>
        <p:nvSpPr>
          <p:cNvPr id="16386" name="2 Marcador de contenido"/>
          <p:cNvSpPr>
            <a:spLocks noGrp="1"/>
          </p:cNvSpPr>
          <p:nvPr>
            <p:ph idx="1"/>
          </p:nvPr>
        </p:nvSpPr>
        <p:spPr>
          <a:xfrm>
            <a:off x="395288" y="198913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pt-BR" b="1" dirty="0" smtClean="0">
                <a:solidFill>
                  <a:srgbClr val="8289A6"/>
                </a:solidFill>
              </a:rPr>
              <a:t>(1)</a:t>
            </a:r>
            <a:r>
              <a:rPr lang="es-ES" dirty="0" smtClean="0"/>
              <a:t> Presentación</a:t>
            </a:r>
          </a:p>
          <a:p>
            <a:pPr>
              <a:buFontTx/>
              <a:buNone/>
            </a:pPr>
            <a:r>
              <a:rPr lang="pt-BR" b="1" dirty="0" smtClean="0">
                <a:solidFill>
                  <a:srgbClr val="8289A6"/>
                </a:solidFill>
              </a:rPr>
              <a:t>(2)</a:t>
            </a:r>
            <a:r>
              <a:rPr lang="es-ES" dirty="0" smtClean="0"/>
              <a:t> Experiencias docentes</a:t>
            </a:r>
          </a:p>
          <a:p>
            <a:pPr>
              <a:buFontTx/>
              <a:buNone/>
            </a:pPr>
            <a:r>
              <a:rPr lang="pt-BR" b="1" dirty="0" smtClean="0">
                <a:solidFill>
                  <a:srgbClr val="8289A6"/>
                </a:solidFill>
              </a:rPr>
              <a:t>(3)</a:t>
            </a:r>
            <a:r>
              <a:rPr lang="es-ES" dirty="0" smtClean="0"/>
              <a:t> El acompañamiento</a:t>
            </a:r>
          </a:p>
          <a:p>
            <a:pPr>
              <a:buFontTx/>
              <a:buNone/>
            </a:pPr>
            <a:r>
              <a:rPr lang="pt-BR" b="1" dirty="0" smtClean="0">
                <a:solidFill>
                  <a:srgbClr val="8289A6"/>
                </a:solidFill>
              </a:rPr>
              <a:t>(4)</a:t>
            </a:r>
            <a:r>
              <a:rPr lang="es-ES" dirty="0" smtClean="0"/>
              <a:t> Discusión </a:t>
            </a:r>
          </a:p>
          <a:p>
            <a:endParaRPr lang="es-ES" dirty="0" smtClean="0"/>
          </a:p>
          <a:p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20713"/>
            <a:ext cx="7772400" cy="1470025"/>
          </a:xfrm>
        </p:spPr>
        <p:txBody>
          <a:bodyPr/>
          <a:lstStyle/>
          <a:p>
            <a:pPr eaLnBrk="1" hangingPunct="1"/>
            <a:r>
              <a:rPr lang="ca-ES" sz="3600" smtClean="0">
                <a:solidFill>
                  <a:srgbClr val="222268"/>
                </a:solidFill>
              </a:rPr>
              <a:t>Aplicación pedag</a:t>
            </a:r>
            <a:r>
              <a:rPr lang="ca-ES" altLang="ja-JP" sz="3600" smtClean="0">
                <a:solidFill>
                  <a:srgbClr val="222268"/>
                </a:solidFill>
                <a:ea typeface="ＭＳ Ｐゴシック" pitchFamily="1" charset="-128"/>
              </a:rPr>
              <a:t>ó</a:t>
            </a:r>
            <a:r>
              <a:rPr lang="ca-ES" sz="3600" smtClean="0">
                <a:solidFill>
                  <a:srgbClr val="222268"/>
                </a:solidFill>
              </a:rPr>
              <a:t>gica: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659765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s-ES_tradnl" sz="1200" b="1">
                <a:solidFill>
                  <a:srgbClr val="B2B2B2"/>
                </a:solidFill>
              </a:rPr>
              <a:t>5</a:t>
            </a:r>
            <a:r>
              <a:rPr lang="es-ES_tradnl" sz="1200" b="1">
                <a:solidFill>
                  <a:schemeClr val="bg2"/>
                </a:solidFill>
              </a:rPr>
              <a:t> / 7</a:t>
            </a:r>
            <a:endParaRPr lang="es-ES" sz="1200" b="1">
              <a:solidFill>
                <a:schemeClr val="bg2"/>
              </a:solidFill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2133600"/>
            <a:ext cx="9251950" cy="3444875"/>
          </a:xfrm>
          <a:prstGeom prst="rect">
            <a:avLst/>
          </a:prstGeom>
          <a:solidFill>
            <a:schemeClr val="accent1"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57300" lvl="2" indent="-342900">
              <a:buFontTx/>
              <a:buAutoNum type="arabicPeriod"/>
            </a:pPr>
            <a:r>
              <a:rPr lang="ca-ES" sz="2000">
                <a:solidFill>
                  <a:schemeClr val="accent2"/>
                </a:solidFill>
              </a:rPr>
              <a:t> Implementación del glosario de t</a:t>
            </a:r>
            <a:r>
              <a:rPr lang="ca-ES" altLang="ja-JP" sz="2000">
                <a:solidFill>
                  <a:schemeClr val="accent2"/>
                </a:solidFill>
                <a:ea typeface="ＭＳ Ｐゴシック" pitchFamily="1" charset="-128"/>
              </a:rPr>
              <a:t>é</a:t>
            </a:r>
            <a:r>
              <a:rPr lang="ca-ES" sz="2000">
                <a:solidFill>
                  <a:schemeClr val="accent2"/>
                </a:solidFill>
              </a:rPr>
              <a:t>rmnos:</a:t>
            </a:r>
          </a:p>
          <a:p>
            <a:pPr marL="1257300" lvl="2" indent="-342900"/>
            <a:endParaRPr lang="ca-ES" sz="2000">
              <a:solidFill>
                <a:schemeClr val="accent2"/>
              </a:solidFill>
            </a:endParaRPr>
          </a:p>
          <a:p>
            <a:pPr marL="1714500" lvl="3" indent="-342900">
              <a:buFontTx/>
              <a:buChar char="•"/>
            </a:pPr>
            <a:r>
              <a:rPr lang="ca-ES" sz="2000">
                <a:solidFill>
                  <a:schemeClr val="accent2"/>
                </a:solidFill>
              </a:rPr>
              <a:t> texto</a:t>
            </a:r>
          </a:p>
          <a:p>
            <a:pPr marL="1714500" lvl="3" indent="-342900">
              <a:buFontTx/>
              <a:buChar char="•"/>
            </a:pPr>
            <a:r>
              <a:rPr lang="ca-ES" sz="2000">
                <a:solidFill>
                  <a:schemeClr val="accent2"/>
                </a:solidFill>
              </a:rPr>
              <a:t> video</a:t>
            </a:r>
          </a:p>
          <a:p>
            <a:pPr marL="1714500" lvl="3" indent="-342900">
              <a:buFontTx/>
              <a:buChar char="•"/>
            </a:pPr>
            <a:endParaRPr lang="ca-ES" sz="2000">
              <a:solidFill>
                <a:schemeClr val="accent2"/>
              </a:solidFill>
            </a:endParaRPr>
          </a:p>
          <a:p>
            <a:pPr marL="1257300" lvl="2" indent="-342900">
              <a:buFontTx/>
              <a:buAutoNum type="arabicPeriod" startAt="2"/>
            </a:pPr>
            <a:r>
              <a:rPr lang="ca-ES" sz="2000">
                <a:solidFill>
                  <a:schemeClr val="accent2"/>
                </a:solidFill>
              </a:rPr>
              <a:t>Realización de fichas de trabajos de </a:t>
            </a:r>
            <a:r>
              <a:rPr lang="ca-ES" sz="2000" i="1">
                <a:solidFill>
                  <a:schemeClr val="accent2"/>
                </a:solidFill>
              </a:rPr>
              <a:t>media art</a:t>
            </a:r>
            <a:r>
              <a:rPr lang="ca-ES" sz="2000">
                <a:solidFill>
                  <a:schemeClr val="accent2"/>
                </a:solidFill>
              </a:rPr>
              <a:t> que incluyen: descripción, contexto, im</a:t>
            </a:r>
            <a:r>
              <a:rPr lang="ca-ES" altLang="ja-JP" sz="2000">
                <a:solidFill>
                  <a:schemeClr val="accent2"/>
                </a:solidFill>
                <a:ea typeface="ＭＳ Ｐゴシック" pitchFamily="1" charset="-128"/>
              </a:rPr>
              <a:t>á</a:t>
            </a:r>
            <a:r>
              <a:rPr lang="ca-ES" sz="2000">
                <a:solidFill>
                  <a:schemeClr val="accent2"/>
                </a:solidFill>
              </a:rPr>
              <a:t>genes, videos, valoración crítica –modelo pre-diseñado</a:t>
            </a:r>
          </a:p>
          <a:p>
            <a:pPr marL="1257300" lvl="2" indent="-342900">
              <a:buFontTx/>
              <a:buAutoNum type="arabicPeriod" startAt="2"/>
            </a:pPr>
            <a:endParaRPr lang="ca-ES" sz="2000">
              <a:solidFill>
                <a:schemeClr val="accent2"/>
              </a:solidFill>
            </a:endParaRPr>
          </a:p>
          <a:p>
            <a:pPr marL="1714500" lvl="3" indent="-342900">
              <a:buFontTx/>
              <a:buChar char="•"/>
            </a:pPr>
            <a:r>
              <a:rPr lang="ca-ES" sz="2000">
                <a:solidFill>
                  <a:schemeClr val="accent2"/>
                </a:solidFill>
              </a:rPr>
              <a:t>Fichas de nueva creaci</a:t>
            </a:r>
            <a:r>
              <a:rPr lang="ca-ES" altLang="ja-JP" sz="2000">
                <a:solidFill>
                  <a:schemeClr val="accent2"/>
                </a:solidFill>
                <a:ea typeface="ＭＳ Ｐゴシック" pitchFamily="1" charset="-128"/>
              </a:rPr>
              <a:t>ón</a:t>
            </a:r>
            <a:endParaRPr lang="ca-ES" sz="2000">
              <a:solidFill>
                <a:schemeClr val="accent2"/>
              </a:solidFill>
            </a:endParaRPr>
          </a:p>
          <a:p>
            <a:pPr marL="1714500" lvl="3" indent="-342900">
              <a:buFontTx/>
              <a:buChar char="•"/>
            </a:pPr>
            <a:r>
              <a:rPr lang="ca-ES" sz="2000">
                <a:solidFill>
                  <a:schemeClr val="accent2"/>
                </a:solidFill>
              </a:rPr>
              <a:t>Revisión y mejora de fichas de semestres anteriores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0" y="659765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s-ES_tradnl" sz="1200" b="1">
                <a:solidFill>
                  <a:srgbClr val="777777"/>
                </a:solidFill>
              </a:rPr>
              <a:t>6 / 7</a:t>
            </a:r>
            <a:endParaRPr lang="es-ES" sz="1200" b="1">
              <a:solidFill>
                <a:srgbClr val="777777"/>
              </a:solidFill>
            </a:endParaRPr>
          </a:p>
        </p:txBody>
      </p:sp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860550"/>
            <a:ext cx="6264275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685800" y="62071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3600">
                <a:solidFill>
                  <a:srgbClr val="222268"/>
                </a:solidFill>
              </a:rPr>
              <a:t>Prácticas</a:t>
            </a:r>
            <a:r>
              <a:rPr lang="ca-ES" sz="3600">
                <a:solidFill>
                  <a:schemeClr val="accent2"/>
                </a:solidFill>
              </a:rPr>
              <a:t> </a:t>
            </a:r>
            <a:r>
              <a:rPr lang="ca-ES" sz="3600">
                <a:solidFill>
                  <a:srgbClr val="222268"/>
                </a:solidFill>
              </a:rPr>
              <a:t>artísticas</a:t>
            </a:r>
            <a:endParaRPr lang="ca-ES" sz="3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659765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s-ES_tradnl" sz="1200" b="1">
                <a:solidFill>
                  <a:srgbClr val="B2B2B2"/>
                </a:solidFill>
              </a:rPr>
              <a:t>7 </a:t>
            </a:r>
            <a:r>
              <a:rPr lang="es-ES_tradnl" sz="1200" b="1">
                <a:solidFill>
                  <a:srgbClr val="777777"/>
                </a:solidFill>
              </a:rPr>
              <a:t> / 7</a:t>
            </a:r>
            <a:endParaRPr lang="es-ES" sz="1200" b="1">
              <a:solidFill>
                <a:srgbClr val="777777"/>
              </a:solidFill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685800" y="69215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3600">
                <a:solidFill>
                  <a:srgbClr val="222268"/>
                </a:solidFill>
              </a:rPr>
              <a:t>Glosario: cibernetic art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816100"/>
            <a:ext cx="56896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659765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s-ES_tradnl" sz="1200" b="1">
                <a:solidFill>
                  <a:srgbClr val="B2B2B2"/>
                </a:solidFill>
              </a:rPr>
              <a:t>7 </a:t>
            </a:r>
            <a:r>
              <a:rPr lang="es-ES_tradnl" sz="1200" b="1">
                <a:solidFill>
                  <a:srgbClr val="777777"/>
                </a:solidFill>
              </a:rPr>
              <a:t> / 7</a:t>
            </a:r>
            <a:endParaRPr lang="es-ES" sz="1200" b="1">
              <a:solidFill>
                <a:srgbClr val="777777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85800" y="69215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3600">
                <a:solidFill>
                  <a:srgbClr val="222268"/>
                </a:solidFill>
              </a:rPr>
              <a:t>Equipo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555625" y="2559050"/>
            <a:ext cx="87693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s-ES">
                <a:solidFill>
                  <a:schemeClr val="accent2"/>
                </a:solidFill>
              </a:rPr>
              <a:t> Gemma San Cornelio (Estudis de Ciències de la Informació i la Comunicació)</a:t>
            </a:r>
          </a:p>
          <a:p>
            <a:pPr>
              <a:buFontTx/>
              <a:buChar char="•"/>
            </a:pPr>
            <a:r>
              <a:rPr lang="es-ES">
                <a:solidFill>
                  <a:schemeClr val="accent2"/>
                </a:solidFill>
              </a:rPr>
              <a:t> Pau Alsina (Estudis d’Humanitats) </a:t>
            </a:r>
          </a:p>
          <a:p>
            <a:pPr>
              <a:buFontTx/>
              <a:buChar char="•"/>
            </a:pPr>
            <a:r>
              <a:rPr lang="es-ES">
                <a:solidFill>
                  <a:schemeClr val="accent2"/>
                </a:solidFill>
              </a:rPr>
              <a:t> Roser Beneito (Estudis de Informàtica, Multimedia i Telecomunicacions) </a:t>
            </a:r>
          </a:p>
          <a:p>
            <a:pPr>
              <a:buFontTx/>
              <a:buChar char="•"/>
            </a:pPr>
            <a:r>
              <a:rPr lang="es-ES">
                <a:solidFill>
                  <a:schemeClr val="accent2"/>
                </a:solidFill>
              </a:rPr>
              <a:t> Colaboradores (Arantzazu Begueria, Jordi Alberich, Ruth Pagès ) </a:t>
            </a:r>
          </a:p>
          <a:p>
            <a:pPr eaLnBrk="0" hangingPunct="0"/>
            <a:endParaRPr lang="es-ES">
              <a:solidFill>
                <a:schemeClr val="accent2"/>
              </a:solidFill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771525" y="4830763"/>
            <a:ext cx="876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solidFill>
                <a:schemeClr val="accent2"/>
              </a:solidFill>
            </a:endParaRPr>
          </a:p>
          <a:p>
            <a:r>
              <a:rPr lang="es-ES">
                <a:solidFill>
                  <a:schemeClr val="accent2"/>
                </a:solidFill>
              </a:rPr>
              <a:t>Gracias!</a:t>
            </a: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2339975" y="5870575"/>
            <a:ext cx="409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>
                <a:solidFill>
                  <a:srgbClr val="222268"/>
                </a:solidFill>
              </a:rPr>
              <a:t>http://brasilia.uoc.es/tiki2/tiki-index.php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23728" y="1556792"/>
            <a:ext cx="5112568" cy="2448272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perspectiveRelaxed"/>
              <a:lightRig rig="threePt" dir="t"/>
            </a:scene3d>
          </a:bodyPr>
          <a:lstStyle/>
          <a:p>
            <a:pPr algn="ctr">
              <a:defRPr/>
            </a:pPr>
            <a:r>
              <a:rPr lang="es-ES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Present@</a:t>
            </a:r>
            <a:endParaRPr lang="es-E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71600" y="3429000"/>
            <a:ext cx="713560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Below"/>
              <a:lightRig rig="threePt" dir="t"/>
            </a:scene3d>
          </a:bodyPr>
          <a:lstStyle/>
          <a:p>
            <a:pPr algn="ctr">
              <a:defRPr/>
            </a:pPr>
            <a:r>
              <a:rPr lang="es-E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Sala de Graus Virtual</a:t>
            </a:r>
          </a:p>
        </p:txBody>
      </p:sp>
      <p:sp>
        <p:nvSpPr>
          <p:cNvPr id="47108" name="3 CuadroTexto"/>
          <p:cNvSpPr txBox="1">
            <a:spLocks noChangeArrowheads="1"/>
          </p:cNvSpPr>
          <p:nvPr/>
        </p:nvSpPr>
        <p:spPr bwMode="auto">
          <a:xfrm>
            <a:off x="1630363" y="4652963"/>
            <a:ext cx="5883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sz="3200">
                <a:solidFill>
                  <a:schemeClr val="bg1"/>
                </a:solidFill>
                <a:latin typeface="Broadway" pitchFamily="82" charset="0"/>
              </a:rPr>
              <a:t>Jordi Conesa &amp; Toni Pérez</a:t>
            </a:r>
            <a:endParaRPr lang="ca-ES" sz="3200">
              <a:solidFill>
                <a:schemeClr val="bg1"/>
              </a:solidFill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850" y="2060575"/>
            <a:ext cx="3887788" cy="3708400"/>
          </a:xfrm>
        </p:spPr>
        <p:txBody>
          <a:bodyPr/>
          <a:lstStyle/>
          <a:p>
            <a:pPr>
              <a:defRPr/>
            </a:pPr>
            <a:r>
              <a:rPr lang="es-ES_tradnl" sz="3600" dirty="0" err="1" smtClean="0"/>
              <a:t>És</a:t>
            </a:r>
            <a:r>
              <a:rPr lang="es-ES_tradnl" sz="3600" dirty="0" smtClean="0"/>
              <a:t> un </a:t>
            </a:r>
            <a:r>
              <a:rPr lang="es-ES_tradnl" sz="3600" dirty="0" err="1" smtClean="0"/>
              <a:t>Espai</a:t>
            </a:r>
            <a:r>
              <a:rPr lang="es-ES_tradnl" sz="3600" dirty="0" smtClean="0"/>
              <a:t> virtual de </a:t>
            </a:r>
            <a:r>
              <a:rPr lang="es-ES_tradnl" sz="3600" dirty="0" err="1" smtClean="0"/>
              <a:t>gestió</a:t>
            </a:r>
            <a:r>
              <a:rPr lang="es-ES_tradnl" sz="3600" dirty="0" smtClean="0"/>
              <a:t> de vídeos </a:t>
            </a:r>
            <a:r>
              <a:rPr lang="es-ES_tradnl" sz="3600" dirty="0" err="1" smtClean="0"/>
              <a:t>on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desenvolupar-hi</a:t>
            </a:r>
            <a:r>
              <a:rPr lang="es-ES_tradnl" sz="3600" dirty="0" smtClean="0"/>
              <a:t> un </a:t>
            </a:r>
            <a:r>
              <a:rPr lang="es-ES_tradnl" sz="3600" dirty="0" err="1" smtClean="0"/>
              <a:t>debat</a:t>
            </a:r>
            <a:r>
              <a:rPr lang="es-ES_tradnl" sz="3600" dirty="0" smtClean="0"/>
              <a:t> virtual</a:t>
            </a:r>
            <a:endParaRPr lang="ca-ES" sz="3600" dirty="0"/>
          </a:p>
        </p:txBody>
      </p:sp>
      <p:sp>
        <p:nvSpPr>
          <p:cNvPr id="48130" name="2 Marcador de texto"/>
          <p:cNvSpPr>
            <a:spLocks noGrp="1"/>
          </p:cNvSpPr>
          <p:nvPr>
            <p:ph type="body" idx="1"/>
          </p:nvPr>
        </p:nvSpPr>
        <p:spPr>
          <a:xfrm>
            <a:off x="468313" y="1196975"/>
            <a:ext cx="2808287" cy="636588"/>
          </a:xfrm>
        </p:spPr>
        <p:txBody>
          <a:bodyPr/>
          <a:lstStyle/>
          <a:p>
            <a:r>
              <a:rPr lang="es-ES_tradnl" smtClean="0"/>
              <a:t>Què és el Present@?</a:t>
            </a:r>
            <a:endParaRPr lang="ca-ES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5003800" y="2060575"/>
            <a:ext cx="3889375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s-ES_tradnl" sz="3600" b="1" kern="0" cap="all" dirty="0">
                <a:latin typeface="+mj-lt"/>
                <a:ea typeface="+mj-ea"/>
                <a:cs typeface="+mj-cs"/>
              </a:rPr>
              <a:t>Es un </a:t>
            </a:r>
            <a:r>
              <a:rPr lang="es-ES_tradnl" sz="3600" b="1" kern="0" cap="all" dirty="0" err="1">
                <a:latin typeface="+mj-lt"/>
                <a:ea typeface="+mj-ea"/>
                <a:cs typeface="+mj-cs"/>
              </a:rPr>
              <a:t>EspaCIO</a:t>
            </a:r>
            <a:r>
              <a:rPr lang="es-ES_tradnl" sz="3600" b="1" kern="0" cap="all" dirty="0">
                <a:latin typeface="+mj-lt"/>
                <a:ea typeface="+mj-ea"/>
                <a:cs typeface="+mj-cs"/>
              </a:rPr>
              <a:t> virtual de </a:t>
            </a:r>
            <a:r>
              <a:rPr lang="es-ES_tradnl" sz="3600" b="1" kern="0" cap="all" dirty="0" err="1">
                <a:latin typeface="+mj-lt"/>
                <a:ea typeface="+mj-ea"/>
                <a:cs typeface="+mj-cs"/>
              </a:rPr>
              <a:t>gestióN</a:t>
            </a:r>
            <a:r>
              <a:rPr lang="es-ES_tradnl" sz="3600" b="1" kern="0" cap="all" dirty="0">
                <a:latin typeface="+mj-lt"/>
                <a:ea typeface="+mj-ea"/>
                <a:cs typeface="+mj-cs"/>
              </a:rPr>
              <a:t> de </a:t>
            </a:r>
            <a:r>
              <a:rPr lang="es-ES_tradnl" sz="3600" b="1" kern="0" cap="all" dirty="0" err="1">
                <a:latin typeface="+mj-lt"/>
                <a:ea typeface="+mj-ea"/>
                <a:cs typeface="+mj-cs"/>
              </a:rPr>
              <a:t>vÍdeos</a:t>
            </a:r>
            <a:r>
              <a:rPr lang="es-ES_tradnl" sz="3600" b="1" kern="0" cap="all" dirty="0">
                <a:latin typeface="+mj-lt"/>
                <a:ea typeface="+mj-ea"/>
                <a:cs typeface="+mj-cs"/>
              </a:rPr>
              <a:t> </a:t>
            </a:r>
            <a:r>
              <a:rPr lang="es-ES_tradnl" sz="3600" b="1" kern="0" cap="all" dirty="0" err="1">
                <a:latin typeface="+mj-lt"/>
                <a:ea typeface="+mj-ea"/>
                <a:cs typeface="+mj-cs"/>
              </a:rPr>
              <a:t>DonDE</a:t>
            </a:r>
            <a:r>
              <a:rPr lang="es-ES_tradnl" sz="3600" b="1" kern="0" cap="all" dirty="0">
                <a:latin typeface="+mj-lt"/>
                <a:ea typeface="+mj-ea"/>
                <a:cs typeface="+mj-cs"/>
              </a:rPr>
              <a:t> </a:t>
            </a:r>
            <a:r>
              <a:rPr lang="es-ES_tradnl" sz="3600" b="1" kern="0" cap="all" dirty="0" err="1">
                <a:latin typeface="+mj-lt"/>
                <a:ea typeface="+mj-ea"/>
                <a:cs typeface="+mj-cs"/>
              </a:rPr>
              <a:t>desARROLLAR</a:t>
            </a:r>
            <a:r>
              <a:rPr lang="es-ES_tradnl" sz="3600" b="1" kern="0" cap="all" dirty="0">
                <a:latin typeface="+mj-lt"/>
                <a:ea typeface="+mj-ea"/>
                <a:cs typeface="+mj-cs"/>
              </a:rPr>
              <a:t> un </a:t>
            </a:r>
            <a:r>
              <a:rPr lang="es-ES_tradnl" sz="3600" b="1" kern="0" cap="all" dirty="0" err="1">
                <a:latin typeface="+mj-lt"/>
                <a:ea typeface="+mj-ea"/>
                <a:cs typeface="+mj-cs"/>
              </a:rPr>
              <a:t>debaTE</a:t>
            </a:r>
            <a:r>
              <a:rPr lang="es-ES_tradnl" sz="3600" b="1" kern="0" cap="all" dirty="0">
                <a:latin typeface="+mj-lt"/>
                <a:ea typeface="+mj-ea"/>
                <a:cs typeface="+mj-cs"/>
              </a:rPr>
              <a:t> virtual</a:t>
            </a:r>
            <a:endParaRPr lang="ca-ES" sz="3600" b="1" kern="0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texto"/>
          <p:cNvSpPr txBox="1">
            <a:spLocks/>
          </p:cNvSpPr>
          <p:nvPr/>
        </p:nvSpPr>
        <p:spPr bwMode="auto">
          <a:xfrm>
            <a:off x="5148263" y="1196975"/>
            <a:ext cx="2808287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defRPr/>
            </a:pPr>
            <a:r>
              <a:rPr lang="es-ES_tradnl" sz="2000" kern="0" dirty="0">
                <a:latin typeface="+mn-lt"/>
              </a:rPr>
              <a:t>¿Qué es el </a:t>
            </a:r>
            <a:r>
              <a:rPr lang="es-ES_tradnl" sz="2000" kern="0" dirty="0" err="1">
                <a:latin typeface="+mn-lt"/>
              </a:rPr>
              <a:t>Present@</a:t>
            </a:r>
            <a:r>
              <a:rPr lang="es-ES_tradnl" sz="2000" kern="0" dirty="0">
                <a:latin typeface="+mn-lt"/>
              </a:rPr>
              <a:t>?</a:t>
            </a:r>
            <a:endParaRPr lang="ca-ES" sz="20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Título"/>
          <p:cNvSpPr>
            <a:spLocks noGrp="1"/>
          </p:cNvSpPr>
          <p:nvPr>
            <p:ph type="title"/>
          </p:nvPr>
        </p:nvSpPr>
        <p:spPr>
          <a:xfrm>
            <a:off x="0" y="908050"/>
            <a:ext cx="4500563" cy="1143000"/>
          </a:xfrm>
        </p:spPr>
        <p:txBody>
          <a:bodyPr/>
          <a:lstStyle/>
          <a:p>
            <a:r>
              <a:rPr lang="es-ES_tradnl" sz="4000" smtClean="0"/>
              <a:t/>
            </a:r>
            <a:br>
              <a:rPr lang="es-ES_tradnl" sz="4000" smtClean="0"/>
            </a:br>
            <a:r>
              <a:rPr lang="es-ES_tradnl" sz="4000" smtClean="0"/>
              <a:t>Resol competències transversals</a:t>
            </a:r>
            <a:endParaRPr lang="ca-ES" sz="4000" smtClean="0"/>
          </a:p>
        </p:txBody>
      </p:sp>
      <p:sp>
        <p:nvSpPr>
          <p:cNvPr id="49154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2708275"/>
            <a:ext cx="4356100" cy="3803650"/>
          </a:xfrm>
        </p:spPr>
        <p:txBody>
          <a:bodyPr vert="horz"/>
          <a:lstStyle/>
          <a:p>
            <a:r>
              <a:rPr lang="es-ES_tradnl" sz="2800" smtClean="0"/>
              <a:t>Capacitat de comunicació oral (no apareix a les memòries de grau).</a:t>
            </a:r>
          </a:p>
          <a:p>
            <a:r>
              <a:rPr lang="es-ES_tradnl" sz="2800" smtClean="0"/>
              <a:t>Ús i aplicació de les TIC en l’àmbit acadèmic i professional.</a:t>
            </a:r>
          </a:p>
          <a:p>
            <a:endParaRPr lang="ca-ES" sz="2800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4211638" y="1196975"/>
            <a:ext cx="4500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4000" kern="0" dirty="0">
                <a:latin typeface="+mj-lt"/>
                <a:ea typeface="+mj-ea"/>
                <a:cs typeface="+mj-cs"/>
              </a:rPr>
              <a:t>Resuelve c</a:t>
            </a:r>
            <a:r>
              <a:rPr lang="es-ES_tradnl" sz="4000" kern="0" dirty="0" err="1">
                <a:latin typeface="+mj-lt"/>
                <a:ea typeface="+mj-ea"/>
                <a:cs typeface="+mj-cs"/>
              </a:rPr>
              <a:t>ompetencias</a:t>
            </a:r>
            <a:r>
              <a:rPr lang="es-ES_tradnl" sz="4000" kern="0" dirty="0">
                <a:latin typeface="+mj-lt"/>
                <a:ea typeface="+mj-ea"/>
                <a:cs typeface="+mj-cs"/>
              </a:rPr>
              <a:t> transversales</a:t>
            </a:r>
            <a:endParaRPr lang="ca-ES" sz="40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texto vertical"/>
          <p:cNvSpPr txBox="1">
            <a:spLocks/>
          </p:cNvSpPr>
          <p:nvPr/>
        </p:nvSpPr>
        <p:spPr bwMode="auto">
          <a:xfrm>
            <a:off x="4643438" y="2708275"/>
            <a:ext cx="4284662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_tradnl" sz="2800" kern="0" dirty="0">
                <a:latin typeface="+mn-lt"/>
              </a:rPr>
              <a:t>Capacidad de comunicación oral (no aparece a les memorias de grado).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_tradnl" sz="2800" kern="0" dirty="0">
                <a:latin typeface="+mn-lt"/>
              </a:rPr>
              <a:t>Uso y aplicación de las TIC en el á</a:t>
            </a:r>
            <a:r>
              <a:rPr lang="es-ES_tradnl" sz="2800" kern="0" dirty="0" err="1">
                <a:latin typeface="+mn-lt"/>
              </a:rPr>
              <a:t>mbito</a:t>
            </a:r>
            <a:r>
              <a:rPr lang="es-ES_tradnl" sz="2800" kern="0" dirty="0">
                <a:latin typeface="+mn-lt"/>
              </a:rPr>
              <a:t> académico y profesional.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a-ES" sz="28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1 Título"/>
          <p:cNvSpPr>
            <a:spLocks noGrp="1"/>
          </p:cNvSpPr>
          <p:nvPr>
            <p:ph type="title"/>
          </p:nvPr>
        </p:nvSpPr>
        <p:spPr>
          <a:xfrm>
            <a:off x="395288" y="1484313"/>
            <a:ext cx="3886200" cy="1143000"/>
          </a:xfrm>
        </p:spPr>
        <p:txBody>
          <a:bodyPr/>
          <a:lstStyle/>
          <a:p>
            <a:r>
              <a:rPr lang="es-ES_tradnl" smtClean="0"/>
              <a:t>Resol la contradicció del TFC</a:t>
            </a:r>
            <a:endParaRPr lang="ca-ES" smtClean="0"/>
          </a:p>
        </p:txBody>
      </p:sp>
      <p:sp>
        <p:nvSpPr>
          <p:cNvPr id="50178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3284538"/>
            <a:ext cx="4392613" cy="2447925"/>
          </a:xfrm>
        </p:spPr>
        <p:txBody>
          <a:bodyPr vert="horz"/>
          <a:lstStyle/>
          <a:p>
            <a:r>
              <a:rPr lang="es-ES_tradnl" smtClean="0"/>
              <a:t>“(…) una presentació per ser llegida”.</a:t>
            </a:r>
          </a:p>
          <a:p>
            <a:endParaRPr lang="ca-ES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5257800" y="1484313"/>
            <a:ext cx="388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4400" kern="0" dirty="0">
                <a:latin typeface="+mj-lt"/>
                <a:ea typeface="+mj-ea"/>
                <a:cs typeface="+mj-cs"/>
              </a:rPr>
              <a:t>Resuelve la </a:t>
            </a:r>
            <a:r>
              <a:rPr lang="es-ES_tradnl" sz="4400" kern="0" dirty="0" err="1">
                <a:latin typeface="+mj-lt"/>
                <a:ea typeface="+mj-ea"/>
                <a:cs typeface="+mj-cs"/>
              </a:rPr>
              <a:t>contradición</a:t>
            </a:r>
            <a:r>
              <a:rPr lang="es-ES_tradnl" sz="4400" kern="0" dirty="0">
                <a:latin typeface="+mj-lt"/>
                <a:ea typeface="+mj-ea"/>
                <a:cs typeface="+mj-cs"/>
              </a:rPr>
              <a:t> del TFC</a:t>
            </a:r>
            <a:endParaRPr lang="ca-ES" sz="4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texto vertical"/>
          <p:cNvSpPr txBox="1">
            <a:spLocks/>
          </p:cNvSpPr>
          <p:nvPr/>
        </p:nvSpPr>
        <p:spPr bwMode="auto">
          <a:xfrm>
            <a:off x="4751388" y="3284538"/>
            <a:ext cx="43926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_tradnl" sz="3200" kern="0" dirty="0">
                <a:latin typeface="+mn-lt"/>
              </a:rPr>
              <a:t>“(…) una presentación para ser leída”.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a-ES" sz="32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1 Título"/>
          <p:cNvSpPr>
            <a:spLocks noGrp="1"/>
          </p:cNvSpPr>
          <p:nvPr>
            <p:ph type="title"/>
          </p:nvPr>
        </p:nvSpPr>
        <p:spPr>
          <a:xfrm>
            <a:off x="468313" y="1557338"/>
            <a:ext cx="3236912" cy="2027237"/>
          </a:xfrm>
        </p:spPr>
        <p:txBody>
          <a:bodyPr/>
          <a:lstStyle/>
          <a:p>
            <a:r>
              <a:rPr lang="es-ES_tradnl" smtClean="0"/>
              <a:t>Resol el problema del lliurament</a:t>
            </a:r>
            <a:endParaRPr lang="ca-ES" smtClean="0"/>
          </a:p>
        </p:txBody>
      </p:sp>
      <p:sp>
        <p:nvSpPr>
          <p:cNvPr id="51202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979613" y="4221163"/>
            <a:ext cx="5400675" cy="871537"/>
          </a:xfrm>
        </p:spPr>
        <p:txBody>
          <a:bodyPr vert="horz"/>
          <a:lstStyle/>
          <a:p>
            <a:pPr>
              <a:buFontTx/>
              <a:buNone/>
            </a:pPr>
            <a:r>
              <a:rPr lang="es-ES_tradnl" smtClean="0"/>
              <a:t>t</a:t>
            </a:r>
            <a:r>
              <a:rPr lang="es-ES_tradnl" baseline="-25000" smtClean="0"/>
              <a:t>adjun_video_cor.</a:t>
            </a:r>
            <a:r>
              <a:rPr lang="es-ES_tradnl" smtClean="0"/>
              <a:t> &gt; t</a:t>
            </a:r>
            <a:r>
              <a:rPr lang="es-ES_tradnl" baseline="-25000" smtClean="0"/>
              <a:t>connex_campus</a:t>
            </a:r>
            <a:r>
              <a:rPr lang="es-ES_tradnl" smtClean="0"/>
              <a:t>.</a:t>
            </a:r>
          </a:p>
          <a:p>
            <a:endParaRPr lang="ca-ES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4859338" y="1557338"/>
            <a:ext cx="3238500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4400" kern="0" dirty="0">
                <a:latin typeface="+mj-lt"/>
                <a:ea typeface="+mj-ea"/>
                <a:cs typeface="+mj-cs"/>
              </a:rPr>
              <a:t>Resuelve el problema de la entrega</a:t>
            </a:r>
            <a:endParaRPr lang="ca-ES" sz="44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/>
              <a:t>Demo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576103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buFontTx/>
              <a:buNone/>
              <a:defRPr/>
            </a:pPr>
            <a:endParaRPr lang="pt-BR" sz="6600" b="1" dirty="0" smtClean="0">
              <a:solidFill>
                <a:srgbClr val="8289A6"/>
              </a:solidFill>
            </a:endParaRPr>
          </a:p>
          <a:p>
            <a:pPr>
              <a:buFontTx/>
              <a:buNone/>
              <a:defRPr/>
            </a:pPr>
            <a:endParaRPr lang="pt-BR" sz="6600" b="1" dirty="0" smtClean="0">
              <a:solidFill>
                <a:srgbClr val="8289A6"/>
              </a:solidFill>
            </a:endParaRPr>
          </a:p>
          <a:p>
            <a:pPr>
              <a:buFontTx/>
              <a:buNone/>
              <a:defRPr/>
            </a:pPr>
            <a:r>
              <a:rPr lang="pt-BR" sz="6600" b="1" dirty="0" smtClean="0">
                <a:solidFill>
                  <a:srgbClr val="8289A6"/>
                </a:solidFill>
              </a:rPr>
              <a:t> (1)</a:t>
            </a:r>
            <a:r>
              <a:rPr lang="es-ES" sz="6600" dirty="0" smtClean="0"/>
              <a:t> </a:t>
            </a:r>
          </a:p>
          <a:p>
            <a:pPr>
              <a:buFontTx/>
              <a:buNone/>
              <a:defRPr/>
            </a:pPr>
            <a:r>
              <a:rPr lang="es-ES" sz="6600" b="1" dirty="0" smtClean="0">
                <a:solidFill>
                  <a:schemeClr val="bg1"/>
                </a:solidFill>
              </a:rPr>
              <a:t> Presentación</a:t>
            </a:r>
            <a:endParaRPr lang="es-ES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1 Título"/>
          <p:cNvSpPr>
            <a:spLocks noGrp="1"/>
          </p:cNvSpPr>
          <p:nvPr>
            <p:ph type="title"/>
          </p:nvPr>
        </p:nvSpPr>
        <p:spPr>
          <a:xfrm>
            <a:off x="250825" y="1268413"/>
            <a:ext cx="3886200" cy="1524000"/>
          </a:xfrm>
        </p:spPr>
        <p:txBody>
          <a:bodyPr/>
          <a:lstStyle/>
          <a:p>
            <a:r>
              <a:rPr lang="es-ES_tradnl" smtClean="0"/>
              <a:t>Es dóna suport als estudiants</a:t>
            </a:r>
            <a:endParaRPr lang="ca-ES" smtClean="0"/>
          </a:p>
        </p:txBody>
      </p:sp>
      <p:sp>
        <p:nvSpPr>
          <p:cNvPr id="53250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79388" y="3416300"/>
            <a:ext cx="4248150" cy="3441700"/>
          </a:xfrm>
        </p:spPr>
        <p:txBody>
          <a:bodyPr vert="horz"/>
          <a:lstStyle/>
          <a:p>
            <a:r>
              <a:rPr lang="es-ES_tradnl" sz="2800" smtClean="0"/>
              <a:t>Redacció de textos cientificotècnics.</a:t>
            </a:r>
          </a:p>
          <a:p>
            <a:r>
              <a:rPr lang="es-ES" sz="2800" smtClean="0"/>
              <a:t>Presentació de documents i elaboració de presentacions</a:t>
            </a:r>
            <a:endParaRPr lang="es-ES_tradnl" sz="2800" smtClean="0"/>
          </a:p>
          <a:p>
            <a:endParaRPr lang="ca-ES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5003800" y="1268413"/>
            <a:ext cx="3886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4400" kern="0" dirty="0">
                <a:latin typeface="+mj-lt"/>
                <a:ea typeface="+mj-ea"/>
                <a:cs typeface="+mj-cs"/>
              </a:rPr>
              <a:t>Se da soporte a los estudiantes</a:t>
            </a:r>
            <a:endParaRPr lang="ca-ES" sz="4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texto vertical"/>
          <p:cNvSpPr txBox="1">
            <a:spLocks/>
          </p:cNvSpPr>
          <p:nvPr/>
        </p:nvSpPr>
        <p:spPr bwMode="auto">
          <a:xfrm>
            <a:off x="4895850" y="3416300"/>
            <a:ext cx="424815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_tradnl" sz="2800" kern="0" dirty="0">
                <a:latin typeface="+mn-lt"/>
              </a:rPr>
              <a:t>Redacción de textos </a:t>
            </a:r>
            <a:r>
              <a:rPr lang="es-ES_tradnl" sz="2800" kern="0" dirty="0" err="1">
                <a:latin typeface="+mn-lt"/>
              </a:rPr>
              <a:t>cientificotécnicos</a:t>
            </a:r>
            <a:r>
              <a:rPr lang="es-ES_tradnl" sz="2800" kern="0" dirty="0">
                <a:latin typeface="+mn-lt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" sz="2800" kern="0" dirty="0">
                <a:latin typeface="+mn-lt"/>
              </a:rPr>
              <a:t>Presentación de documentos y elaboración de presentaciones</a:t>
            </a:r>
            <a:endParaRPr lang="es-ES_tradnl" sz="28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a-ES" sz="32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1 Título"/>
          <p:cNvSpPr>
            <a:spLocks noGrp="1"/>
          </p:cNvSpPr>
          <p:nvPr>
            <p:ph type="title"/>
          </p:nvPr>
        </p:nvSpPr>
        <p:spPr>
          <a:xfrm>
            <a:off x="395288" y="1125538"/>
            <a:ext cx="3525837" cy="1666875"/>
          </a:xfrm>
        </p:spPr>
        <p:txBody>
          <a:bodyPr/>
          <a:lstStyle/>
          <a:p>
            <a:r>
              <a:rPr lang="es-ES_tradnl" sz="4000" smtClean="0"/>
              <a:t>Permet desenvolupar el debat virtual</a:t>
            </a:r>
            <a:endParaRPr lang="ca-ES" sz="4000" smtClean="0"/>
          </a:p>
        </p:txBody>
      </p:sp>
      <p:sp>
        <p:nvSpPr>
          <p:cNvPr id="54274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3068638"/>
            <a:ext cx="4140200" cy="3313112"/>
          </a:xfrm>
        </p:spPr>
        <p:txBody>
          <a:bodyPr vert="horz"/>
          <a:lstStyle/>
          <a:p>
            <a:r>
              <a:rPr lang="es-ES_tradnl" sz="2400" smtClean="0"/>
              <a:t>Té perfils diferenciats consultor-estudiant</a:t>
            </a:r>
          </a:p>
          <a:p>
            <a:r>
              <a:rPr lang="es-ES_tradnl" sz="2400" smtClean="0"/>
              <a:t>Permet descarregar vídeos.</a:t>
            </a:r>
          </a:p>
          <a:p>
            <a:r>
              <a:rPr lang="es-ES_tradnl" sz="2400" smtClean="0"/>
              <a:t>Mostra els comentaris de forma transparent i associada als vídeos.</a:t>
            </a:r>
          </a:p>
          <a:p>
            <a:endParaRPr lang="es-ES_tradnl" sz="2400" smtClean="0"/>
          </a:p>
          <a:p>
            <a:pPr lvl="1">
              <a:buFontTx/>
              <a:buNone/>
            </a:pPr>
            <a:endParaRPr lang="ca-ES" sz="2400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4716463" y="1125538"/>
            <a:ext cx="3525837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4000" kern="0" dirty="0">
                <a:latin typeface="+mj-lt"/>
                <a:ea typeface="+mj-ea"/>
                <a:cs typeface="+mj-cs"/>
              </a:rPr>
              <a:t>Permite desarrollar el debate virtual</a:t>
            </a:r>
            <a:endParaRPr lang="ca-ES" sz="40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texto vertical"/>
          <p:cNvSpPr txBox="1">
            <a:spLocks/>
          </p:cNvSpPr>
          <p:nvPr/>
        </p:nvSpPr>
        <p:spPr bwMode="auto">
          <a:xfrm>
            <a:off x="4787900" y="3068638"/>
            <a:ext cx="3779838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_tradnl" sz="2400" kern="0" dirty="0">
                <a:latin typeface="+mn-lt"/>
              </a:rPr>
              <a:t>Tiene perfiles diferenciados consultor-estudiante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_tradnl" sz="2400" kern="0" dirty="0">
                <a:latin typeface="+mn-lt"/>
              </a:rPr>
              <a:t>Permite descargar vídeos.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_tradnl" sz="2400" kern="0" dirty="0">
                <a:latin typeface="+mn-lt"/>
              </a:rPr>
              <a:t>Muestra los comentarios de forma transparente y asociada a los vídeos.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s-ES_tradnl" sz="2400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defRPr/>
            </a:pPr>
            <a:endParaRPr lang="ca-ES" sz="24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750" y="1700213"/>
            <a:ext cx="3128963" cy="1362075"/>
          </a:xfrm>
        </p:spPr>
        <p:txBody>
          <a:bodyPr/>
          <a:lstStyle/>
          <a:p>
            <a:pPr>
              <a:defRPr/>
            </a:pPr>
            <a:r>
              <a:rPr lang="es-ES_tradnl" dirty="0" err="1" smtClean="0"/>
              <a:t>Exemple</a:t>
            </a:r>
            <a:r>
              <a:rPr lang="es-ES_tradnl" dirty="0" smtClean="0"/>
              <a:t> </a:t>
            </a:r>
            <a:r>
              <a:rPr lang="es-ES_tradnl" dirty="0" err="1" smtClean="0"/>
              <a:t>d’aula</a:t>
            </a:r>
            <a:r>
              <a:rPr lang="es-ES_tradnl" dirty="0" smtClean="0"/>
              <a:t> </a:t>
            </a:r>
            <a:r>
              <a:rPr lang="es-ES_tradnl" dirty="0" err="1" smtClean="0"/>
              <a:t>amb</a:t>
            </a:r>
            <a:r>
              <a:rPr lang="es-ES_tradnl" dirty="0" smtClean="0"/>
              <a:t> </a:t>
            </a:r>
            <a:r>
              <a:rPr lang="es-ES_tradnl" dirty="0" err="1" smtClean="0"/>
              <a:t>debat</a:t>
            </a:r>
            <a:endParaRPr lang="ca-ES" dirty="0"/>
          </a:p>
        </p:txBody>
      </p:sp>
      <p:sp>
        <p:nvSpPr>
          <p:cNvPr id="3" name="1 Título"/>
          <p:cNvSpPr txBox="1">
            <a:spLocks/>
          </p:cNvSpPr>
          <p:nvPr/>
        </p:nvSpPr>
        <p:spPr bwMode="auto">
          <a:xfrm>
            <a:off x="5292725" y="1706563"/>
            <a:ext cx="3128963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s-ES_tradnl" sz="4000" b="1" kern="0" cap="all" dirty="0">
                <a:latin typeface="+mj-lt"/>
                <a:ea typeface="+mj-ea"/>
                <a:cs typeface="+mj-cs"/>
              </a:rPr>
              <a:t>EJEMPLO DE AULA CON DEBATE</a:t>
            </a:r>
            <a:endParaRPr lang="ca-ES" sz="4000" b="1" kern="0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1 Título"/>
          <p:cNvSpPr>
            <a:spLocks noGrp="1"/>
          </p:cNvSpPr>
          <p:nvPr>
            <p:ph type="title"/>
          </p:nvPr>
        </p:nvSpPr>
        <p:spPr>
          <a:xfrm>
            <a:off x="0" y="981075"/>
            <a:ext cx="4246563" cy="1143000"/>
          </a:xfrm>
        </p:spPr>
        <p:txBody>
          <a:bodyPr/>
          <a:lstStyle/>
          <a:p>
            <a:r>
              <a:rPr lang="es-ES_tradnl" smtClean="0"/>
              <a:t>Té altres usos</a:t>
            </a:r>
            <a:endParaRPr lang="ca-ES" smtClean="0"/>
          </a:p>
        </p:txBody>
      </p:sp>
      <p:sp>
        <p:nvSpPr>
          <p:cNvPr id="56322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95288" y="2205038"/>
            <a:ext cx="3384550" cy="3463925"/>
          </a:xfrm>
        </p:spPr>
        <p:txBody>
          <a:bodyPr vert="horz"/>
          <a:lstStyle/>
          <a:p>
            <a:r>
              <a:rPr lang="es-ES_tradnl" sz="2800" smtClean="0"/>
              <a:t>Es poden fer fòrums de vídeos amb comentaris i debats associats.</a:t>
            </a:r>
          </a:p>
          <a:p>
            <a:pPr lvl="1"/>
            <a:r>
              <a:rPr lang="es-ES_tradnl" smtClean="0"/>
              <a:t>Molt útil en els laboratoris</a:t>
            </a:r>
          </a:p>
          <a:p>
            <a:endParaRPr lang="es-ES_tradnl" sz="2800" smtClean="0"/>
          </a:p>
          <a:p>
            <a:endParaRPr lang="ca-ES" sz="2800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4716463" y="981075"/>
            <a:ext cx="44275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4400" kern="0" dirty="0">
                <a:latin typeface="+mj-lt"/>
                <a:ea typeface="+mj-ea"/>
                <a:cs typeface="+mj-cs"/>
              </a:rPr>
              <a:t>Tiene otros usos</a:t>
            </a:r>
            <a:endParaRPr lang="ca-ES" sz="4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texto vertical"/>
          <p:cNvSpPr txBox="1">
            <a:spLocks/>
          </p:cNvSpPr>
          <p:nvPr/>
        </p:nvSpPr>
        <p:spPr bwMode="auto">
          <a:xfrm>
            <a:off x="4859338" y="2205038"/>
            <a:ext cx="3600450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_tradnl" sz="2800" kern="0" dirty="0">
                <a:latin typeface="+mn-lt"/>
              </a:rPr>
              <a:t>Se pueden hacer fórums de vídeos con comentarios y debates asociados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s-ES_tradnl" sz="2800" kern="0" dirty="0">
                <a:latin typeface="+mn-lt"/>
              </a:rPr>
              <a:t>Muy útil en los laboratorios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s-ES_tradnl" sz="28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a-ES" sz="28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5788" y="1239838"/>
            <a:ext cx="8091487" cy="4556125"/>
          </a:xfrm>
          <a:solidFill>
            <a:srgbClr val="FFFFFF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pt-BR" sz="4000" b="1" smtClean="0">
                <a:solidFill>
                  <a:srgbClr val="8289A6"/>
                </a:solidFill>
              </a:rPr>
              <a:t>Jornada PDCs</a:t>
            </a:r>
            <a:br>
              <a:rPr lang="pt-BR" sz="4000" b="1" smtClean="0">
                <a:solidFill>
                  <a:srgbClr val="8289A6"/>
                </a:solidFill>
              </a:rPr>
            </a:br>
            <a:r>
              <a:rPr lang="ca-ES" sz="1400" smtClean="0">
                <a:solidFill>
                  <a:srgbClr val="8289A6"/>
                </a:solidFill>
              </a:rPr>
              <a:t> </a:t>
            </a:r>
            <a:r>
              <a:rPr lang="ca-ES" sz="3600" smtClean="0">
                <a:solidFill>
                  <a:srgbClr val="8289A6"/>
                </a:solidFill>
              </a:rPr>
              <a:t/>
            </a:r>
            <a:br>
              <a:rPr lang="ca-ES" sz="3600" smtClean="0">
                <a:solidFill>
                  <a:srgbClr val="8289A6"/>
                </a:solidFill>
              </a:rPr>
            </a:br>
            <a:r>
              <a:rPr lang="ca-ES" sz="3600" smtClean="0">
                <a:solidFill>
                  <a:srgbClr val="8289A6"/>
                </a:solidFill>
              </a:rPr>
              <a:t/>
            </a:r>
            <a:br>
              <a:rPr lang="ca-ES" sz="3600" smtClean="0">
                <a:solidFill>
                  <a:srgbClr val="8289A6"/>
                </a:solidFill>
              </a:rPr>
            </a:br>
            <a:r>
              <a:rPr lang="es-ES" i="1" smtClean="0"/>
              <a:t>”El aula centrada en la actividad del estudiante”</a:t>
            </a:r>
            <a:r>
              <a:rPr lang="es-ES" smtClean="0"/>
              <a:t> </a:t>
            </a:r>
            <a:br>
              <a:rPr lang="es-ES" smtClean="0"/>
            </a:br>
            <a:r>
              <a:rPr lang="es-ES" smtClean="0"/>
              <a:t/>
            </a:r>
            <a:br>
              <a:rPr lang="es-ES" smtClean="0"/>
            </a:br>
            <a:r>
              <a:rPr lang="ca-ES" sz="2800" b="1" smtClean="0"/>
              <a:t>G-PAC: </a:t>
            </a:r>
            <a:r>
              <a:rPr lang="it-IT" sz="2800" b="1" smtClean="0"/>
              <a:t>Guías de Estudio para la Actividad Docente</a:t>
            </a:r>
            <a:r>
              <a:rPr lang="ca-ES" sz="2800" smtClean="0"/>
              <a:t/>
            </a:r>
            <a:br>
              <a:rPr lang="ca-ES" sz="2800" smtClean="0"/>
            </a:br>
            <a:r>
              <a:rPr lang="ca-ES" sz="2800" smtClean="0"/>
              <a:t/>
            </a:r>
            <a:br>
              <a:rPr lang="ca-ES" sz="2800" smtClean="0"/>
            </a:br>
            <a:r>
              <a:rPr lang="ca-ES" sz="2000" i="1" smtClean="0"/>
              <a:t>9 de julio de 2011</a:t>
            </a:r>
            <a:br>
              <a:rPr lang="ca-ES" sz="2000" i="1" smtClean="0"/>
            </a:br>
            <a:r>
              <a:rPr lang="ca-ES" sz="2000" i="1" smtClean="0"/>
              <a:t/>
            </a:r>
            <a:br>
              <a:rPr lang="ca-ES" sz="2000" i="1" smtClean="0"/>
            </a:br>
            <a:r>
              <a:rPr lang="ca-ES" sz="2000" b="1" smtClean="0"/>
              <a:t>ameseguer@uoc.edu</a:t>
            </a:r>
          </a:p>
        </p:txBody>
      </p:sp>
      <p:pic>
        <p:nvPicPr>
          <p:cNvPr id="16387" name="Picture 5" descr="frontal_generic_UO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6613"/>
            <a:ext cx="7772400" cy="531812"/>
          </a:xfrm>
          <a:solidFill>
            <a:srgbClr val="FFFFFF"/>
          </a:solidFill>
        </p:spPr>
        <p:txBody>
          <a:bodyPr>
            <a:spAutoFit/>
          </a:bodyPr>
          <a:lstStyle/>
          <a:p>
            <a:pPr marL="838200" indent="-838200" algn="just" eaLnBrk="1" hangingPunct="1">
              <a:lnSpc>
                <a:spcPct val="80000"/>
              </a:lnSpc>
            </a:pPr>
            <a:r>
              <a:rPr lang="ca-ES" sz="3600" b="1" smtClean="0">
                <a:solidFill>
                  <a:srgbClr val="8289A6"/>
                </a:solidFill>
              </a:rPr>
              <a:t>(1)  Antecedentes</a:t>
            </a:r>
            <a:endParaRPr lang="ca-ES" sz="1800" b="1" i="1" smtClean="0"/>
          </a:p>
        </p:txBody>
      </p:sp>
      <p:pic>
        <p:nvPicPr>
          <p:cNvPr id="1028" name="Picture 3" descr="frontal_generic_U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85800" y="1638300"/>
            <a:ext cx="4368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s-ES" sz="2400" b="1">
                <a:solidFill>
                  <a:srgbClr val="2E3A69"/>
                </a:solidFill>
              </a:rPr>
              <a:t>Curso 1998-1999</a:t>
            </a:r>
            <a:endParaRPr lang="es-ES" sz="2400" i="1">
              <a:solidFill>
                <a:srgbClr val="2E3A69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109538" y="2057400"/>
            <a:ext cx="3806825" cy="1314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/>
            <a:r>
              <a:rPr lang="es-ES" sz="1600">
                <a:solidFill>
                  <a:srgbClr val="2E3A69"/>
                </a:solidFill>
              </a:rPr>
              <a:t>          En el marco de la asignatura </a:t>
            </a:r>
            <a:r>
              <a:rPr lang="es-ES" sz="1600" i="1">
                <a:solidFill>
                  <a:srgbClr val="2E3A69"/>
                </a:solidFill>
              </a:rPr>
              <a:t>“Matemáticas II” </a:t>
            </a:r>
            <a:r>
              <a:rPr lang="es-ES" sz="1600">
                <a:solidFill>
                  <a:srgbClr val="2E3A69"/>
                </a:solidFill>
              </a:rPr>
              <a:t>de la dip. en CE de la UOC, nacen las </a:t>
            </a:r>
            <a:r>
              <a:rPr lang="es-ES" sz="1600" b="1">
                <a:solidFill>
                  <a:srgbClr val="2E3A69"/>
                </a:solidFill>
              </a:rPr>
              <a:t>Guías de Estudio Semanales</a:t>
            </a:r>
            <a:r>
              <a:rPr lang="es-ES" sz="1600">
                <a:solidFill>
                  <a:srgbClr val="2E3A69"/>
                </a:solidFill>
              </a:rPr>
              <a:t> (GES), con los siguientes objetivos:</a:t>
            </a:r>
          </a:p>
        </p:txBody>
      </p:sp>
      <p:sp>
        <p:nvSpPr>
          <p:cNvPr id="1031" name="Text Box 26"/>
          <p:cNvSpPr txBox="1">
            <a:spLocks noChangeArrowheads="1"/>
          </p:cNvSpPr>
          <p:nvPr/>
        </p:nvSpPr>
        <p:spPr bwMode="auto">
          <a:xfrm>
            <a:off x="1247775" y="4019550"/>
            <a:ext cx="525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a-ES" sz="1200" i="1">
                <a:solidFill>
                  <a:schemeClr val="bg1"/>
                </a:solidFill>
              </a:rPr>
              <a:t>- Errores de los materiales</a:t>
            </a:r>
          </a:p>
        </p:txBody>
      </p:sp>
      <p:sp>
        <p:nvSpPr>
          <p:cNvPr id="1032" name="Text Box 27"/>
          <p:cNvSpPr txBox="1">
            <a:spLocks noChangeArrowheads="1"/>
          </p:cNvSpPr>
          <p:nvPr/>
        </p:nvSpPr>
        <p:spPr bwMode="auto">
          <a:xfrm>
            <a:off x="1247775" y="3333750"/>
            <a:ext cx="525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a-ES" sz="1200" i="1">
                <a:solidFill>
                  <a:schemeClr val="bg1"/>
                </a:solidFill>
              </a:rPr>
              <a:t>- Ritmo de estudio constante</a:t>
            </a:r>
            <a:endParaRPr lang="ca-ES" sz="1200" i="1"/>
          </a:p>
        </p:txBody>
      </p:sp>
      <p:sp>
        <p:nvSpPr>
          <p:cNvPr id="1033" name="Text Box 28"/>
          <p:cNvSpPr txBox="1">
            <a:spLocks noChangeArrowheads="1"/>
          </p:cNvSpPr>
          <p:nvPr/>
        </p:nvSpPr>
        <p:spPr bwMode="auto">
          <a:xfrm>
            <a:off x="1247775" y="3562350"/>
            <a:ext cx="525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a-ES" sz="1200" i="1">
                <a:solidFill>
                  <a:schemeClr val="bg1"/>
                </a:solidFill>
              </a:rPr>
              <a:t>- Recomendaciones y conceptos</a:t>
            </a:r>
            <a:endParaRPr lang="ca-ES" sz="1200" i="1"/>
          </a:p>
        </p:txBody>
      </p:sp>
      <p:sp>
        <p:nvSpPr>
          <p:cNvPr id="1034" name="Text Box 29"/>
          <p:cNvSpPr txBox="1">
            <a:spLocks noChangeArrowheads="1"/>
          </p:cNvSpPr>
          <p:nvPr/>
        </p:nvSpPr>
        <p:spPr bwMode="auto">
          <a:xfrm>
            <a:off x="1247775" y="3790950"/>
            <a:ext cx="525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a-ES" sz="1200" i="1">
                <a:solidFill>
                  <a:schemeClr val="bg1"/>
                </a:solidFill>
              </a:rPr>
              <a:t>- Ejercicios prácticos y actividades</a:t>
            </a:r>
          </a:p>
        </p:txBody>
      </p:sp>
      <p:sp>
        <p:nvSpPr>
          <p:cNvPr id="1035" name="Text Box 31"/>
          <p:cNvSpPr txBox="1">
            <a:spLocks noChangeArrowheads="1"/>
          </p:cNvSpPr>
          <p:nvPr/>
        </p:nvSpPr>
        <p:spPr bwMode="auto">
          <a:xfrm>
            <a:off x="815975" y="4578350"/>
            <a:ext cx="2405063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a-ES" sz="1500" b="1">
                <a:solidFill>
                  <a:schemeClr val="bg1"/>
                </a:solidFill>
                <a:latin typeface="Times New Roman" pitchFamily="18" charset="0"/>
              </a:rPr>
              <a:t>ORDENACIÓN</a:t>
            </a:r>
          </a:p>
          <a:p>
            <a:pPr algn="ctr" eaLnBrk="0" hangingPunct="0">
              <a:spcBef>
                <a:spcPct val="50000"/>
              </a:spcBef>
            </a:pPr>
            <a:r>
              <a:rPr lang="ca-ES" sz="1500" b="1">
                <a:solidFill>
                  <a:schemeClr val="bg1"/>
                </a:solidFill>
                <a:latin typeface="Times New Roman" pitchFamily="18" charset="0"/>
              </a:rPr>
              <a:t>GUÍA</a:t>
            </a:r>
          </a:p>
          <a:p>
            <a:pPr algn="ctr" eaLnBrk="0" hangingPunct="0">
              <a:spcBef>
                <a:spcPct val="50000"/>
              </a:spcBef>
            </a:pPr>
            <a:r>
              <a:rPr lang="ca-ES" sz="1500" b="1">
                <a:solidFill>
                  <a:schemeClr val="bg1"/>
                </a:solidFill>
                <a:latin typeface="Times New Roman" pitchFamily="18" charset="0"/>
              </a:rPr>
              <a:t>RECOMENDACIONES</a:t>
            </a:r>
            <a:r>
              <a:rPr lang="ca-ES" sz="15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36" name="Text Box 35"/>
          <p:cNvSpPr txBox="1">
            <a:spLocks noChangeArrowheads="1"/>
          </p:cNvSpPr>
          <p:nvPr/>
        </p:nvSpPr>
        <p:spPr bwMode="auto">
          <a:xfrm>
            <a:off x="1247775" y="4248150"/>
            <a:ext cx="525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a-ES" sz="1200" i="1">
                <a:solidFill>
                  <a:schemeClr val="bg1"/>
                </a:solidFill>
              </a:rPr>
              <a:t>- Transmisión de textos matemáticos</a:t>
            </a:r>
            <a:endParaRPr lang="ca-ES" sz="1200" i="1"/>
          </a:p>
        </p:txBody>
      </p:sp>
      <p:graphicFrame>
        <p:nvGraphicFramePr>
          <p:cNvPr id="1026" name="Object 39"/>
          <p:cNvGraphicFramePr>
            <a:graphicFrameLocks noChangeAspect="1"/>
          </p:cNvGraphicFramePr>
          <p:nvPr/>
        </p:nvGraphicFramePr>
        <p:xfrm>
          <a:off x="4021138" y="1393825"/>
          <a:ext cx="4951412" cy="4578350"/>
        </p:xfrm>
        <a:graphic>
          <a:graphicData uri="http://schemas.openxmlformats.org/presentationml/2006/ole">
            <p:oleObj spid="_x0000_s15362" name="Fotografía de Photo Editor" r:id="rId4" imgW="6171429" imgH="5706272" progId="MSPhotoEd.3">
              <p:embed/>
            </p:oleObj>
          </a:graphicData>
        </a:graphic>
      </p:graphicFrame>
      <p:sp>
        <p:nvSpPr>
          <p:cNvPr id="1037" name="Rectangle 40"/>
          <p:cNvSpPr>
            <a:spLocks noChangeArrowheads="1"/>
          </p:cNvSpPr>
          <p:nvPr/>
        </p:nvSpPr>
        <p:spPr bwMode="auto">
          <a:xfrm>
            <a:off x="1681163" y="6102350"/>
            <a:ext cx="1298575" cy="639763"/>
          </a:xfrm>
          <a:prstGeom prst="rect">
            <a:avLst/>
          </a:prstGeom>
          <a:solidFill>
            <a:srgbClr val="DDDDDD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/>
            <a:r>
              <a:rPr lang="es-ES" sz="1600"/>
              <a:t>Prova piloto </a:t>
            </a:r>
          </a:p>
          <a:p>
            <a:pPr marL="609600" indent="-609600" algn="ctr"/>
            <a:r>
              <a:rPr lang="es-ES" sz="1600"/>
              <a:t>nueva aula</a:t>
            </a:r>
          </a:p>
        </p:txBody>
      </p:sp>
      <p:sp>
        <p:nvSpPr>
          <p:cNvPr id="1038" name="Rectangle 41"/>
          <p:cNvSpPr>
            <a:spLocks noChangeArrowheads="1"/>
          </p:cNvSpPr>
          <p:nvPr/>
        </p:nvSpPr>
        <p:spPr bwMode="auto">
          <a:xfrm>
            <a:off x="3783013" y="6103938"/>
            <a:ext cx="1557337" cy="639762"/>
          </a:xfrm>
          <a:prstGeom prst="rect">
            <a:avLst/>
          </a:prstGeom>
          <a:solidFill>
            <a:srgbClr val="DDDDDD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/>
            <a:r>
              <a:rPr lang="es-ES" sz="1600"/>
              <a:t>Generalización </a:t>
            </a:r>
          </a:p>
          <a:p>
            <a:pPr marL="609600" indent="-609600" algn="ctr"/>
            <a:r>
              <a:rPr lang="es-ES" sz="1600"/>
              <a:t>IB’2000</a:t>
            </a:r>
          </a:p>
        </p:txBody>
      </p:sp>
      <p:sp>
        <p:nvSpPr>
          <p:cNvPr id="1039" name="Rectangle 42"/>
          <p:cNvSpPr>
            <a:spLocks noChangeArrowheads="1"/>
          </p:cNvSpPr>
          <p:nvPr/>
        </p:nvSpPr>
        <p:spPr bwMode="auto">
          <a:xfrm>
            <a:off x="6145213" y="6102350"/>
            <a:ext cx="1557337" cy="639763"/>
          </a:xfrm>
          <a:prstGeom prst="rect">
            <a:avLst/>
          </a:prstGeom>
          <a:solidFill>
            <a:srgbClr val="DDDDDD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/>
            <a:r>
              <a:rPr lang="es-ES" sz="1600"/>
              <a:t>Generalización</a:t>
            </a:r>
          </a:p>
          <a:p>
            <a:pPr marL="609600" indent="-609600" algn="ctr"/>
            <a:r>
              <a:rPr lang="es-ES" sz="1600"/>
              <a:t>a la UOC</a:t>
            </a:r>
          </a:p>
        </p:txBody>
      </p:sp>
      <p:sp>
        <p:nvSpPr>
          <p:cNvPr id="1040" name="AutoShape 43"/>
          <p:cNvSpPr>
            <a:spLocks noChangeArrowheads="1"/>
          </p:cNvSpPr>
          <p:nvPr/>
        </p:nvSpPr>
        <p:spPr bwMode="auto">
          <a:xfrm>
            <a:off x="3200400" y="6270625"/>
            <a:ext cx="361950" cy="261938"/>
          </a:xfrm>
          <a:prstGeom prst="rightArrow">
            <a:avLst>
              <a:gd name="adj1" fmla="val 50000"/>
              <a:gd name="adj2" fmla="val 3454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041" name="AutoShape 44"/>
          <p:cNvSpPr>
            <a:spLocks noChangeArrowheads="1"/>
          </p:cNvSpPr>
          <p:nvPr/>
        </p:nvSpPr>
        <p:spPr bwMode="auto">
          <a:xfrm>
            <a:off x="5561013" y="6270625"/>
            <a:ext cx="361950" cy="261938"/>
          </a:xfrm>
          <a:prstGeom prst="rightArrow">
            <a:avLst>
              <a:gd name="adj1" fmla="val 50000"/>
              <a:gd name="adj2" fmla="val 3454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6613"/>
            <a:ext cx="7772400" cy="531812"/>
          </a:xfrm>
          <a:solidFill>
            <a:srgbClr val="FFFFFF"/>
          </a:solidFill>
        </p:spPr>
        <p:txBody>
          <a:bodyPr>
            <a:spAutoFit/>
          </a:bodyPr>
          <a:lstStyle/>
          <a:p>
            <a:pPr marL="838200" indent="-838200" algn="just" eaLnBrk="1" hangingPunct="1">
              <a:lnSpc>
                <a:spcPct val="80000"/>
              </a:lnSpc>
            </a:pPr>
            <a:r>
              <a:rPr lang="ca-ES" sz="3600" b="1" smtClean="0">
                <a:solidFill>
                  <a:srgbClr val="8289A6"/>
                </a:solidFill>
              </a:rPr>
              <a:t>(2)  Proyecto G-PAC</a:t>
            </a:r>
            <a:endParaRPr lang="ca-ES" sz="1800" b="1" i="1" smtClean="0"/>
          </a:p>
        </p:txBody>
      </p:sp>
      <p:pic>
        <p:nvPicPr>
          <p:cNvPr id="2053" name="Picture 3" descr="frontal_generic_U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685800" y="4052888"/>
            <a:ext cx="4368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s-ES" sz="2400" b="1">
                <a:solidFill>
                  <a:srgbClr val="2E3A69"/>
                </a:solidFill>
              </a:rPr>
              <a:t>Definición de G-PAC</a:t>
            </a:r>
            <a:endParaRPr lang="es-ES" sz="2400" i="1">
              <a:solidFill>
                <a:srgbClr val="2E3A69"/>
              </a:solidFill>
            </a:endParaRPr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723900" y="4400550"/>
            <a:ext cx="7827963" cy="155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/>
            <a:r>
              <a:rPr lang="es-ES" sz="1600">
                <a:solidFill>
                  <a:srgbClr val="2E3A69"/>
                </a:solidFill>
              </a:rPr>
              <a:t>Las G-PAC son una herramienta que </a:t>
            </a:r>
            <a:r>
              <a:rPr lang="es-ES" sz="1600" b="1">
                <a:solidFill>
                  <a:srgbClr val="2E3A69"/>
                </a:solidFill>
              </a:rPr>
              <a:t>guía</a:t>
            </a:r>
            <a:r>
              <a:rPr lang="es-ES" sz="1600">
                <a:solidFill>
                  <a:srgbClr val="2E3A69"/>
                </a:solidFill>
              </a:rPr>
              <a:t> al estudiante durante la realización de la actividad de </a:t>
            </a:r>
            <a:r>
              <a:rPr lang="es-ES" sz="1600" b="1">
                <a:solidFill>
                  <a:srgbClr val="2E3A69"/>
                </a:solidFill>
              </a:rPr>
              <a:t>evaluación continuada, </a:t>
            </a:r>
            <a:r>
              <a:rPr lang="es-ES" sz="1600">
                <a:solidFill>
                  <a:srgbClr val="2E3A69"/>
                </a:solidFill>
              </a:rPr>
              <a:t>aprovechando al máximo todos los </a:t>
            </a:r>
            <a:r>
              <a:rPr lang="es-ES" sz="1600" b="1">
                <a:solidFill>
                  <a:srgbClr val="2E3A69"/>
                </a:solidFill>
              </a:rPr>
              <a:t>recursos didácticos</a:t>
            </a:r>
            <a:r>
              <a:rPr lang="es-ES" sz="1600">
                <a:solidFill>
                  <a:srgbClr val="2E3A69"/>
                </a:solidFill>
              </a:rPr>
              <a:t> que se le ofrecen en cada asignatura, y </a:t>
            </a:r>
            <a:r>
              <a:rPr lang="es-ES" sz="1600" b="1">
                <a:solidFill>
                  <a:srgbClr val="2E3A69"/>
                </a:solidFill>
              </a:rPr>
              <a:t>integrando</a:t>
            </a:r>
            <a:r>
              <a:rPr lang="es-ES" sz="1600">
                <a:solidFill>
                  <a:srgbClr val="2E3A69"/>
                </a:solidFill>
              </a:rPr>
              <a:t> todas las herramientas de aprendizaje que estén asociadas. Por tanto, es una herramienta centrada en la actividad (de evaluación) del estudiante y, por tanto, con una </a:t>
            </a:r>
            <a:r>
              <a:rPr lang="es-ES" sz="1600" b="1">
                <a:solidFill>
                  <a:srgbClr val="2E3A69"/>
                </a:solidFill>
              </a:rPr>
              <a:t>relación directa con las PAC</a:t>
            </a:r>
            <a:r>
              <a:rPr lang="es-ES" sz="1600">
                <a:solidFill>
                  <a:srgbClr val="2E3A69"/>
                </a:solidFill>
              </a:rPr>
              <a:t>.</a:t>
            </a:r>
          </a:p>
        </p:txBody>
      </p:sp>
      <p:sp>
        <p:nvSpPr>
          <p:cNvPr id="2056" name="Rectangle 30"/>
          <p:cNvSpPr>
            <a:spLocks noChangeArrowheads="1"/>
          </p:cNvSpPr>
          <p:nvPr/>
        </p:nvSpPr>
        <p:spPr bwMode="auto">
          <a:xfrm>
            <a:off x="723900" y="5949950"/>
            <a:ext cx="823436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/>
            <a:r>
              <a:rPr lang="es-ES" sz="2000" b="1">
                <a:solidFill>
                  <a:srgbClr val="2E3A69"/>
                </a:solidFill>
              </a:rPr>
              <a:t>Investigadores:</a:t>
            </a:r>
            <a:r>
              <a:rPr lang="es-ES" sz="2000">
                <a:solidFill>
                  <a:srgbClr val="2E3A69"/>
                </a:solidFill>
              </a:rPr>
              <a:t> </a:t>
            </a:r>
          </a:p>
          <a:p>
            <a:pPr marL="609600" indent="-609600"/>
            <a:r>
              <a:rPr lang="es-ES" sz="2000" i="1">
                <a:solidFill>
                  <a:srgbClr val="2E3A69"/>
                </a:solidFill>
              </a:rPr>
              <a:t>Marc Badia, Raquel Ferreras, Maria Pujol, i Antoni Meseguer (Director)</a:t>
            </a:r>
          </a:p>
        </p:txBody>
      </p:sp>
      <p:sp>
        <p:nvSpPr>
          <p:cNvPr id="2057" name="Rectangle 31"/>
          <p:cNvSpPr>
            <a:spLocks noChangeArrowheads="1"/>
          </p:cNvSpPr>
          <p:nvPr/>
        </p:nvSpPr>
        <p:spPr bwMode="auto">
          <a:xfrm>
            <a:off x="685800" y="1638300"/>
            <a:ext cx="50514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s-ES" sz="2400" b="1">
                <a:solidFill>
                  <a:srgbClr val="2E3A69"/>
                </a:solidFill>
              </a:rPr>
              <a:t>Cambio del modelo pedagógico</a:t>
            </a:r>
            <a:endParaRPr lang="es-ES" sz="2400" i="1">
              <a:solidFill>
                <a:srgbClr val="2E3A69"/>
              </a:solidFill>
            </a:endParaRPr>
          </a:p>
        </p:txBody>
      </p:sp>
      <p:graphicFrame>
        <p:nvGraphicFramePr>
          <p:cNvPr id="2050" name="Object 32"/>
          <p:cNvGraphicFramePr>
            <a:graphicFrameLocks noChangeAspect="1"/>
          </p:cNvGraphicFramePr>
          <p:nvPr/>
        </p:nvGraphicFramePr>
        <p:xfrm>
          <a:off x="2190750" y="2128838"/>
          <a:ext cx="2459038" cy="1843087"/>
        </p:xfrm>
        <a:graphic>
          <a:graphicData uri="http://schemas.openxmlformats.org/presentationml/2006/ole">
            <p:oleObj spid="_x0000_s16386" name="Fotografía de Photo Editor" r:id="rId4" imgW="7621064" imgH="5714286" progId="MSPhotoEd.3">
              <p:embed/>
            </p:oleObj>
          </a:graphicData>
        </a:graphic>
      </p:graphicFrame>
      <p:sp>
        <p:nvSpPr>
          <p:cNvPr id="2058" name="Rectangle 33"/>
          <p:cNvSpPr>
            <a:spLocks noChangeArrowheads="1"/>
          </p:cNvSpPr>
          <p:nvPr/>
        </p:nvSpPr>
        <p:spPr bwMode="auto">
          <a:xfrm>
            <a:off x="260350" y="1439863"/>
            <a:ext cx="3254375" cy="42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2051" name="Object 34"/>
          <p:cNvGraphicFramePr>
            <a:graphicFrameLocks noChangeAspect="1"/>
          </p:cNvGraphicFramePr>
          <p:nvPr/>
        </p:nvGraphicFramePr>
        <p:xfrm>
          <a:off x="5348288" y="2208213"/>
          <a:ext cx="1852612" cy="1670050"/>
        </p:xfrm>
        <a:graphic>
          <a:graphicData uri="http://schemas.openxmlformats.org/presentationml/2006/ole">
            <p:oleObj spid="_x0000_s16387" name="Fotografía de Photo Editor" r:id="rId5" imgW="9678751" imgH="8704762" progId="MSPhotoEd.3">
              <p:embed/>
            </p:oleObj>
          </a:graphicData>
        </a:graphic>
      </p:graphicFrame>
      <p:sp>
        <p:nvSpPr>
          <p:cNvPr id="2059" name="AutoShape 35"/>
          <p:cNvSpPr>
            <a:spLocks noChangeArrowheads="1"/>
          </p:cNvSpPr>
          <p:nvPr/>
        </p:nvSpPr>
        <p:spPr bwMode="auto">
          <a:xfrm>
            <a:off x="4846638" y="2917825"/>
            <a:ext cx="361950" cy="261938"/>
          </a:xfrm>
          <a:prstGeom prst="rightArrow">
            <a:avLst>
              <a:gd name="adj1" fmla="val 50000"/>
              <a:gd name="adj2" fmla="val 3454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6613"/>
            <a:ext cx="7772400" cy="531812"/>
          </a:xfrm>
          <a:solidFill>
            <a:srgbClr val="FFFFFF"/>
          </a:solidFill>
        </p:spPr>
        <p:txBody>
          <a:bodyPr>
            <a:spAutoFit/>
          </a:bodyPr>
          <a:lstStyle/>
          <a:p>
            <a:pPr marL="838200" indent="-838200" algn="just" eaLnBrk="1" hangingPunct="1">
              <a:lnSpc>
                <a:spcPct val="80000"/>
              </a:lnSpc>
            </a:pPr>
            <a:r>
              <a:rPr lang="ca-ES" sz="3600" b="1" smtClean="0">
                <a:solidFill>
                  <a:srgbClr val="8289A6"/>
                </a:solidFill>
              </a:rPr>
              <a:t>(2)  Proyecto G-PAC</a:t>
            </a:r>
            <a:endParaRPr lang="ca-ES" sz="1800" b="1" i="1" smtClean="0"/>
          </a:p>
        </p:txBody>
      </p:sp>
      <p:pic>
        <p:nvPicPr>
          <p:cNvPr id="17411" name="Picture 3" descr="frontal_generic_UO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85800" y="1638300"/>
            <a:ext cx="4368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s-ES" sz="2400" b="1">
                <a:solidFill>
                  <a:srgbClr val="2E3A69"/>
                </a:solidFill>
              </a:rPr>
              <a:t>Definición de G-PAC</a:t>
            </a:r>
            <a:endParaRPr lang="es-ES" sz="2400" i="1">
              <a:solidFill>
                <a:srgbClr val="2E3A69"/>
              </a:solidFill>
            </a:endParaRPr>
          </a:p>
        </p:txBody>
      </p:sp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9850" y="2152650"/>
            <a:ext cx="6708775" cy="4449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6613"/>
            <a:ext cx="7772400" cy="531812"/>
          </a:xfrm>
          <a:solidFill>
            <a:srgbClr val="FFFFFF"/>
          </a:solidFill>
        </p:spPr>
        <p:txBody>
          <a:bodyPr>
            <a:spAutoFit/>
          </a:bodyPr>
          <a:lstStyle/>
          <a:p>
            <a:pPr marL="838200" indent="-838200" algn="just" eaLnBrk="1" hangingPunct="1">
              <a:lnSpc>
                <a:spcPct val="80000"/>
              </a:lnSpc>
            </a:pPr>
            <a:r>
              <a:rPr lang="ca-ES" sz="3600" b="1" smtClean="0">
                <a:solidFill>
                  <a:srgbClr val="8289A6"/>
                </a:solidFill>
              </a:rPr>
              <a:t>(2)  Proyecto G-PAC</a:t>
            </a:r>
            <a:endParaRPr lang="ca-ES" sz="1800" b="1" i="1" smtClean="0"/>
          </a:p>
        </p:txBody>
      </p:sp>
      <p:pic>
        <p:nvPicPr>
          <p:cNvPr id="3076" name="Picture 3" descr="frontal_generic_U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685800" y="1638300"/>
            <a:ext cx="4368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s-ES" sz="2400" b="1">
                <a:solidFill>
                  <a:srgbClr val="2E3A69"/>
                </a:solidFill>
              </a:rPr>
              <a:t>Estructura de la G-PAC</a:t>
            </a:r>
            <a:endParaRPr lang="es-ES" sz="2400" i="1">
              <a:solidFill>
                <a:srgbClr val="2E3A69"/>
              </a:solidFill>
            </a:endParaRP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723900" y="2143125"/>
            <a:ext cx="4968875" cy="4476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/>
            <a:r>
              <a:rPr lang="es-ES" sz="2000" b="1">
                <a:solidFill>
                  <a:srgbClr val="2E3A69"/>
                </a:solidFill>
              </a:rPr>
              <a:t>- Introducción:</a:t>
            </a:r>
            <a:r>
              <a:rPr lang="es-ES" sz="2000">
                <a:solidFill>
                  <a:srgbClr val="2E3A69"/>
                </a:solidFill>
              </a:rPr>
              <a:t> que se pregunta en la PAC?</a:t>
            </a:r>
          </a:p>
          <a:p>
            <a:pPr marL="609600" indent="-609600"/>
            <a:r>
              <a:rPr lang="es-ES" sz="2000">
                <a:solidFill>
                  <a:srgbClr val="2E3A69"/>
                </a:solidFill>
              </a:rPr>
              <a:t> </a:t>
            </a:r>
          </a:p>
          <a:p>
            <a:pPr marL="609600" indent="-609600"/>
            <a:r>
              <a:rPr lang="es-ES" sz="2000" b="1">
                <a:solidFill>
                  <a:srgbClr val="2E3A69"/>
                </a:solidFill>
              </a:rPr>
              <a:t>- Competencias y objetivos:</a:t>
            </a:r>
            <a:r>
              <a:rPr lang="es-ES" sz="2000">
                <a:solidFill>
                  <a:srgbClr val="2E3A69"/>
                </a:solidFill>
              </a:rPr>
              <a:t> transversales y específicas</a:t>
            </a:r>
          </a:p>
          <a:p>
            <a:pPr marL="609600" indent="-609600"/>
            <a:endParaRPr lang="es-ES" sz="2000">
              <a:solidFill>
                <a:srgbClr val="2E3A69"/>
              </a:solidFill>
            </a:endParaRPr>
          </a:p>
          <a:p>
            <a:pPr marL="609600" indent="-609600"/>
            <a:r>
              <a:rPr lang="es-ES" sz="2000" b="1">
                <a:solidFill>
                  <a:srgbClr val="2E3A69"/>
                </a:solidFill>
              </a:rPr>
              <a:t>- Recursos didácticos:</a:t>
            </a:r>
            <a:r>
              <a:rPr lang="es-ES" sz="2000">
                <a:solidFill>
                  <a:srgbClr val="2E3A69"/>
                </a:solidFill>
              </a:rPr>
              <a:t> materiales didácticos (móduls), artículos, informes, enlaces, etc… y las </a:t>
            </a:r>
            <a:r>
              <a:rPr lang="es-ES" sz="2000">
                <a:solidFill>
                  <a:srgbClr val="FF0000"/>
                </a:solidFill>
              </a:rPr>
              <a:t>“fichas”</a:t>
            </a:r>
          </a:p>
          <a:p>
            <a:pPr marL="609600" indent="-609600"/>
            <a:endParaRPr lang="es-ES" sz="2000">
              <a:solidFill>
                <a:srgbClr val="FF0000"/>
              </a:solidFill>
            </a:endParaRPr>
          </a:p>
          <a:p>
            <a:pPr marL="609600" indent="-609600"/>
            <a:r>
              <a:rPr lang="es-ES" sz="2000" b="1">
                <a:solidFill>
                  <a:srgbClr val="2E3A69"/>
                </a:solidFill>
              </a:rPr>
              <a:t>- Fuentes de información: </a:t>
            </a:r>
            <a:r>
              <a:rPr lang="es-ES" sz="2000">
                <a:solidFill>
                  <a:srgbClr val="2E3A69"/>
                </a:solidFill>
              </a:rPr>
              <a:t>p.e. datos</a:t>
            </a:r>
          </a:p>
          <a:p>
            <a:pPr marL="609600" indent="-609600"/>
            <a:endParaRPr lang="es-ES" sz="2000" b="1">
              <a:solidFill>
                <a:srgbClr val="2E3A69"/>
              </a:solidFill>
            </a:endParaRPr>
          </a:p>
        </p:txBody>
      </p:sp>
      <p:graphicFrame>
        <p:nvGraphicFramePr>
          <p:cNvPr id="3074" name="Object 11"/>
          <p:cNvGraphicFramePr>
            <a:graphicFrameLocks noChangeAspect="1"/>
          </p:cNvGraphicFramePr>
          <p:nvPr/>
        </p:nvGraphicFramePr>
        <p:xfrm>
          <a:off x="5916613" y="2105025"/>
          <a:ext cx="3079750" cy="4629150"/>
        </p:xfrm>
        <a:graphic>
          <a:graphicData uri="http://schemas.openxmlformats.org/presentationml/2006/ole">
            <p:oleObj spid="_x0000_s17410" name="Fotografía de Photo Editor" r:id="rId4" imgW="3200000" imgH="4809524" progId="MSPhotoEd.3">
              <p:embed/>
            </p:oleObj>
          </a:graphicData>
        </a:graphic>
      </p:graphicFrame>
      <p:sp>
        <p:nvSpPr>
          <p:cNvPr id="3079" name="Line 12"/>
          <p:cNvSpPr>
            <a:spLocks noChangeShapeType="1"/>
          </p:cNvSpPr>
          <p:nvPr/>
        </p:nvSpPr>
        <p:spPr bwMode="auto">
          <a:xfrm>
            <a:off x="2481263" y="5359400"/>
            <a:ext cx="32813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6613"/>
            <a:ext cx="7772400" cy="531812"/>
          </a:xfrm>
          <a:solidFill>
            <a:srgbClr val="FFFFFF"/>
          </a:solidFill>
        </p:spPr>
        <p:txBody>
          <a:bodyPr>
            <a:spAutoFit/>
          </a:bodyPr>
          <a:lstStyle/>
          <a:p>
            <a:pPr marL="838200" indent="-838200" algn="just" eaLnBrk="1" hangingPunct="1">
              <a:lnSpc>
                <a:spcPct val="80000"/>
              </a:lnSpc>
            </a:pPr>
            <a:r>
              <a:rPr lang="ca-ES" sz="3600" b="1" smtClean="0">
                <a:solidFill>
                  <a:srgbClr val="8289A6"/>
                </a:solidFill>
              </a:rPr>
              <a:t>(3)  Nueva aula</a:t>
            </a:r>
            <a:endParaRPr lang="ca-ES" sz="1800" b="1" i="1" smtClean="0"/>
          </a:p>
        </p:txBody>
      </p:sp>
      <p:pic>
        <p:nvPicPr>
          <p:cNvPr id="18435" name="Picture 3" descr="frontal_generic_UO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85800" y="1638300"/>
            <a:ext cx="53562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s-ES" sz="2400" b="1">
                <a:solidFill>
                  <a:srgbClr val="2E3A69"/>
                </a:solidFill>
              </a:rPr>
              <a:t>Integración G-PAC y aula virtual</a:t>
            </a:r>
            <a:endParaRPr lang="es-ES" sz="2400" i="1">
              <a:solidFill>
                <a:srgbClr val="2E3A69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85725" y="2024063"/>
            <a:ext cx="9029700" cy="4838700"/>
            <a:chOff x="54" y="1275"/>
            <a:chExt cx="5688" cy="3048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54" y="1275"/>
              <a:ext cx="5652" cy="3048"/>
              <a:chOff x="54" y="1275"/>
              <a:chExt cx="5652" cy="3048"/>
            </a:xfrm>
          </p:grpSpPr>
          <p:pic>
            <p:nvPicPr>
              <p:cNvPr id="18442" name="Picture 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4" y="1275"/>
                <a:ext cx="5652" cy="304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pic>
            <p:nvPicPr>
              <p:cNvPr id="18443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" y="2743"/>
                <a:ext cx="4621" cy="152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</p:grpSp>
        <p:pic>
          <p:nvPicPr>
            <p:cNvPr id="18439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46" y="2916"/>
              <a:ext cx="996" cy="13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8440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08" y="2490"/>
              <a:ext cx="132" cy="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8441" name="Text Box 14"/>
            <p:cNvSpPr txBox="1">
              <a:spLocks noChangeArrowheads="1"/>
            </p:cNvSpPr>
            <p:nvPr/>
          </p:nvSpPr>
          <p:spPr bwMode="auto">
            <a:xfrm>
              <a:off x="3559" y="2450"/>
              <a:ext cx="832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609600" indent="-609600">
                <a:spcBef>
                  <a:spcPct val="50000"/>
                </a:spcBef>
              </a:pPr>
              <a:r>
                <a:rPr lang="es-ES" sz="1200" b="1">
                  <a:solidFill>
                    <a:srgbClr val="008EC0"/>
                  </a:solidFill>
                  <a:latin typeface="Times New Roman" pitchFamily="18" charset="0"/>
                </a:rPr>
                <a:t>4. Solució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0" y="1268413"/>
            <a:ext cx="9144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>
              <a:lnSpc>
                <a:spcPct val="95000"/>
              </a:lnSpc>
              <a:spcBef>
                <a:spcPct val="20000"/>
              </a:spcBef>
              <a:defRPr/>
            </a:pPr>
            <a:endParaRPr lang="ca-ES" sz="4800" b="1" kern="0" dirty="0">
              <a:solidFill>
                <a:srgbClr val="8289A6"/>
              </a:solidFill>
              <a:latin typeface="+mn-lt"/>
            </a:endParaRPr>
          </a:p>
          <a:p>
            <a:pPr marL="342900" indent="-342900" algn="ctr">
              <a:lnSpc>
                <a:spcPct val="95000"/>
              </a:lnSpc>
              <a:spcBef>
                <a:spcPct val="20000"/>
              </a:spcBef>
              <a:defRPr/>
            </a:pPr>
            <a:r>
              <a:rPr lang="ca-ES" sz="4800" b="1" kern="0" dirty="0" smtClean="0">
                <a:solidFill>
                  <a:srgbClr val="8289A6"/>
                </a:solidFill>
                <a:latin typeface="+mn-lt"/>
              </a:rPr>
              <a:t>Servicios para el </a:t>
            </a:r>
            <a:r>
              <a:rPr lang="ca-ES" sz="4800" b="1" kern="0" dirty="0" err="1" smtClean="0">
                <a:solidFill>
                  <a:srgbClr val="8289A6"/>
                </a:solidFill>
                <a:latin typeface="+mn-lt"/>
              </a:rPr>
              <a:t>aprendizaje</a:t>
            </a:r>
            <a:endParaRPr lang="en-US" sz="4800" kern="0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924300" y="5876925"/>
            <a:ext cx="5075238" cy="409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ca-ES" sz="2800" b="1" dirty="0" err="1">
                <a:solidFill>
                  <a:srgbClr val="8289A6"/>
                </a:solidFill>
              </a:rPr>
              <a:t>learningtechnologies.uoc.edu</a:t>
            </a:r>
            <a:endParaRPr lang="en-US" sz="2700" dirty="0">
              <a:solidFill>
                <a:schemeClr val="accent6"/>
              </a:solidFill>
            </a:endParaRPr>
          </a:p>
        </p:txBody>
      </p:sp>
      <p:pic>
        <p:nvPicPr>
          <p:cNvPr id="18435" name="4 Imagen" descr="cabecera-OLT-200px.png"/>
          <p:cNvPicPr>
            <a:picLocks noChangeAspect="1"/>
          </p:cNvPicPr>
          <p:nvPr/>
        </p:nvPicPr>
        <p:blipFill>
          <a:blip r:embed="rId2" cstate="print"/>
          <a:srcRect l="13353" r="27167"/>
          <a:stretch>
            <a:fillRect/>
          </a:stretch>
        </p:blipFill>
        <p:spPr bwMode="auto">
          <a:xfrm>
            <a:off x="0" y="4005263"/>
            <a:ext cx="91440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6613"/>
            <a:ext cx="7772400" cy="531812"/>
          </a:xfrm>
          <a:solidFill>
            <a:srgbClr val="FFFFFF"/>
          </a:solidFill>
        </p:spPr>
        <p:txBody>
          <a:bodyPr>
            <a:spAutoFit/>
          </a:bodyPr>
          <a:lstStyle/>
          <a:p>
            <a:pPr marL="838200" indent="-838200" algn="just" eaLnBrk="1" hangingPunct="1">
              <a:lnSpc>
                <a:spcPct val="80000"/>
              </a:lnSpc>
            </a:pPr>
            <a:r>
              <a:rPr lang="ca-ES" sz="3600" b="1" smtClean="0">
                <a:solidFill>
                  <a:srgbClr val="8289A6"/>
                </a:solidFill>
              </a:rPr>
              <a:t>(3)  Nueva aula</a:t>
            </a:r>
            <a:endParaRPr lang="ca-ES" sz="1800" b="1" i="1" smtClean="0"/>
          </a:p>
        </p:txBody>
      </p:sp>
      <p:pic>
        <p:nvPicPr>
          <p:cNvPr id="19459" name="Picture 3" descr="frontal_generic_UO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85800" y="1638300"/>
            <a:ext cx="53562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s-ES" sz="2400" b="1">
                <a:solidFill>
                  <a:srgbClr val="2E3A69"/>
                </a:solidFill>
              </a:rPr>
              <a:t>Integración G-PAC y aula virtual</a:t>
            </a:r>
            <a:endParaRPr lang="es-ES" sz="2400" i="1">
              <a:solidFill>
                <a:srgbClr val="2E3A69"/>
              </a:solidFill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100263"/>
            <a:ext cx="7015162" cy="4740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633413" y="2974975"/>
            <a:ext cx="1557337" cy="3048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576103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buFontTx/>
              <a:buNone/>
              <a:defRPr/>
            </a:pPr>
            <a:endParaRPr lang="pt-BR" sz="6600" b="1" dirty="0" smtClean="0">
              <a:solidFill>
                <a:srgbClr val="8289A6"/>
              </a:solidFill>
            </a:endParaRPr>
          </a:p>
          <a:p>
            <a:pPr>
              <a:buFontTx/>
              <a:buNone/>
              <a:defRPr/>
            </a:pPr>
            <a:endParaRPr lang="pt-BR" sz="6600" b="1" dirty="0" smtClean="0">
              <a:solidFill>
                <a:srgbClr val="8289A6"/>
              </a:solidFill>
            </a:endParaRPr>
          </a:p>
          <a:p>
            <a:pPr>
              <a:buFontTx/>
              <a:buNone/>
              <a:defRPr/>
            </a:pPr>
            <a:r>
              <a:rPr lang="pt-BR" sz="6600" b="1" dirty="0" smtClean="0">
                <a:solidFill>
                  <a:srgbClr val="8289A6"/>
                </a:solidFill>
              </a:rPr>
              <a:t>  (3)</a:t>
            </a:r>
            <a:r>
              <a:rPr lang="es-ES" sz="6600" dirty="0" smtClean="0"/>
              <a:t> </a:t>
            </a:r>
          </a:p>
          <a:p>
            <a:pPr marL="449263" indent="-449263">
              <a:buFontTx/>
              <a:buNone/>
              <a:defRPr/>
            </a:pPr>
            <a:r>
              <a:rPr lang="es-ES" sz="6200" b="1" dirty="0" smtClean="0">
                <a:solidFill>
                  <a:schemeClr val="bg1"/>
                </a:solidFill>
              </a:rPr>
              <a:t>  El acompañamiento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1 Título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algn="l"/>
            <a:r>
              <a:rPr lang="es-ES" dirty="0" smtClean="0"/>
              <a:t/>
            </a:r>
            <a:br>
              <a:rPr lang="es-ES" dirty="0" smtClean="0"/>
            </a:br>
            <a:r>
              <a:rPr lang="ca-ES" b="1" dirty="0" err="1" smtClean="0">
                <a:solidFill>
                  <a:srgbClr val="8289A6"/>
                </a:solidFill>
              </a:rPr>
              <a:t>Blog</a:t>
            </a:r>
            <a:r>
              <a:rPr lang="ca-ES" b="1" dirty="0" smtClean="0">
                <a:solidFill>
                  <a:srgbClr val="8289A6"/>
                </a:solidFill>
              </a:rPr>
              <a:t> de </a:t>
            </a:r>
            <a:r>
              <a:rPr lang="ca-ES" b="1" dirty="0" err="1" smtClean="0">
                <a:solidFill>
                  <a:srgbClr val="8289A6"/>
                </a:solidFill>
              </a:rPr>
              <a:t>apoyo</a:t>
            </a:r>
            <a:endParaRPr lang="es-ES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s-ES" dirty="0" smtClean="0">
              <a:hlinkClick r:id="rId2"/>
            </a:endParaRPr>
          </a:p>
          <a:p>
            <a:pPr>
              <a:buFontTx/>
              <a:buNone/>
              <a:defRPr/>
            </a:pPr>
            <a:endParaRPr lang="es-ES" dirty="0">
              <a:hlinkClick r:id="rId2"/>
            </a:endParaRPr>
          </a:p>
          <a:p>
            <a:pPr algn="ctr">
              <a:buFontTx/>
              <a:buNone/>
              <a:defRPr/>
            </a:pPr>
            <a:r>
              <a:rPr lang="es-ES" sz="5400" dirty="0" smtClean="0">
                <a:solidFill>
                  <a:schemeClr val="accent6">
                    <a:lumMod val="60000"/>
                    <a:lumOff val="40000"/>
                  </a:schemeClr>
                </a:solidFill>
                <a:hlinkClick r:id="rId2"/>
              </a:rPr>
              <a:t>http://aula.blogs.uoc.edu/</a:t>
            </a:r>
            <a:endParaRPr lang="es-ES" sz="5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836613"/>
            <a:ext cx="9144000" cy="576103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>
              <a:defRPr/>
            </a:pP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  </a:t>
            </a:r>
            <a:r>
              <a:rPr lang="ca-ES" sz="6600" b="1" dirty="0" smtClean="0">
                <a:solidFill>
                  <a:srgbClr val="8289A6"/>
                </a:solidFill>
              </a:rPr>
              <a:t>(4)</a:t>
            </a:r>
            <a:r>
              <a:rPr lang="es-ES" sz="6600" dirty="0" smtClean="0"/>
              <a:t/>
            </a:r>
            <a:br>
              <a:rPr lang="es-ES" sz="6600" dirty="0" smtClean="0"/>
            </a:br>
            <a:r>
              <a:rPr lang="es-ES" sz="6600" dirty="0" smtClean="0"/>
              <a:t>  </a:t>
            </a:r>
            <a:r>
              <a:rPr lang="ca-ES" sz="6600" b="1" dirty="0" err="1" smtClean="0">
                <a:solidFill>
                  <a:schemeClr val="bg1"/>
                </a:solidFill>
                <a:latin typeface="+mn-lt"/>
              </a:rPr>
              <a:t>Discusión</a:t>
            </a:r>
            <a:endParaRPr lang="es-ES" sz="66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3 Rectángulo"/>
          <p:cNvSpPr>
            <a:spLocks noChangeArrowheads="1"/>
          </p:cNvSpPr>
          <p:nvPr/>
        </p:nvSpPr>
        <p:spPr bwMode="auto">
          <a:xfrm>
            <a:off x="0" y="2060575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400" dirty="0" smtClean="0"/>
              <a:t>¿Cuáles son tus experiencias y necesidades en el uso de las herramientas del aula?</a:t>
            </a:r>
            <a:endParaRPr lang="es-ES" sz="4400" dirty="0"/>
          </a:p>
          <a:p>
            <a:pPr algn="ctr"/>
            <a:r>
              <a:rPr lang="es-ES" sz="4400" dirty="0"/>
              <a:t>	</a:t>
            </a:r>
          </a:p>
          <a:p>
            <a:pPr algn="ctr"/>
            <a:r>
              <a:rPr lang="es-ES" sz="4400" dirty="0"/>
              <a:t>	</a:t>
            </a:r>
            <a:r>
              <a:rPr lang="es-ES" sz="4400" dirty="0" smtClean="0"/>
              <a:t>¿Qué cambiarías?</a:t>
            </a:r>
            <a:endParaRPr lang="es-E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Título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pPr algn="l"/>
            <a:r>
              <a:rPr lang="es-ES" dirty="0" smtClean="0"/>
              <a:t/>
            </a:r>
            <a:br>
              <a:rPr lang="es-ES" dirty="0" smtClean="0"/>
            </a:br>
            <a:r>
              <a:rPr lang="ca-ES" b="1" dirty="0" smtClean="0">
                <a:solidFill>
                  <a:srgbClr val="8289A6"/>
                </a:solidFill>
              </a:rPr>
              <a:t>¿</a:t>
            </a:r>
            <a:r>
              <a:rPr lang="ca-ES" b="1" dirty="0" err="1" smtClean="0">
                <a:solidFill>
                  <a:srgbClr val="8289A6"/>
                </a:solidFill>
              </a:rPr>
              <a:t>Quiénes</a:t>
            </a:r>
            <a:r>
              <a:rPr lang="ca-ES" b="1" dirty="0" smtClean="0">
                <a:solidFill>
                  <a:srgbClr val="8289A6"/>
                </a:solidFill>
              </a:rPr>
              <a:t> </a:t>
            </a:r>
            <a:r>
              <a:rPr lang="ca-ES" b="1" dirty="0" err="1" smtClean="0">
                <a:solidFill>
                  <a:srgbClr val="8289A6"/>
                </a:solidFill>
              </a:rPr>
              <a:t>somos</a:t>
            </a:r>
            <a:r>
              <a:rPr lang="ca-ES" b="1" dirty="0" smtClean="0">
                <a:solidFill>
                  <a:srgbClr val="8289A6"/>
                </a:solidFill>
              </a:rPr>
              <a:t>?</a:t>
            </a:r>
            <a:endParaRPr lang="es-ES" dirty="0" smtClean="0"/>
          </a:p>
        </p:txBody>
      </p:sp>
      <p:pic>
        <p:nvPicPr>
          <p:cNvPr id="5" name="Picture 8" descr="exterio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Título"/>
          <p:cNvSpPr>
            <a:spLocks noGrp="1"/>
          </p:cNvSpPr>
          <p:nvPr>
            <p:ph type="title"/>
          </p:nvPr>
        </p:nvSpPr>
        <p:spPr>
          <a:xfrm>
            <a:off x="251520" y="404813"/>
            <a:ext cx="8892479" cy="1143000"/>
          </a:xfrm>
        </p:spPr>
        <p:txBody>
          <a:bodyPr/>
          <a:lstStyle/>
          <a:p>
            <a:pPr algn="l"/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ca-ES" sz="3600" b="1" dirty="0" smtClean="0">
                <a:solidFill>
                  <a:srgbClr val="8289A6"/>
                </a:solidFill>
              </a:rPr>
              <a:t>Las </a:t>
            </a:r>
            <a:r>
              <a:rPr lang="ca-ES" sz="3600" b="1" dirty="0" err="1" smtClean="0">
                <a:solidFill>
                  <a:srgbClr val="8289A6"/>
                </a:solidFill>
              </a:rPr>
              <a:t>herramientas</a:t>
            </a:r>
            <a:r>
              <a:rPr lang="ca-ES" sz="3600" b="1" dirty="0" smtClean="0">
                <a:solidFill>
                  <a:srgbClr val="8289A6"/>
                </a:solidFill>
              </a:rPr>
              <a:t> y el </a:t>
            </a:r>
            <a:r>
              <a:rPr lang="ca-ES" sz="3600" b="1" dirty="0" err="1" smtClean="0">
                <a:solidFill>
                  <a:srgbClr val="8289A6"/>
                </a:solidFill>
              </a:rPr>
              <a:t>acompañamiento</a:t>
            </a:r>
            <a:r>
              <a:rPr lang="es-ES" sz="3600" dirty="0" smtClean="0"/>
              <a:t/>
            </a:r>
            <a:br>
              <a:rPr lang="es-ES" sz="3600" dirty="0" smtClean="0"/>
            </a:br>
            <a:endParaRPr lang="es-ES" sz="3600" dirty="0" smtClean="0"/>
          </a:p>
        </p:txBody>
      </p:sp>
      <p:pic>
        <p:nvPicPr>
          <p:cNvPr id="5" name="Picture 8" descr="interio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691" y="1600200"/>
            <a:ext cx="6034617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576103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buFontTx/>
              <a:buNone/>
              <a:defRPr/>
            </a:pPr>
            <a:endParaRPr lang="pt-BR" sz="6600" b="1" dirty="0" smtClean="0">
              <a:solidFill>
                <a:srgbClr val="8289A6"/>
              </a:solidFill>
            </a:endParaRPr>
          </a:p>
          <a:p>
            <a:pPr>
              <a:buFontTx/>
              <a:buNone/>
              <a:defRPr/>
            </a:pPr>
            <a:endParaRPr lang="pt-BR" sz="6600" b="1" dirty="0" smtClean="0">
              <a:solidFill>
                <a:srgbClr val="8289A6"/>
              </a:solidFill>
            </a:endParaRPr>
          </a:p>
          <a:p>
            <a:pPr>
              <a:buFontTx/>
              <a:buNone/>
              <a:defRPr/>
            </a:pPr>
            <a:r>
              <a:rPr lang="pt-BR" sz="6600" b="1" dirty="0" smtClean="0">
                <a:solidFill>
                  <a:srgbClr val="8289A6"/>
                </a:solidFill>
              </a:rPr>
              <a:t> (2)</a:t>
            </a:r>
            <a:r>
              <a:rPr lang="es-ES" sz="6600" dirty="0" smtClean="0"/>
              <a:t> </a:t>
            </a:r>
          </a:p>
          <a:p>
            <a:pPr>
              <a:buFontTx/>
              <a:buNone/>
              <a:defRPr/>
            </a:pPr>
            <a:r>
              <a:rPr lang="es-ES" sz="6600" b="1" dirty="0" smtClean="0">
                <a:solidFill>
                  <a:schemeClr val="bg1"/>
                </a:solidFill>
              </a:rPr>
              <a:t> Experiencias docentes</a:t>
            </a:r>
            <a:endParaRPr lang="es-ES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b="1" smtClean="0">
                <a:solidFill>
                  <a:srgbClr val="D39823"/>
                </a:solidFill>
              </a:rPr>
              <a:t>eKnowledge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smtClean="0"/>
              <a:t>Los </a:t>
            </a:r>
            <a:r>
              <a:rPr lang="es-ES_tradnl" b="1" smtClean="0">
                <a:solidFill>
                  <a:srgbClr val="D39823"/>
                </a:solidFill>
              </a:rPr>
              <a:t>nuevos foros </a:t>
            </a:r>
            <a:r>
              <a:rPr lang="es-ES_tradnl" smtClean="0"/>
              <a:t>del campus de la UOC</a:t>
            </a: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0" y="659765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s-ES_tradnl" sz="1200">
                <a:solidFill>
                  <a:srgbClr val="B2B2B2"/>
                </a:solidFill>
              </a:rPr>
              <a:t>Espai de paginació     </a:t>
            </a:r>
            <a:r>
              <a:rPr lang="es-ES_tradnl" sz="1200" b="1">
                <a:solidFill>
                  <a:srgbClr val="777777"/>
                </a:solidFill>
              </a:rPr>
              <a:t>2 /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773238"/>
            <a:ext cx="79914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382963" y="1052513"/>
            <a:ext cx="2592387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Foro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28663" y="1052513"/>
            <a:ext cx="2592387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Tablón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038850" y="1052513"/>
            <a:ext cx="2592388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Debate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cap_universitat_uoc">
  <a:themeElements>
    <a:clrScheme name="presentacio_FUO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cio_FUO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cio_FUO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FUO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FUO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FUO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FUO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FUO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FUO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FUO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FUO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FUO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FUO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FUO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ppt_cap_universitat_uoc</Template>
  <TotalTime>11</TotalTime>
  <Words>1076</Words>
  <Application>Microsoft Office PowerPoint</Application>
  <PresentationFormat>Presentación en pantalla (4:3)</PresentationFormat>
  <Paragraphs>245</Paragraphs>
  <Slides>44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6" baseType="lpstr">
      <vt:lpstr>ppt_cap_universitat_uoc</vt:lpstr>
      <vt:lpstr>Fotografía de Photo Editor</vt:lpstr>
      <vt:lpstr>La docencia en el aula virtual: experiencias, innovación y herramientas para aprender y enseñar</vt:lpstr>
      <vt:lpstr>  Desarrollo del taller</vt:lpstr>
      <vt:lpstr>Diapositiva 3</vt:lpstr>
      <vt:lpstr>Diapositiva 4</vt:lpstr>
      <vt:lpstr> ¿Quiénes somos?</vt:lpstr>
      <vt:lpstr>  Las herramientas y el acompañamiento </vt:lpstr>
      <vt:lpstr>Diapositiva 7</vt:lpstr>
      <vt:lpstr>eKnowledge</vt:lpstr>
      <vt:lpstr>Diapositiva 9</vt:lpstr>
      <vt:lpstr>eKnowledge</vt:lpstr>
      <vt:lpstr>eKnowledge: ¿Qué Aporta?</vt:lpstr>
      <vt:lpstr>DEMOSTRACIÓN</vt:lpstr>
      <vt:lpstr>Actualmente en fase de pruebas</vt:lpstr>
      <vt:lpstr>eKnowledge</vt:lpstr>
      <vt:lpstr>Diapositiva 15</vt:lpstr>
      <vt:lpstr>Media Art Wiki</vt:lpstr>
      <vt:lpstr>Planteamiento:</vt:lpstr>
      <vt:lpstr>Contenidos:</vt:lpstr>
      <vt:lpstr>Diapositiva 19</vt:lpstr>
      <vt:lpstr>Aplicación pedagógica:</vt:lpstr>
      <vt:lpstr>Diapositiva 21</vt:lpstr>
      <vt:lpstr>Diapositiva 22</vt:lpstr>
      <vt:lpstr>Diapositiva 23</vt:lpstr>
      <vt:lpstr>Diapositiva 24</vt:lpstr>
      <vt:lpstr>És un Espai virtual de gestió de vídeos on desenvolupar-hi un debat virtual</vt:lpstr>
      <vt:lpstr> Resol competències transversals</vt:lpstr>
      <vt:lpstr>Resol la contradicció del TFC</vt:lpstr>
      <vt:lpstr>Resol el problema del lliurament</vt:lpstr>
      <vt:lpstr>Demo</vt:lpstr>
      <vt:lpstr>Es dóna suport als estudiants</vt:lpstr>
      <vt:lpstr>Permet desenvolupar el debat virtual</vt:lpstr>
      <vt:lpstr>Exemple d’aula amb debat</vt:lpstr>
      <vt:lpstr>Té altres usos</vt:lpstr>
      <vt:lpstr>Jornada PDCs    ”El aula centrada en la actividad del estudiante”   G-PAC: Guías de Estudio para la Actividad Docente  9 de julio de 2011  ameseguer@uoc.edu</vt:lpstr>
      <vt:lpstr>(1)  Antecedentes</vt:lpstr>
      <vt:lpstr>(2)  Proyecto G-PAC</vt:lpstr>
      <vt:lpstr>(2)  Proyecto G-PAC</vt:lpstr>
      <vt:lpstr>(2)  Proyecto G-PAC</vt:lpstr>
      <vt:lpstr>(3)  Nueva aula</vt:lpstr>
      <vt:lpstr>(3)  Nueva aula</vt:lpstr>
      <vt:lpstr>Diapositiva 41</vt:lpstr>
      <vt:lpstr> Blog de apoyo</vt:lpstr>
      <vt:lpstr>     (4)   Discusión</vt:lpstr>
      <vt:lpstr>Diapositiva 44</vt:lpstr>
    </vt:vector>
  </TitlesOfParts>
  <Company>UOC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docencia en el aula virtual: experiencias, innovación y herramientas para aprender y enseñar</dc:title>
  <dc:creator>inoguerafr</dc:creator>
  <cp:lastModifiedBy>inoguerafr</cp:lastModifiedBy>
  <cp:revision>3</cp:revision>
  <dcterms:created xsi:type="dcterms:W3CDTF">2011-07-15T12:34:26Z</dcterms:created>
  <dcterms:modified xsi:type="dcterms:W3CDTF">2011-07-15T12:47:54Z</dcterms:modified>
</cp:coreProperties>
</file>