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73" r:id="rId2"/>
    <p:sldId id="270" r:id="rId3"/>
    <p:sldId id="268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74" r:id="rId12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e damos la bienvenida" id="{E75E278A-FF0E-49A4-B170-79828D63BBAD}">
          <p14:sldIdLst>
            <p14:sldId id="273"/>
          </p14:sldIdLst>
        </p14:section>
        <p14:section name="Comandos, comentarios, trabajo en equipo, panel de selección, iniciar sesión" id="{B9B51309-D148-4332-87C2-07BE32FBCA3B}">
          <p14:sldIdLst>
            <p14:sldId id="270"/>
            <p14:sldId id="268"/>
            <p14:sldId id="278"/>
            <p14:sldId id="279"/>
            <p14:sldId id="280"/>
            <p14:sldId id="281"/>
            <p14:sldId id="282"/>
            <p14:sldId id="283"/>
            <p14:sldId id="284"/>
          </p14:sldIdLst>
        </p14:section>
        <p14:section name="Más información" id="{2CC34DB2-6590-42C0-AD4B-A04C6060184E}">
          <p14:sldIdLst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D19E"/>
    <a:srgbClr val="24B835"/>
    <a:srgbClr val="EBEBEB"/>
    <a:srgbClr val="F8F8F8"/>
    <a:srgbClr val="D24726"/>
    <a:srgbClr val="D2B4A6"/>
    <a:srgbClr val="734F29"/>
    <a:srgbClr val="DD462F"/>
    <a:srgbClr val="AEB785"/>
    <a:srgbClr val="EFD5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2183" autoAdjust="0"/>
    <p:restoredTop sz="95322" autoAdjust="0"/>
  </p:normalViewPr>
  <p:slideViewPr>
    <p:cSldViewPr snapToGrid="0">
      <p:cViewPr>
        <p:scale>
          <a:sx n="163" d="100"/>
          <a:sy n="163" d="100"/>
        </p:scale>
        <p:origin x="776" y="10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295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B0DC97B1-7B83-448D-A51C-EF18F1363B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>
              <a:latin typeface="Calibri" panose="020F0502020204030204" pitchFamily="34" charset="0"/>
            </a:endParaRP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87821E6-4DBA-44D9-A87E-B8FAB00EE80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A5503-2356-4552-8A17-0D42B9FA3B20}" type="datetime1">
              <a:rPr lang="es-ES" smtClean="0">
                <a:latin typeface="Calibri" panose="020F0502020204030204" pitchFamily="34" charset="0"/>
              </a:rPr>
              <a:t>3/1/20</a:t>
            </a:fld>
            <a:endParaRPr lang="es-ES">
              <a:latin typeface="Calibri" panose="020F0502020204030204" pitchFamily="34" charset="0"/>
            </a:endParaRPr>
          </a:p>
        </p:txBody>
      </p:sp>
      <p:sp>
        <p:nvSpPr>
          <p:cNvPr id="4" name="Marcador de posición de pie de página 3">
            <a:extLst>
              <a:ext uri="{FF2B5EF4-FFF2-40B4-BE49-F238E27FC236}">
                <a16:creationId xmlns:a16="http://schemas.microsoft.com/office/drawing/2014/main" id="{C5713917-D4AF-4A7D-86F7-3DFCCFD8D44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>
              <a:latin typeface="Calibri" panose="020F0502020204030204" pitchFamily="34" charset="0"/>
            </a:endParaRPr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CAD5AF84-644E-4A6F-8ACD-F17B248D703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02179-9632-4A02-98A5-EADA23124253}" type="slidenum">
              <a:rPr lang="es-ES" smtClean="0">
                <a:latin typeface="Calibri" panose="020F0502020204030204" pitchFamily="34" charset="0"/>
              </a:rPr>
              <a:t>‹Nº›</a:t>
            </a:fld>
            <a:endParaRPr lang="es-E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4755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59781FE4-C2D5-4564-A552-1874F8362B11}" type="datetime1">
              <a:rPr lang="es-ES" noProof="0" smtClean="0"/>
              <a:t>3/1/20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F61EA0F-A667-4B49-8422-0062BC55E249}" type="slidenum">
              <a:rPr lang="es-ES" noProof="0" smtClean="0"/>
              <a:pPr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0055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7615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el modo Presentación con diapositivas, seleccione las flechas para visitar los vínculos.</a:t>
            </a:r>
            <a:r>
              <a:rPr lang="es-ES"/>
              <a:t>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0609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5640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7251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256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5641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1883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3026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0315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5977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254950" y="262784"/>
            <a:ext cx="11682101" cy="633243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807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0">
              <a:latin typeface="Arial" panose="020B060402020202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838201" y="1825625"/>
            <a:ext cx="4167753" cy="4351338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CD89355-212C-471A-B658-93B7645802D1}" type="datetime1">
              <a:rPr lang="es-ES" noProof="0" smtClean="0"/>
              <a:t>3/1/20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860EDB8-5305-433F-BE41-D7A86D811DB3}" type="slidenum">
              <a:rPr lang="es-ES" noProof="0" smtClean="0"/>
              <a:pPr/>
              <a:t>‹Nº›</a:t>
            </a:fld>
            <a:endParaRPr lang="es-ES" noProof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E55EE8A-9395-1047-BF1C-57F757F12F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436" y="278201"/>
            <a:ext cx="737799" cy="73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0">
              <a:latin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 userDrawn="1"/>
        </p:nvSpPr>
        <p:spPr>
          <a:xfrm>
            <a:off x="254950" y="262784"/>
            <a:ext cx="11682101" cy="207264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0">
              <a:latin typeface="Arial" panose="020B060402020202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6711" y="876724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3600" b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rtl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</a:pPr>
            <a:r>
              <a:rPr lang="es-ES" noProof="0"/>
              <a:t>Haga clic para modificar el estilo de título del patrón</a:t>
            </a:r>
          </a:p>
        </p:txBody>
      </p:sp>
      <p:sp>
        <p:nvSpPr>
          <p:cNvPr id="13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541611" y="2560639"/>
            <a:ext cx="9442648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defRPr lang="en-US" sz="2400" baseline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  <a:lvl2pPr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07129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8B8EA5E-3CEB-4C9F-94D2-887A8089E71F}" type="datetime1">
              <a:rPr lang="es-ES" noProof="0" smtClean="0"/>
              <a:t>3/1/20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860EDB8-5305-433F-BE41-D7A86D811DB3}" type="slidenum">
              <a:rPr lang="es-ES" noProof="0" smtClean="0"/>
              <a:pPr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74" r:id="rId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oselab.com/unimapsv3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811306" y="1164325"/>
            <a:ext cx="10700990" cy="2389365"/>
          </a:xfrm>
        </p:spPr>
        <p:txBody>
          <a:bodyPr rtlCol="0">
            <a:normAutofit/>
          </a:bodyPr>
          <a:lstStyle/>
          <a:p>
            <a:r>
              <a:rPr lang="es-ES" sz="4600" dirty="0">
                <a:solidFill>
                  <a:schemeClr val="bg1"/>
                </a:solidFill>
                <a:cs typeface="Arial" panose="020B0604020202020204" pitchFamily="34" charset="0"/>
              </a:rPr>
              <a:t>Aplicación para generar y descubrir nuevas rutas deportivas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828726" y="3262289"/>
            <a:ext cx="9582736" cy="1133856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es-ES" sz="2400" dirty="0">
                <a:solidFill>
                  <a:schemeClr val="bg1"/>
                </a:solidFill>
                <a:cs typeface="Arial" panose="020B0604020202020204" pitchFamily="34" charset="0"/>
              </a:rPr>
              <a:t>Diseño y desarrollo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A595318-07F1-3A47-8AB9-88F3D7D63D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023" y="3829217"/>
            <a:ext cx="1758439" cy="175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1511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3752" y="0"/>
            <a:ext cx="10749367" cy="1208868"/>
          </a:xfrm>
        </p:spPr>
        <p:txBody>
          <a:bodyPr rtlCol="0">
            <a:normAutofit/>
          </a:bodyPr>
          <a:lstStyle/>
          <a:p>
            <a:pPr lvl="0"/>
            <a:r>
              <a:rPr lang="es-ES" sz="3400" dirty="0">
                <a:cs typeface="Arial" panose="020B0604020202020204" pitchFamily="34" charset="0"/>
              </a:rPr>
              <a:t>Instalable en el móvil</a:t>
            </a:r>
          </a:p>
        </p:txBody>
      </p:sp>
      <p:sp>
        <p:nvSpPr>
          <p:cNvPr id="6" name="Marcador de contenido 6">
            <a:extLst>
              <a:ext uri="{FF2B5EF4-FFF2-40B4-BE49-F238E27FC236}">
                <a16:creationId xmlns:a16="http://schemas.microsoft.com/office/drawing/2014/main" id="{DAA811D8-C326-AB47-81C4-3CF2E64D9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931" y="1629121"/>
            <a:ext cx="11062138" cy="770091"/>
          </a:xfrm>
        </p:spPr>
        <p:txBody>
          <a:bodyPr rtlCol="0">
            <a:noAutofit/>
          </a:bodyPr>
          <a:lstStyle/>
          <a:p>
            <a:pPr algn="ctr" rtl="0"/>
            <a:r>
              <a:rPr lang="es-ES" sz="3200" dirty="0">
                <a:cs typeface="Arial" panose="020B0604020202020204" pitchFamily="34" charset="0"/>
              </a:rPr>
              <a:t>Descubre nuevas rutas, llévalo contigo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1EA8E8A-6A4D-E845-9918-961BE4BEA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154" y="2312319"/>
            <a:ext cx="8987692" cy="451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781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16710" y="876724"/>
            <a:ext cx="11050449" cy="1325563"/>
          </a:xfrm>
        </p:spPr>
        <p:txBody>
          <a:bodyPr rtlCol="0"/>
          <a:lstStyle/>
          <a:p>
            <a:pPr algn="ctr" rtl="0"/>
            <a:r>
              <a:rPr lang="es-ES" dirty="0"/>
              <a:t>¿Quieres probarlo?</a:t>
            </a:r>
          </a:p>
        </p:txBody>
      </p:sp>
      <p:sp>
        <p:nvSpPr>
          <p:cNvPr id="8" name="Marcador de contenido 4"/>
          <p:cNvSpPr txBox="1">
            <a:spLocks/>
          </p:cNvSpPr>
          <p:nvPr/>
        </p:nvSpPr>
        <p:spPr>
          <a:xfrm>
            <a:off x="1457045" y="2874672"/>
            <a:ext cx="8148064" cy="10408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2400" kern="1200" baseline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ts val="3600"/>
              </a:lnSpc>
              <a:buFont typeface="Arial" panose="020B0604020202020204" pitchFamily="34" charset="0"/>
              <a:buNone/>
            </a:pP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Accede ahora mismo y descárgate la web app en tu móvil para usarla en tu próxima salida.</a:t>
            </a:r>
          </a:p>
        </p:txBody>
      </p:sp>
      <p:pic>
        <p:nvPicPr>
          <p:cNvPr id="10" name="Imagen 9" descr="Flecha apuntando a la derecha con un hipervínculo al Centro de ayuda de PowerPoint para Mac. Seleccione la imagen para obtener más información en el Centro de ayuda de PowerPoint para Mac">
            <a:hlinkClick r:id="rId3" tooltip="Seleccione este icono para obtener más información en el Centro de ayuda de PowerPoint para Mac."/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11500"/>
                    </a14:imgEffect>
                    <a14:imgEffect>
                      <a14:saturation sat="37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109" y="2929230"/>
            <a:ext cx="986278" cy="98627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B4AD9D2-812B-7742-B15C-3149DF2ADF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832" y="4118706"/>
            <a:ext cx="1758439" cy="175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762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-ES" sz="3400" dirty="0">
                <a:cs typeface="Arial" panose="020B0604020202020204" pitchFamily="34" charset="0"/>
              </a:rPr>
              <a:t>Herramientas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81354" y="1747805"/>
            <a:ext cx="4393365" cy="50356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sz="2000" dirty="0">
                <a:cs typeface="Arial" panose="020B0604020202020204" pitchFamily="34" charset="0"/>
              </a:rPr>
              <a:t>Localizar un lugar</a:t>
            </a:r>
            <a:endParaRPr lang="es-ES" sz="20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0" indent="0" rtl="0">
              <a:lnSpc>
                <a:spcPct val="150000"/>
              </a:lnSpc>
              <a:spcAft>
                <a:spcPts val="1200"/>
              </a:spcAft>
              <a:buNone/>
            </a:pPr>
            <a:endParaRPr lang="es-ES" sz="20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E8778E62-8826-7E45-A73D-C9CF3D9F37D5}"/>
              </a:ext>
            </a:extLst>
          </p:cNvPr>
          <p:cNvSpPr txBox="1">
            <a:spLocks/>
          </p:cNvSpPr>
          <p:nvPr/>
        </p:nvSpPr>
        <p:spPr>
          <a:xfrm>
            <a:off x="5054639" y="1747805"/>
            <a:ext cx="2838913" cy="503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ct val="30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ct val="30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ct val="30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s-ES" sz="2000" dirty="0" err="1">
                <a:cs typeface="Arial" panose="020B0604020202020204" pitchFamily="34" charset="0"/>
              </a:rPr>
              <a:t>Minimapa</a:t>
            </a:r>
            <a:endParaRPr lang="es-ES" sz="2000" dirty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endParaRPr lang="es-ES" dirty="0">
              <a:cs typeface="Arial" panose="020B0604020202020204" pitchFamily="34" charset="0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E40F3EA7-AF6B-804A-9F66-1557D1516EC5}"/>
              </a:ext>
            </a:extLst>
          </p:cNvPr>
          <p:cNvGrpSpPr/>
          <p:nvPr/>
        </p:nvGrpSpPr>
        <p:grpSpPr>
          <a:xfrm>
            <a:off x="281354" y="2356873"/>
            <a:ext cx="11582399" cy="3037266"/>
            <a:chOff x="682193" y="2251365"/>
            <a:chExt cx="10678154" cy="2800145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08E8A3C6-73EA-F74A-85F6-377B8CC6F9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2193" y="2251365"/>
              <a:ext cx="4287405" cy="2788184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0CD34ED8-16E4-B846-8586-5C733187A1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26183" y="2251365"/>
              <a:ext cx="2867891" cy="2800145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CB9EDDB6-0CF2-CF45-9EF6-9A4BF6658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50657" y="2251365"/>
              <a:ext cx="3209690" cy="2800145"/>
            </a:xfrm>
            <a:prstGeom prst="rect">
              <a:avLst/>
            </a:prstGeom>
          </p:spPr>
        </p:pic>
      </p:grp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4C2737C3-3854-3E41-B120-65A7C9A0A2CA}"/>
              </a:ext>
            </a:extLst>
          </p:cNvPr>
          <p:cNvSpPr txBox="1">
            <a:spLocks/>
          </p:cNvSpPr>
          <p:nvPr/>
        </p:nvSpPr>
        <p:spPr>
          <a:xfrm>
            <a:off x="8382261" y="1747805"/>
            <a:ext cx="2838913" cy="503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ct val="30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ct val="30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ct val="30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s-ES" sz="2000" dirty="0">
                <a:cs typeface="Arial" panose="020B0604020202020204" pitchFamily="34" charset="0"/>
              </a:rPr>
              <a:t>Creador de rutas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endParaRPr lang="es-E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520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3752" y="0"/>
            <a:ext cx="10749367" cy="1208868"/>
          </a:xfrm>
        </p:spPr>
        <p:txBody>
          <a:bodyPr rtlCol="0">
            <a:normAutofit/>
          </a:bodyPr>
          <a:lstStyle/>
          <a:p>
            <a:pPr lvl="0" rtl="0"/>
            <a:r>
              <a:rPr lang="es-ES" sz="3400" dirty="0">
                <a:cs typeface="Arial" panose="020B0604020202020204" pitchFamily="34" charset="0"/>
              </a:rPr>
              <a:t>Mapas</a:t>
            </a: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37553" y="1749656"/>
            <a:ext cx="2072473" cy="395178"/>
          </a:xfrm>
        </p:spPr>
        <p:txBody>
          <a:bodyPr rtlCol="0">
            <a:normAutofit/>
          </a:bodyPr>
          <a:lstStyle/>
          <a:p>
            <a:pPr rtl="0"/>
            <a:r>
              <a:rPr lang="es-ES" sz="2000" dirty="0">
                <a:cs typeface="Arial" panose="020B0604020202020204" pitchFamily="34" charset="0"/>
              </a:rPr>
              <a:t>Mapas de Satélite</a:t>
            </a:r>
          </a:p>
        </p:txBody>
      </p:sp>
      <p:sp>
        <p:nvSpPr>
          <p:cNvPr id="14" name="Marcador de contenido 6">
            <a:extLst>
              <a:ext uri="{FF2B5EF4-FFF2-40B4-BE49-F238E27FC236}">
                <a16:creationId xmlns:a16="http://schemas.microsoft.com/office/drawing/2014/main" id="{0A57A82D-5B28-564B-A795-80686FB41808}"/>
              </a:ext>
            </a:extLst>
          </p:cNvPr>
          <p:cNvSpPr txBox="1">
            <a:spLocks/>
          </p:cNvSpPr>
          <p:nvPr/>
        </p:nvSpPr>
        <p:spPr>
          <a:xfrm>
            <a:off x="7404453" y="1782134"/>
            <a:ext cx="4460081" cy="3951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ct val="30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ct val="30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ct val="30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2000" dirty="0">
                <a:cs typeface="Arial" panose="020B0604020202020204" pitchFamily="34" charset="0"/>
              </a:rPr>
              <a:t>Mapas </a:t>
            </a:r>
            <a:r>
              <a:rPr lang="es-ES" sz="2000" dirty="0" err="1">
                <a:cs typeface="Arial" panose="020B0604020202020204" pitchFamily="34" charset="0"/>
              </a:rPr>
              <a:t>OpenStreetMap</a:t>
            </a:r>
            <a:endParaRPr lang="es-ES" sz="2000" dirty="0">
              <a:cs typeface="Arial" panose="020B0604020202020204" pitchFamily="34" charset="0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7B3AED20-64D8-5441-87F4-FB7F211F9821}"/>
              </a:ext>
            </a:extLst>
          </p:cNvPr>
          <p:cNvGrpSpPr/>
          <p:nvPr/>
        </p:nvGrpSpPr>
        <p:grpSpPr>
          <a:xfrm>
            <a:off x="337553" y="2317988"/>
            <a:ext cx="11608262" cy="8389906"/>
            <a:chOff x="2568873" y="1731493"/>
            <a:chExt cx="9488722" cy="6858002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9659941F-66A1-AB46-A278-F7FD34F65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15312" y="1731495"/>
              <a:ext cx="5342283" cy="6858000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8FEE1C24-9C2A-9848-AA19-4A347847EA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404"/>
            <a:stretch/>
          </p:blipFill>
          <p:spPr>
            <a:xfrm>
              <a:off x="2568873" y="1731493"/>
              <a:ext cx="4340403" cy="68302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7676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3752" y="0"/>
            <a:ext cx="10749367" cy="1208868"/>
          </a:xfrm>
        </p:spPr>
        <p:txBody>
          <a:bodyPr rtlCol="0">
            <a:normAutofit/>
          </a:bodyPr>
          <a:lstStyle/>
          <a:p>
            <a:pPr lvl="0" rtl="0"/>
            <a:r>
              <a:rPr lang="es-ES" sz="3400" dirty="0">
                <a:cs typeface="Arial" panose="020B0604020202020204" pitchFamily="34" charset="0"/>
              </a:rPr>
              <a:t>Capas de Mapas</a:t>
            </a: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37553" y="1749656"/>
            <a:ext cx="2072473" cy="395178"/>
          </a:xfrm>
        </p:spPr>
        <p:txBody>
          <a:bodyPr rtlCol="0">
            <a:normAutofit fontScale="92500"/>
          </a:bodyPr>
          <a:lstStyle/>
          <a:p>
            <a:pPr rtl="0"/>
            <a:r>
              <a:rPr lang="es-ES" sz="2000" dirty="0">
                <a:cs typeface="Arial" panose="020B0604020202020204" pitchFamily="34" charset="0"/>
              </a:rPr>
              <a:t>Rutas PR, GR, bici</a:t>
            </a:r>
          </a:p>
        </p:txBody>
      </p:sp>
      <p:sp>
        <p:nvSpPr>
          <p:cNvPr id="14" name="Marcador de contenido 6">
            <a:extLst>
              <a:ext uri="{FF2B5EF4-FFF2-40B4-BE49-F238E27FC236}">
                <a16:creationId xmlns:a16="http://schemas.microsoft.com/office/drawing/2014/main" id="{0A57A82D-5B28-564B-A795-80686FB41808}"/>
              </a:ext>
            </a:extLst>
          </p:cNvPr>
          <p:cNvSpPr txBox="1">
            <a:spLocks/>
          </p:cNvSpPr>
          <p:nvPr/>
        </p:nvSpPr>
        <p:spPr>
          <a:xfrm>
            <a:off x="7404453" y="1782134"/>
            <a:ext cx="4460081" cy="3951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ct val="30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ct val="30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ct val="30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2000" dirty="0">
                <a:cs typeface="Arial" panose="020B0604020202020204" pitchFamily="34" charset="0"/>
              </a:rPr>
              <a:t>Mapas de calor de </a:t>
            </a:r>
            <a:r>
              <a:rPr lang="es-ES" sz="2000" dirty="0" err="1">
                <a:cs typeface="Arial" panose="020B0604020202020204" pitchFamily="34" charset="0"/>
              </a:rPr>
              <a:t>Strava</a:t>
            </a:r>
            <a:endParaRPr lang="es-ES" sz="2000" dirty="0">
              <a:cs typeface="Arial" panose="020B060402020202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01D8900-0D1D-9045-98BE-B7C2FF87D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553" y="2317988"/>
            <a:ext cx="11584466" cy="835600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A0CE7A9-F648-FE47-8F80-719BCB9EFF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0124" y="2309750"/>
            <a:ext cx="6117317" cy="8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460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3752" y="0"/>
            <a:ext cx="10749367" cy="1208868"/>
          </a:xfrm>
        </p:spPr>
        <p:txBody>
          <a:bodyPr rtlCol="0">
            <a:normAutofit/>
          </a:bodyPr>
          <a:lstStyle/>
          <a:p>
            <a:pPr lvl="0"/>
            <a:r>
              <a:rPr lang="es-ES" sz="3400" dirty="0">
                <a:cs typeface="Arial" panose="020B0604020202020204" pitchFamily="34" charset="0"/>
              </a:rPr>
              <a:t>Carga de rutas personales de </a:t>
            </a:r>
            <a:r>
              <a:rPr lang="es-ES" sz="3400" dirty="0" err="1">
                <a:cs typeface="Arial" panose="020B0604020202020204" pitchFamily="34" charset="0"/>
              </a:rPr>
              <a:t>Strava</a:t>
            </a:r>
            <a:endParaRPr lang="es-ES" sz="3400" dirty="0">
              <a:cs typeface="Arial" panose="020B0604020202020204" pitchFamily="34" charset="0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37552" y="1749656"/>
            <a:ext cx="4991685" cy="395178"/>
          </a:xfrm>
        </p:spPr>
        <p:txBody>
          <a:bodyPr rtlCol="0">
            <a:normAutofit/>
          </a:bodyPr>
          <a:lstStyle/>
          <a:p>
            <a:pPr rtl="0"/>
            <a:r>
              <a:rPr lang="es-ES" sz="2000" dirty="0">
                <a:cs typeface="Arial" panose="020B0604020202020204" pitchFamily="34" charset="0"/>
              </a:rPr>
              <a:t>Tabla de todas las actividades de </a:t>
            </a:r>
            <a:r>
              <a:rPr lang="es-ES" sz="2000" dirty="0" err="1">
                <a:cs typeface="Arial" panose="020B0604020202020204" pitchFamily="34" charset="0"/>
              </a:rPr>
              <a:t>Strava</a:t>
            </a:r>
            <a:endParaRPr lang="es-ES" sz="2000" dirty="0">
              <a:cs typeface="Arial" panose="020B0604020202020204" pitchFamily="34" charset="0"/>
            </a:endParaRPr>
          </a:p>
        </p:txBody>
      </p:sp>
      <p:sp>
        <p:nvSpPr>
          <p:cNvPr id="14" name="Marcador de contenido 6">
            <a:extLst>
              <a:ext uri="{FF2B5EF4-FFF2-40B4-BE49-F238E27FC236}">
                <a16:creationId xmlns:a16="http://schemas.microsoft.com/office/drawing/2014/main" id="{0A57A82D-5B28-564B-A795-80686FB41808}"/>
              </a:ext>
            </a:extLst>
          </p:cNvPr>
          <p:cNvSpPr txBox="1">
            <a:spLocks/>
          </p:cNvSpPr>
          <p:nvPr/>
        </p:nvSpPr>
        <p:spPr>
          <a:xfrm>
            <a:off x="6415089" y="1782134"/>
            <a:ext cx="5449446" cy="3951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ct val="30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ct val="30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ct val="30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2000" dirty="0">
                <a:cs typeface="Arial" panose="020B0604020202020204" pitchFamily="34" charset="0"/>
              </a:rPr>
              <a:t>Todas tus rutas en el mapa de un vistazo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DB31980-AEDE-3640-B842-E9197E0C4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552" y="2258559"/>
            <a:ext cx="11526981" cy="830899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1BFB3D2-2CF2-A846-95F7-3ED802FEEA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7251" y="2258558"/>
            <a:ext cx="6087282" cy="830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552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3752" y="0"/>
            <a:ext cx="10749367" cy="1208868"/>
          </a:xfrm>
        </p:spPr>
        <p:txBody>
          <a:bodyPr rtlCol="0">
            <a:normAutofit/>
          </a:bodyPr>
          <a:lstStyle/>
          <a:p>
            <a:pPr lvl="0"/>
            <a:r>
              <a:rPr lang="es-ES" sz="3400" dirty="0">
                <a:cs typeface="Arial" panose="020B0604020202020204" pitchFamily="34" charset="0"/>
              </a:rPr>
              <a:t>Creador de rutas automático y manual</a:t>
            </a: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1572383" y="1524930"/>
            <a:ext cx="4991685" cy="395178"/>
          </a:xfrm>
        </p:spPr>
        <p:txBody>
          <a:bodyPr rtlCol="0">
            <a:normAutofit/>
          </a:bodyPr>
          <a:lstStyle/>
          <a:p>
            <a:pPr rtl="0"/>
            <a:r>
              <a:rPr lang="es-ES" sz="2000" dirty="0">
                <a:cs typeface="Arial" panose="020B0604020202020204" pitchFamily="34" charset="0"/>
              </a:rPr>
              <a:t>Creador de rutas avanzado</a:t>
            </a:r>
          </a:p>
        </p:txBody>
      </p:sp>
      <p:sp>
        <p:nvSpPr>
          <p:cNvPr id="14" name="Marcador de contenido 6">
            <a:extLst>
              <a:ext uri="{FF2B5EF4-FFF2-40B4-BE49-F238E27FC236}">
                <a16:creationId xmlns:a16="http://schemas.microsoft.com/office/drawing/2014/main" id="{0A57A82D-5B28-564B-A795-80686FB41808}"/>
              </a:ext>
            </a:extLst>
          </p:cNvPr>
          <p:cNvSpPr txBox="1">
            <a:spLocks/>
          </p:cNvSpPr>
          <p:nvPr/>
        </p:nvSpPr>
        <p:spPr>
          <a:xfrm>
            <a:off x="5132585" y="6297711"/>
            <a:ext cx="5449446" cy="3951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ct val="30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ct val="30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ct val="30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2000" dirty="0">
                <a:cs typeface="Arial" panose="020B0604020202020204" pitchFamily="34" charset="0"/>
              </a:rPr>
              <a:t>Grafico de altitud y elevación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F7BFE90-0CF6-0845-8386-2553FA729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176" y="1979723"/>
            <a:ext cx="9009648" cy="433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4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3752" y="0"/>
            <a:ext cx="10749367" cy="1208868"/>
          </a:xfrm>
        </p:spPr>
        <p:txBody>
          <a:bodyPr rtlCol="0">
            <a:normAutofit/>
          </a:bodyPr>
          <a:lstStyle/>
          <a:p>
            <a:pPr lvl="0"/>
            <a:r>
              <a:rPr lang="es-ES" sz="3400" dirty="0" err="1">
                <a:cs typeface="Arial" panose="020B0604020202020204" pitchFamily="34" charset="0"/>
              </a:rPr>
              <a:t>Wikimedia</a:t>
            </a:r>
            <a:endParaRPr lang="es-ES" sz="3400" dirty="0">
              <a:cs typeface="Arial" panose="020B0604020202020204" pitchFamily="34" charset="0"/>
            </a:endParaRPr>
          </a:p>
        </p:txBody>
      </p:sp>
      <p:sp>
        <p:nvSpPr>
          <p:cNvPr id="14" name="Marcador de contenido 6">
            <a:extLst>
              <a:ext uri="{FF2B5EF4-FFF2-40B4-BE49-F238E27FC236}">
                <a16:creationId xmlns:a16="http://schemas.microsoft.com/office/drawing/2014/main" id="{0A57A82D-5B28-564B-A795-80686FB41808}"/>
              </a:ext>
            </a:extLst>
          </p:cNvPr>
          <p:cNvSpPr txBox="1">
            <a:spLocks/>
          </p:cNvSpPr>
          <p:nvPr/>
        </p:nvSpPr>
        <p:spPr>
          <a:xfrm>
            <a:off x="8626843" y="3097185"/>
            <a:ext cx="3018080" cy="17639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ct val="30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ct val="30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ct val="30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000" dirty="0">
                <a:cs typeface="Arial" panose="020B0604020202020204" pitchFamily="34" charset="0"/>
              </a:rPr>
              <a:t>Imágenes </a:t>
            </a:r>
            <a:r>
              <a:rPr lang="es-ES" sz="3000" dirty="0" err="1">
                <a:cs typeface="Arial" panose="020B0604020202020204" pitchFamily="34" charset="0"/>
              </a:rPr>
              <a:t>geoposicionadas</a:t>
            </a:r>
            <a:r>
              <a:rPr lang="es-ES" sz="3000" dirty="0">
                <a:cs typeface="Arial" panose="020B0604020202020204" pitchFamily="34" charset="0"/>
              </a:rPr>
              <a:t> de </a:t>
            </a:r>
            <a:r>
              <a:rPr lang="es-ES" sz="3000" dirty="0" err="1">
                <a:cs typeface="Arial" panose="020B0604020202020204" pitchFamily="34" charset="0"/>
              </a:rPr>
              <a:t>Wikimedia</a:t>
            </a:r>
            <a:endParaRPr lang="es-ES" sz="3000" dirty="0"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98B964D-151D-8742-BBA1-588EE87E5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813" y="1547446"/>
            <a:ext cx="8253336" cy="512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782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C49A9E4-743A-014A-9737-7B50E03B8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3256" y="1457511"/>
            <a:ext cx="8429329" cy="523245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3752" y="0"/>
            <a:ext cx="10749367" cy="1208868"/>
          </a:xfrm>
        </p:spPr>
        <p:txBody>
          <a:bodyPr rtlCol="0">
            <a:normAutofit/>
          </a:bodyPr>
          <a:lstStyle/>
          <a:p>
            <a:pPr lvl="0"/>
            <a:r>
              <a:rPr lang="es-ES" sz="3400" dirty="0">
                <a:cs typeface="Arial" panose="020B0604020202020204" pitchFamily="34" charset="0"/>
              </a:rPr>
              <a:t>Google Street View</a:t>
            </a:r>
          </a:p>
        </p:txBody>
      </p:sp>
      <p:sp>
        <p:nvSpPr>
          <p:cNvPr id="14" name="Marcador de contenido 6">
            <a:extLst>
              <a:ext uri="{FF2B5EF4-FFF2-40B4-BE49-F238E27FC236}">
                <a16:creationId xmlns:a16="http://schemas.microsoft.com/office/drawing/2014/main" id="{0A57A82D-5B28-564B-A795-80686FB41808}"/>
              </a:ext>
            </a:extLst>
          </p:cNvPr>
          <p:cNvSpPr txBox="1">
            <a:spLocks/>
          </p:cNvSpPr>
          <p:nvPr/>
        </p:nvSpPr>
        <p:spPr>
          <a:xfrm>
            <a:off x="85968" y="3137040"/>
            <a:ext cx="3368431" cy="1873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ct val="30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ct val="30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ct val="30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3000" dirty="0">
                <a:cs typeface="Arial" panose="020B0604020202020204" pitchFamily="34" charset="0"/>
              </a:rPr>
              <a:t>Acceso a </a:t>
            </a:r>
            <a:br>
              <a:rPr lang="es-ES" sz="3000" dirty="0">
                <a:cs typeface="Arial" panose="020B0604020202020204" pitchFamily="34" charset="0"/>
              </a:rPr>
            </a:br>
            <a:r>
              <a:rPr lang="es-ES" sz="3000" dirty="0">
                <a:cs typeface="Arial" panose="020B0604020202020204" pitchFamily="34" charset="0"/>
              </a:rPr>
              <a:t>Google Street View </a:t>
            </a:r>
            <a:br>
              <a:rPr lang="es-ES" sz="3000" dirty="0">
                <a:cs typeface="Arial" panose="020B0604020202020204" pitchFamily="34" charset="0"/>
              </a:rPr>
            </a:br>
            <a:r>
              <a:rPr lang="es-ES" sz="3000" dirty="0">
                <a:cs typeface="Arial" panose="020B0604020202020204" pitchFamily="34" charset="0"/>
              </a:rPr>
              <a:t>y Panorámicas</a:t>
            </a:r>
          </a:p>
        </p:txBody>
      </p:sp>
    </p:spTree>
    <p:extLst>
      <p:ext uri="{BB962C8B-B14F-4D97-AF65-F5344CB8AC3E}">
        <p14:creationId xmlns:p14="http://schemas.microsoft.com/office/powerpoint/2010/main" val="3301917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3752" y="0"/>
            <a:ext cx="10749367" cy="1208868"/>
          </a:xfrm>
        </p:spPr>
        <p:txBody>
          <a:bodyPr rtlCol="0">
            <a:normAutofit/>
          </a:bodyPr>
          <a:lstStyle/>
          <a:p>
            <a:pPr lvl="0"/>
            <a:r>
              <a:rPr lang="es-ES" sz="3400" dirty="0" err="1">
                <a:cs typeface="Arial" panose="020B0604020202020204" pitchFamily="34" charset="0"/>
              </a:rPr>
              <a:t>Geoposicionamiento</a:t>
            </a:r>
            <a:endParaRPr lang="es-ES" sz="3400" dirty="0"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092983D-0F32-DE4A-96FD-1D2FACC53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931" y="2391507"/>
            <a:ext cx="11062138" cy="6858000"/>
          </a:xfrm>
          <a:prstGeom prst="rect">
            <a:avLst/>
          </a:prstGeom>
        </p:spPr>
      </p:pic>
      <p:sp>
        <p:nvSpPr>
          <p:cNvPr id="6" name="Marcador de contenido 6">
            <a:extLst>
              <a:ext uri="{FF2B5EF4-FFF2-40B4-BE49-F238E27FC236}">
                <a16:creationId xmlns:a16="http://schemas.microsoft.com/office/drawing/2014/main" id="{DAA811D8-C326-AB47-81C4-3CF2E64D9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931" y="1629121"/>
            <a:ext cx="11062138" cy="770091"/>
          </a:xfrm>
        </p:spPr>
        <p:txBody>
          <a:bodyPr rtlCol="0">
            <a:noAutofit/>
          </a:bodyPr>
          <a:lstStyle/>
          <a:p>
            <a:pPr algn="ctr" rtl="0"/>
            <a:r>
              <a:rPr lang="es-ES" sz="3200" dirty="0">
                <a:cs typeface="Arial" panose="020B0604020202020204" pitchFamily="34" charset="0"/>
              </a:rPr>
              <a:t>¿¿Dónde estoy??</a:t>
            </a:r>
          </a:p>
        </p:txBody>
      </p:sp>
    </p:spTree>
    <p:extLst>
      <p:ext uri="{BB962C8B-B14F-4D97-AF65-F5344CB8AC3E}">
        <p14:creationId xmlns:p14="http://schemas.microsoft.com/office/powerpoint/2010/main" val="2490692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7622706_TF16391504" id="{E1894B3F-FE07-4F16-889E-B1E2E59017D4}" vid="{8FF39CE3-8A6D-41A1-81B9-9D961A85B78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{390C2B33-8055-9945-BBDE-13161A792937}tf10001121</Template>
  <TotalTime>71</TotalTime>
  <Words>149</Words>
  <Application>Microsoft Macintosh PowerPoint</Application>
  <PresentationFormat>Panorámica</PresentationFormat>
  <Paragraphs>40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4" baseType="lpstr">
      <vt:lpstr>Arial</vt:lpstr>
      <vt:lpstr>Calibri</vt:lpstr>
      <vt:lpstr>WelcomeDoc</vt:lpstr>
      <vt:lpstr>Aplicación para generar y descubrir nuevas rutas deportivas</vt:lpstr>
      <vt:lpstr>Herramientas</vt:lpstr>
      <vt:lpstr>Mapas</vt:lpstr>
      <vt:lpstr>Capas de Mapas</vt:lpstr>
      <vt:lpstr>Carga de rutas personales de Strava</vt:lpstr>
      <vt:lpstr>Creador de rutas automático y manual</vt:lpstr>
      <vt:lpstr>Wikimedia</vt:lpstr>
      <vt:lpstr>Google Street View</vt:lpstr>
      <vt:lpstr>Geoposicionamiento</vt:lpstr>
      <vt:lpstr>Instalable en el móvil</vt:lpstr>
      <vt:lpstr>¿Quieres probarlo?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Aplicación para generar y descubrir nuevas rutas deportivas</dc:title>
  <dc:subject/>
  <dc:creator>Usuario de Microsoft Office</dc:creator>
  <cp:keywords/>
  <dc:description/>
  <cp:lastModifiedBy>Usuario de Microsoft Office</cp:lastModifiedBy>
  <cp:revision>8</cp:revision>
  <dcterms:created xsi:type="dcterms:W3CDTF">2020-01-03T19:00:18Z</dcterms:created>
  <dcterms:modified xsi:type="dcterms:W3CDTF">2020-01-03T20:12:06Z</dcterms:modified>
  <cp:category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v-rimour@microsoft.com</vt:lpwstr>
  </property>
  <property fmtid="{D5CDD505-2E9C-101B-9397-08002B2CF9AE}" pid="5" name="MSIP_Label_f42aa342-8706-4288-bd11-ebb85995028c_SetDate">
    <vt:lpwstr>2018-02-19T06:21:30.1318915Z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