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0" r:id="rId3"/>
    <p:sldId id="278" r:id="rId4"/>
    <p:sldId id="271" r:id="rId5"/>
    <p:sldId id="272" r:id="rId6"/>
    <p:sldId id="273" r:id="rId7"/>
    <p:sldId id="274" r:id="rId8"/>
    <p:sldId id="275" r:id="rId9"/>
    <p:sldId id="276" r:id="rId10"/>
    <p:sldId id="277" r:id="rId11"/>
    <p:sldId id="258" r:id="rId12"/>
    <p:sldId id="260" r:id="rId13"/>
    <p:sldId id="266" r:id="rId14"/>
    <p:sldId id="267" r:id="rId15"/>
    <p:sldId id="269" r:id="rId16"/>
    <p:sldId id="264" r:id="rId17"/>
    <p:sldId id="265" r:id="rId18"/>
    <p:sldId id="279" r:id="rId19"/>
    <p:sldId id="280"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viejo" initials="jv" lastIdx="1" clrIdx="0">
    <p:extLst>
      <p:ext uri="{19B8F6BF-5375-455C-9EA6-DF929625EA0E}">
        <p15:presenceInfo xmlns:p15="http://schemas.microsoft.com/office/powerpoint/2012/main" userId="fd463a0fff0af4d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7289D-F589-4193-BF83-623DFF63670D}" v="66" dt="2020-01-10T13:24:58.343"/>
    <p1510:client id="{745BCA40-9DB1-4B1D-9C3D-FE3C1D9BD6C0}" v="1490" dt="2020-01-10T21:09:05.042"/>
    <p1510:client id="{8413D1D8-CD9E-4592-AF0F-71C3ACCDE988}" v="209" dt="2020-01-10T14:19:28.893"/>
    <p1510:client id="{4F8FE405-1E07-406A-A104-67AB7C12E029}" v="5803" dt="2020-01-10T22:43:43.747"/>
    <p1510:client id="{257F00BA-FB0F-4464-884A-AD73D255CD1F}" v="4" dt="2020-01-10T19:19:32.745"/>
    <p1510:client id="{EED18EEA-9B7A-49AF-969D-D44D6A02B5C7}" v="7" dt="2020-01-10T18:53:50.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08" autoAdjust="0"/>
  </p:normalViewPr>
  <p:slideViewPr>
    <p:cSldViewPr snapToGrid="0">
      <p:cViewPr varScale="1">
        <p:scale>
          <a:sx n="83" d="100"/>
          <a:sy n="83" d="100"/>
        </p:scale>
        <p:origin x="16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E2307-469A-4CA0-8CF3-2609A3FFA53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251BBA6-D799-419D-BE53-8092A61E5AE0}">
      <dgm:prSet/>
      <dgm:spPr/>
      <dgm:t>
        <a:bodyPr/>
        <a:lstStyle/>
        <a:p>
          <a:r>
            <a:rPr lang="es-ES"/>
            <a:t>Que sean rápidos construyendo el sistema</a:t>
          </a:r>
          <a:endParaRPr lang="en-US"/>
        </a:p>
      </dgm:t>
    </dgm:pt>
    <dgm:pt modelId="{2B7BFF5B-6E04-423B-A1E5-455536801EFD}" type="parTrans" cxnId="{DD024E26-8107-4DA6-B9D4-1CE8B0BEF313}">
      <dgm:prSet/>
      <dgm:spPr/>
      <dgm:t>
        <a:bodyPr/>
        <a:lstStyle/>
        <a:p>
          <a:endParaRPr lang="en-US"/>
        </a:p>
      </dgm:t>
    </dgm:pt>
    <dgm:pt modelId="{E22E3D91-E400-413B-AC56-CF3AB78D837B}" type="sibTrans" cxnId="{DD024E26-8107-4DA6-B9D4-1CE8B0BEF313}">
      <dgm:prSet/>
      <dgm:spPr/>
      <dgm:t>
        <a:bodyPr/>
        <a:lstStyle/>
        <a:p>
          <a:endParaRPr lang="en-US"/>
        </a:p>
      </dgm:t>
    </dgm:pt>
    <dgm:pt modelId="{939150B9-47F3-4CB7-8AED-B89AFA5F5A61}">
      <dgm:prSet/>
      <dgm:spPr/>
      <dgm:t>
        <a:bodyPr/>
        <a:lstStyle/>
        <a:p>
          <a:r>
            <a:rPr lang="es-ES"/>
            <a:t>Que si hay cambios en las especificaciones las integren lo antes posible.</a:t>
          </a:r>
          <a:endParaRPr lang="en-US"/>
        </a:p>
      </dgm:t>
    </dgm:pt>
    <dgm:pt modelId="{0678A05F-BF1F-4CA3-80B1-72462F742ACD}" type="parTrans" cxnId="{D4B780CA-0548-436F-BA4F-200F8194CD09}">
      <dgm:prSet/>
      <dgm:spPr/>
      <dgm:t>
        <a:bodyPr/>
        <a:lstStyle/>
        <a:p>
          <a:endParaRPr lang="en-US"/>
        </a:p>
      </dgm:t>
    </dgm:pt>
    <dgm:pt modelId="{645D0C24-93FF-4460-931C-BAACBAFBACA0}" type="sibTrans" cxnId="{D4B780CA-0548-436F-BA4F-200F8194CD09}">
      <dgm:prSet/>
      <dgm:spPr/>
      <dgm:t>
        <a:bodyPr/>
        <a:lstStyle/>
        <a:p>
          <a:endParaRPr lang="en-US"/>
        </a:p>
      </dgm:t>
    </dgm:pt>
    <dgm:pt modelId="{D21EE656-1A81-45B3-A31E-874879748FE3}">
      <dgm:prSet/>
      <dgm:spPr/>
      <dgm:t>
        <a:bodyPr/>
        <a:lstStyle/>
        <a:p>
          <a:r>
            <a:rPr lang="es-ES"/>
            <a:t>Que el desarrollo de software sea seguro y no tenga fallos</a:t>
          </a:r>
          <a:endParaRPr lang="en-US"/>
        </a:p>
      </dgm:t>
    </dgm:pt>
    <dgm:pt modelId="{C034E54B-CC0A-45B9-B025-0F29BA810FBB}" type="parTrans" cxnId="{531FCD27-C477-44C7-8055-495D423B1EBC}">
      <dgm:prSet/>
      <dgm:spPr/>
      <dgm:t>
        <a:bodyPr/>
        <a:lstStyle/>
        <a:p>
          <a:endParaRPr lang="en-US"/>
        </a:p>
      </dgm:t>
    </dgm:pt>
    <dgm:pt modelId="{94CB9344-4464-4EDA-ADFD-05F511E20CBB}" type="sibTrans" cxnId="{531FCD27-C477-44C7-8055-495D423B1EBC}">
      <dgm:prSet/>
      <dgm:spPr/>
      <dgm:t>
        <a:bodyPr/>
        <a:lstStyle/>
        <a:p>
          <a:endParaRPr lang="en-US"/>
        </a:p>
      </dgm:t>
    </dgm:pt>
    <dgm:pt modelId="{2D527BB4-3A2E-47A1-83B0-DF041C3365A6}">
      <dgm:prSet/>
      <dgm:spPr/>
      <dgm:t>
        <a:bodyPr/>
        <a:lstStyle/>
        <a:p>
          <a:r>
            <a:rPr lang="es-ES" b="0" i="0" u="none"/>
            <a:t>Que el entorno de producción tenga un rendimiento adecuado y que sea escalable</a:t>
          </a:r>
          <a:r>
            <a:rPr lang="es-ES"/>
            <a:t>.</a:t>
          </a:r>
          <a:endParaRPr lang="en-US"/>
        </a:p>
      </dgm:t>
    </dgm:pt>
    <dgm:pt modelId="{F6293970-D833-40D6-8026-A8C636D487E4}" type="parTrans" cxnId="{98952559-9168-47E0-B7DD-8BF1C32D7EB1}">
      <dgm:prSet/>
      <dgm:spPr/>
      <dgm:t>
        <a:bodyPr/>
        <a:lstStyle/>
        <a:p>
          <a:endParaRPr lang="en-US"/>
        </a:p>
      </dgm:t>
    </dgm:pt>
    <dgm:pt modelId="{2BF40573-1E9C-4E20-84BA-58C59CC657C5}" type="sibTrans" cxnId="{98952559-9168-47E0-B7DD-8BF1C32D7EB1}">
      <dgm:prSet/>
      <dgm:spPr/>
      <dgm:t>
        <a:bodyPr/>
        <a:lstStyle/>
        <a:p>
          <a:endParaRPr lang="en-US"/>
        </a:p>
      </dgm:t>
    </dgm:pt>
    <dgm:pt modelId="{0D2B6B2E-452C-4629-9F1C-B02B180646E4}" type="pres">
      <dgm:prSet presAssocID="{D86E2307-469A-4CA0-8CF3-2609A3FFA534}" presName="linear" presStyleCnt="0">
        <dgm:presLayoutVars>
          <dgm:animLvl val="lvl"/>
          <dgm:resizeHandles val="exact"/>
        </dgm:presLayoutVars>
      </dgm:prSet>
      <dgm:spPr/>
    </dgm:pt>
    <dgm:pt modelId="{341C517E-D50C-4CDD-BC59-29E4336375C5}" type="pres">
      <dgm:prSet presAssocID="{1251BBA6-D799-419D-BE53-8092A61E5AE0}" presName="parentText" presStyleLbl="node1" presStyleIdx="0" presStyleCnt="4">
        <dgm:presLayoutVars>
          <dgm:chMax val="0"/>
          <dgm:bulletEnabled val="1"/>
        </dgm:presLayoutVars>
      </dgm:prSet>
      <dgm:spPr/>
    </dgm:pt>
    <dgm:pt modelId="{9D950345-C1AA-41FE-8EBC-D12E1FD0BDED}" type="pres">
      <dgm:prSet presAssocID="{E22E3D91-E400-413B-AC56-CF3AB78D837B}" presName="spacer" presStyleCnt="0"/>
      <dgm:spPr/>
    </dgm:pt>
    <dgm:pt modelId="{1309409B-886F-4ED9-B945-100BDC2A8463}" type="pres">
      <dgm:prSet presAssocID="{939150B9-47F3-4CB7-8AED-B89AFA5F5A61}" presName="parentText" presStyleLbl="node1" presStyleIdx="1" presStyleCnt="4">
        <dgm:presLayoutVars>
          <dgm:chMax val="0"/>
          <dgm:bulletEnabled val="1"/>
        </dgm:presLayoutVars>
      </dgm:prSet>
      <dgm:spPr/>
    </dgm:pt>
    <dgm:pt modelId="{2EA43004-B8C5-40BF-88F3-D3323C334F58}" type="pres">
      <dgm:prSet presAssocID="{645D0C24-93FF-4460-931C-BAACBAFBACA0}" presName="spacer" presStyleCnt="0"/>
      <dgm:spPr/>
    </dgm:pt>
    <dgm:pt modelId="{81E11960-CE54-4E46-9E9A-02A38AB2A61E}" type="pres">
      <dgm:prSet presAssocID="{D21EE656-1A81-45B3-A31E-874879748FE3}" presName="parentText" presStyleLbl="node1" presStyleIdx="2" presStyleCnt="4">
        <dgm:presLayoutVars>
          <dgm:chMax val="0"/>
          <dgm:bulletEnabled val="1"/>
        </dgm:presLayoutVars>
      </dgm:prSet>
      <dgm:spPr/>
    </dgm:pt>
    <dgm:pt modelId="{E0B92C2C-7240-4EBA-9551-A33087C082B1}" type="pres">
      <dgm:prSet presAssocID="{94CB9344-4464-4EDA-ADFD-05F511E20CBB}" presName="spacer" presStyleCnt="0"/>
      <dgm:spPr/>
    </dgm:pt>
    <dgm:pt modelId="{E7F66DAB-37D4-49BF-BD0C-96D2FAB238BD}" type="pres">
      <dgm:prSet presAssocID="{2D527BB4-3A2E-47A1-83B0-DF041C3365A6}" presName="parentText" presStyleLbl="node1" presStyleIdx="3" presStyleCnt="4">
        <dgm:presLayoutVars>
          <dgm:chMax val="0"/>
          <dgm:bulletEnabled val="1"/>
        </dgm:presLayoutVars>
      </dgm:prSet>
      <dgm:spPr/>
    </dgm:pt>
  </dgm:ptLst>
  <dgm:cxnLst>
    <dgm:cxn modelId="{DD024E26-8107-4DA6-B9D4-1CE8B0BEF313}" srcId="{D86E2307-469A-4CA0-8CF3-2609A3FFA534}" destId="{1251BBA6-D799-419D-BE53-8092A61E5AE0}" srcOrd="0" destOrd="0" parTransId="{2B7BFF5B-6E04-423B-A1E5-455536801EFD}" sibTransId="{E22E3D91-E400-413B-AC56-CF3AB78D837B}"/>
    <dgm:cxn modelId="{531FCD27-C477-44C7-8055-495D423B1EBC}" srcId="{D86E2307-469A-4CA0-8CF3-2609A3FFA534}" destId="{D21EE656-1A81-45B3-A31E-874879748FE3}" srcOrd="2" destOrd="0" parTransId="{C034E54B-CC0A-45B9-B025-0F29BA810FBB}" sibTransId="{94CB9344-4464-4EDA-ADFD-05F511E20CBB}"/>
    <dgm:cxn modelId="{C4A8373E-84CD-4BB8-AEF2-7859D1AFB897}" type="presOf" srcId="{1251BBA6-D799-419D-BE53-8092A61E5AE0}" destId="{341C517E-D50C-4CDD-BC59-29E4336375C5}" srcOrd="0" destOrd="0" presId="urn:microsoft.com/office/officeart/2005/8/layout/vList2"/>
    <dgm:cxn modelId="{B74AD651-5A93-4E55-9E17-0FDB8C7EF8C4}" type="presOf" srcId="{D86E2307-469A-4CA0-8CF3-2609A3FFA534}" destId="{0D2B6B2E-452C-4629-9F1C-B02B180646E4}" srcOrd="0" destOrd="0" presId="urn:microsoft.com/office/officeart/2005/8/layout/vList2"/>
    <dgm:cxn modelId="{98952559-9168-47E0-B7DD-8BF1C32D7EB1}" srcId="{D86E2307-469A-4CA0-8CF3-2609A3FFA534}" destId="{2D527BB4-3A2E-47A1-83B0-DF041C3365A6}" srcOrd="3" destOrd="0" parTransId="{F6293970-D833-40D6-8026-A8C636D487E4}" sibTransId="{2BF40573-1E9C-4E20-84BA-58C59CC657C5}"/>
    <dgm:cxn modelId="{FB9E1BA7-020E-44ED-9422-EFFC0A08CB61}" type="presOf" srcId="{2D527BB4-3A2E-47A1-83B0-DF041C3365A6}" destId="{E7F66DAB-37D4-49BF-BD0C-96D2FAB238BD}" srcOrd="0" destOrd="0" presId="urn:microsoft.com/office/officeart/2005/8/layout/vList2"/>
    <dgm:cxn modelId="{835884B9-DA87-43E5-893E-1ADAA6B00D6C}" type="presOf" srcId="{D21EE656-1A81-45B3-A31E-874879748FE3}" destId="{81E11960-CE54-4E46-9E9A-02A38AB2A61E}" srcOrd="0" destOrd="0" presId="urn:microsoft.com/office/officeart/2005/8/layout/vList2"/>
    <dgm:cxn modelId="{D4B780CA-0548-436F-BA4F-200F8194CD09}" srcId="{D86E2307-469A-4CA0-8CF3-2609A3FFA534}" destId="{939150B9-47F3-4CB7-8AED-B89AFA5F5A61}" srcOrd="1" destOrd="0" parTransId="{0678A05F-BF1F-4CA3-80B1-72462F742ACD}" sibTransId="{645D0C24-93FF-4460-931C-BAACBAFBACA0}"/>
    <dgm:cxn modelId="{B55746EA-87AA-4EC9-B155-3580829D49AA}" type="presOf" srcId="{939150B9-47F3-4CB7-8AED-B89AFA5F5A61}" destId="{1309409B-886F-4ED9-B945-100BDC2A8463}" srcOrd="0" destOrd="0" presId="urn:microsoft.com/office/officeart/2005/8/layout/vList2"/>
    <dgm:cxn modelId="{A3984F6F-76CB-4E49-ADF2-85E5FF748986}" type="presParOf" srcId="{0D2B6B2E-452C-4629-9F1C-B02B180646E4}" destId="{341C517E-D50C-4CDD-BC59-29E4336375C5}" srcOrd="0" destOrd="0" presId="urn:microsoft.com/office/officeart/2005/8/layout/vList2"/>
    <dgm:cxn modelId="{00CEDD4C-0230-42CD-9DA5-B7AF376312E6}" type="presParOf" srcId="{0D2B6B2E-452C-4629-9F1C-B02B180646E4}" destId="{9D950345-C1AA-41FE-8EBC-D12E1FD0BDED}" srcOrd="1" destOrd="0" presId="urn:microsoft.com/office/officeart/2005/8/layout/vList2"/>
    <dgm:cxn modelId="{09653FC2-99C7-4549-B61C-D1293B94B253}" type="presParOf" srcId="{0D2B6B2E-452C-4629-9F1C-B02B180646E4}" destId="{1309409B-886F-4ED9-B945-100BDC2A8463}" srcOrd="2" destOrd="0" presId="urn:microsoft.com/office/officeart/2005/8/layout/vList2"/>
    <dgm:cxn modelId="{CF3010EF-0DC0-4F3D-96C3-31461F35A2A0}" type="presParOf" srcId="{0D2B6B2E-452C-4629-9F1C-B02B180646E4}" destId="{2EA43004-B8C5-40BF-88F3-D3323C334F58}" srcOrd="3" destOrd="0" presId="urn:microsoft.com/office/officeart/2005/8/layout/vList2"/>
    <dgm:cxn modelId="{781FCE8D-4050-43CD-A0E0-727E170CE185}" type="presParOf" srcId="{0D2B6B2E-452C-4629-9F1C-B02B180646E4}" destId="{81E11960-CE54-4E46-9E9A-02A38AB2A61E}" srcOrd="4" destOrd="0" presId="urn:microsoft.com/office/officeart/2005/8/layout/vList2"/>
    <dgm:cxn modelId="{94556854-31C4-41B1-8995-1DCACCA67380}" type="presParOf" srcId="{0D2B6B2E-452C-4629-9F1C-B02B180646E4}" destId="{E0B92C2C-7240-4EBA-9551-A33087C082B1}" srcOrd="5" destOrd="0" presId="urn:microsoft.com/office/officeart/2005/8/layout/vList2"/>
    <dgm:cxn modelId="{C837EFF1-EF76-4889-975E-8E57E0025D65}" type="presParOf" srcId="{0D2B6B2E-452C-4629-9F1C-B02B180646E4}" destId="{E7F66DAB-37D4-49BF-BD0C-96D2FAB238B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C517E-D50C-4CDD-BC59-29E4336375C5}">
      <dsp:nvSpPr>
        <dsp:cNvPr id="0" name=""/>
        <dsp:cNvSpPr/>
      </dsp:nvSpPr>
      <dsp:spPr>
        <a:xfrm>
          <a:off x="0" y="480540"/>
          <a:ext cx="6628804" cy="9506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kern="1200"/>
            <a:t>Que sean rápidos construyendo el sistema</a:t>
          </a:r>
          <a:endParaRPr lang="en-US" sz="2500" kern="1200"/>
        </a:p>
      </dsp:txBody>
      <dsp:txXfrm>
        <a:off x="46406" y="526946"/>
        <a:ext cx="6535992" cy="857813"/>
      </dsp:txXfrm>
    </dsp:sp>
    <dsp:sp modelId="{1309409B-886F-4ED9-B945-100BDC2A8463}">
      <dsp:nvSpPr>
        <dsp:cNvPr id="0" name=""/>
        <dsp:cNvSpPr/>
      </dsp:nvSpPr>
      <dsp:spPr>
        <a:xfrm>
          <a:off x="0" y="1503165"/>
          <a:ext cx="6628804" cy="950625"/>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kern="1200"/>
            <a:t>Que si hay cambios en las especificaciones las integren lo antes posible.</a:t>
          </a:r>
          <a:endParaRPr lang="en-US" sz="2500" kern="1200"/>
        </a:p>
      </dsp:txBody>
      <dsp:txXfrm>
        <a:off x="46406" y="1549571"/>
        <a:ext cx="6535992" cy="857813"/>
      </dsp:txXfrm>
    </dsp:sp>
    <dsp:sp modelId="{81E11960-CE54-4E46-9E9A-02A38AB2A61E}">
      <dsp:nvSpPr>
        <dsp:cNvPr id="0" name=""/>
        <dsp:cNvSpPr/>
      </dsp:nvSpPr>
      <dsp:spPr>
        <a:xfrm>
          <a:off x="0" y="2525790"/>
          <a:ext cx="6628804" cy="950625"/>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kern="1200"/>
            <a:t>Que el desarrollo de software sea seguro y no tenga fallos</a:t>
          </a:r>
          <a:endParaRPr lang="en-US" sz="2500" kern="1200"/>
        </a:p>
      </dsp:txBody>
      <dsp:txXfrm>
        <a:off x="46406" y="2572196"/>
        <a:ext cx="6535992" cy="857813"/>
      </dsp:txXfrm>
    </dsp:sp>
    <dsp:sp modelId="{E7F66DAB-37D4-49BF-BD0C-96D2FAB238BD}">
      <dsp:nvSpPr>
        <dsp:cNvPr id="0" name=""/>
        <dsp:cNvSpPr/>
      </dsp:nvSpPr>
      <dsp:spPr>
        <a:xfrm>
          <a:off x="0" y="3548415"/>
          <a:ext cx="6628804" cy="95062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ES" sz="2500" b="0" i="0" u="none" kern="1200"/>
            <a:t>Que el entorno de producción tenga un rendimiento adecuado y que sea escalable</a:t>
          </a:r>
          <a:r>
            <a:rPr lang="es-ES" sz="2500" kern="1200"/>
            <a:t>.</a:t>
          </a:r>
          <a:endParaRPr lang="en-US" sz="2500" kern="1200"/>
        </a:p>
      </dsp:txBody>
      <dsp:txXfrm>
        <a:off x="46406" y="3594821"/>
        <a:ext cx="6535992" cy="8578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DA9D0-E095-4AFE-9585-501DB0B822FD}" type="datetimeFigureOut">
              <a:rPr lang="es-ES" smtClean="0"/>
              <a:t>10/01/2020</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08F68-C755-47E9-8A43-74EC49946047}" type="slidenum">
              <a:rPr lang="es-ES" smtClean="0"/>
              <a:t>‹Nº›</a:t>
            </a:fld>
            <a:endParaRPr lang="es-ES"/>
          </a:p>
        </p:txBody>
      </p:sp>
    </p:spTree>
    <p:extLst>
      <p:ext uri="{BB962C8B-B14F-4D97-AF65-F5344CB8AC3E}">
        <p14:creationId xmlns:p14="http://schemas.microsoft.com/office/powerpoint/2010/main" val="3831426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Hola, soy David Viejo, y voy a presentar el trabajo fin de grado que trata sobre la arquitectura de desarrollo web con Django y aplicaciones móviles con Flutter</a:t>
            </a:r>
          </a:p>
        </p:txBody>
      </p:sp>
      <p:sp>
        <p:nvSpPr>
          <p:cNvPr id="4" name="Slide Number Placeholder 3"/>
          <p:cNvSpPr>
            <a:spLocks noGrp="1"/>
          </p:cNvSpPr>
          <p:nvPr>
            <p:ph type="sldNum" sz="quarter" idx="5"/>
          </p:nvPr>
        </p:nvSpPr>
        <p:spPr/>
        <p:txBody>
          <a:bodyPr/>
          <a:lstStyle/>
          <a:p>
            <a:fld id="{08208F68-C755-47E9-8A43-74EC49946047}" type="slidenum">
              <a:rPr lang="es-ES" smtClean="0"/>
              <a:t>1</a:t>
            </a:fld>
            <a:endParaRPr lang="es-ES" dirty="0"/>
          </a:p>
        </p:txBody>
      </p:sp>
    </p:spTree>
    <p:extLst>
      <p:ext uri="{BB962C8B-B14F-4D97-AF65-F5344CB8AC3E}">
        <p14:creationId xmlns:p14="http://schemas.microsoft.com/office/powerpoint/2010/main" val="3225565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Algunos sistemas globales se tienen que enfrentar a dar servicio a miles de usuarios simultáneos.</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Hay que diseñar el despliegue de las aplicaciones para que sea posible dar servicio sin pérdida de calidad</a:t>
            </a: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10</a:t>
            </a:fld>
            <a:endParaRPr lang="es-ES"/>
          </a:p>
        </p:txBody>
      </p:sp>
    </p:spTree>
    <p:extLst>
      <p:ext uri="{BB962C8B-B14F-4D97-AF65-F5344CB8AC3E}">
        <p14:creationId xmlns:p14="http://schemas.microsoft.com/office/powerpoint/2010/main" val="2634635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1800"/>
              </a:spcBef>
              <a:spcAft>
                <a:spcPts val="0"/>
              </a:spcAft>
              <a:buFont typeface="+mj-lt"/>
              <a:buNone/>
            </a:pPr>
            <a:r>
              <a:rPr lang="es-ES" sz="1200" b="0" i="0" u="none" strike="noStrike" dirty="0">
                <a:solidFill>
                  <a:srgbClr val="000000"/>
                </a:solidFill>
                <a:effectLst/>
                <a:latin typeface="Arial" panose="020B0604020202020204" pitchFamily="34" charset="0"/>
              </a:rPr>
              <a:t>¿Qué se le pide a los equipos de desarrollo?</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La rapidez es, quizás el valor más importante que se le pide a un equipo</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Existen metodologías ágiles que dividen el trabajo y piden el compromiso de equipo para conseguir objetivos</a:t>
            </a:r>
          </a:p>
          <a:p>
            <a:pPr rtl="0" fontAlgn="base">
              <a:spcBef>
                <a:spcPts val="1800"/>
              </a:spcBef>
              <a:spcAft>
                <a:spcPts val="0"/>
              </a:spcAft>
              <a:buFont typeface="+mj-lt"/>
              <a:buNone/>
            </a:pPr>
            <a:endParaRPr lang="es-ES" sz="1200" b="1" i="0" u="none" strike="noStrike" dirty="0">
              <a:solidFill>
                <a:srgbClr val="000000"/>
              </a:solidFill>
              <a:effectLst/>
              <a:latin typeface="Arial" panose="020B0604020202020204" pitchFamily="34" charset="0"/>
            </a:endParaRP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Quizás el mayor problema que existe en el desarrollo de software es la falta de concreción en la especificaciones.</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Debemos de asumir que no vamos a tener todo definido y responder con capacidad de adaptarse a cualquier tipo de cambio </a:t>
            </a:r>
          </a:p>
          <a:p>
            <a:pPr rtl="0" fontAlgn="base">
              <a:spcBef>
                <a:spcPts val="1800"/>
              </a:spcBef>
              <a:spcAft>
                <a:spcPts val="0"/>
              </a:spcAft>
              <a:buFont typeface="+mj-lt"/>
              <a:buNone/>
            </a:pPr>
            <a:endParaRPr lang="es-ES" sz="1200" b="1" i="0" u="none" strike="noStrike" dirty="0">
              <a:solidFill>
                <a:srgbClr val="000000"/>
              </a:solidFill>
              <a:effectLst/>
              <a:latin typeface="Arial" panose="020B0604020202020204" pitchFamily="34" charset="0"/>
            </a:endParaRP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La seguridad es muy importante en los tiempos actuales donde el cibercrimen ataca constantemente sistemas de todo tipo.</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Debemos de tener presente la seguridad incluso cuando escribimos código, ya que en el código está las vulnerabilidades.</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La construcción rápida, con imprecisiones y conseguir que no tenga fallos es misión imposible. Debemos minimizar estos con el uso de pruebas unitarias y de integración. </a:t>
            </a:r>
          </a:p>
          <a:p>
            <a:pPr rtl="0" fontAlgn="base">
              <a:spcBef>
                <a:spcPts val="1800"/>
              </a:spcBef>
              <a:spcAft>
                <a:spcPts val="0"/>
              </a:spcAft>
              <a:buFont typeface="+mj-lt"/>
              <a:buNone/>
            </a:pPr>
            <a:endParaRPr lang="es-ES" sz="1200" b="1" i="0" u="none" strike="noStrike" dirty="0">
              <a:solidFill>
                <a:srgbClr val="000000"/>
              </a:solidFill>
              <a:effectLst/>
              <a:latin typeface="Arial" panose="020B0604020202020204" pitchFamily="34" charset="0"/>
            </a:endParaRP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Cuando se construye software se piensa en que no falle y que haga lo que nos han pedido, pero muchas veces se nos olvida, realizar pruebas de rendimiento ya que las pruebas unitarias se hacen normalmente con un conjunto limitado de datos</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Debemos de realizar test de rendimiento para ver el comportamiento adecuado de nuestro sistema.</a:t>
            </a:r>
          </a:p>
          <a:p>
            <a:pPr rtl="0">
              <a:spcBef>
                <a:spcPts val="0"/>
              </a:spcBef>
              <a:spcAft>
                <a:spcPts val="0"/>
              </a:spcAft>
            </a:pPr>
            <a:br>
              <a:rPr lang="es-ES" b="0" dirty="0">
                <a:effectLst/>
              </a:rPr>
            </a:br>
            <a:endParaRPr lang="es-ES" b="0" dirty="0">
              <a:effectLst/>
            </a:endParaRPr>
          </a:p>
          <a:p>
            <a:br>
              <a:rPr lang="es-ES" dirty="0"/>
            </a:br>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11</a:t>
            </a:fld>
            <a:endParaRPr lang="es-ES"/>
          </a:p>
        </p:txBody>
      </p:sp>
    </p:spTree>
    <p:extLst>
      <p:ext uri="{BB962C8B-B14F-4D97-AF65-F5344CB8AC3E}">
        <p14:creationId xmlns:p14="http://schemas.microsoft.com/office/powerpoint/2010/main" val="3752559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s-ES" sz="1050" b="0" i="0" u="none" strike="noStrike" dirty="0">
                <a:solidFill>
                  <a:srgbClr val="000000"/>
                </a:solidFill>
                <a:effectLst/>
                <a:latin typeface="Arial" panose="020B0604020202020204" pitchFamily="34" charset="0"/>
              </a:rPr>
              <a:t>Hemos puesto en contexto el desarrollo de software en la actualidad y que se les pide a los equipos de desarrollo.</a:t>
            </a:r>
            <a:endParaRPr lang="es-ES" b="0" dirty="0">
              <a:effectLst/>
            </a:endParaRPr>
          </a:p>
          <a:p>
            <a:pPr rtl="0">
              <a:spcBef>
                <a:spcPts val="0"/>
              </a:spcBef>
              <a:spcAft>
                <a:spcPts val="0"/>
              </a:spcAft>
            </a:pPr>
            <a:br>
              <a:rPr lang="es-ES" b="0" dirty="0">
                <a:effectLst/>
              </a:rPr>
            </a:br>
            <a:r>
              <a:rPr lang="es-ES" sz="1050" b="0" i="0" u="none" strike="noStrike" dirty="0">
                <a:solidFill>
                  <a:srgbClr val="000000"/>
                </a:solidFill>
                <a:effectLst/>
                <a:latin typeface="Arial" panose="020B0604020202020204" pitchFamily="34" charset="0"/>
              </a:rPr>
              <a:t>En este proyecto tenemos los siguientes objetivos:</a:t>
            </a:r>
            <a:endParaRPr lang="es-ES" b="0" dirty="0">
              <a:effectLst/>
            </a:endParaRPr>
          </a:p>
          <a:p>
            <a:pPr rtl="0" fontAlgn="base">
              <a:spcBef>
                <a:spcPts val="1000"/>
              </a:spcBef>
              <a:spcAft>
                <a:spcPts val="0"/>
              </a:spcAft>
              <a:buFont typeface="+mj-lt"/>
              <a:buAutoNum type="arabicPeriod"/>
            </a:pPr>
            <a:r>
              <a:rPr lang="es-ES" sz="1200" b="0" i="0" u="none" strike="noStrike" dirty="0">
                <a:solidFill>
                  <a:srgbClr val="434343"/>
                </a:solidFill>
                <a:effectLst/>
                <a:latin typeface="Arial" panose="020B0604020202020204" pitchFamily="34" charset="0"/>
              </a:rPr>
              <a:t>Describir los diferentes entornos para el desarrollo de software. Desde el entorno de desarrollo al entorno de producción</a:t>
            </a:r>
            <a:endParaRPr lang="es-ES" sz="1200" b="1" i="0" u="none" strike="noStrike" dirty="0">
              <a:solidFill>
                <a:srgbClr val="434343"/>
              </a:solidFill>
              <a:effectLst/>
              <a:latin typeface="Arial" panose="020B0604020202020204" pitchFamily="34" charset="0"/>
            </a:endParaRPr>
          </a:p>
          <a:p>
            <a:pPr rtl="0" fontAlgn="base">
              <a:spcBef>
                <a:spcPts val="0"/>
              </a:spcBef>
              <a:spcAft>
                <a:spcPts val="0"/>
              </a:spcAft>
              <a:buFont typeface="+mj-lt"/>
              <a:buAutoNum type="arabicPeriod"/>
            </a:pPr>
            <a:r>
              <a:rPr lang="es-ES" sz="1200" b="0" i="0" u="none" strike="noStrike" dirty="0">
                <a:solidFill>
                  <a:srgbClr val="434343"/>
                </a:solidFill>
                <a:effectLst/>
                <a:latin typeface="Arial" panose="020B0604020202020204" pitchFamily="34" charset="0"/>
              </a:rPr>
              <a:t>Describir las características de Django, </a:t>
            </a:r>
            <a:r>
              <a:rPr lang="es-ES" sz="1200" b="0" i="0" u="none" strike="noStrike" dirty="0" err="1">
                <a:solidFill>
                  <a:srgbClr val="434343"/>
                </a:solidFill>
                <a:effectLst/>
                <a:latin typeface="Arial" panose="020B0604020202020204" pitchFamily="34" charset="0"/>
              </a:rPr>
              <a:t>framework</a:t>
            </a:r>
            <a:r>
              <a:rPr lang="es-ES" sz="1200" b="0" i="0" u="none" strike="noStrike" dirty="0">
                <a:solidFill>
                  <a:srgbClr val="434343"/>
                </a:solidFill>
                <a:effectLst/>
                <a:latin typeface="Arial" panose="020B0604020202020204" pitchFamily="34" charset="0"/>
              </a:rPr>
              <a:t> para la construcción de aplicaciones web, basado en lenguaje Python</a:t>
            </a:r>
            <a:endParaRPr lang="es-ES" sz="1200" b="1" i="0" u="none" strike="noStrike" dirty="0">
              <a:solidFill>
                <a:srgbClr val="434343"/>
              </a:solidFill>
              <a:effectLst/>
              <a:latin typeface="Arial" panose="020B0604020202020204" pitchFamily="34" charset="0"/>
            </a:endParaRPr>
          </a:p>
          <a:p>
            <a:pPr rtl="0" fontAlgn="base">
              <a:spcBef>
                <a:spcPts val="0"/>
              </a:spcBef>
              <a:spcAft>
                <a:spcPts val="0"/>
              </a:spcAft>
              <a:buFont typeface="+mj-lt"/>
              <a:buAutoNum type="arabicPeriod"/>
            </a:pPr>
            <a:r>
              <a:rPr lang="es-ES" sz="1200" b="0" i="0" u="none" strike="noStrike" dirty="0">
                <a:solidFill>
                  <a:srgbClr val="434343"/>
                </a:solidFill>
                <a:effectLst/>
                <a:latin typeface="Arial" panose="020B0604020202020204" pitchFamily="34" charset="0"/>
              </a:rPr>
              <a:t>Conocer las características del </a:t>
            </a:r>
            <a:r>
              <a:rPr lang="es-ES" sz="1200" b="0" i="0" u="none" strike="noStrike" dirty="0" err="1">
                <a:solidFill>
                  <a:srgbClr val="434343"/>
                </a:solidFill>
                <a:effectLst/>
                <a:latin typeface="Arial" panose="020B0604020202020204" pitchFamily="34" charset="0"/>
              </a:rPr>
              <a:t>framework</a:t>
            </a:r>
            <a:r>
              <a:rPr lang="es-ES" sz="1200" b="0" i="0" u="none" strike="noStrike" dirty="0">
                <a:solidFill>
                  <a:srgbClr val="434343"/>
                </a:solidFill>
                <a:effectLst/>
                <a:latin typeface="Arial" panose="020B0604020202020204" pitchFamily="34" charset="0"/>
              </a:rPr>
              <a:t> para construir aplicaciones móviles. Este entorno será </a:t>
            </a:r>
            <a:r>
              <a:rPr lang="es-ES" sz="1200" b="0" i="0" u="none" strike="noStrike" dirty="0" err="1">
                <a:solidFill>
                  <a:srgbClr val="434343"/>
                </a:solidFill>
                <a:effectLst/>
                <a:latin typeface="Arial" panose="020B0604020202020204" pitchFamily="34" charset="0"/>
              </a:rPr>
              <a:t>flutter</a:t>
            </a:r>
            <a:r>
              <a:rPr lang="es-ES" sz="1200" b="0" i="0" u="none" strike="noStrike" dirty="0">
                <a:solidFill>
                  <a:srgbClr val="434343"/>
                </a:solidFill>
                <a:effectLst/>
                <a:latin typeface="Arial" panose="020B0604020202020204" pitchFamily="34" charset="0"/>
              </a:rPr>
              <a:t> basado en el lenguaje Dart y el marco de renderizado SKIA</a:t>
            </a:r>
            <a:endParaRPr lang="es-ES" sz="1200" b="1" i="0" u="none" strike="noStrike" dirty="0">
              <a:solidFill>
                <a:srgbClr val="434343"/>
              </a:solidFill>
              <a:effectLst/>
              <a:latin typeface="Arial" panose="020B0604020202020204" pitchFamily="34" charset="0"/>
            </a:endParaRPr>
          </a:p>
          <a:p>
            <a:pPr rtl="0" fontAlgn="base">
              <a:spcBef>
                <a:spcPts val="0"/>
              </a:spcBef>
              <a:spcAft>
                <a:spcPts val="400"/>
              </a:spcAft>
              <a:buFont typeface="+mj-lt"/>
              <a:buAutoNum type="arabicPeriod"/>
            </a:pPr>
            <a:r>
              <a:rPr lang="es-ES" sz="1200" b="0" i="0" u="none" strike="noStrike" dirty="0">
                <a:solidFill>
                  <a:srgbClr val="434343"/>
                </a:solidFill>
                <a:effectLst/>
                <a:latin typeface="Arial" panose="020B0604020202020204" pitchFamily="34" charset="0"/>
              </a:rPr>
              <a:t>Describir procedimientos de despliegue de aplicaciones en entornos de contenedores, como es el caso de </a:t>
            </a:r>
            <a:r>
              <a:rPr lang="es-ES" sz="1200" b="0" i="0" u="none" strike="noStrike" dirty="0" err="1">
                <a:solidFill>
                  <a:srgbClr val="434343"/>
                </a:solidFill>
                <a:effectLst/>
                <a:latin typeface="Arial" panose="020B0604020202020204" pitchFamily="34" charset="0"/>
              </a:rPr>
              <a:t>Kubernetes</a:t>
            </a:r>
            <a:r>
              <a:rPr lang="es-ES" sz="1200" b="0" i="0" u="none" strike="noStrike" dirty="0">
                <a:solidFill>
                  <a:srgbClr val="434343"/>
                </a:solidFill>
                <a:effectLst/>
                <a:latin typeface="Arial" panose="020B0604020202020204" pitchFamily="34" charset="0"/>
              </a:rPr>
              <a:t>.</a:t>
            </a:r>
            <a:endParaRPr lang="es-ES" sz="1200" b="1" i="0" u="none" strike="noStrike" dirty="0">
              <a:solidFill>
                <a:srgbClr val="434343"/>
              </a:solidFill>
              <a:effectLst/>
              <a:latin typeface="Arial" panose="020B0604020202020204" pitchFamily="34" charset="0"/>
            </a:endParaRPr>
          </a:p>
          <a:p>
            <a:br>
              <a:rPr lang="es-ES" dirty="0"/>
            </a:br>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12</a:t>
            </a:fld>
            <a:endParaRPr lang="es-ES"/>
          </a:p>
        </p:txBody>
      </p:sp>
    </p:spTree>
    <p:extLst>
      <p:ext uri="{BB962C8B-B14F-4D97-AF65-F5344CB8AC3E}">
        <p14:creationId xmlns:p14="http://schemas.microsoft.com/office/powerpoint/2010/main" val="1742896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s-ES" sz="1200" b="0" i="0" u="none" strike="noStrike" dirty="0">
                <a:solidFill>
                  <a:srgbClr val="000000"/>
                </a:solidFill>
                <a:effectLst/>
                <a:latin typeface="Arial" panose="020B0604020202020204" pitchFamily="34" charset="0"/>
              </a:rPr>
              <a:t>Es importante definir los diferentes entornos que tenemos dentro de nuestro sistema de información.</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Es mas importante de lo que parece el entorno de desarrollo, que es el que usará el programador. Este debe de ser lo más autónomo posible, para su productividad no se vea influida por servicios externos. </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El entorno de integración es donde se va a depositar el código fuente y donde se van a pasar los test automatizados. En este punto podremos usar software que nos garantice la calidad del código fuente.</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Son necesarios también definir los entornos donde vamos a desplegar nuestras aplicaciones web. Debemos de poder crear entornos de manera fácil para necesidades concretas. Los más importantes son el de pruebas, el de pre producción y el entorno de producción.</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En cuanto a las aplicaciones móviles el desarrollador dispondrá de emuladores para probar la aplicación en su sistema. </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Pero para desplegar la aplicación móvil, son necesarios entornos de prueba y de producción tanto en Google Play para Android, como en App Store para IOS.</a:t>
            </a:r>
            <a:endParaRPr lang="es-ES" b="0" dirty="0">
              <a:effectLst/>
            </a:endParaRPr>
          </a:p>
          <a:p>
            <a:br>
              <a:rPr lang="es-ES" dirty="0"/>
            </a:br>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13</a:t>
            </a:fld>
            <a:endParaRPr lang="es-ES"/>
          </a:p>
        </p:txBody>
      </p:sp>
    </p:spTree>
    <p:extLst>
      <p:ext uri="{BB962C8B-B14F-4D97-AF65-F5344CB8AC3E}">
        <p14:creationId xmlns:p14="http://schemas.microsoft.com/office/powerpoint/2010/main" val="3104695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Los lenguajes que usaremos para desarrollar serán Python y Dart.</a:t>
            </a:r>
          </a:p>
          <a:p>
            <a:endParaRPr lang="es-ES" dirty="0"/>
          </a:p>
          <a:p>
            <a:r>
              <a:rPr lang="es-ES" dirty="0"/>
              <a:t>Python es el lenguaje que usaremos para desarrollar aplicaciones web con el </a:t>
            </a:r>
            <a:r>
              <a:rPr lang="es-ES" dirty="0" err="1"/>
              <a:t>framework</a:t>
            </a:r>
            <a:r>
              <a:rPr lang="es-ES" dirty="0"/>
              <a:t> Django.</a:t>
            </a:r>
          </a:p>
          <a:p>
            <a:r>
              <a:rPr lang="es-ES" dirty="0"/>
              <a:t>En estos últimos años, Python es cada vez mas usado para la inteligencia artificial.</a:t>
            </a:r>
          </a:p>
          <a:p>
            <a:r>
              <a:rPr lang="es-ES" dirty="0"/>
              <a:t>Tiene un amplio ecosistema con una gran cantidad de librerías.</a:t>
            </a:r>
          </a:p>
          <a:p>
            <a:endParaRPr lang="es-ES" dirty="0"/>
          </a:p>
          <a:p>
            <a:endParaRPr lang="es-ES" dirty="0"/>
          </a:p>
          <a:p>
            <a:r>
              <a:rPr lang="es-ES" dirty="0"/>
              <a:t>Dart es el lenguaje que se utiliza para desarrollar con Flutter. </a:t>
            </a:r>
          </a:p>
          <a:p>
            <a:r>
              <a:rPr lang="es-ES" dirty="0"/>
              <a:t>Fue libreado por Google en 2010. La misión inicial era sustituir al </a:t>
            </a:r>
            <a:r>
              <a:rPr lang="es-ES" dirty="0" err="1"/>
              <a:t>Javascript</a:t>
            </a:r>
            <a:r>
              <a:rPr lang="es-ES" dirty="0"/>
              <a:t>. </a:t>
            </a:r>
          </a:p>
          <a:p>
            <a:r>
              <a:rPr lang="es-ES" dirty="0"/>
              <a:t>Google usó Dart para la construcción del </a:t>
            </a:r>
            <a:r>
              <a:rPr lang="es-ES" dirty="0" err="1"/>
              <a:t>framework</a:t>
            </a:r>
            <a:r>
              <a:rPr lang="es-ES" dirty="0"/>
              <a:t> de aplicaciones móviles Flutter</a:t>
            </a: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14</a:t>
            </a:fld>
            <a:endParaRPr lang="es-ES"/>
          </a:p>
        </p:txBody>
      </p:sp>
    </p:spTree>
    <p:extLst>
      <p:ext uri="{BB962C8B-B14F-4D97-AF65-F5344CB8AC3E}">
        <p14:creationId xmlns:p14="http://schemas.microsoft.com/office/powerpoint/2010/main" val="2358776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s-ES" sz="1200" b="0" i="0" u="none" strike="noStrike" dirty="0">
                <a:solidFill>
                  <a:srgbClr val="000000"/>
                </a:solidFill>
                <a:effectLst/>
                <a:latin typeface="Arial" panose="020B0604020202020204" pitchFamily="34" charset="0"/>
              </a:rPr>
              <a:t>En la figura vemos la organización de la aplicación Django. Vemos que tenemos vistas en Django y vistas con la librería Django </a:t>
            </a:r>
            <a:r>
              <a:rPr lang="es-ES" sz="1200" b="0" i="0" u="none" strike="noStrike" dirty="0" err="1">
                <a:solidFill>
                  <a:srgbClr val="000000"/>
                </a:solidFill>
                <a:effectLst/>
                <a:latin typeface="Arial" panose="020B0604020202020204" pitchFamily="34" charset="0"/>
              </a:rPr>
              <a:t>Rest</a:t>
            </a:r>
            <a:r>
              <a:rPr lang="es-ES" sz="1200" b="0" i="0" u="none" strike="noStrike" dirty="0">
                <a:solidFill>
                  <a:srgbClr val="000000"/>
                </a:solidFill>
                <a:effectLst/>
                <a:latin typeface="Arial" panose="020B0604020202020204" pitchFamily="34" charset="0"/>
              </a:rPr>
              <a:t> Framework.</a:t>
            </a:r>
          </a:p>
          <a:p>
            <a:pPr rtl="0">
              <a:spcBef>
                <a:spcPts val="0"/>
              </a:spcBef>
              <a:spcAft>
                <a:spcPts val="0"/>
              </a:spcAft>
            </a:pPr>
            <a:r>
              <a:rPr lang="es-ES" sz="1200" b="0" i="0" u="none" strike="noStrike" dirty="0">
                <a:solidFill>
                  <a:srgbClr val="000000"/>
                </a:solidFill>
                <a:effectLst/>
                <a:latin typeface="Arial" panose="020B0604020202020204" pitchFamily="34" charset="0"/>
              </a:rPr>
              <a:t>Las vistas de Django servirán para responder a peticiones que se realicen por navegadores</a:t>
            </a:r>
          </a:p>
          <a:p>
            <a:pPr rtl="0">
              <a:spcBef>
                <a:spcPts val="0"/>
              </a:spcBef>
              <a:spcAft>
                <a:spcPts val="0"/>
              </a:spcAft>
            </a:pPr>
            <a:r>
              <a:rPr lang="es-ES" sz="1200" b="0" i="0" u="none" strike="noStrike" dirty="0">
                <a:solidFill>
                  <a:srgbClr val="000000"/>
                </a:solidFill>
                <a:effectLst/>
                <a:latin typeface="Arial" panose="020B0604020202020204" pitchFamily="34" charset="0"/>
              </a:rPr>
              <a:t>Mientras que las vistas Django </a:t>
            </a:r>
            <a:r>
              <a:rPr lang="es-ES" sz="1200" b="0" i="0" u="none" strike="noStrike" dirty="0" err="1">
                <a:solidFill>
                  <a:srgbClr val="000000"/>
                </a:solidFill>
                <a:effectLst/>
                <a:latin typeface="Arial" panose="020B0604020202020204" pitchFamily="34" charset="0"/>
              </a:rPr>
              <a:t>Rest</a:t>
            </a:r>
            <a:r>
              <a:rPr lang="es-ES" sz="1200" b="0" i="0" u="none" strike="noStrike" dirty="0">
                <a:solidFill>
                  <a:srgbClr val="000000"/>
                </a:solidFill>
                <a:effectLst/>
                <a:latin typeface="Arial" panose="020B0604020202020204" pitchFamily="34" charset="0"/>
              </a:rPr>
              <a:t> Framework las usarán aplicaciones que utilicen tecnología REST.</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La tecnología REST va a permitir que las apps móviles accedan a los servicios de definidos en nuestro sistemas.</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El bloque donde va a residir la lógica de nuestro sistema, será el bloque llamado Lógica de Negocio, que será utilizadas tanto por las vistas web como por las vistas REST.</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La lógica de negocio interactuará con el ORM de Django.</a:t>
            </a:r>
          </a:p>
          <a:p>
            <a:pPr rtl="0">
              <a:spcBef>
                <a:spcPts val="0"/>
              </a:spcBef>
              <a:spcAft>
                <a:spcPts val="0"/>
              </a:spcAft>
            </a:pPr>
            <a:r>
              <a:rPr lang="es-ES" sz="1200" b="0" i="0" u="none" strike="noStrike" dirty="0">
                <a:solidFill>
                  <a:srgbClr val="000000"/>
                </a:solidFill>
                <a:effectLst/>
                <a:latin typeface="Arial" panose="020B0604020202020204" pitchFamily="34" charset="0"/>
              </a:rPr>
              <a:t>El ORM de Django permite representar y definir la base de datos. </a:t>
            </a:r>
          </a:p>
          <a:p>
            <a:pPr rtl="0">
              <a:spcBef>
                <a:spcPts val="0"/>
              </a:spcBef>
              <a:spcAft>
                <a:spcPts val="0"/>
              </a:spcAft>
            </a:pPr>
            <a:r>
              <a:rPr lang="es-ES" sz="1200" b="0" i="0" u="none" strike="noStrike" dirty="0">
                <a:solidFill>
                  <a:srgbClr val="000000"/>
                </a:solidFill>
                <a:effectLst/>
                <a:latin typeface="Arial" panose="020B0604020202020204" pitchFamily="34" charset="0"/>
              </a:rPr>
              <a:t>Este dispone de un sistema de migraciones del modelo de datos. </a:t>
            </a:r>
          </a:p>
          <a:p>
            <a:pPr rtl="0">
              <a:spcBef>
                <a:spcPts val="0"/>
              </a:spcBef>
              <a:spcAft>
                <a:spcPts val="0"/>
              </a:spcAft>
            </a:pPr>
            <a:r>
              <a:rPr lang="es-ES" sz="1200" b="0" i="0" u="none" strike="noStrike" dirty="0">
                <a:solidFill>
                  <a:srgbClr val="000000"/>
                </a:solidFill>
                <a:effectLst/>
                <a:latin typeface="Arial" panose="020B0604020202020204" pitchFamily="34" charset="0"/>
              </a:rPr>
              <a:t>Y este ORM se puede conectar a diferentes motores de base de datos, como Oracle, MySQL, PostgreSQL y muchas mas</a:t>
            </a:r>
            <a:endParaRPr lang="es-ES" b="0" dirty="0">
              <a:effectLst/>
            </a:endParaRPr>
          </a:p>
          <a:p>
            <a:br>
              <a:rPr lang="es-ES" dirty="0"/>
            </a:br>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15</a:t>
            </a:fld>
            <a:endParaRPr lang="es-ES"/>
          </a:p>
        </p:txBody>
      </p:sp>
    </p:spTree>
    <p:extLst>
      <p:ext uri="{BB962C8B-B14F-4D97-AF65-F5344CB8AC3E}">
        <p14:creationId xmlns:p14="http://schemas.microsoft.com/office/powerpoint/2010/main" val="2351521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s-ES" sz="1200" b="0" i="0" u="none" strike="noStrike" dirty="0">
                <a:solidFill>
                  <a:srgbClr val="000000"/>
                </a:solidFill>
                <a:effectLst/>
                <a:latin typeface="Arial" panose="020B0604020202020204" pitchFamily="34" charset="0"/>
              </a:rPr>
              <a:t>Flutter es un entorno de desarrollo, basado en Dart. El entorno de ejecución en la máquina de desarrollo son los emuladores proporcionados por Android y IOS o bien dispositivos físicos conectados a la máquina del programador.</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Decir que para poder ejecutar emuladores para IOS necesitamos usar un sistema Apple, al ser necesario compilar con el entorno </a:t>
            </a:r>
            <a:r>
              <a:rPr lang="es-ES" sz="1200" b="0" i="0" u="none" strike="noStrike" dirty="0" err="1">
                <a:solidFill>
                  <a:srgbClr val="000000"/>
                </a:solidFill>
                <a:effectLst/>
                <a:latin typeface="Arial" panose="020B0604020202020204" pitchFamily="34" charset="0"/>
              </a:rPr>
              <a:t>Xcode</a:t>
            </a:r>
            <a:r>
              <a:rPr lang="es-ES" sz="1200" b="0" i="0" u="none" strike="noStrike" dirty="0">
                <a:solidFill>
                  <a:srgbClr val="000000"/>
                </a:solidFill>
                <a:effectLst/>
                <a:latin typeface="Arial" panose="020B0604020202020204" pitchFamily="34" charset="0"/>
              </a:rPr>
              <a:t> de Apple. </a:t>
            </a:r>
          </a:p>
          <a:p>
            <a:pPr rtl="0">
              <a:spcBef>
                <a:spcPts val="0"/>
              </a:spcBef>
              <a:spcAft>
                <a:spcPts val="0"/>
              </a:spcAft>
            </a:pPr>
            <a:r>
              <a:rPr lang="es-ES" sz="1200" b="0" i="0" u="none" strike="noStrike" dirty="0">
                <a:solidFill>
                  <a:srgbClr val="000000"/>
                </a:solidFill>
                <a:effectLst/>
                <a:latin typeface="Arial" panose="020B0604020202020204" pitchFamily="34" charset="0"/>
              </a:rPr>
              <a:t>En Apple si que podemos ejecutar la aplicación móvil con dispositivos o emuladores Android. </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Dentro de Flutter hay una librería muy importante que se usa para la portabilidad del sistema, que se llama SKIA. SKIA es una librería open </a:t>
            </a:r>
            <a:r>
              <a:rPr lang="es-ES" sz="1200" b="0" i="0" u="none" strike="noStrike" dirty="0" err="1">
                <a:solidFill>
                  <a:srgbClr val="000000"/>
                </a:solidFill>
                <a:effectLst/>
                <a:latin typeface="Arial" panose="020B0604020202020204" pitchFamily="34" charset="0"/>
              </a:rPr>
              <a:t>source</a:t>
            </a:r>
            <a:r>
              <a:rPr lang="es-ES" sz="1200" b="0" i="0" u="none" strike="noStrike" dirty="0">
                <a:solidFill>
                  <a:srgbClr val="000000"/>
                </a:solidFill>
                <a:effectLst/>
                <a:latin typeface="Arial" panose="020B0604020202020204" pitchFamily="34" charset="0"/>
              </a:rPr>
              <a:t> orientado a la creación de gráficos 2D, esta librería esta desarrollada en C++. </a:t>
            </a:r>
            <a:endParaRPr lang="es-ES" b="0" dirty="0">
              <a:effectLst/>
            </a:endParaRPr>
          </a:p>
          <a:p>
            <a:pPr rtl="0">
              <a:spcBef>
                <a:spcPts val="0"/>
              </a:spcBef>
              <a:spcAft>
                <a:spcPts val="0"/>
              </a:spcAft>
            </a:pPr>
            <a:br>
              <a:rPr lang="es-ES" b="0" dirty="0">
                <a:effectLst/>
              </a:rPr>
            </a:br>
            <a:r>
              <a:rPr lang="es-ES" sz="1200" b="0" i="0" u="none" strike="noStrike" dirty="0">
                <a:solidFill>
                  <a:srgbClr val="000000"/>
                </a:solidFill>
                <a:effectLst/>
                <a:latin typeface="Arial" panose="020B0604020202020204" pitchFamily="34" charset="0"/>
              </a:rPr>
              <a:t>El uso de SKIA, permite a Flutter, unificar el desarrollo Android e IOS. Pero también permite que se pueda usar Flutter para hacer desarrollos en Mac, Windows, Ubuntu, etc. </a:t>
            </a:r>
          </a:p>
          <a:p>
            <a:pPr rtl="0">
              <a:spcBef>
                <a:spcPts val="0"/>
              </a:spcBef>
              <a:spcAft>
                <a:spcPts val="0"/>
              </a:spcAft>
            </a:pPr>
            <a:endParaRPr lang="es-ES" sz="1200" b="0" i="0" u="none" strike="noStrike" dirty="0">
              <a:solidFill>
                <a:srgbClr val="000000"/>
              </a:solidFill>
              <a:effectLst/>
              <a:latin typeface="Arial" panose="020B0604020202020204" pitchFamily="34" charset="0"/>
            </a:endParaRPr>
          </a:p>
          <a:p>
            <a:pPr rtl="0">
              <a:spcBef>
                <a:spcPts val="0"/>
              </a:spcBef>
              <a:spcAft>
                <a:spcPts val="0"/>
              </a:spcAft>
            </a:pPr>
            <a:r>
              <a:rPr lang="es-ES" sz="1200" b="0" i="0" u="none" strike="noStrike" dirty="0">
                <a:solidFill>
                  <a:srgbClr val="000000"/>
                </a:solidFill>
                <a:effectLst/>
                <a:latin typeface="Arial" panose="020B0604020202020204" pitchFamily="34" charset="0"/>
              </a:rPr>
              <a:t>El objetivo de Flutter a largo plazo es que sirva también para hacer aplicaciones web y de escritorio.</a:t>
            </a:r>
            <a:endParaRPr lang="es-ES" b="0" dirty="0">
              <a:effectLst/>
            </a:endParaRPr>
          </a:p>
          <a:p>
            <a:br>
              <a:rPr lang="es-ES" dirty="0"/>
            </a:br>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16</a:t>
            </a:fld>
            <a:endParaRPr lang="es-ES"/>
          </a:p>
        </p:txBody>
      </p:sp>
    </p:spTree>
    <p:extLst>
      <p:ext uri="{BB962C8B-B14F-4D97-AF65-F5344CB8AC3E}">
        <p14:creationId xmlns:p14="http://schemas.microsoft.com/office/powerpoint/2010/main" val="1542852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0"/>
              </a:spcBef>
              <a:spcAft>
                <a:spcPts val="0"/>
              </a:spcAft>
              <a:buFont typeface="Arial" panose="020B0604020202020204" pitchFamily="34" charset="0"/>
              <a:buChar char="•"/>
            </a:pPr>
            <a:endParaRPr lang="es-ES" sz="12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s-ES" sz="1200" b="0" i="0" u="none" strike="noStrike" dirty="0">
                <a:solidFill>
                  <a:srgbClr val="000000"/>
                </a:solidFill>
                <a:effectLst/>
                <a:latin typeface="Arial" panose="020B0604020202020204" pitchFamily="34" charset="0"/>
              </a:rPr>
              <a:t> La integración continua significa que cada vez que integremos código en el repositorio, las compilaciones y las pruebas se ejecutan.</a:t>
            </a:r>
          </a:p>
          <a:p>
            <a:pPr rtl="0" fontAlgn="base">
              <a:spcBef>
                <a:spcPts val="0"/>
              </a:spcBef>
              <a:spcAft>
                <a:spcPts val="0"/>
              </a:spcAft>
              <a:buFont typeface="Arial" panose="020B0604020202020204" pitchFamily="34" charset="0"/>
              <a:buChar char="•"/>
            </a:pPr>
            <a:r>
              <a:rPr lang="es-ES" sz="1200" b="0" i="0" u="none" strike="noStrike" dirty="0">
                <a:solidFill>
                  <a:srgbClr val="000000"/>
                </a:solidFill>
                <a:effectLst/>
                <a:latin typeface="Arial" panose="020B0604020202020204" pitchFamily="34" charset="0"/>
              </a:rPr>
              <a:t> Mientras tanto el despliegue continuo CD se enfoca en reducir los ciclos de la producción del software, asegurándose de que éste puede ser desplegado en cualquier momento.</a:t>
            </a:r>
          </a:p>
          <a:p>
            <a:pPr rtl="0" fontAlgn="base">
              <a:spcBef>
                <a:spcPts val="0"/>
              </a:spcBef>
              <a:spcAft>
                <a:spcPts val="0"/>
              </a:spcAft>
              <a:buFont typeface="Arial" panose="020B0604020202020204" pitchFamily="34" charset="0"/>
              <a:buChar char="•"/>
            </a:pPr>
            <a:r>
              <a:rPr lang="es-ES" sz="1200" b="0" i="0" u="none" strike="noStrike" dirty="0">
                <a:solidFill>
                  <a:srgbClr val="000000"/>
                </a:solidFill>
                <a:effectLst/>
                <a:latin typeface="Arial" panose="020B0604020202020204" pitchFamily="34" charset="0"/>
              </a:rPr>
              <a:t> Estos últimos son muy importantes para conservar la calidad del código a medida de que vamos desarrollando software.</a:t>
            </a:r>
          </a:p>
          <a:p>
            <a:pPr rtl="0" fontAlgn="base">
              <a:spcBef>
                <a:spcPts val="0"/>
              </a:spcBef>
              <a:spcAft>
                <a:spcPts val="0"/>
              </a:spcAft>
              <a:buFont typeface="Arial" panose="020B0604020202020204" pitchFamily="34" charset="0"/>
              <a:buChar char="•"/>
            </a:pPr>
            <a:r>
              <a:rPr lang="es-ES" sz="1200" b="0" i="0" u="none" strike="noStrike" dirty="0">
                <a:solidFill>
                  <a:srgbClr val="000000"/>
                </a:solidFill>
                <a:effectLst/>
                <a:latin typeface="Arial" panose="020B0604020202020204" pitchFamily="34" charset="0"/>
              </a:rPr>
              <a:t> En cuanto al despliegue continuo, se han usado contenedores Docker dentro de la infraestructura de </a:t>
            </a:r>
            <a:r>
              <a:rPr lang="es-ES" sz="1200" b="0" i="0" u="none" strike="noStrike" dirty="0" err="1">
                <a:solidFill>
                  <a:srgbClr val="000000"/>
                </a:solidFill>
                <a:effectLst/>
                <a:latin typeface="Arial" panose="020B0604020202020204" pitchFamily="34" charset="0"/>
              </a:rPr>
              <a:t>kubernetes</a:t>
            </a:r>
            <a:r>
              <a:rPr lang="es-ES" sz="1200" b="0" i="0" u="none" strike="noStrike" dirty="0">
                <a:solidFill>
                  <a:srgbClr val="000000"/>
                </a:solidFill>
                <a:effectLst/>
                <a:latin typeface="Arial" panose="020B0604020202020204" pitchFamily="34" charset="0"/>
              </a:rPr>
              <a:t>.</a:t>
            </a:r>
          </a:p>
          <a:p>
            <a:pPr rtl="0" fontAlgn="base">
              <a:spcBef>
                <a:spcPts val="0"/>
              </a:spcBef>
              <a:spcAft>
                <a:spcPts val="0"/>
              </a:spcAft>
              <a:buFont typeface="Arial" panose="020B0604020202020204" pitchFamily="34" charset="0"/>
              <a:buChar char="•"/>
            </a:pPr>
            <a:r>
              <a:rPr lang="es-ES" sz="1200" b="0" i="0" u="none" strike="noStrike" dirty="0">
                <a:solidFill>
                  <a:srgbClr val="000000"/>
                </a:solidFill>
                <a:effectLst/>
                <a:latin typeface="Arial" panose="020B0604020202020204" pitchFamily="34" charset="0"/>
              </a:rPr>
              <a:t> Para el despliegue de las aplicaciones móviles se ha usado </a:t>
            </a:r>
            <a:r>
              <a:rPr lang="es-ES" sz="1200" b="0" i="0" u="none" strike="noStrike" dirty="0" err="1">
                <a:solidFill>
                  <a:srgbClr val="000000"/>
                </a:solidFill>
                <a:effectLst/>
                <a:latin typeface="Arial" panose="020B0604020202020204" pitchFamily="34" charset="0"/>
              </a:rPr>
              <a:t>Fastlane</a:t>
            </a:r>
            <a:r>
              <a:rPr lang="es-ES" sz="1200" b="0" i="0" u="none" strike="noStrike" dirty="0">
                <a:solidFill>
                  <a:srgbClr val="000000"/>
                </a:solidFill>
                <a:effectLst/>
                <a:latin typeface="Arial" panose="020B0604020202020204" pitchFamily="34" charset="0"/>
              </a:rPr>
              <a:t> para desplegar tanto en Play Store como en App Store. </a:t>
            </a:r>
          </a:p>
          <a:p>
            <a:pPr rtl="0" fontAlgn="base">
              <a:spcBef>
                <a:spcPts val="0"/>
              </a:spcBef>
              <a:spcAft>
                <a:spcPts val="0"/>
              </a:spcAft>
              <a:buFont typeface="Arial" panose="020B0604020202020204" pitchFamily="34" charset="0"/>
              <a:buChar char="•"/>
            </a:pPr>
            <a:r>
              <a:rPr lang="es-ES" sz="1200" b="0" i="0" u="none" strike="noStrike" dirty="0">
                <a:solidFill>
                  <a:srgbClr val="000000"/>
                </a:solidFill>
                <a:effectLst/>
                <a:latin typeface="Arial" panose="020B0604020202020204" pitchFamily="34" charset="0"/>
              </a:rPr>
              <a:t> </a:t>
            </a:r>
            <a:r>
              <a:rPr lang="es-ES" sz="1200" b="0" i="0" u="none" strike="noStrike" dirty="0" err="1">
                <a:solidFill>
                  <a:srgbClr val="000000"/>
                </a:solidFill>
                <a:effectLst/>
                <a:latin typeface="Arial" panose="020B0604020202020204" pitchFamily="34" charset="0"/>
              </a:rPr>
              <a:t>Fastlane</a:t>
            </a:r>
            <a:r>
              <a:rPr lang="es-ES" sz="1200" b="0" i="0" u="none" strike="noStrike" dirty="0">
                <a:solidFill>
                  <a:srgbClr val="000000"/>
                </a:solidFill>
                <a:effectLst/>
                <a:latin typeface="Arial" panose="020B0604020202020204" pitchFamily="34" charset="0"/>
              </a:rPr>
              <a:t> es una librería que automatiza tareas como el despliegue de estas aplicaciones, o las capturas de pantalla.</a:t>
            </a:r>
          </a:p>
          <a:p>
            <a:pPr rtl="0" fontAlgn="base">
              <a:spcBef>
                <a:spcPts val="0"/>
              </a:spcBef>
              <a:spcAft>
                <a:spcPts val="0"/>
              </a:spcAft>
              <a:buFont typeface="Arial" panose="020B0604020202020204" pitchFamily="34" charset="0"/>
              <a:buChar char="•"/>
            </a:pPr>
            <a:endParaRPr lang="es-ES" sz="12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endParaRPr lang="es-ES" sz="1200" b="0" i="0" u="none" strike="noStrike" dirty="0">
              <a:solidFill>
                <a:srgbClr val="000000"/>
              </a:solidFill>
              <a:effectLst/>
              <a:latin typeface="Arial" panose="020B0604020202020204" pitchFamily="34" charset="0"/>
            </a:endParaRP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17</a:t>
            </a:fld>
            <a:endParaRPr lang="es-ES"/>
          </a:p>
        </p:txBody>
      </p:sp>
    </p:spTree>
    <p:extLst>
      <p:ext uri="{BB962C8B-B14F-4D97-AF65-F5344CB8AC3E}">
        <p14:creationId xmlns:p14="http://schemas.microsoft.com/office/powerpoint/2010/main" val="3242768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noProof="0" dirty="0"/>
              <a:t>Ya para ir acabando, vamos a ver las conclusiones en el entorno Web</a:t>
            </a:r>
          </a:p>
          <a:p>
            <a:endParaRPr lang="es-ES" noProof="0" dirty="0"/>
          </a:p>
          <a:p>
            <a:r>
              <a:rPr lang="es-ES" noProof="0" dirty="0"/>
              <a:t>Se ha visto que Django es un </a:t>
            </a:r>
            <a:r>
              <a:rPr lang="es-ES" noProof="0" dirty="0" err="1"/>
              <a:t>framework</a:t>
            </a:r>
            <a:r>
              <a:rPr lang="es-ES" noProof="0" dirty="0"/>
              <a:t> que permite que el desarrollador sea muy productivo. </a:t>
            </a:r>
          </a:p>
          <a:p>
            <a:r>
              <a:rPr lang="es-ES" noProof="0" dirty="0"/>
              <a:t>Django acompañado con el gran ecosistema de librerías en Python resuelven casi cualquier necesidad en el desarrollo web.</a:t>
            </a:r>
          </a:p>
          <a:p>
            <a:r>
              <a:rPr lang="es-ES" noProof="0" dirty="0"/>
              <a:t>El ORM de Django facilita el desarrollo de nuevas funcionalidades y su sistema de migraciones incrementa la productividad.</a:t>
            </a:r>
          </a:p>
        </p:txBody>
      </p:sp>
      <p:sp>
        <p:nvSpPr>
          <p:cNvPr id="4" name="Slide Number Placeholder 3"/>
          <p:cNvSpPr>
            <a:spLocks noGrp="1"/>
          </p:cNvSpPr>
          <p:nvPr>
            <p:ph type="sldNum" sz="quarter" idx="5"/>
          </p:nvPr>
        </p:nvSpPr>
        <p:spPr/>
        <p:txBody>
          <a:bodyPr/>
          <a:lstStyle/>
          <a:p>
            <a:fld id="{08208F68-C755-47E9-8A43-74EC49946047}" type="slidenum">
              <a:rPr lang="es-ES" smtClean="0"/>
              <a:t>18</a:t>
            </a:fld>
            <a:endParaRPr lang="es-ES"/>
          </a:p>
        </p:txBody>
      </p:sp>
    </p:spTree>
    <p:extLst>
      <p:ext uri="{BB962C8B-B14F-4D97-AF65-F5344CB8AC3E}">
        <p14:creationId xmlns:p14="http://schemas.microsoft.com/office/powerpoint/2010/main" val="2027655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noProof="0" dirty="0"/>
              <a:t>En el entorno Móvil se ha visto que Flutter es un </a:t>
            </a:r>
            <a:r>
              <a:rPr lang="es-ES" noProof="0" dirty="0" err="1"/>
              <a:t>framework</a:t>
            </a:r>
            <a:r>
              <a:rPr lang="es-ES" noProof="0" dirty="0"/>
              <a:t> para el desarrollo de aplicaciones móviles adecuado.</a:t>
            </a:r>
          </a:p>
          <a:p>
            <a:endParaRPr lang="es-ES" noProof="0" dirty="0"/>
          </a:p>
          <a:p>
            <a:r>
              <a:rPr lang="es-ES" noProof="0" dirty="0"/>
              <a:t>Una de las herramientas para el desarrollador es la actualización de código sin tener que recompilar la aplicación, llamado también “Hot </a:t>
            </a:r>
            <a:r>
              <a:rPr lang="es-ES" noProof="0" dirty="0" err="1"/>
              <a:t>reload</a:t>
            </a:r>
            <a:r>
              <a:rPr lang="es-ES" noProof="0" dirty="0"/>
              <a:t>”, agilizando la agilidad en la depuración del código.</a:t>
            </a:r>
          </a:p>
          <a:p>
            <a:endParaRPr lang="es-ES" noProof="0" dirty="0"/>
          </a:p>
          <a:p>
            <a:r>
              <a:rPr lang="es-ES" dirty="0"/>
              <a:t>Hace ya casi 1 año desde que sacaron la primera versión estable Flutter y cada vez es mas usado, por lo que el ecosistema de librerías esta creciendo constantemente.</a:t>
            </a:r>
          </a:p>
        </p:txBody>
      </p:sp>
      <p:sp>
        <p:nvSpPr>
          <p:cNvPr id="4" name="Marcador de número de diapositiva 3"/>
          <p:cNvSpPr>
            <a:spLocks noGrp="1"/>
          </p:cNvSpPr>
          <p:nvPr>
            <p:ph type="sldNum" sz="quarter" idx="5"/>
          </p:nvPr>
        </p:nvSpPr>
        <p:spPr/>
        <p:txBody>
          <a:bodyPr/>
          <a:lstStyle/>
          <a:p>
            <a:fld id="{08208F68-C755-47E9-8A43-74EC49946047}" type="slidenum">
              <a:rPr lang="es-ES" smtClean="0"/>
              <a:t>19</a:t>
            </a:fld>
            <a:endParaRPr lang="es-ES"/>
          </a:p>
        </p:txBody>
      </p:sp>
    </p:spTree>
    <p:extLst>
      <p:ext uri="{BB962C8B-B14F-4D97-AF65-F5344CB8AC3E}">
        <p14:creationId xmlns:p14="http://schemas.microsoft.com/office/powerpoint/2010/main" val="931623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s-ES" sz="1200" b="0" i="0" u="none" strike="noStrike" kern="1200" dirty="0">
                <a:solidFill>
                  <a:schemeClr val="tx1"/>
                </a:solidFill>
                <a:effectLst/>
                <a:latin typeface="+mn-lt"/>
                <a:ea typeface="+mn-ea"/>
                <a:cs typeface="+mn-cs"/>
              </a:rPr>
              <a:t>¿Cómo son los desarrollos de software en la actualidad?</a:t>
            </a:r>
          </a:p>
        </p:txBody>
      </p:sp>
      <p:sp>
        <p:nvSpPr>
          <p:cNvPr id="4" name="Slide Number Placeholder 3"/>
          <p:cNvSpPr>
            <a:spLocks noGrp="1"/>
          </p:cNvSpPr>
          <p:nvPr>
            <p:ph type="sldNum" sz="quarter" idx="5"/>
          </p:nvPr>
        </p:nvSpPr>
        <p:spPr/>
        <p:txBody>
          <a:bodyPr/>
          <a:lstStyle/>
          <a:p>
            <a:fld id="{08208F68-C755-47E9-8A43-74EC49946047}" type="slidenum">
              <a:rPr lang="es-ES" smtClean="0"/>
              <a:t>2</a:t>
            </a:fld>
            <a:endParaRPr lang="es-ES" dirty="0"/>
          </a:p>
        </p:txBody>
      </p:sp>
    </p:spTree>
    <p:extLst>
      <p:ext uri="{BB962C8B-B14F-4D97-AF65-F5344CB8AC3E}">
        <p14:creationId xmlns:p14="http://schemas.microsoft.com/office/powerpoint/2010/main" val="2795681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Y por último, acabo con las conclusiones sobre la integración continua y despliegue continuo.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Para resolver la integración continua, se ha usado </a:t>
            </a:r>
            <a:r>
              <a:rPr lang="es-ES" noProof="0" dirty="0" err="1"/>
              <a:t>Gitlab</a:t>
            </a:r>
            <a:r>
              <a:rPr lang="es-ES" noProof="0" dirty="0"/>
              <a:t> como servidor de integración para realizar tanto las pruebas unitarias y de integración como la compilación de imágenes Docker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Para desplegar en </a:t>
            </a:r>
            <a:r>
              <a:rPr lang="es-ES" noProof="0" dirty="0" err="1"/>
              <a:t>Kubernetes</a:t>
            </a:r>
            <a:r>
              <a:rPr lang="es-ES" noProof="0" dirty="0"/>
              <a:t> se ha usado el proyecto Helm, el cual agiliza el despliegue de las aplicaciones web.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Dentro de </a:t>
            </a:r>
            <a:r>
              <a:rPr lang="es-ES" noProof="0" dirty="0" err="1"/>
              <a:t>gitlab</a:t>
            </a:r>
            <a:r>
              <a:rPr lang="es-ES" noProof="0" dirty="0"/>
              <a:t> se ha usado las pipeline con el fichero </a:t>
            </a:r>
            <a:r>
              <a:rPr lang="es-ES" noProof="0" dirty="0" err="1"/>
              <a:t>gitlab-ci.yml</a:t>
            </a:r>
            <a:r>
              <a:rPr lang="es-ES" noProof="0" dirty="0"/>
              <a:t> para la definición de las pruebas y compilaciones.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Para terminar quiero agradecer a todas las personas que me han ayudado.</a:t>
            </a:r>
          </a:p>
          <a:p>
            <a:endParaRPr lang="es-ES" dirty="0"/>
          </a:p>
        </p:txBody>
      </p:sp>
      <p:sp>
        <p:nvSpPr>
          <p:cNvPr id="4" name="Marcador de número de diapositiva 3"/>
          <p:cNvSpPr>
            <a:spLocks noGrp="1"/>
          </p:cNvSpPr>
          <p:nvPr>
            <p:ph type="sldNum" sz="quarter" idx="5"/>
          </p:nvPr>
        </p:nvSpPr>
        <p:spPr/>
        <p:txBody>
          <a:bodyPr/>
          <a:lstStyle/>
          <a:p>
            <a:fld id="{08208F68-C755-47E9-8A43-74EC49946047}" type="slidenum">
              <a:rPr lang="es-ES" smtClean="0"/>
              <a:t>20</a:t>
            </a:fld>
            <a:endParaRPr lang="es-ES"/>
          </a:p>
        </p:txBody>
      </p:sp>
    </p:spTree>
    <p:extLst>
      <p:ext uri="{BB962C8B-B14F-4D97-AF65-F5344CB8AC3E}">
        <p14:creationId xmlns:p14="http://schemas.microsoft.com/office/powerpoint/2010/main" val="268739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s-ES" b="0" dirty="0">
              <a:effectLst/>
            </a:endParaRPr>
          </a:p>
          <a:p>
            <a:pPr>
              <a:spcBef>
                <a:spcPts val="0"/>
              </a:spcBef>
              <a:spcAft>
                <a:spcPts val="0"/>
              </a:spcAft>
            </a:pPr>
            <a:endParaRPr lang="es-ES" b="0" dirty="0">
              <a:effectLst/>
            </a:endParaRPr>
          </a:p>
          <a:p>
            <a:pPr marL="742950" lvl="1" indent="-285750" rtl="0" fontAlgn="base">
              <a:spcBef>
                <a:spcPts val="1000"/>
              </a:spcBef>
              <a:spcAft>
                <a:spcPts val="0"/>
              </a:spcAft>
              <a:buFont typeface="+mj-lt"/>
              <a:buAutoNum type="arabicPeriod"/>
            </a:pPr>
            <a:r>
              <a:rPr lang="es-ES" sz="1200" b="0" i="0" u="none" strike="noStrike" dirty="0">
                <a:solidFill>
                  <a:srgbClr val="404040"/>
                </a:solidFill>
                <a:effectLst/>
                <a:latin typeface="Trebuchet MS" panose="020B0603020202020204" pitchFamily="34" charset="0"/>
              </a:rPr>
              <a:t>Los sistemas de información son la base de la mayoría de las empresas por lo que </a:t>
            </a:r>
          </a:p>
          <a:p>
            <a:pPr marL="742950" lvl="1" indent="-285750" rtl="0" fontAlgn="base">
              <a:spcBef>
                <a:spcPts val="1000"/>
              </a:spcBef>
              <a:spcAft>
                <a:spcPts val="0"/>
              </a:spcAft>
              <a:buFont typeface="+mj-lt"/>
              <a:buAutoNum type="arabicPeriod"/>
            </a:pPr>
            <a:r>
              <a:rPr lang="es-ES" sz="1200" b="0" i="0" u="none" strike="noStrike" dirty="0">
                <a:solidFill>
                  <a:srgbClr val="404040"/>
                </a:solidFill>
                <a:effectLst/>
                <a:latin typeface="Trebuchet MS" panose="020B0603020202020204" pitchFamily="34" charset="0"/>
              </a:rPr>
              <a:t>Es necesario dar respuestas rápidas a las necesidades tecnológicas para no perder competitividad.</a:t>
            </a:r>
          </a:p>
        </p:txBody>
      </p:sp>
      <p:sp>
        <p:nvSpPr>
          <p:cNvPr id="4" name="Slide Number Placeholder 3"/>
          <p:cNvSpPr>
            <a:spLocks noGrp="1"/>
          </p:cNvSpPr>
          <p:nvPr>
            <p:ph type="sldNum" sz="quarter" idx="5"/>
          </p:nvPr>
        </p:nvSpPr>
        <p:spPr/>
        <p:txBody>
          <a:bodyPr/>
          <a:lstStyle/>
          <a:p>
            <a:fld id="{08208F68-C755-47E9-8A43-74EC49946047}" type="slidenum">
              <a:rPr lang="es-ES" smtClean="0"/>
              <a:t>3</a:t>
            </a:fld>
            <a:endParaRPr lang="es-ES" dirty="0"/>
          </a:p>
        </p:txBody>
      </p:sp>
    </p:spTree>
    <p:extLst>
      <p:ext uri="{BB962C8B-B14F-4D97-AF65-F5344CB8AC3E}">
        <p14:creationId xmlns:p14="http://schemas.microsoft.com/office/powerpoint/2010/main" val="2973621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La seguridad es uno de los grandes desafíos en la construcción de sistemas no hay mas que ver que </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El cibercrimen es un gran negocio en la actualidad por lo que</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Debemos de construir aplicaciones que resistan los ataques que cada vez son más sofisticados.</a:t>
            </a:r>
          </a:p>
        </p:txBody>
      </p:sp>
      <p:sp>
        <p:nvSpPr>
          <p:cNvPr id="4" name="Slide Number Placeholder 3"/>
          <p:cNvSpPr>
            <a:spLocks noGrp="1"/>
          </p:cNvSpPr>
          <p:nvPr>
            <p:ph type="sldNum" sz="quarter" idx="5"/>
          </p:nvPr>
        </p:nvSpPr>
        <p:spPr/>
        <p:txBody>
          <a:bodyPr/>
          <a:lstStyle/>
          <a:p>
            <a:fld id="{08208F68-C755-47E9-8A43-74EC49946047}" type="slidenum">
              <a:rPr lang="es-ES" smtClean="0"/>
              <a:t>4</a:t>
            </a:fld>
            <a:endParaRPr lang="es-ES" dirty="0"/>
          </a:p>
        </p:txBody>
      </p:sp>
    </p:spTree>
    <p:extLst>
      <p:ext uri="{BB962C8B-B14F-4D97-AF65-F5344CB8AC3E}">
        <p14:creationId xmlns:p14="http://schemas.microsoft.com/office/powerpoint/2010/main" val="703749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A la hora de construir nuevos sistemas, debemos de tener en cuenta que las especificaciones no serán completas y por lo tanto</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Debemos de gestionar la imprecisión en nuestro desarrollo, debiendo adaptarnos a los cambios lo antes posible</a:t>
            </a: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5</a:t>
            </a:fld>
            <a:endParaRPr lang="es-ES" dirty="0"/>
          </a:p>
        </p:txBody>
      </p:sp>
    </p:spTree>
    <p:extLst>
      <p:ext uri="{BB962C8B-B14F-4D97-AF65-F5344CB8AC3E}">
        <p14:creationId xmlns:p14="http://schemas.microsoft.com/office/powerpoint/2010/main" val="308534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La tecnología está cambiando como nunca antes habíamos visto</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Ahora Tenemos diferentes plataformas, diferentes </a:t>
            </a:r>
            <a:r>
              <a:rPr lang="es-ES" sz="1200" b="0" i="0" u="none" strike="noStrike" dirty="0" err="1">
                <a:solidFill>
                  <a:srgbClr val="000000"/>
                </a:solidFill>
                <a:effectLst/>
                <a:latin typeface="Arial" panose="020B0604020202020204" pitchFamily="34" charset="0"/>
              </a:rPr>
              <a:t>frameworks</a:t>
            </a:r>
            <a:r>
              <a:rPr lang="es-ES" sz="1200" b="0" i="0" u="none" strike="noStrike" dirty="0">
                <a:solidFill>
                  <a:srgbClr val="000000"/>
                </a:solidFill>
                <a:effectLst/>
                <a:latin typeface="Arial" panose="020B0604020202020204" pitchFamily="34" charset="0"/>
              </a:rPr>
              <a:t> de trabajo, diferentes lenguajes por lo que</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Tenemos que ser capaces de incorporar nueva tecnología dentro de los sistemas que construyamos</a:t>
            </a: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6</a:t>
            </a:fld>
            <a:endParaRPr lang="es-ES"/>
          </a:p>
        </p:txBody>
      </p:sp>
    </p:spTree>
    <p:extLst>
      <p:ext uri="{BB962C8B-B14F-4D97-AF65-F5344CB8AC3E}">
        <p14:creationId xmlns:p14="http://schemas.microsoft.com/office/powerpoint/2010/main" val="4150009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Lejos queda el tiempo de las aplicaciones monolíticas.</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Debemos de ser capaces de integrarnos con otros sistemas como por ejemplo, plataformas de pago, sistemas de marketing, sistemas de autenticación, etc.</a:t>
            </a: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7</a:t>
            </a:fld>
            <a:endParaRPr lang="es-ES"/>
          </a:p>
        </p:txBody>
      </p:sp>
    </p:spTree>
    <p:extLst>
      <p:ext uri="{BB962C8B-B14F-4D97-AF65-F5344CB8AC3E}">
        <p14:creationId xmlns:p14="http://schemas.microsoft.com/office/powerpoint/2010/main" val="981575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Automatizar la puesta en producción de una versión siempre fue un problema resuelto manualmente.</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Es necesario gestionar de manera rápida y segura la puesta en producción de las versiones de nuestro sistema. </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Cada vez más esta puesta en producción será en servidores en la nube</a:t>
            </a: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8</a:t>
            </a:fld>
            <a:endParaRPr lang="es-ES"/>
          </a:p>
        </p:txBody>
      </p:sp>
    </p:spTree>
    <p:extLst>
      <p:ext uri="{BB962C8B-B14F-4D97-AF65-F5344CB8AC3E}">
        <p14:creationId xmlns:p14="http://schemas.microsoft.com/office/powerpoint/2010/main" val="1161460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Muchos sistemas se desarrollan para que operen en internet a nivel global.</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Es necesario que estos sistemas funcionen a cualquier hora del día y</a:t>
            </a:r>
          </a:p>
          <a:p>
            <a:pPr marL="742950" lvl="1" indent="-285750" rtl="0" fontAlgn="base">
              <a:spcBef>
                <a:spcPts val="0"/>
              </a:spcBef>
              <a:spcAft>
                <a:spcPts val="0"/>
              </a:spcAft>
              <a:buFont typeface="+mj-lt"/>
              <a:buAutoNum type="arabicPeriod"/>
            </a:pPr>
            <a:r>
              <a:rPr lang="es-ES" sz="1200" b="0" i="0" u="none" strike="noStrike" dirty="0">
                <a:solidFill>
                  <a:srgbClr val="000000"/>
                </a:solidFill>
                <a:effectLst/>
                <a:latin typeface="Arial" panose="020B0604020202020204" pitchFamily="34" charset="0"/>
              </a:rPr>
              <a:t>Tendremos que dotarnos de sistemas tolerantes a fallos que permitan que el servicio esté siempre activo</a:t>
            </a:r>
          </a:p>
          <a:p>
            <a:endParaRPr lang="es-ES" dirty="0"/>
          </a:p>
        </p:txBody>
      </p:sp>
      <p:sp>
        <p:nvSpPr>
          <p:cNvPr id="4" name="Slide Number Placeholder 3"/>
          <p:cNvSpPr>
            <a:spLocks noGrp="1"/>
          </p:cNvSpPr>
          <p:nvPr>
            <p:ph type="sldNum" sz="quarter" idx="5"/>
          </p:nvPr>
        </p:nvSpPr>
        <p:spPr/>
        <p:txBody>
          <a:bodyPr/>
          <a:lstStyle/>
          <a:p>
            <a:fld id="{08208F68-C755-47E9-8A43-74EC49946047}" type="slidenum">
              <a:rPr lang="es-ES" smtClean="0"/>
              <a:t>9</a:t>
            </a:fld>
            <a:endParaRPr lang="es-ES"/>
          </a:p>
        </p:txBody>
      </p:sp>
    </p:spTree>
    <p:extLst>
      <p:ext uri="{BB962C8B-B14F-4D97-AF65-F5344CB8AC3E}">
        <p14:creationId xmlns:p14="http://schemas.microsoft.com/office/powerpoint/2010/main" val="363331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43097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3494242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28961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2739712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3957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2122021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1146172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182693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141473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3A7B82F-5A9C-47C7-BE15-5F13067A9CF0}" type="datetimeFigureOut">
              <a:rPr lang="es-ES" smtClean="0"/>
              <a:t>10/01/2020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111018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E3A7B82F-5A9C-47C7-BE15-5F13067A9CF0}" type="datetimeFigureOut">
              <a:rPr lang="es-ES" smtClean="0"/>
              <a:t>10/01/2020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342202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E3A7B82F-5A9C-47C7-BE15-5F13067A9CF0}" type="datetimeFigureOut">
              <a:rPr lang="es-ES" smtClean="0"/>
              <a:t>10/01/2020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1792266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E3A7B82F-5A9C-47C7-BE15-5F13067A9CF0}" type="datetimeFigureOut">
              <a:rPr lang="es-ES" smtClean="0"/>
              <a:t>10/01/2020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397937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7B82F-5A9C-47C7-BE15-5F13067A9CF0}" type="datetimeFigureOut">
              <a:rPr lang="es-ES" smtClean="0"/>
              <a:t>10/01/2020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129227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A7B82F-5A9C-47C7-BE15-5F13067A9CF0}" type="datetimeFigureOut">
              <a:rPr lang="es-ES" smtClean="0"/>
              <a:t>10/01/2020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54627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3A7B82F-5A9C-47C7-BE15-5F13067A9CF0}" type="datetimeFigureOut">
              <a:rPr lang="es-ES" smtClean="0"/>
              <a:t>10/01/2020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7CCF7E-E5F7-49A4-ABDC-7D44B1A48106}" type="slidenum">
              <a:rPr lang="es-ES" smtClean="0"/>
              <a:t>‹Nº›</a:t>
            </a:fld>
            <a:endParaRPr lang="es-ES"/>
          </a:p>
        </p:txBody>
      </p:sp>
    </p:spTree>
    <p:extLst>
      <p:ext uri="{BB962C8B-B14F-4D97-AF65-F5344CB8AC3E}">
        <p14:creationId xmlns:p14="http://schemas.microsoft.com/office/powerpoint/2010/main" val="403258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A7B82F-5A9C-47C7-BE15-5F13067A9CF0}" type="datetimeFigureOut">
              <a:rPr lang="es-ES" smtClean="0"/>
              <a:t>10/01/2020</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7CCF7E-E5F7-49A4-ABDC-7D44B1A48106}" type="slidenum">
              <a:rPr lang="es-ES" smtClean="0"/>
              <a:t>‹Nº›</a:t>
            </a:fld>
            <a:endParaRPr lang="es-ES"/>
          </a:p>
        </p:txBody>
      </p:sp>
    </p:spTree>
    <p:extLst>
      <p:ext uri="{BB962C8B-B14F-4D97-AF65-F5344CB8AC3E}">
        <p14:creationId xmlns:p14="http://schemas.microsoft.com/office/powerpoint/2010/main" val="1625316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45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1267"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6"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2DE6AD6D-8E69-4248-97A7-25BF4A20104F}"/>
              </a:ext>
            </a:extLst>
          </p:cNvPr>
          <p:cNvSpPr>
            <a:spLocks noGrp="1"/>
          </p:cNvSpPr>
          <p:nvPr>
            <p:ph type="ctrTitle"/>
          </p:nvPr>
        </p:nvSpPr>
        <p:spPr>
          <a:xfrm>
            <a:off x="1554120" y="1020871"/>
            <a:ext cx="6960759" cy="2849671"/>
          </a:xfrm>
        </p:spPr>
        <p:txBody>
          <a:bodyPr>
            <a:normAutofit/>
          </a:bodyPr>
          <a:lstStyle/>
          <a:p>
            <a:pPr algn="l"/>
            <a:r>
              <a:rPr lang="es-ES" sz="6600" dirty="0">
                <a:solidFill>
                  <a:srgbClr val="FFFFFF"/>
                </a:solidFill>
              </a:rPr>
              <a:t>TFG</a:t>
            </a:r>
          </a:p>
        </p:txBody>
      </p:sp>
      <p:sp>
        <p:nvSpPr>
          <p:cNvPr id="3" name="Subtítulo 2">
            <a:extLst>
              <a:ext uri="{FF2B5EF4-FFF2-40B4-BE49-F238E27FC236}">
                <a16:creationId xmlns:a16="http://schemas.microsoft.com/office/drawing/2014/main" id="{32FDAB20-7C98-46DB-81F3-96161BC30E7F}"/>
              </a:ext>
            </a:extLst>
          </p:cNvPr>
          <p:cNvSpPr>
            <a:spLocks noGrp="1"/>
          </p:cNvSpPr>
          <p:nvPr>
            <p:ph type="subTitle" idx="1"/>
          </p:nvPr>
        </p:nvSpPr>
        <p:spPr>
          <a:xfrm>
            <a:off x="1683088" y="3962088"/>
            <a:ext cx="6112077" cy="1186108"/>
          </a:xfrm>
        </p:spPr>
        <p:txBody>
          <a:bodyPr>
            <a:normAutofit/>
          </a:bodyPr>
          <a:lstStyle/>
          <a:p>
            <a:pPr algn="l">
              <a:lnSpc>
                <a:spcPct val="90000"/>
              </a:lnSpc>
            </a:pPr>
            <a:r>
              <a:rPr lang="es-ES_tradnl" sz="1100" dirty="0">
                <a:solidFill>
                  <a:srgbClr val="FFFFFF"/>
                </a:solidFill>
              </a:rPr>
              <a:t>ARQUITECTURA DE DESARROLLO WEB CON DJANGO Y APLICACIONES MÓVILES CON FLUTTER</a:t>
            </a:r>
          </a:p>
          <a:p>
            <a:pPr algn="l">
              <a:lnSpc>
                <a:spcPct val="90000"/>
              </a:lnSpc>
            </a:pPr>
            <a:endParaRPr lang="es-ES_tradnl" sz="1100" dirty="0">
              <a:solidFill>
                <a:srgbClr val="FFFFFF">
                  <a:alpha val="70000"/>
                </a:srgbClr>
              </a:solidFill>
            </a:endParaRPr>
          </a:p>
          <a:p>
            <a:pPr algn="l">
              <a:lnSpc>
                <a:spcPct val="90000"/>
              </a:lnSpc>
            </a:pPr>
            <a:r>
              <a:rPr lang="es-ES" sz="1100" dirty="0">
                <a:solidFill>
                  <a:srgbClr val="FFFFFF">
                    <a:alpha val="70000"/>
                  </a:srgbClr>
                </a:solidFill>
              </a:rPr>
              <a:t>DAVID VIEJO POMATA</a:t>
            </a:r>
          </a:p>
          <a:p>
            <a:pPr algn="l">
              <a:lnSpc>
                <a:spcPct val="90000"/>
              </a:lnSpc>
            </a:pPr>
            <a:r>
              <a:rPr lang="es-ES" sz="1100" dirty="0">
                <a:solidFill>
                  <a:srgbClr val="FFFFFF">
                    <a:alpha val="70000"/>
                  </a:srgbClr>
                </a:solidFill>
              </a:rPr>
              <a:t>ENERO-2020</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92146"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5744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1817654" y="2875002"/>
            <a:ext cx="68580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a:ea typeface="+mn-lt"/>
                <a:cs typeface="+mn-lt"/>
              </a:rPr>
              <a:t>Escalabilidad</a:t>
            </a:r>
            <a:endParaRPr lang="en-US" sz="5400"/>
          </a:p>
        </p:txBody>
      </p:sp>
    </p:spTree>
    <p:extLst>
      <p:ext uri="{BB962C8B-B14F-4D97-AF65-F5344CB8AC3E}">
        <p14:creationId xmlns:p14="http://schemas.microsoft.com/office/powerpoint/2010/main" val="17167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4B96DDF-47FF-4745-AFC4-E7C97C26D36A}"/>
              </a:ext>
            </a:extLst>
          </p:cNvPr>
          <p:cNvSpPr>
            <a:spLocks noGrp="1"/>
          </p:cNvSpPr>
          <p:nvPr>
            <p:ph type="title"/>
          </p:nvPr>
        </p:nvSpPr>
        <p:spPr>
          <a:xfrm>
            <a:off x="652481" y="1382486"/>
            <a:ext cx="3547581" cy="4093028"/>
          </a:xfrm>
        </p:spPr>
        <p:txBody>
          <a:bodyPr anchor="ctr">
            <a:normAutofit/>
          </a:bodyPr>
          <a:lstStyle/>
          <a:p>
            <a:r>
              <a:rPr lang="es-ES" sz="4400"/>
              <a:t>¿Qué se pide a los equipos de desarrollo?</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0444526E-7E7A-48A1-98FD-57F494D3B9F3}"/>
              </a:ext>
            </a:extLst>
          </p:cNvPr>
          <p:cNvGraphicFramePr>
            <a:graphicFrameLocks noGrp="1"/>
          </p:cNvGraphicFramePr>
          <p:nvPr>
            <p:ph idx="1"/>
            <p:extLst>
              <p:ext uri="{D42A27DB-BD31-4B8C-83A1-F6EECF244321}">
                <p14:modId xmlns:p14="http://schemas.microsoft.com/office/powerpoint/2010/main" val="49993636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425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AEF582-BEC9-407B-8ADD-9F5F799B1409}"/>
              </a:ext>
            </a:extLst>
          </p:cNvPr>
          <p:cNvSpPr>
            <a:spLocks noGrp="1"/>
          </p:cNvSpPr>
          <p:nvPr>
            <p:ph type="title"/>
          </p:nvPr>
        </p:nvSpPr>
        <p:spPr/>
        <p:txBody>
          <a:bodyPr/>
          <a:lstStyle/>
          <a:p>
            <a:r>
              <a:rPr lang="es-ES"/>
              <a:t>Objetivos</a:t>
            </a:r>
          </a:p>
        </p:txBody>
      </p:sp>
      <p:sp>
        <p:nvSpPr>
          <p:cNvPr id="3" name="Marcador de contenido 2">
            <a:extLst>
              <a:ext uri="{FF2B5EF4-FFF2-40B4-BE49-F238E27FC236}">
                <a16:creationId xmlns:a16="http://schemas.microsoft.com/office/drawing/2014/main" id="{382ABED8-08B2-41A1-BBB5-1079A7EF212D}"/>
              </a:ext>
            </a:extLst>
          </p:cNvPr>
          <p:cNvSpPr>
            <a:spLocks noGrp="1"/>
          </p:cNvSpPr>
          <p:nvPr>
            <p:ph idx="1"/>
          </p:nvPr>
        </p:nvSpPr>
        <p:spPr/>
        <p:txBody>
          <a:bodyPr vert="horz" lIns="91440" tIns="45720" rIns="91440" bIns="45720" rtlCol="0" anchor="t">
            <a:normAutofit/>
          </a:bodyPr>
          <a:lstStyle/>
          <a:p>
            <a:r>
              <a:rPr lang="es-ES"/>
              <a:t>Describir los diferentes entornos para el desarrollo de software. Desde el entorno de desarrollo al entorno de producción</a:t>
            </a:r>
          </a:p>
          <a:p>
            <a:r>
              <a:rPr lang="es-ES"/>
              <a:t>Conocer las características del </a:t>
            </a:r>
            <a:r>
              <a:rPr lang="es-ES" err="1"/>
              <a:t>framework</a:t>
            </a:r>
            <a:r>
              <a:rPr lang="es-ES"/>
              <a:t> para construir aplicaciones móviles. Este entorno será </a:t>
            </a:r>
            <a:r>
              <a:rPr lang="es-ES" err="1"/>
              <a:t>Flutter</a:t>
            </a:r>
            <a:r>
              <a:rPr lang="es-ES"/>
              <a:t> basado en el lenguaje Dart y el marco de renderizado SKIA</a:t>
            </a:r>
          </a:p>
          <a:p>
            <a:r>
              <a:rPr lang="es-ES"/>
              <a:t>Describir las características de Django, </a:t>
            </a:r>
            <a:r>
              <a:rPr lang="es-ES" err="1"/>
              <a:t>framework</a:t>
            </a:r>
            <a:r>
              <a:rPr lang="es-ES"/>
              <a:t> para la construcción de aplicaciones web, basado en lenguaje Python</a:t>
            </a:r>
          </a:p>
          <a:p>
            <a:r>
              <a:rPr lang="es-ES"/>
              <a:t>Describir procedimientos de despliegue de aplicaciones con un sistema de </a:t>
            </a:r>
            <a:r>
              <a:rPr lang="es-ES">
                <a:ea typeface="+mn-lt"/>
                <a:cs typeface="+mn-lt"/>
              </a:rPr>
              <a:t>orquestación </a:t>
            </a:r>
            <a:r>
              <a:rPr lang="es-ES"/>
              <a:t>de contenedores, como </a:t>
            </a:r>
            <a:r>
              <a:rPr lang="es-ES" err="1"/>
              <a:t>Kubernetes</a:t>
            </a:r>
            <a:r>
              <a:rPr lang="es-ES"/>
              <a:t>.</a:t>
            </a:r>
          </a:p>
        </p:txBody>
      </p:sp>
    </p:spTree>
    <p:extLst>
      <p:ext uri="{BB962C8B-B14F-4D97-AF65-F5344CB8AC3E}">
        <p14:creationId xmlns:p14="http://schemas.microsoft.com/office/powerpoint/2010/main" val="341474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a:extLst>
              <a:ext uri="{FF2B5EF4-FFF2-40B4-BE49-F238E27FC236}">
                <a16:creationId xmlns:a16="http://schemas.microsoft.com/office/drawing/2014/main" id="{FA89BE71-B67F-4D5B-8264-4B1DC4E79585}"/>
              </a:ext>
            </a:extLst>
          </p:cNvPr>
          <p:cNvSpPr/>
          <p:nvPr/>
        </p:nvSpPr>
        <p:spPr>
          <a:xfrm>
            <a:off x="125867" y="4458512"/>
            <a:ext cx="4387767" cy="22550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9" name="Rectángulo 18">
            <a:extLst>
              <a:ext uri="{FF2B5EF4-FFF2-40B4-BE49-F238E27FC236}">
                <a16:creationId xmlns:a16="http://schemas.microsoft.com/office/drawing/2014/main" id="{BD9F0F44-96E3-4E4B-98D5-934D0226671F}"/>
              </a:ext>
            </a:extLst>
          </p:cNvPr>
          <p:cNvSpPr/>
          <p:nvPr/>
        </p:nvSpPr>
        <p:spPr>
          <a:xfrm>
            <a:off x="4581879" y="4458512"/>
            <a:ext cx="7315049" cy="22550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5" name="Rectángulo 14">
            <a:extLst>
              <a:ext uri="{FF2B5EF4-FFF2-40B4-BE49-F238E27FC236}">
                <a16:creationId xmlns:a16="http://schemas.microsoft.com/office/drawing/2014/main" id="{756B7724-7FE6-4262-A1D3-57C113E34368}"/>
              </a:ext>
            </a:extLst>
          </p:cNvPr>
          <p:cNvSpPr/>
          <p:nvPr/>
        </p:nvSpPr>
        <p:spPr>
          <a:xfrm>
            <a:off x="4581879" y="704533"/>
            <a:ext cx="7315049" cy="24578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2" name="Título 1">
            <a:extLst>
              <a:ext uri="{FF2B5EF4-FFF2-40B4-BE49-F238E27FC236}">
                <a16:creationId xmlns:a16="http://schemas.microsoft.com/office/drawing/2014/main" id="{22DD8733-5182-4E71-9039-3F3100CD57BB}"/>
              </a:ext>
            </a:extLst>
          </p:cNvPr>
          <p:cNvSpPr>
            <a:spLocks noGrp="1"/>
          </p:cNvSpPr>
          <p:nvPr>
            <p:ph type="title"/>
          </p:nvPr>
        </p:nvSpPr>
        <p:spPr>
          <a:xfrm>
            <a:off x="80134" y="144454"/>
            <a:ext cx="8596668" cy="755514"/>
          </a:xfrm>
        </p:spPr>
        <p:txBody>
          <a:bodyPr/>
          <a:lstStyle/>
          <a:p>
            <a:r>
              <a:rPr lang="es-ES"/>
              <a:t>Entornos</a:t>
            </a:r>
          </a:p>
        </p:txBody>
      </p:sp>
      <p:sp>
        <p:nvSpPr>
          <p:cNvPr id="5" name="Rectángulo 4">
            <a:extLst>
              <a:ext uri="{FF2B5EF4-FFF2-40B4-BE49-F238E27FC236}">
                <a16:creationId xmlns:a16="http://schemas.microsoft.com/office/drawing/2014/main" id="{7B195615-862C-4151-BB3D-BC523D8CC09B}"/>
              </a:ext>
            </a:extLst>
          </p:cNvPr>
          <p:cNvSpPr/>
          <p:nvPr/>
        </p:nvSpPr>
        <p:spPr>
          <a:xfrm>
            <a:off x="218868" y="1444318"/>
            <a:ext cx="2782979"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Programador</a:t>
            </a:r>
          </a:p>
          <a:p>
            <a:pPr algn="ctr"/>
            <a:endParaRPr lang="es-ES"/>
          </a:p>
          <a:p>
            <a:pPr algn="ctr"/>
            <a:r>
              <a:rPr lang="es-ES"/>
              <a:t>IDE, Tools, </a:t>
            </a:r>
            <a:r>
              <a:rPr lang="es-ES" err="1"/>
              <a:t>Databases</a:t>
            </a:r>
            <a:r>
              <a:rPr lang="es-ES"/>
              <a:t>, </a:t>
            </a:r>
            <a:r>
              <a:rPr lang="es-ES" err="1"/>
              <a:t>Services</a:t>
            </a:r>
            <a:r>
              <a:rPr lang="es-ES"/>
              <a:t>, Emuladores</a:t>
            </a:r>
          </a:p>
          <a:p>
            <a:pPr algn="ctr"/>
            <a:r>
              <a:rPr lang="es-ES"/>
              <a:t> </a:t>
            </a:r>
          </a:p>
        </p:txBody>
      </p:sp>
      <p:sp>
        <p:nvSpPr>
          <p:cNvPr id="6" name="Rectángulo 5">
            <a:extLst>
              <a:ext uri="{FF2B5EF4-FFF2-40B4-BE49-F238E27FC236}">
                <a16:creationId xmlns:a16="http://schemas.microsoft.com/office/drawing/2014/main" id="{F0C8CAF1-88F6-4C29-B74B-1CA35A970414}"/>
              </a:ext>
            </a:extLst>
          </p:cNvPr>
          <p:cNvSpPr/>
          <p:nvPr/>
        </p:nvSpPr>
        <p:spPr>
          <a:xfrm>
            <a:off x="4791759" y="1444318"/>
            <a:ext cx="3243287"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Repositorio </a:t>
            </a:r>
          </a:p>
          <a:p>
            <a:pPr algn="ctr"/>
            <a:r>
              <a:rPr lang="es-ES"/>
              <a:t>Código Fuente</a:t>
            </a:r>
          </a:p>
        </p:txBody>
      </p:sp>
      <p:sp>
        <p:nvSpPr>
          <p:cNvPr id="7" name="Rectángulo 6">
            <a:extLst>
              <a:ext uri="{FF2B5EF4-FFF2-40B4-BE49-F238E27FC236}">
                <a16:creationId xmlns:a16="http://schemas.microsoft.com/office/drawing/2014/main" id="{FC754A12-C015-423C-961D-A60670DFC295}"/>
              </a:ext>
            </a:extLst>
          </p:cNvPr>
          <p:cNvSpPr/>
          <p:nvPr/>
        </p:nvSpPr>
        <p:spPr>
          <a:xfrm>
            <a:off x="8497239" y="1460047"/>
            <a:ext cx="2666850"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Sistema de Integración</a:t>
            </a:r>
          </a:p>
          <a:p>
            <a:pPr algn="ctr"/>
            <a:r>
              <a:rPr lang="es-ES"/>
              <a:t>Crear Build</a:t>
            </a:r>
          </a:p>
          <a:p>
            <a:pPr algn="ctr"/>
            <a:r>
              <a:rPr lang="es-ES" err="1"/>
              <a:t>Testing</a:t>
            </a:r>
            <a:endParaRPr lang="es-ES"/>
          </a:p>
          <a:p>
            <a:pPr algn="ctr"/>
            <a:r>
              <a:rPr lang="es-ES"/>
              <a:t>Calidad Software</a:t>
            </a:r>
          </a:p>
        </p:txBody>
      </p:sp>
      <p:sp>
        <p:nvSpPr>
          <p:cNvPr id="8" name="Rectángulo 7">
            <a:extLst>
              <a:ext uri="{FF2B5EF4-FFF2-40B4-BE49-F238E27FC236}">
                <a16:creationId xmlns:a16="http://schemas.microsoft.com/office/drawing/2014/main" id="{B59391BE-4104-41C4-BA7E-CCBE75294A10}"/>
              </a:ext>
            </a:extLst>
          </p:cNvPr>
          <p:cNvSpPr/>
          <p:nvPr/>
        </p:nvSpPr>
        <p:spPr>
          <a:xfrm>
            <a:off x="6315150" y="5071282"/>
            <a:ext cx="1333425"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Entorno </a:t>
            </a:r>
          </a:p>
          <a:p>
            <a:pPr algn="ctr"/>
            <a:r>
              <a:rPr lang="es-ES"/>
              <a:t>Pruebas</a:t>
            </a:r>
          </a:p>
        </p:txBody>
      </p:sp>
      <p:sp>
        <p:nvSpPr>
          <p:cNvPr id="9" name="Rectángulo 8">
            <a:extLst>
              <a:ext uri="{FF2B5EF4-FFF2-40B4-BE49-F238E27FC236}">
                <a16:creationId xmlns:a16="http://schemas.microsoft.com/office/drawing/2014/main" id="{FC95799F-563A-4139-9D4A-D157D2C9B32D}"/>
              </a:ext>
            </a:extLst>
          </p:cNvPr>
          <p:cNvSpPr/>
          <p:nvPr/>
        </p:nvSpPr>
        <p:spPr>
          <a:xfrm>
            <a:off x="7782127" y="5037676"/>
            <a:ext cx="1789890"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Entorno </a:t>
            </a:r>
          </a:p>
          <a:p>
            <a:pPr algn="ctr"/>
            <a:r>
              <a:rPr lang="es-ES"/>
              <a:t>pre producción</a:t>
            </a:r>
          </a:p>
        </p:txBody>
      </p:sp>
      <p:sp>
        <p:nvSpPr>
          <p:cNvPr id="10" name="Rectángulo 9">
            <a:extLst>
              <a:ext uri="{FF2B5EF4-FFF2-40B4-BE49-F238E27FC236}">
                <a16:creationId xmlns:a16="http://schemas.microsoft.com/office/drawing/2014/main" id="{0FD943CE-792C-4556-B084-6AB064B08B19}"/>
              </a:ext>
            </a:extLst>
          </p:cNvPr>
          <p:cNvSpPr/>
          <p:nvPr/>
        </p:nvSpPr>
        <p:spPr>
          <a:xfrm>
            <a:off x="9650875" y="5037676"/>
            <a:ext cx="2089676"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Entorno </a:t>
            </a:r>
          </a:p>
          <a:p>
            <a:pPr algn="ctr"/>
            <a:r>
              <a:rPr lang="es-ES"/>
              <a:t>Producción</a:t>
            </a:r>
          </a:p>
        </p:txBody>
      </p:sp>
      <p:sp>
        <p:nvSpPr>
          <p:cNvPr id="12" name="Flecha: hacia abajo 11">
            <a:extLst>
              <a:ext uri="{FF2B5EF4-FFF2-40B4-BE49-F238E27FC236}">
                <a16:creationId xmlns:a16="http://schemas.microsoft.com/office/drawing/2014/main" id="{52ECBA8C-8F5B-4891-9EF2-7FF093121BAA}"/>
              </a:ext>
            </a:extLst>
          </p:cNvPr>
          <p:cNvSpPr/>
          <p:nvPr/>
        </p:nvSpPr>
        <p:spPr>
          <a:xfrm>
            <a:off x="6021423" y="3352801"/>
            <a:ext cx="739302" cy="992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BD0AE7DA-FC3D-4D7B-84EB-9322933F6D57}"/>
              </a:ext>
            </a:extLst>
          </p:cNvPr>
          <p:cNvSpPr/>
          <p:nvPr/>
        </p:nvSpPr>
        <p:spPr>
          <a:xfrm>
            <a:off x="2460647" y="4994914"/>
            <a:ext cx="1654724"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Android</a:t>
            </a:r>
          </a:p>
        </p:txBody>
      </p:sp>
      <p:sp>
        <p:nvSpPr>
          <p:cNvPr id="14" name="CuadroTexto 13">
            <a:extLst>
              <a:ext uri="{FF2B5EF4-FFF2-40B4-BE49-F238E27FC236}">
                <a16:creationId xmlns:a16="http://schemas.microsoft.com/office/drawing/2014/main" id="{FFD448D4-3CCC-4204-BFEB-11A5509852DB}"/>
              </a:ext>
            </a:extLst>
          </p:cNvPr>
          <p:cNvSpPr txBox="1"/>
          <p:nvPr/>
        </p:nvSpPr>
        <p:spPr>
          <a:xfrm>
            <a:off x="6983588" y="3488457"/>
            <a:ext cx="3667328" cy="646331"/>
          </a:xfrm>
          <a:prstGeom prst="rect">
            <a:avLst/>
          </a:prstGeom>
          <a:noFill/>
        </p:spPr>
        <p:txBody>
          <a:bodyPr wrap="square" rtlCol="0">
            <a:spAutoFit/>
          </a:bodyPr>
          <a:lstStyle/>
          <a:p>
            <a:r>
              <a:rPr lang="es-ES"/>
              <a:t>Se despliega la build deseada al entorno correspondiente </a:t>
            </a:r>
          </a:p>
        </p:txBody>
      </p:sp>
      <p:sp>
        <p:nvSpPr>
          <p:cNvPr id="16" name="CuadroTexto 15">
            <a:extLst>
              <a:ext uri="{FF2B5EF4-FFF2-40B4-BE49-F238E27FC236}">
                <a16:creationId xmlns:a16="http://schemas.microsoft.com/office/drawing/2014/main" id="{96477130-B865-4079-B68F-50A109975A81}"/>
              </a:ext>
            </a:extLst>
          </p:cNvPr>
          <p:cNvSpPr txBox="1"/>
          <p:nvPr/>
        </p:nvSpPr>
        <p:spPr>
          <a:xfrm>
            <a:off x="6413402" y="852659"/>
            <a:ext cx="3785652" cy="369332"/>
          </a:xfrm>
          <a:prstGeom prst="rect">
            <a:avLst/>
          </a:prstGeom>
          <a:noFill/>
        </p:spPr>
        <p:txBody>
          <a:bodyPr wrap="none" rtlCol="0">
            <a:spAutoFit/>
          </a:bodyPr>
          <a:lstStyle/>
          <a:p>
            <a:r>
              <a:rPr lang="es-ES"/>
              <a:t>SERVIDOR INTEGRACIÓN CONTINUA</a:t>
            </a:r>
          </a:p>
        </p:txBody>
      </p:sp>
      <p:sp>
        <p:nvSpPr>
          <p:cNvPr id="17" name="Flecha: a la derecha 16">
            <a:extLst>
              <a:ext uri="{FF2B5EF4-FFF2-40B4-BE49-F238E27FC236}">
                <a16:creationId xmlns:a16="http://schemas.microsoft.com/office/drawing/2014/main" id="{05452ED0-7E80-49AF-B258-199CE275D3C3}"/>
              </a:ext>
            </a:extLst>
          </p:cNvPr>
          <p:cNvSpPr/>
          <p:nvPr/>
        </p:nvSpPr>
        <p:spPr>
          <a:xfrm>
            <a:off x="3294188" y="18778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70020FD0-0B79-462C-A3AD-73445B62D27C}"/>
              </a:ext>
            </a:extLst>
          </p:cNvPr>
          <p:cNvSpPr/>
          <p:nvPr/>
        </p:nvSpPr>
        <p:spPr>
          <a:xfrm>
            <a:off x="451449" y="4994914"/>
            <a:ext cx="1654724"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IOS</a:t>
            </a:r>
          </a:p>
        </p:txBody>
      </p:sp>
      <p:sp>
        <p:nvSpPr>
          <p:cNvPr id="20" name="CuadroTexto 19">
            <a:extLst>
              <a:ext uri="{FF2B5EF4-FFF2-40B4-BE49-F238E27FC236}">
                <a16:creationId xmlns:a16="http://schemas.microsoft.com/office/drawing/2014/main" id="{C804A72A-C416-4F35-875E-CC6E9AEBAC1E}"/>
              </a:ext>
            </a:extLst>
          </p:cNvPr>
          <p:cNvSpPr txBox="1"/>
          <p:nvPr/>
        </p:nvSpPr>
        <p:spPr>
          <a:xfrm>
            <a:off x="6096000" y="4506482"/>
            <a:ext cx="3938066" cy="369332"/>
          </a:xfrm>
          <a:prstGeom prst="rect">
            <a:avLst/>
          </a:prstGeom>
          <a:noFill/>
        </p:spPr>
        <p:txBody>
          <a:bodyPr wrap="none" rtlCol="0">
            <a:spAutoFit/>
          </a:bodyPr>
          <a:lstStyle/>
          <a:p>
            <a:r>
              <a:rPr lang="es-ES"/>
              <a:t>Contenedores Docker en Kubernetes</a:t>
            </a:r>
          </a:p>
        </p:txBody>
      </p:sp>
      <p:sp>
        <p:nvSpPr>
          <p:cNvPr id="21" name="CuadroTexto 20">
            <a:extLst>
              <a:ext uri="{FF2B5EF4-FFF2-40B4-BE49-F238E27FC236}">
                <a16:creationId xmlns:a16="http://schemas.microsoft.com/office/drawing/2014/main" id="{77C01849-702B-4A70-8420-B80D0687EE30}"/>
              </a:ext>
            </a:extLst>
          </p:cNvPr>
          <p:cNvSpPr txBox="1"/>
          <p:nvPr/>
        </p:nvSpPr>
        <p:spPr>
          <a:xfrm>
            <a:off x="3051549" y="2476668"/>
            <a:ext cx="14253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s-ES" err="1"/>
              <a:t>Pull</a:t>
            </a:r>
            <a:r>
              <a:rPr lang="es-ES"/>
              <a:t> </a:t>
            </a:r>
            <a:r>
              <a:rPr lang="es-ES" err="1"/>
              <a:t>request</a:t>
            </a:r>
            <a:endParaRPr lang="es-ES"/>
          </a:p>
        </p:txBody>
      </p:sp>
      <p:sp>
        <p:nvSpPr>
          <p:cNvPr id="23" name="CuadroTexto 22">
            <a:extLst>
              <a:ext uri="{FF2B5EF4-FFF2-40B4-BE49-F238E27FC236}">
                <a16:creationId xmlns:a16="http://schemas.microsoft.com/office/drawing/2014/main" id="{B159497F-7682-4B3B-9985-CB7B9D41B134}"/>
              </a:ext>
            </a:extLst>
          </p:cNvPr>
          <p:cNvSpPr txBox="1"/>
          <p:nvPr/>
        </p:nvSpPr>
        <p:spPr>
          <a:xfrm>
            <a:off x="566001" y="4525472"/>
            <a:ext cx="3676006" cy="369332"/>
          </a:xfrm>
          <a:prstGeom prst="rect">
            <a:avLst/>
          </a:prstGeom>
          <a:noFill/>
        </p:spPr>
        <p:txBody>
          <a:bodyPr wrap="none" rtlCol="0">
            <a:spAutoFit/>
          </a:bodyPr>
          <a:lstStyle/>
          <a:p>
            <a:r>
              <a:rPr lang="es-ES"/>
              <a:t>Plataforma de despliegue móviles</a:t>
            </a:r>
          </a:p>
        </p:txBody>
      </p:sp>
      <p:sp>
        <p:nvSpPr>
          <p:cNvPr id="24" name="Flecha: hacia abajo 23">
            <a:extLst>
              <a:ext uri="{FF2B5EF4-FFF2-40B4-BE49-F238E27FC236}">
                <a16:creationId xmlns:a16="http://schemas.microsoft.com/office/drawing/2014/main" id="{77138C54-0C1A-41B2-B72A-47859F10574F}"/>
              </a:ext>
            </a:extLst>
          </p:cNvPr>
          <p:cNvSpPr/>
          <p:nvPr/>
        </p:nvSpPr>
        <p:spPr>
          <a:xfrm rot="2997700">
            <a:off x="4049993" y="3215883"/>
            <a:ext cx="484632" cy="12233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CuadroTexto 24">
            <a:extLst>
              <a:ext uri="{FF2B5EF4-FFF2-40B4-BE49-F238E27FC236}">
                <a16:creationId xmlns:a16="http://schemas.microsoft.com/office/drawing/2014/main" id="{44306868-687F-4467-8531-68D852F969D7}"/>
              </a:ext>
            </a:extLst>
          </p:cNvPr>
          <p:cNvSpPr txBox="1"/>
          <p:nvPr/>
        </p:nvSpPr>
        <p:spPr>
          <a:xfrm>
            <a:off x="1473144" y="3356363"/>
            <a:ext cx="2244143" cy="664607"/>
          </a:xfrm>
          <a:prstGeom prst="rect">
            <a:avLst/>
          </a:prstGeom>
          <a:noFill/>
        </p:spPr>
        <p:txBody>
          <a:bodyPr wrap="square" rtlCol="0" anchor="t">
            <a:spAutoFit/>
          </a:bodyPr>
          <a:lstStyle/>
          <a:p>
            <a:r>
              <a:rPr lang="es-ES"/>
              <a:t>Despliegue en </a:t>
            </a:r>
            <a:r>
              <a:rPr lang="es-ES" err="1"/>
              <a:t>stores</a:t>
            </a:r>
            <a:r>
              <a:rPr lang="es-ES"/>
              <a:t> con </a:t>
            </a:r>
            <a:r>
              <a:rPr lang="es-ES" err="1"/>
              <a:t>Fastlane</a:t>
            </a:r>
          </a:p>
        </p:txBody>
      </p:sp>
      <p:sp>
        <p:nvSpPr>
          <p:cNvPr id="26" name="Rectángulo 25">
            <a:extLst>
              <a:ext uri="{FF2B5EF4-FFF2-40B4-BE49-F238E27FC236}">
                <a16:creationId xmlns:a16="http://schemas.microsoft.com/office/drawing/2014/main" id="{AA7860F3-F3E3-4C14-827E-A01E28A095E8}"/>
              </a:ext>
            </a:extLst>
          </p:cNvPr>
          <p:cNvSpPr/>
          <p:nvPr/>
        </p:nvSpPr>
        <p:spPr>
          <a:xfrm>
            <a:off x="4619827" y="5071282"/>
            <a:ext cx="1514273" cy="1391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Otros Entornos</a:t>
            </a:r>
          </a:p>
        </p:txBody>
      </p:sp>
    </p:spTree>
    <p:extLst>
      <p:ext uri="{BB962C8B-B14F-4D97-AF65-F5344CB8AC3E}">
        <p14:creationId xmlns:p14="http://schemas.microsoft.com/office/powerpoint/2010/main" val="1547928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6DC996-C850-4DC2-A4C6-305078907195}"/>
              </a:ext>
            </a:extLst>
          </p:cNvPr>
          <p:cNvSpPr>
            <a:spLocks noGrp="1"/>
          </p:cNvSpPr>
          <p:nvPr>
            <p:ph type="title"/>
          </p:nvPr>
        </p:nvSpPr>
        <p:spPr/>
        <p:txBody>
          <a:bodyPr/>
          <a:lstStyle/>
          <a:p>
            <a:r>
              <a:rPr lang="es-ES"/>
              <a:t>Lenguajes del proyecto</a:t>
            </a:r>
          </a:p>
        </p:txBody>
      </p:sp>
      <p:sp>
        <p:nvSpPr>
          <p:cNvPr id="3" name="Marcador de contenido 2">
            <a:extLst>
              <a:ext uri="{FF2B5EF4-FFF2-40B4-BE49-F238E27FC236}">
                <a16:creationId xmlns:a16="http://schemas.microsoft.com/office/drawing/2014/main" id="{D492665B-A28B-4306-A26E-851FCA2AAD9E}"/>
              </a:ext>
            </a:extLst>
          </p:cNvPr>
          <p:cNvSpPr>
            <a:spLocks noGrp="1"/>
          </p:cNvSpPr>
          <p:nvPr>
            <p:ph idx="1"/>
          </p:nvPr>
        </p:nvSpPr>
        <p:spPr>
          <a:xfrm>
            <a:off x="677334" y="1410511"/>
            <a:ext cx="8596668" cy="4630851"/>
          </a:xfrm>
        </p:spPr>
        <p:txBody>
          <a:bodyPr vert="horz" lIns="91440" tIns="45720" rIns="91440" bIns="45720" rtlCol="0" anchor="t">
            <a:normAutofit/>
          </a:bodyPr>
          <a:lstStyle/>
          <a:p>
            <a:r>
              <a:rPr lang="es-ES" dirty="0"/>
              <a:t>PYTHON</a:t>
            </a:r>
          </a:p>
          <a:p>
            <a:pPr lvl="1"/>
            <a:r>
              <a:rPr lang="es-ES" dirty="0"/>
              <a:t>Lenguaje creado a principios de los 90</a:t>
            </a:r>
          </a:p>
          <a:p>
            <a:pPr lvl="1"/>
            <a:r>
              <a:rPr lang="es-ES" dirty="0"/>
              <a:t>Multiparadigma. Admite tanto la orientación a objetos como basada en funciones.</a:t>
            </a:r>
          </a:p>
          <a:p>
            <a:pPr lvl="1"/>
            <a:r>
              <a:rPr lang="es-ES" dirty="0"/>
              <a:t>Ampliamente usado en el Big Data y la Inteligencia Artificial</a:t>
            </a:r>
          </a:p>
          <a:p>
            <a:pPr lvl="1"/>
            <a:r>
              <a:rPr lang="es-ES" dirty="0"/>
              <a:t>Muchas librerías estables en todos los ámbitos.</a:t>
            </a:r>
          </a:p>
          <a:p>
            <a:r>
              <a:rPr lang="es-ES" dirty="0"/>
              <a:t>DART</a:t>
            </a:r>
          </a:p>
          <a:p>
            <a:pPr lvl="1"/>
            <a:r>
              <a:rPr lang="es-ES" dirty="0"/>
              <a:t>Nacido en 2010 de la mano de Google</a:t>
            </a:r>
          </a:p>
          <a:p>
            <a:pPr lvl="1"/>
            <a:r>
              <a:rPr lang="es-ES" dirty="0"/>
              <a:t>No tiene éxito en su misión inicial de sustituir a </a:t>
            </a:r>
            <a:r>
              <a:rPr lang="es-ES" dirty="0" err="1"/>
              <a:t>Javascript</a:t>
            </a:r>
            <a:endParaRPr lang="es-ES" dirty="0"/>
          </a:p>
          <a:p>
            <a:pPr lvl="1"/>
            <a:r>
              <a:rPr lang="es-ES" dirty="0"/>
              <a:t>En 2017 nace Flutter, que es la plataforma de desarrollo de apps para móviles.</a:t>
            </a:r>
          </a:p>
          <a:p>
            <a:pPr lvl="1"/>
            <a:r>
              <a:rPr lang="es-ES" dirty="0"/>
              <a:t>Gran control de memoria</a:t>
            </a:r>
          </a:p>
          <a:p>
            <a:pPr lvl="1"/>
            <a:endParaRPr lang="es-ES" dirty="0"/>
          </a:p>
          <a:p>
            <a:pPr lvl="1"/>
            <a:endParaRPr lang="es-ES" dirty="0"/>
          </a:p>
        </p:txBody>
      </p:sp>
    </p:spTree>
    <p:extLst>
      <p:ext uri="{BB962C8B-B14F-4D97-AF65-F5344CB8AC3E}">
        <p14:creationId xmlns:p14="http://schemas.microsoft.com/office/powerpoint/2010/main" val="1053599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9DADDCD-BA85-4566-8ED5-43D156814CEA}"/>
              </a:ext>
            </a:extLst>
          </p:cNvPr>
          <p:cNvSpPr/>
          <p:nvPr/>
        </p:nvSpPr>
        <p:spPr>
          <a:xfrm>
            <a:off x="570691" y="562583"/>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Navegador</a:t>
            </a:r>
          </a:p>
        </p:txBody>
      </p:sp>
      <p:sp>
        <p:nvSpPr>
          <p:cNvPr id="5" name="Rectángulo 4">
            <a:extLst>
              <a:ext uri="{FF2B5EF4-FFF2-40B4-BE49-F238E27FC236}">
                <a16:creationId xmlns:a16="http://schemas.microsoft.com/office/drawing/2014/main" id="{280ED81C-904E-4E53-A569-EC18E9B95960}"/>
              </a:ext>
            </a:extLst>
          </p:cNvPr>
          <p:cNvSpPr/>
          <p:nvPr/>
        </p:nvSpPr>
        <p:spPr>
          <a:xfrm>
            <a:off x="4286657" y="562583"/>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err="1"/>
              <a:t>Views</a:t>
            </a:r>
            <a:r>
              <a:rPr lang="es-ES"/>
              <a:t> </a:t>
            </a:r>
          </a:p>
          <a:p>
            <a:pPr algn="ctr"/>
            <a:r>
              <a:rPr lang="es-ES"/>
              <a:t>Django</a:t>
            </a:r>
          </a:p>
        </p:txBody>
      </p:sp>
      <p:sp>
        <p:nvSpPr>
          <p:cNvPr id="6" name="Rectángulo 5">
            <a:extLst>
              <a:ext uri="{FF2B5EF4-FFF2-40B4-BE49-F238E27FC236}">
                <a16:creationId xmlns:a16="http://schemas.microsoft.com/office/drawing/2014/main" id="{2F90E787-8FE4-4D55-B3A8-FDFE57F75D63}"/>
              </a:ext>
            </a:extLst>
          </p:cNvPr>
          <p:cNvSpPr/>
          <p:nvPr/>
        </p:nvSpPr>
        <p:spPr>
          <a:xfrm>
            <a:off x="6900154" y="1697477"/>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Lógica de Negocio</a:t>
            </a:r>
          </a:p>
        </p:txBody>
      </p:sp>
      <p:sp>
        <p:nvSpPr>
          <p:cNvPr id="7" name="Rectángulo 6">
            <a:extLst>
              <a:ext uri="{FF2B5EF4-FFF2-40B4-BE49-F238E27FC236}">
                <a16:creationId xmlns:a16="http://schemas.microsoft.com/office/drawing/2014/main" id="{1FFD7AFD-4CBF-49B5-ABBF-99E659ABE84D}"/>
              </a:ext>
            </a:extLst>
          </p:cNvPr>
          <p:cNvSpPr/>
          <p:nvPr/>
        </p:nvSpPr>
        <p:spPr>
          <a:xfrm>
            <a:off x="6900153" y="3429000"/>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ORM </a:t>
            </a:r>
          </a:p>
          <a:p>
            <a:pPr algn="ctr"/>
            <a:r>
              <a:rPr lang="es-ES"/>
              <a:t>Django</a:t>
            </a:r>
          </a:p>
        </p:txBody>
      </p:sp>
      <p:sp>
        <p:nvSpPr>
          <p:cNvPr id="8" name="Rectángulo 7">
            <a:extLst>
              <a:ext uri="{FF2B5EF4-FFF2-40B4-BE49-F238E27FC236}">
                <a16:creationId xmlns:a16="http://schemas.microsoft.com/office/drawing/2014/main" id="{32EBAB2B-01B1-4FEA-9E27-7519A1358191}"/>
              </a:ext>
            </a:extLst>
          </p:cNvPr>
          <p:cNvSpPr/>
          <p:nvPr/>
        </p:nvSpPr>
        <p:spPr>
          <a:xfrm>
            <a:off x="9687127" y="3429000"/>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err="1"/>
              <a:t>Database</a:t>
            </a:r>
            <a:endParaRPr lang="es-ES"/>
          </a:p>
        </p:txBody>
      </p:sp>
      <p:cxnSp>
        <p:nvCxnSpPr>
          <p:cNvPr id="10" name="Conector recto de flecha 9">
            <a:extLst>
              <a:ext uri="{FF2B5EF4-FFF2-40B4-BE49-F238E27FC236}">
                <a16:creationId xmlns:a16="http://schemas.microsoft.com/office/drawing/2014/main" id="{3FE5121D-35FB-48DB-97AA-3D089B6F8BD6}"/>
              </a:ext>
            </a:extLst>
          </p:cNvPr>
          <p:cNvCxnSpPr>
            <a:stCxn id="5" idx="3"/>
            <a:endCxn id="6" idx="1"/>
          </p:cNvCxnSpPr>
          <p:nvPr/>
        </p:nvCxnSpPr>
        <p:spPr>
          <a:xfrm>
            <a:off x="6144640" y="1248383"/>
            <a:ext cx="755514" cy="1134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a:extLst>
              <a:ext uri="{FF2B5EF4-FFF2-40B4-BE49-F238E27FC236}">
                <a16:creationId xmlns:a16="http://schemas.microsoft.com/office/drawing/2014/main" id="{F82E01FB-073E-4360-8962-4212BC56409A}"/>
              </a:ext>
            </a:extLst>
          </p:cNvPr>
          <p:cNvCxnSpPr>
            <a:stCxn id="6" idx="2"/>
          </p:cNvCxnSpPr>
          <p:nvPr/>
        </p:nvCxnSpPr>
        <p:spPr>
          <a:xfrm flipH="1">
            <a:off x="7829144" y="3069077"/>
            <a:ext cx="2" cy="359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55CAA8B7-33ED-4444-9243-5CB6581FD32E}"/>
              </a:ext>
            </a:extLst>
          </p:cNvPr>
          <p:cNvCxnSpPr>
            <a:stCxn id="4" idx="3"/>
            <a:endCxn id="5" idx="1"/>
          </p:cNvCxnSpPr>
          <p:nvPr/>
        </p:nvCxnSpPr>
        <p:spPr>
          <a:xfrm>
            <a:off x="2428674" y="1248383"/>
            <a:ext cx="18579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C9B44711-CAE3-4817-92E4-0759755EF758}"/>
              </a:ext>
            </a:extLst>
          </p:cNvPr>
          <p:cNvSpPr/>
          <p:nvPr/>
        </p:nvSpPr>
        <p:spPr>
          <a:xfrm>
            <a:off x="570690" y="2415702"/>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Cliente REST</a:t>
            </a:r>
          </a:p>
        </p:txBody>
      </p:sp>
      <p:sp>
        <p:nvSpPr>
          <p:cNvPr id="18" name="Rectángulo 17">
            <a:extLst>
              <a:ext uri="{FF2B5EF4-FFF2-40B4-BE49-F238E27FC236}">
                <a16:creationId xmlns:a16="http://schemas.microsoft.com/office/drawing/2014/main" id="{7A4E591F-1987-44ED-AF2B-F9943DE41DDD}"/>
              </a:ext>
            </a:extLst>
          </p:cNvPr>
          <p:cNvSpPr/>
          <p:nvPr/>
        </p:nvSpPr>
        <p:spPr>
          <a:xfrm>
            <a:off x="4286656" y="2415702"/>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err="1"/>
              <a:t>Views</a:t>
            </a:r>
            <a:r>
              <a:rPr lang="es-ES" dirty="0"/>
              <a:t> </a:t>
            </a:r>
          </a:p>
          <a:p>
            <a:pPr algn="ctr"/>
            <a:r>
              <a:rPr lang="es-ES" dirty="0" err="1"/>
              <a:t>Rest</a:t>
            </a:r>
            <a:r>
              <a:rPr lang="es-ES" dirty="0"/>
              <a:t> Framework</a:t>
            </a:r>
          </a:p>
        </p:txBody>
      </p:sp>
      <p:cxnSp>
        <p:nvCxnSpPr>
          <p:cNvPr id="20" name="Conector recto de flecha 19">
            <a:extLst>
              <a:ext uri="{FF2B5EF4-FFF2-40B4-BE49-F238E27FC236}">
                <a16:creationId xmlns:a16="http://schemas.microsoft.com/office/drawing/2014/main" id="{CCBA2CAE-FDAA-4170-B181-34B8A281073A}"/>
              </a:ext>
            </a:extLst>
          </p:cNvPr>
          <p:cNvCxnSpPr>
            <a:stCxn id="18" idx="3"/>
            <a:endCxn id="6" idx="1"/>
          </p:cNvCxnSpPr>
          <p:nvPr/>
        </p:nvCxnSpPr>
        <p:spPr>
          <a:xfrm flipV="1">
            <a:off x="6144639" y="2383277"/>
            <a:ext cx="755515" cy="718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7829C460-95CB-45A0-A2D6-A92C536007F3}"/>
              </a:ext>
            </a:extLst>
          </p:cNvPr>
          <p:cNvCxnSpPr>
            <a:stCxn id="17" idx="3"/>
            <a:endCxn id="18" idx="1"/>
          </p:cNvCxnSpPr>
          <p:nvPr/>
        </p:nvCxnSpPr>
        <p:spPr>
          <a:xfrm>
            <a:off x="2428673" y="3101502"/>
            <a:ext cx="18579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42715FD7-E657-45F1-A232-AE2BF0CE4B69}"/>
              </a:ext>
            </a:extLst>
          </p:cNvPr>
          <p:cNvCxnSpPr>
            <a:stCxn id="7" idx="3"/>
            <a:endCxn id="8" idx="1"/>
          </p:cNvCxnSpPr>
          <p:nvPr/>
        </p:nvCxnSpPr>
        <p:spPr>
          <a:xfrm>
            <a:off x="8758136" y="4114800"/>
            <a:ext cx="9289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ángulo 24">
            <a:extLst>
              <a:ext uri="{FF2B5EF4-FFF2-40B4-BE49-F238E27FC236}">
                <a16:creationId xmlns:a16="http://schemas.microsoft.com/office/drawing/2014/main" id="{519EBA43-6C71-48D0-9901-44DE3B1AEE24}"/>
              </a:ext>
            </a:extLst>
          </p:cNvPr>
          <p:cNvSpPr/>
          <p:nvPr/>
        </p:nvSpPr>
        <p:spPr>
          <a:xfrm>
            <a:off x="9724416" y="256972"/>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err="1"/>
              <a:t>Services</a:t>
            </a:r>
            <a:endParaRPr lang="es-ES"/>
          </a:p>
        </p:txBody>
      </p:sp>
      <p:cxnSp>
        <p:nvCxnSpPr>
          <p:cNvPr id="27" name="Conector recto de flecha 26">
            <a:extLst>
              <a:ext uri="{FF2B5EF4-FFF2-40B4-BE49-F238E27FC236}">
                <a16:creationId xmlns:a16="http://schemas.microsoft.com/office/drawing/2014/main" id="{04292CE5-2200-4431-A592-99DB29A2530F}"/>
              </a:ext>
            </a:extLst>
          </p:cNvPr>
          <p:cNvCxnSpPr>
            <a:stCxn id="6" idx="3"/>
            <a:endCxn id="25" idx="1"/>
          </p:cNvCxnSpPr>
          <p:nvPr/>
        </p:nvCxnSpPr>
        <p:spPr>
          <a:xfrm flipV="1">
            <a:off x="8758137" y="942772"/>
            <a:ext cx="966279" cy="1440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ángulo 31">
            <a:extLst>
              <a:ext uri="{FF2B5EF4-FFF2-40B4-BE49-F238E27FC236}">
                <a16:creationId xmlns:a16="http://schemas.microsoft.com/office/drawing/2014/main" id="{3C5547AC-A435-4B8E-8607-46A7A5C96EAB}"/>
              </a:ext>
            </a:extLst>
          </p:cNvPr>
          <p:cNvSpPr/>
          <p:nvPr/>
        </p:nvSpPr>
        <p:spPr>
          <a:xfrm>
            <a:off x="570690" y="4591455"/>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Mobile </a:t>
            </a:r>
          </a:p>
          <a:p>
            <a:pPr algn="ctr"/>
            <a:r>
              <a:rPr lang="es-ES"/>
              <a:t>Apps</a:t>
            </a:r>
          </a:p>
        </p:txBody>
      </p:sp>
      <p:cxnSp>
        <p:nvCxnSpPr>
          <p:cNvPr id="34" name="Conector recto de flecha 33">
            <a:extLst>
              <a:ext uri="{FF2B5EF4-FFF2-40B4-BE49-F238E27FC236}">
                <a16:creationId xmlns:a16="http://schemas.microsoft.com/office/drawing/2014/main" id="{8A2867ED-D43B-47F6-B872-00FA69A3946F}"/>
              </a:ext>
            </a:extLst>
          </p:cNvPr>
          <p:cNvCxnSpPr>
            <a:stCxn id="32" idx="3"/>
            <a:endCxn id="18" idx="1"/>
          </p:cNvCxnSpPr>
          <p:nvPr/>
        </p:nvCxnSpPr>
        <p:spPr>
          <a:xfrm flipV="1">
            <a:off x="2428673" y="3101502"/>
            <a:ext cx="1857983" cy="21757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ítulo 1">
            <a:extLst>
              <a:ext uri="{FF2B5EF4-FFF2-40B4-BE49-F238E27FC236}">
                <a16:creationId xmlns:a16="http://schemas.microsoft.com/office/drawing/2014/main" id="{915B2251-AA6C-44B6-94D6-1B9BB0E8B42C}"/>
              </a:ext>
            </a:extLst>
          </p:cNvPr>
          <p:cNvSpPr>
            <a:spLocks noGrp="1"/>
          </p:cNvSpPr>
          <p:nvPr>
            <p:ph type="title"/>
          </p:nvPr>
        </p:nvSpPr>
        <p:spPr>
          <a:xfrm>
            <a:off x="7029495" y="5304006"/>
            <a:ext cx="3281823" cy="1320800"/>
          </a:xfrm>
        </p:spPr>
        <p:txBody>
          <a:bodyPr/>
          <a:lstStyle/>
          <a:p>
            <a:r>
              <a:rPr lang="es-ES"/>
              <a:t>Django</a:t>
            </a:r>
          </a:p>
        </p:txBody>
      </p:sp>
      <p:sp>
        <p:nvSpPr>
          <p:cNvPr id="38" name="CuadroTexto 37">
            <a:extLst>
              <a:ext uri="{FF2B5EF4-FFF2-40B4-BE49-F238E27FC236}">
                <a16:creationId xmlns:a16="http://schemas.microsoft.com/office/drawing/2014/main" id="{6E6B7C07-E21E-4B8A-9C75-66EDF46D4CB0}"/>
              </a:ext>
            </a:extLst>
          </p:cNvPr>
          <p:cNvSpPr txBox="1"/>
          <p:nvPr/>
        </p:nvSpPr>
        <p:spPr>
          <a:xfrm>
            <a:off x="3028506" y="862837"/>
            <a:ext cx="732893" cy="369332"/>
          </a:xfrm>
          <a:prstGeom prst="rect">
            <a:avLst/>
          </a:prstGeom>
          <a:noFill/>
        </p:spPr>
        <p:txBody>
          <a:bodyPr wrap="none" rtlCol="0">
            <a:spAutoFit/>
          </a:bodyPr>
          <a:lstStyle/>
          <a:p>
            <a:r>
              <a:rPr lang="es-ES"/>
              <a:t>HTTP</a:t>
            </a:r>
          </a:p>
        </p:txBody>
      </p:sp>
      <p:sp>
        <p:nvSpPr>
          <p:cNvPr id="39" name="CuadroTexto 38">
            <a:extLst>
              <a:ext uri="{FF2B5EF4-FFF2-40B4-BE49-F238E27FC236}">
                <a16:creationId xmlns:a16="http://schemas.microsoft.com/office/drawing/2014/main" id="{FFA1CD7C-5721-4683-815D-04EBF76F07FA}"/>
              </a:ext>
            </a:extLst>
          </p:cNvPr>
          <p:cNvSpPr txBox="1"/>
          <p:nvPr/>
        </p:nvSpPr>
        <p:spPr>
          <a:xfrm>
            <a:off x="2953930" y="2699745"/>
            <a:ext cx="732893" cy="369332"/>
          </a:xfrm>
          <a:prstGeom prst="rect">
            <a:avLst/>
          </a:prstGeom>
          <a:noFill/>
        </p:spPr>
        <p:txBody>
          <a:bodyPr wrap="none" rtlCol="0">
            <a:spAutoFit/>
          </a:bodyPr>
          <a:lstStyle/>
          <a:p>
            <a:r>
              <a:rPr lang="es-ES"/>
              <a:t>HTTP</a:t>
            </a:r>
          </a:p>
        </p:txBody>
      </p:sp>
      <p:sp>
        <p:nvSpPr>
          <p:cNvPr id="40" name="CuadroTexto 39">
            <a:extLst>
              <a:ext uri="{FF2B5EF4-FFF2-40B4-BE49-F238E27FC236}">
                <a16:creationId xmlns:a16="http://schemas.microsoft.com/office/drawing/2014/main" id="{F5857E14-3EC7-45FC-8C06-A4F87A1A24F6}"/>
              </a:ext>
            </a:extLst>
          </p:cNvPr>
          <p:cNvSpPr txBox="1"/>
          <p:nvPr/>
        </p:nvSpPr>
        <p:spPr>
          <a:xfrm>
            <a:off x="3049565" y="4243852"/>
            <a:ext cx="732893" cy="369332"/>
          </a:xfrm>
          <a:prstGeom prst="rect">
            <a:avLst/>
          </a:prstGeom>
          <a:noFill/>
        </p:spPr>
        <p:txBody>
          <a:bodyPr wrap="none" rtlCol="0">
            <a:spAutoFit/>
          </a:bodyPr>
          <a:lstStyle/>
          <a:p>
            <a:r>
              <a:rPr lang="es-ES"/>
              <a:t>HTTP</a:t>
            </a:r>
          </a:p>
        </p:txBody>
      </p:sp>
      <p:sp>
        <p:nvSpPr>
          <p:cNvPr id="42" name="CuadroTexto 41">
            <a:extLst>
              <a:ext uri="{FF2B5EF4-FFF2-40B4-BE49-F238E27FC236}">
                <a16:creationId xmlns:a16="http://schemas.microsoft.com/office/drawing/2014/main" id="{1DE45278-1AC0-42F0-A972-63ACE19C2233}"/>
              </a:ext>
            </a:extLst>
          </p:cNvPr>
          <p:cNvSpPr txBox="1"/>
          <p:nvPr/>
        </p:nvSpPr>
        <p:spPr>
          <a:xfrm>
            <a:off x="8875680" y="4114800"/>
            <a:ext cx="567784" cy="369332"/>
          </a:xfrm>
          <a:prstGeom prst="rect">
            <a:avLst/>
          </a:prstGeom>
          <a:noFill/>
        </p:spPr>
        <p:txBody>
          <a:bodyPr wrap="none" rtlCol="0">
            <a:spAutoFit/>
          </a:bodyPr>
          <a:lstStyle/>
          <a:p>
            <a:r>
              <a:rPr lang="es-ES"/>
              <a:t>SQL</a:t>
            </a:r>
          </a:p>
        </p:txBody>
      </p:sp>
    </p:spTree>
    <p:extLst>
      <p:ext uri="{BB962C8B-B14F-4D97-AF65-F5344CB8AC3E}">
        <p14:creationId xmlns:p14="http://schemas.microsoft.com/office/powerpoint/2010/main" val="2718733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17F6F-4B0B-43F0-951C-584E063D9551}"/>
              </a:ext>
            </a:extLst>
          </p:cNvPr>
          <p:cNvSpPr>
            <a:spLocks noGrp="1"/>
          </p:cNvSpPr>
          <p:nvPr>
            <p:ph type="title"/>
          </p:nvPr>
        </p:nvSpPr>
        <p:spPr/>
        <p:txBody>
          <a:bodyPr/>
          <a:lstStyle/>
          <a:p>
            <a:r>
              <a:rPr lang="es-ES" u="sng"/>
              <a:t>Flutter</a:t>
            </a:r>
          </a:p>
        </p:txBody>
      </p:sp>
      <p:sp>
        <p:nvSpPr>
          <p:cNvPr id="6" name="Rectángulo 5">
            <a:extLst>
              <a:ext uri="{FF2B5EF4-FFF2-40B4-BE49-F238E27FC236}">
                <a16:creationId xmlns:a16="http://schemas.microsoft.com/office/drawing/2014/main" id="{43115732-596A-4E55-8C47-A00C004C32CA}"/>
              </a:ext>
            </a:extLst>
          </p:cNvPr>
          <p:cNvSpPr/>
          <p:nvPr/>
        </p:nvSpPr>
        <p:spPr>
          <a:xfrm>
            <a:off x="813882" y="2255196"/>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err="1"/>
              <a:t>Source</a:t>
            </a:r>
            <a:r>
              <a:rPr lang="es-ES"/>
              <a:t> </a:t>
            </a:r>
            <a:r>
              <a:rPr lang="es-ES" err="1"/>
              <a:t>Code</a:t>
            </a:r>
            <a:endParaRPr lang="es-ES"/>
          </a:p>
          <a:p>
            <a:pPr algn="ctr"/>
            <a:r>
              <a:rPr lang="es-ES"/>
              <a:t>Flutter</a:t>
            </a:r>
          </a:p>
        </p:txBody>
      </p:sp>
      <p:sp>
        <p:nvSpPr>
          <p:cNvPr id="7" name="Rectángulo 6">
            <a:extLst>
              <a:ext uri="{FF2B5EF4-FFF2-40B4-BE49-F238E27FC236}">
                <a16:creationId xmlns:a16="http://schemas.microsoft.com/office/drawing/2014/main" id="{470C2E99-2965-4183-B48B-71592B9AAD66}"/>
              </a:ext>
            </a:extLst>
          </p:cNvPr>
          <p:cNvSpPr/>
          <p:nvPr/>
        </p:nvSpPr>
        <p:spPr>
          <a:xfrm>
            <a:off x="4867072" y="1300804"/>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Pipeline</a:t>
            </a:r>
          </a:p>
          <a:p>
            <a:pPr algn="ctr"/>
            <a:r>
              <a:rPr lang="es-ES"/>
              <a:t>Android</a:t>
            </a:r>
          </a:p>
        </p:txBody>
      </p:sp>
      <p:sp>
        <p:nvSpPr>
          <p:cNvPr id="8" name="Rectángulo 7">
            <a:extLst>
              <a:ext uri="{FF2B5EF4-FFF2-40B4-BE49-F238E27FC236}">
                <a16:creationId xmlns:a16="http://schemas.microsoft.com/office/drawing/2014/main" id="{94A4B708-3026-4ABA-8421-4939303E495F}"/>
              </a:ext>
            </a:extLst>
          </p:cNvPr>
          <p:cNvSpPr/>
          <p:nvPr/>
        </p:nvSpPr>
        <p:spPr>
          <a:xfrm>
            <a:off x="4867072" y="3803515"/>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Pipeline</a:t>
            </a:r>
          </a:p>
          <a:p>
            <a:pPr algn="ctr"/>
            <a:r>
              <a:rPr lang="es-ES"/>
              <a:t>IOS</a:t>
            </a:r>
          </a:p>
        </p:txBody>
      </p:sp>
      <p:sp>
        <p:nvSpPr>
          <p:cNvPr id="9" name="Rectángulo 8">
            <a:extLst>
              <a:ext uri="{FF2B5EF4-FFF2-40B4-BE49-F238E27FC236}">
                <a16:creationId xmlns:a16="http://schemas.microsoft.com/office/drawing/2014/main" id="{71CA4183-A706-4CE3-9997-F1C6AA771345}"/>
              </a:ext>
            </a:extLst>
          </p:cNvPr>
          <p:cNvSpPr/>
          <p:nvPr/>
        </p:nvSpPr>
        <p:spPr>
          <a:xfrm>
            <a:off x="8345010" y="1300804"/>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Google </a:t>
            </a:r>
          </a:p>
          <a:p>
            <a:pPr algn="ctr"/>
            <a:r>
              <a:rPr lang="es-ES"/>
              <a:t>Play</a:t>
            </a:r>
          </a:p>
        </p:txBody>
      </p:sp>
      <p:sp>
        <p:nvSpPr>
          <p:cNvPr id="10" name="Rectángulo 9">
            <a:extLst>
              <a:ext uri="{FF2B5EF4-FFF2-40B4-BE49-F238E27FC236}">
                <a16:creationId xmlns:a16="http://schemas.microsoft.com/office/drawing/2014/main" id="{E43E0961-B09C-43D3-B890-5904AD351BEE}"/>
              </a:ext>
            </a:extLst>
          </p:cNvPr>
          <p:cNvSpPr/>
          <p:nvPr/>
        </p:nvSpPr>
        <p:spPr>
          <a:xfrm>
            <a:off x="8345009" y="3803515"/>
            <a:ext cx="1857983"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a:t>Apple </a:t>
            </a:r>
          </a:p>
          <a:p>
            <a:pPr algn="ctr"/>
            <a:r>
              <a:rPr lang="es-ES"/>
              <a:t>Store</a:t>
            </a:r>
          </a:p>
        </p:txBody>
      </p:sp>
      <p:cxnSp>
        <p:nvCxnSpPr>
          <p:cNvPr id="12" name="Conector recto de flecha 11">
            <a:extLst>
              <a:ext uri="{FF2B5EF4-FFF2-40B4-BE49-F238E27FC236}">
                <a16:creationId xmlns:a16="http://schemas.microsoft.com/office/drawing/2014/main" id="{C3320262-CE13-45E0-9186-8E401F67A4C3}"/>
              </a:ext>
            </a:extLst>
          </p:cNvPr>
          <p:cNvCxnSpPr>
            <a:cxnSpLocks/>
            <a:endCxn id="7" idx="1"/>
          </p:cNvCxnSpPr>
          <p:nvPr/>
        </p:nvCxnSpPr>
        <p:spPr>
          <a:xfrm flipV="1">
            <a:off x="2671865" y="1986604"/>
            <a:ext cx="2195207" cy="954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3869F79D-24E8-40B7-A525-3A8138381B29}"/>
              </a:ext>
            </a:extLst>
          </p:cNvPr>
          <p:cNvCxnSpPr>
            <a:stCxn id="6" idx="3"/>
            <a:endCxn id="8" idx="1"/>
          </p:cNvCxnSpPr>
          <p:nvPr/>
        </p:nvCxnSpPr>
        <p:spPr>
          <a:xfrm>
            <a:off x="2671865" y="2940996"/>
            <a:ext cx="2195207" cy="1548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438753FF-5626-41C0-9EB3-E15A598F5E4C}"/>
              </a:ext>
            </a:extLst>
          </p:cNvPr>
          <p:cNvCxnSpPr>
            <a:stCxn id="7" idx="3"/>
            <a:endCxn id="9" idx="1"/>
          </p:cNvCxnSpPr>
          <p:nvPr/>
        </p:nvCxnSpPr>
        <p:spPr>
          <a:xfrm>
            <a:off x="6725055" y="1986604"/>
            <a:ext cx="16199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77557CBC-197A-4289-A8AD-9452800CE1C5}"/>
              </a:ext>
            </a:extLst>
          </p:cNvPr>
          <p:cNvCxnSpPr>
            <a:stCxn id="8" idx="3"/>
            <a:endCxn id="10" idx="1"/>
          </p:cNvCxnSpPr>
          <p:nvPr/>
        </p:nvCxnSpPr>
        <p:spPr>
          <a:xfrm>
            <a:off x="6725055" y="4489315"/>
            <a:ext cx="16199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F48E6B99-1D5A-450A-91E4-AFA3D4AFDCFF}"/>
              </a:ext>
            </a:extLst>
          </p:cNvPr>
          <p:cNvSpPr txBox="1"/>
          <p:nvPr/>
        </p:nvSpPr>
        <p:spPr>
          <a:xfrm>
            <a:off x="6890465" y="1561068"/>
            <a:ext cx="1289135" cy="369332"/>
          </a:xfrm>
          <a:prstGeom prst="rect">
            <a:avLst/>
          </a:prstGeom>
          <a:noFill/>
        </p:spPr>
        <p:txBody>
          <a:bodyPr wrap="none" rtlCol="0">
            <a:spAutoFit/>
          </a:bodyPr>
          <a:lstStyle/>
          <a:p>
            <a:r>
              <a:rPr lang="es-ES"/>
              <a:t>despliegue</a:t>
            </a:r>
          </a:p>
        </p:txBody>
      </p:sp>
      <p:sp>
        <p:nvSpPr>
          <p:cNvPr id="21" name="CuadroTexto 20">
            <a:extLst>
              <a:ext uri="{FF2B5EF4-FFF2-40B4-BE49-F238E27FC236}">
                <a16:creationId xmlns:a16="http://schemas.microsoft.com/office/drawing/2014/main" id="{BE16CF04-88B8-4ACD-B2C8-0036740B3740}"/>
              </a:ext>
            </a:extLst>
          </p:cNvPr>
          <p:cNvSpPr txBox="1"/>
          <p:nvPr/>
        </p:nvSpPr>
        <p:spPr>
          <a:xfrm>
            <a:off x="6862301" y="4462883"/>
            <a:ext cx="1289135" cy="369332"/>
          </a:xfrm>
          <a:prstGeom prst="rect">
            <a:avLst/>
          </a:prstGeom>
          <a:noFill/>
        </p:spPr>
        <p:txBody>
          <a:bodyPr wrap="none" rtlCol="0">
            <a:spAutoFit/>
          </a:bodyPr>
          <a:lstStyle/>
          <a:p>
            <a:r>
              <a:rPr lang="es-ES"/>
              <a:t>despliegue</a:t>
            </a:r>
          </a:p>
        </p:txBody>
      </p:sp>
    </p:spTree>
    <p:extLst>
      <p:ext uri="{BB962C8B-B14F-4D97-AF65-F5344CB8AC3E}">
        <p14:creationId xmlns:p14="http://schemas.microsoft.com/office/powerpoint/2010/main" val="3769022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175872-38D3-45D2-9677-564503A7999E}"/>
              </a:ext>
            </a:extLst>
          </p:cNvPr>
          <p:cNvSpPr>
            <a:spLocks noGrp="1"/>
          </p:cNvSpPr>
          <p:nvPr>
            <p:ph type="title"/>
          </p:nvPr>
        </p:nvSpPr>
        <p:spPr/>
        <p:txBody>
          <a:bodyPr/>
          <a:lstStyle/>
          <a:p>
            <a:r>
              <a:rPr lang="es-ES" dirty="0"/>
              <a:t>CI/CD</a:t>
            </a:r>
          </a:p>
        </p:txBody>
      </p:sp>
      <p:sp>
        <p:nvSpPr>
          <p:cNvPr id="3" name="Marcador de contenido 2">
            <a:extLst>
              <a:ext uri="{FF2B5EF4-FFF2-40B4-BE49-F238E27FC236}">
                <a16:creationId xmlns:a16="http://schemas.microsoft.com/office/drawing/2014/main" id="{28DDF1CD-B037-4C22-B0C6-1BC5594C2A9A}"/>
              </a:ext>
            </a:extLst>
          </p:cNvPr>
          <p:cNvSpPr>
            <a:spLocks noGrp="1"/>
          </p:cNvSpPr>
          <p:nvPr>
            <p:ph idx="1"/>
          </p:nvPr>
        </p:nvSpPr>
        <p:spPr/>
        <p:txBody>
          <a:bodyPr/>
          <a:lstStyle/>
          <a:p>
            <a:r>
              <a:rPr lang="es-ES" dirty="0"/>
              <a:t>Se pone de manifiesto la importancia de la Integración Continua y el Despliegue continuo.</a:t>
            </a:r>
          </a:p>
          <a:p>
            <a:r>
              <a:rPr lang="es-ES" dirty="0"/>
              <a:t>Se describe como hacer integración continua y cuidar la calidad de código</a:t>
            </a:r>
          </a:p>
          <a:p>
            <a:r>
              <a:rPr lang="es-ES" dirty="0"/>
              <a:t>Se pone de manifiesto el uso del orquestador de contenedores </a:t>
            </a:r>
            <a:r>
              <a:rPr lang="es-ES" dirty="0" err="1"/>
              <a:t>Kubernetes</a:t>
            </a:r>
            <a:r>
              <a:rPr lang="es-ES" dirty="0"/>
              <a:t> como forma de garantizar escalabilidad y facilitar tareas como la alta disponibilidad</a:t>
            </a:r>
          </a:p>
          <a:p>
            <a:r>
              <a:rPr lang="es-ES" dirty="0"/>
              <a:t>También se describe como hacer despliegue de las aplicaciones Flutter multiplataforma en IOS y en Android con </a:t>
            </a:r>
            <a:r>
              <a:rPr lang="es-ES" dirty="0" err="1"/>
              <a:t>Fastlane</a:t>
            </a:r>
            <a:endParaRPr lang="es-ES" dirty="0"/>
          </a:p>
        </p:txBody>
      </p:sp>
    </p:spTree>
    <p:extLst>
      <p:ext uri="{BB962C8B-B14F-4D97-AF65-F5344CB8AC3E}">
        <p14:creationId xmlns:p14="http://schemas.microsoft.com/office/powerpoint/2010/main" val="84161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1E5B26-8520-4AD6-9F58-65990DBB6986}"/>
              </a:ext>
            </a:extLst>
          </p:cNvPr>
          <p:cNvSpPr txBox="1"/>
          <p:nvPr/>
        </p:nvSpPr>
        <p:spPr>
          <a:xfrm>
            <a:off x="677334" y="1930400"/>
            <a:ext cx="9067800" cy="2862322"/>
          </a:xfrm>
          <a:prstGeom prst="rect">
            <a:avLst/>
          </a:prstGeom>
          <a:noFill/>
        </p:spPr>
        <p:txBody>
          <a:bodyPr wrap="square" rtlCol="0">
            <a:spAutoFit/>
          </a:bodyPr>
          <a:lstStyle/>
          <a:p>
            <a:pPr marL="285750" indent="-285750">
              <a:buFont typeface="Arial" panose="020B0604020202020204" pitchFamily="34" charset="0"/>
              <a:buChar char="•"/>
            </a:pPr>
            <a:r>
              <a:rPr lang="es-ES" dirty="0"/>
              <a:t>Django ha demostrado ser un </a:t>
            </a:r>
            <a:r>
              <a:rPr lang="es-ES"/>
              <a:t>framework</a:t>
            </a:r>
            <a:r>
              <a:rPr lang="es-ES" dirty="0"/>
              <a:t> de alta productividad y que resuelve prácticamente todas las necesidades en el ámbito de desarrollo web y de desarrollo de API</a:t>
            </a:r>
          </a:p>
          <a:p>
            <a:pPr marL="285750" indent="-285750">
              <a:buFont typeface="Arial" panose="020B0604020202020204" pitchFamily="34" charset="0"/>
              <a:buChar char="•"/>
            </a:pPr>
            <a:endParaRPr lang="es-ES"/>
          </a:p>
          <a:p>
            <a:pPr marL="285750" indent="-285750">
              <a:buFont typeface="Arial" panose="020B0604020202020204" pitchFamily="34" charset="0"/>
              <a:buChar char="•"/>
            </a:pPr>
            <a:r>
              <a:rPr lang="es-ES" dirty="0"/>
              <a:t>El ecosistema Python nos ha permitido resolver los problemas de manera sencilla debido a la cantidad de librerías que existen</a:t>
            </a:r>
          </a:p>
          <a:p>
            <a:pPr marL="285750" indent="-285750">
              <a:buFont typeface="Arial" panose="020B0604020202020204" pitchFamily="34" charset="0"/>
              <a:buChar char="•"/>
            </a:pPr>
            <a:endParaRPr lang="es-ES"/>
          </a:p>
          <a:p>
            <a:pPr marL="285750" indent="-285750">
              <a:buFont typeface="Arial" panose="020B0604020202020204" pitchFamily="34" charset="0"/>
              <a:buChar char="•"/>
            </a:pPr>
            <a:r>
              <a:rPr lang="es-ES" dirty="0"/>
              <a:t>El ORM de Django facilita el desarrollo y migración de modelos de base de datos</a:t>
            </a:r>
          </a:p>
          <a:p>
            <a:endParaRPr lang="es-ES" dirty="0"/>
          </a:p>
          <a:p>
            <a:pPr marL="285750" indent="-285750">
              <a:buFont typeface="Arial" panose="020B0604020202020204" pitchFamily="34" charset="0"/>
              <a:buChar char="•"/>
            </a:pPr>
            <a:endParaRPr lang="es-ES" dirty="0"/>
          </a:p>
        </p:txBody>
      </p:sp>
      <p:sp>
        <p:nvSpPr>
          <p:cNvPr id="7" name="Título 1">
            <a:extLst>
              <a:ext uri="{FF2B5EF4-FFF2-40B4-BE49-F238E27FC236}">
                <a16:creationId xmlns:a16="http://schemas.microsoft.com/office/drawing/2014/main" id="{3EDEFCDA-9CF9-4363-8A77-6B4898B377C2}"/>
              </a:ext>
            </a:extLst>
          </p:cNvPr>
          <p:cNvSpPr>
            <a:spLocks noGrp="1"/>
          </p:cNvSpPr>
          <p:nvPr>
            <p:ph type="title"/>
          </p:nvPr>
        </p:nvSpPr>
        <p:spPr>
          <a:xfrm>
            <a:off x="677334" y="609600"/>
            <a:ext cx="8596668" cy="1320800"/>
          </a:xfrm>
        </p:spPr>
        <p:txBody>
          <a:bodyPr/>
          <a:lstStyle/>
          <a:p>
            <a:r>
              <a:rPr lang="en-GB" dirty="0" err="1"/>
              <a:t>Conclusiones</a:t>
            </a:r>
            <a:r>
              <a:rPr lang="en-GB" dirty="0"/>
              <a:t> </a:t>
            </a:r>
            <a:r>
              <a:rPr lang="en-GB" dirty="0" err="1"/>
              <a:t>sobre</a:t>
            </a:r>
            <a:r>
              <a:rPr lang="en-GB" dirty="0"/>
              <a:t> el </a:t>
            </a:r>
            <a:r>
              <a:rPr lang="en-GB" dirty="0" err="1"/>
              <a:t>entorno</a:t>
            </a:r>
            <a:r>
              <a:rPr lang="en-GB" dirty="0"/>
              <a:t> Web</a:t>
            </a:r>
            <a:endParaRPr lang="es-ES" dirty="0"/>
          </a:p>
        </p:txBody>
      </p:sp>
    </p:spTree>
    <p:extLst>
      <p:ext uri="{BB962C8B-B14F-4D97-AF65-F5344CB8AC3E}">
        <p14:creationId xmlns:p14="http://schemas.microsoft.com/office/powerpoint/2010/main" val="3624342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1E5B26-8520-4AD6-9F58-65990DBB6986}"/>
              </a:ext>
            </a:extLst>
          </p:cNvPr>
          <p:cNvSpPr txBox="1"/>
          <p:nvPr/>
        </p:nvSpPr>
        <p:spPr>
          <a:xfrm>
            <a:off x="677334" y="1930400"/>
            <a:ext cx="9067800" cy="2585323"/>
          </a:xfrm>
          <a:prstGeom prst="rect">
            <a:avLst/>
          </a:prstGeom>
          <a:noFill/>
        </p:spPr>
        <p:txBody>
          <a:bodyPr wrap="square" rtlCol="0">
            <a:spAutoFit/>
          </a:bodyPr>
          <a:lstStyle/>
          <a:p>
            <a:pPr marL="285750" indent="-285750">
              <a:buFont typeface="Arial" panose="020B0604020202020204" pitchFamily="34" charset="0"/>
              <a:buChar char="•"/>
            </a:pPr>
            <a:r>
              <a:rPr lang="es-ES" dirty="0"/>
              <a:t>Se ha visto que Flutter es un </a:t>
            </a:r>
            <a:r>
              <a:rPr lang="es-ES" dirty="0" err="1"/>
              <a:t>framework</a:t>
            </a:r>
            <a:r>
              <a:rPr lang="es-ES" dirty="0"/>
              <a:t> adecuado para el desarrollo de aplicaciones nativas multiplataforma</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Una de sus funcionalidades que acelera el desarrollo es la actualización de código en caliente, llamado “Hot </a:t>
            </a:r>
            <a:r>
              <a:rPr lang="es-ES" dirty="0" err="1"/>
              <a:t>Reload</a:t>
            </a:r>
            <a:r>
              <a:rPr lang="es-ES" dirty="0"/>
              <a:t>”</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El </a:t>
            </a:r>
            <a:r>
              <a:rPr lang="es-ES" dirty="0" err="1"/>
              <a:t>framework</a:t>
            </a:r>
            <a:r>
              <a:rPr lang="es-ES" dirty="0"/>
              <a:t> Flutter cada vez es mas usado y el ecosistema de librerías esta creciendo.</a:t>
            </a:r>
          </a:p>
          <a:p>
            <a:pPr marL="285750" indent="-285750">
              <a:buFont typeface="Arial" panose="020B0604020202020204" pitchFamily="34" charset="0"/>
              <a:buChar char="•"/>
            </a:pPr>
            <a:endParaRPr lang="es-ES" dirty="0"/>
          </a:p>
        </p:txBody>
      </p:sp>
      <p:sp>
        <p:nvSpPr>
          <p:cNvPr id="7" name="Título 1">
            <a:extLst>
              <a:ext uri="{FF2B5EF4-FFF2-40B4-BE49-F238E27FC236}">
                <a16:creationId xmlns:a16="http://schemas.microsoft.com/office/drawing/2014/main" id="{3EDEFCDA-9CF9-4363-8A77-6B4898B377C2}"/>
              </a:ext>
            </a:extLst>
          </p:cNvPr>
          <p:cNvSpPr>
            <a:spLocks noGrp="1"/>
          </p:cNvSpPr>
          <p:nvPr>
            <p:ph type="title"/>
          </p:nvPr>
        </p:nvSpPr>
        <p:spPr>
          <a:xfrm>
            <a:off x="677334" y="609600"/>
            <a:ext cx="8596668" cy="1320800"/>
          </a:xfrm>
        </p:spPr>
        <p:txBody>
          <a:bodyPr/>
          <a:lstStyle/>
          <a:p>
            <a:r>
              <a:rPr lang="en-GB" dirty="0" err="1"/>
              <a:t>Conclusiones</a:t>
            </a:r>
            <a:r>
              <a:rPr lang="en-GB" dirty="0"/>
              <a:t> </a:t>
            </a:r>
            <a:r>
              <a:rPr lang="es-ES" dirty="0"/>
              <a:t>sobre</a:t>
            </a:r>
            <a:r>
              <a:rPr lang="en-GB" dirty="0"/>
              <a:t> el </a:t>
            </a:r>
            <a:r>
              <a:rPr lang="en-GB" dirty="0" err="1"/>
              <a:t>entorno</a:t>
            </a:r>
            <a:r>
              <a:rPr lang="en-GB" dirty="0"/>
              <a:t> </a:t>
            </a:r>
            <a:r>
              <a:rPr lang="en-GB" dirty="0" err="1"/>
              <a:t>móvil</a:t>
            </a:r>
            <a:endParaRPr lang="es-ES" dirty="0"/>
          </a:p>
        </p:txBody>
      </p:sp>
    </p:spTree>
    <p:extLst>
      <p:ext uri="{BB962C8B-B14F-4D97-AF65-F5344CB8AC3E}">
        <p14:creationId xmlns:p14="http://schemas.microsoft.com/office/powerpoint/2010/main" val="786058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865762" y="2524125"/>
            <a:ext cx="923154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4000" dirty="0">
                <a:ea typeface="+mn-lt"/>
                <a:cs typeface="+mn-lt"/>
              </a:rPr>
              <a:t>¿</a:t>
            </a:r>
            <a:r>
              <a:rPr lang="es-ES" sz="4800" dirty="0">
                <a:ea typeface="+mn-lt"/>
                <a:cs typeface="+mn-lt"/>
              </a:rPr>
              <a:t>Cómo son los desarrollos de software en la actualidad?</a:t>
            </a:r>
            <a:endParaRPr lang="en-US" sz="4800" dirty="0">
              <a:ea typeface="+mn-lt"/>
              <a:cs typeface="+mn-lt"/>
            </a:endParaRPr>
          </a:p>
        </p:txBody>
      </p:sp>
    </p:spTree>
    <p:extLst>
      <p:ext uri="{BB962C8B-B14F-4D97-AF65-F5344CB8AC3E}">
        <p14:creationId xmlns:p14="http://schemas.microsoft.com/office/powerpoint/2010/main" val="3593041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1E5B26-8520-4AD6-9F58-65990DBB6986}"/>
              </a:ext>
            </a:extLst>
          </p:cNvPr>
          <p:cNvSpPr txBox="1"/>
          <p:nvPr/>
        </p:nvSpPr>
        <p:spPr>
          <a:xfrm>
            <a:off x="677334" y="1930400"/>
            <a:ext cx="9067800" cy="2031325"/>
          </a:xfrm>
          <a:prstGeom prst="rect">
            <a:avLst/>
          </a:prstGeom>
          <a:noFill/>
        </p:spPr>
        <p:txBody>
          <a:bodyPr wrap="square" rtlCol="0">
            <a:spAutoFit/>
          </a:bodyPr>
          <a:lstStyle/>
          <a:p>
            <a:pPr marL="285750" indent="-285750">
              <a:buFont typeface="Arial" panose="020B0604020202020204" pitchFamily="34" charset="0"/>
              <a:buChar char="•"/>
            </a:pPr>
            <a:r>
              <a:rPr lang="es-ES" dirty="0"/>
              <a:t>Para las pruebas hemos usado </a:t>
            </a:r>
            <a:r>
              <a:rPr lang="es-ES" dirty="0" err="1"/>
              <a:t>Gitlab</a:t>
            </a:r>
            <a:r>
              <a:rPr lang="es-ES" dirty="0"/>
              <a:t> como servidor de integración</a:t>
            </a:r>
          </a:p>
          <a:p>
            <a:pPr marL="285750" indent="-285750">
              <a:buFont typeface="Arial" panose="020B0604020202020204" pitchFamily="34" charset="0"/>
              <a:buChar char="•"/>
            </a:pPr>
            <a:endParaRPr lang="es-ES"/>
          </a:p>
          <a:p>
            <a:pPr marL="285750" indent="-285750">
              <a:buFont typeface="Arial" panose="020B0604020202020204" pitchFamily="34" charset="0"/>
              <a:buChar char="•"/>
            </a:pPr>
            <a:r>
              <a:rPr lang="es-ES" dirty="0"/>
              <a:t>Se ha usado Helm para el despliegue de aplicaciones en </a:t>
            </a:r>
            <a:r>
              <a:rPr lang="es-ES"/>
              <a:t>Kubernetes</a:t>
            </a:r>
            <a:endParaRPr lang="es-ES" dirty="0"/>
          </a:p>
          <a:p>
            <a:pPr marL="285750" indent="-285750">
              <a:buFont typeface="Arial" panose="020B0604020202020204" pitchFamily="34" charset="0"/>
              <a:buChar char="•"/>
            </a:pPr>
            <a:endParaRPr lang="es-ES"/>
          </a:p>
          <a:p>
            <a:pPr marL="285750" indent="-285750">
              <a:buFont typeface="Arial" panose="020B0604020202020204" pitchFamily="34" charset="0"/>
              <a:buChar char="•"/>
            </a:pPr>
            <a:r>
              <a:rPr lang="es-ES" dirty="0"/>
              <a:t>Para la construcción de contenedores se ha usado Docker</a:t>
            </a:r>
          </a:p>
          <a:p>
            <a:pPr marL="285750" indent="-285750">
              <a:buFont typeface="Arial" panose="020B0604020202020204" pitchFamily="34" charset="0"/>
              <a:buChar char="•"/>
            </a:pPr>
            <a:endParaRPr lang="es-ES"/>
          </a:p>
          <a:p>
            <a:pPr marL="285750" indent="-285750">
              <a:buFont typeface="Arial" panose="020B0604020202020204" pitchFamily="34" charset="0"/>
              <a:buChar char="•"/>
            </a:pPr>
            <a:r>
              <a:rPr lang="es-ES" dirty="0"/>
              <a:t>Dentro de </a:t>
            </a:r>
            <a:r>
              <a:rPr lang="es-ES" dirty="0" err="1"/>
              <a:t>Gitlab</a:t>
            </a:r>
            <a:r>
              <a:rPr lang="es-ES" dirty="0"/>
              <a:t> se ha usado las pipeline para desplegar tanto web como móvil</a:t>
            </a:r>
          </a:p>
        </p:txBody>
      </p:sp>
      <p:sp>
        <p:nvSpPr>
          <p:cNvPr id="7" name="Título 1">
            <a:extLst>
              <a:ext uri="{FF2B5EF4-FFF2-40B4-BE49-F238E27FC236}">
                <a16:creationId xmlns:a16="http://schemas.microsoft.com/office/drawing/2014/main" id="{3EDEFCDA-9CF9-4363-8A77-6B4898B377C2}"/>
              </a:ext>
            </a:extLst>
          </p:cNvPr>
          <p:cNvSpPr>
            <a:spLocks noGrp="1"/>
          </p:cNvSpPr>
          <p:nvPr>
            <p:ph type="title"/>
          </p:nvPr>
        </p:nvSpPr>
        <p:spPr>
          <a:xfrm>
            <a:off x="677334" y="609600"/>
            <a:ext cx="8596668" cy="1320800"/>
          </a:xfrm>
        </p:spPr>
        <p:txBody>
          <a:bodyPr/>
          <a:lstStyle/>
          <a:p>
            <a:r>
              <a:rPr lang="es-ES" dirty="0"/>
              <a:t>Conclusiones</a:t>
            </a:r>
            <a:r>
              <a:rPr lang="en-GB" dirty="0"/>
              <a:t> </a:t>
            </a:r>
            <a:r>
              <a:rPr lang="es-ES" dirty="0"/>
              <a:t>sobre</a:t>
            </a:r>
            <a:r>
              <a:rPr lang="en-GB" dirty="0"/>
              <a:t> el CI/CD</a:t>
            </a:r>
            <a:endParaRPr lang="es-ES" dirty="0"/>
          </a:p>
        </p:txBody>
      </p:sp>
    </p:spTree>
    <p:extLst>
      <p:ext uri="{BB962C8B-B14F-4D97-AF65-F5344CB8AC3E}">
        <p14:creationId xmlns:p14="http://schemas.microsoft.com/office/powerpoint/2010/main" val="68658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1284050" y="2475487"/>
            <a:ext cx="852568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dirty="0">
                <a:solidFill>
                  <a:srgbClr val="404040"/>
                </a:solidFill>
              </a:rPr>
              <a:t>Necesidad de desarrollos más rápidos.</a:t>
            </a:r>
            <a:r>
              <a:rPr lang="en-US" sz="5400" dirty="0"/>
              <a:t>​</a:t>
            </a:r>
          </a:p>
        </p:txBody>
      </p:sp>
    </p:spTree>
    <p:extLst>
      <p:ext uri="{BB962C8B-B14F-4D97-AF65-F5344CB8AC3E}">
        <p14:creationId xmlns:p14="http://schemas.microsoft.com/office/powerpoint/2010/main" val="358263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632298" y="2524125"/>
            <a:ext cx="10087581"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dirty="0">
                <a:ea typeface="+mn-lt"/>
                <a:cs typeface="+mn-lt"/>
              </a:rPr>
              <a:t>Necesidad de desarrollos más seguros</a:t>
            </a:r>
            <a:r>
              <a:rPr lang="es-ES" sz="3000" dirty="0">
                <a:ea typeface="+mn-lt"/>
                <a:cs typeface="+mn-lt"/>
              </a:rPr>
              <a:t>.</a:t>
            </a:r>
            <a:endParaRPr lang="en-US" dirty="0">
              <a:ea typeface="+mn-lt"/>
              <a:cs typeface="+mn-lt"/>
            </a:endParaRPr>
          </a:p>
        </p:txBody>
      </p:sp>
    </p:spTree>
    <p:extLst>
      <p:ext uri="{BB962C8B-B14F-4D97-AF65-F5344CB8AC3E}">
        <p14:creationId xmlns:p14="http://schemas.microsoft.com/office/powerpoint/2010/main" val="2695206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680936" y="2524125"/>
            <a:ext cx="9688749"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dirty="0">
                <a:ea typeface="+mn-lt"/>
                <a:cs typeface="+mn-lt"/>
              </a:rPr>
              <a:t>Especificaciones incompletas e imprecisas</a:t>
            </a:r>
            <a:endParaRPr lang="en-US" sz="5400" dirty="0">
              <a:ea typeface="+mn-lt"/>
              <a:cs typeface="+mn-lt"/>
            </a:endParaRPr>
          </a:p>
        </p:txBody>
      </p:sp>
    </p:spTree>
    <p:extLst>
      <p:ext uri="{BB962C8B-B14F-4D97-AF65-F5344CB8AC3E}">
        <p14:creationId xmlns:p14="http://schemas.microsoft.com/office/powerpoint/2010/main" val="315798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529549" y="2631129"/>
            <a:ext cx="1041406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dirty="0">
                <a:ea typeface="+mn-lt"/>
                <a:cs typeface="+mn-lt"/>
              </a:rPr>
              <a:t>La tecnología está cambiando constantemente</a:t>
            </a:r>
            <a:endParaRPr lang="en-US" sz="5400" dirty="0">
              <a:ea typeface="+mn-lt"/>
              <a:cs typeface="+mn-lt"/>
            </a:endParaRPr>
          </a:p>
        </p:txBody>
      </p:sp>
    </p:spTree>
    <p:extLst>
      <p:ext uri="{BB962C8B-B14F-4D97-AF65-F5344CB8AC3E}">
        <p14:creationId xmlns:p14="http://schemas.microsoft.com/office/powerpoint/2010/main" val="78580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603116" y="2524125"/>
            <a:ext cx="986384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a:ea typeface="+mn-lt"/>
                <a:cs typeface="+mn-lt"/>
              </a:rPr>
              <a:t>Cada vez es más necesario integrarse con otros sistemas.</a:t>
            </a:r>
            <a:endParaRPr lang="en-US" sz="5400"/>
          </a:p>
        </p:txBody>
      </p:sp>
    </p:spTree>
    <p:extLst>
      <p:ext uri="{BB962C8B-B14F-4D97-AF65-F5344CB8AC3E}">
        <p14:creationId xmlns:p14="http://schemas.microsoft.com/office/powerpoint/2010/main" val="1668509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1366128" y="2660313"/>
            <a:ext cx="8754894"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a:ea typeface="+mn-lt"/>
                <a:cs typeface="+mn-lt"/>
              </a:rPr>
              <a:t>Necesidad de automatizar despliegues en la nube</a:t>
            </a:r>
            <a:r>
              <a:rPr lang="es-ES" sz="3000">
                <a:ea typeface="+mn-lt"/>
                <a:cs typeface="+mn-lt"/>
              </a:rPr>
              <a:t>.</a:t>
            </a:r>
            <a:endParaRPr lang="en-US">
              <a:ea typeface="+mn-lt"/>
              <a:cs typeface="+mn-lt"/>
            </a:endParaRPr>
          </a:p>
        </p:txBody>
      </p:sp>
    </p:spTree>
    <p:extLst>
      <p:ext uri="{BB962C8B-B14F-4D97-AF65-F5344CB8AC3E}">
        <p14:creationId xmlns:p14="http://schemas.microsoft.com/office/powerpoint/2010/main" val="357142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1333A-241C-4F87-A456-D743F387B8C4}"/>
              </a:ext>
            </a:extLst>
          </p:cNvPr>
          <p:cNvSpPr txBox="1"/>
          <p:nvPr/>
        </p:nvSpPr>
        <p:spPr>
          <a:xfrm>
            <a:off x="2183252" y="2553308"/>
            <a:ext cx="6858000"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5400">
                <a:ea typeface="+mn-lt"/>
                <a:cs typeface="+mn-lt"/>
              </a:rPr>
              <a:t>Necesidad de tener dar servicio continuo 24/7</a:t>
            </a:r>
            <a:endParaRPr lang="en-US" sz="5400"/>
          </a:p>
        </p:txBody>
      </p:sp>
    </p:spTree>
    <p:extLst>
      <p:ext uri="{BB962C8B-B14F-4D97-AF65-F5344CB8AC3E}">
        <p14:creationId xmlns:p14="http://schemas.microsoft.com/office/powerpoint/2010/main" val="399578530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150</TotalTime>
  <Words>1682</Words>
  <Application>Microsoft Office PowerPoint</Application>
  <PresentationFormat>Panorámica</PresentationFormat>
  <Paragraphs>245</Paragraphs>
  <Slides>20</Slides>
  <Notes>20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Trebuchet MS</vt:lpstr>
      <vt:lpstr>Wingdings 3</vt:lpstr>
      <vt:lpstr>Faceta</vt:lpstr>
      <vt:lpstr>TFG</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¿Qué se pide a los equipos de desarrollo?</vt:lpstr>
      <vt:lpstr>Objetivos</vt:lpstr>
      <vt:lpstr>Entornos</vt:lpstr>
      <vt:lpstr>Lenguajes del proyecto</vt:lpstr>
      <vt:lpstr>Django</vt:lpstr>
      <vt:lpstr>Flutter</vt:lpstr>
      <vt:lpstr>CI/CD</vt:lpstr>
      <vt:lpstr>Conclusiones sobre el entorno Web</vt:lpstr>
      <vt:lpstr>Conclusiones sobre el entorno móvil</vt:lpstr>
      <vt:lpstr>Conclusiones sobre el CI/CD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TFG</dc:title>
  <dc:creator>David Viejo</dc:creator>
  <cp:lastModifiedBy>David Viejo</cp:lastModifiedBy>
  <cp:revision>1</cp:revision>
  <dcterms:created xsi:type="dcterms:W3CDTF">2020-01-07T13:54:02Z</dcterms:created>
  <dcterms:modified xsi:type="dcterms:W3CDTF">2020-01-10T22:43:43Z</dcterms:modified>
</cp:coreProperties>
</file>