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75" r:id="rId3"/>
    <p:sldId id="257" r:id="rId4"/>
    <p:sldId id="27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53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32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26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62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66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31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95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3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49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05E928-4DAA-4230-BA23-E1377E3E853B}" type="datetimeFigureOut">
              <a:rPr lang="es-ES" smtClean="0"/>
              <a:t>10/01/2020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4EAD06-DAF8-4854-BF48-63FFAA88DA8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30C7C-6B8F-4CBE-BCE3-E48FA75A9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815" y="526936"/>
            <a:ext cx="10058400" cy="3566160"/>
          </a:xfrm>
        </p:spPr>
        <p:txBody>
          <a:bodyPr>
            <a:normAutofit/>
          </a:bodyPr>
          <a:lstStyle/>
          <a:p>
            <a:r>
              <a:rPr lang="es-ES" sz="7200" dirty="0"/>
              <a:t>Diseño de red de una organización Sanitaria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8F68E4-24B6-4970-9C6F-0BE2CF97AA98}"/>
              </a:ext>
            </a:extLst>
          </p:cNvPr>
          <p:cNvSpPr txBox="1"/>
          <p:nvPr/>
        </p:nvSpPr>
        <p:spPr>
          <a:xfrm>
            <a:off x="7888412" y="5507312"/>
            <a:ext cx="535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Autor: </a:t>
            </a:r>
            <a:r>
              <a:rPr lang="es-ES" sz="2400" dirty="0"/>
              <a:t>Ignacio Campos Marcé</a:t>
            </a:r>
          </a:p>
          <a:p>
            <a:r>
              <a:rPr lang="es-ES" sz="2400" b="1" dirty="0"/>
              <a:t>Consultor: </a:t>
            </a:r>
            <a:r>
              <a:rPr lang="es-ES" sz="2400" dirty="0"/>
              <a:t>José López Vicario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BB07803-3148-4EEE-B680-B8C452E2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15" y="0"/>
            <a:ext cx="2844800" cy="207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F74E0E-04F9-4B02-9B8B-F6DFFFE9EBFF}"/>
              </a:ext>
            </a:extLst>
          </p:cNvPr>
          <p:cNvSpPr txBox="1"/>
          <p:nvPr/>
        </p:nvSpPr>
        <p:spPr>
          <a:xfrm>
            <a:off x="1192815" y="4362133"/>
            <a:ext cx="887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/>
              <a:t>Máster Universitario en Ingeniería de Telecomunicación</a:t>
            </a:r>
          </a:p>
          <a:p>
            <a:r>
              <a:rPr lang="es-ES" sz="2000" i="1" dirty="0"/>
              <a:t>Especialidad Telemática</a:t>
            </a:r>
          </a:p>
        </p:txBody>
      </p:sp>
    </p:spTree>
    <p:extLst>
      <p:ext uri="{BB962C8B-B14F-4D97-AF65-F5344CB8AC3E}">
        <p14:creationId xmlns:p14="http://schemas.microsoft.com/office/powerpoint/2010/main" val="2640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B5917-B88D-4F72-875F-48619DD6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Análisis Tipo II y Tipo III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4E70D5-7DFF-4B9F-BA4D-834329CE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631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74641E0-ED61-4FB2-9267-407B69F7E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70847"/>
              </p:ext>
            </p:extLst>
          </p:nvPr>
        </p:nvGraphicFramePr>
        <p:xfrm>
          <a:off x="8040858" y="2263140"/>
          <a:ext cx="23622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sio" r:id="rId3" imgW="3619542" imgH="5076917" progId="Visio.Drawing.15">
                  <p:embed/>
                </p:oleObj>
              </mc:Choice>
              <mc:Fallback>
                <p:oleObj name="Visio" r:id="rId3" imgW="3619542" imgH="507691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858" y="2263140"/>
                        <a:ext cx="236220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6F057B1-53C4-4BA2-8119-DB92DF7C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33978"/>
            <a:ext cx="9790641" cy="4153849"/>
          </a:xfrm>
        </p:spPr>
        <p:txBody>
          <a:bodyPr>
            <a:normAutofit/>
          </a:bodyPr>
          <a:lstStyle/>
          <a:p>
            <a:r>
              <a:rPr lang="es-ES" b="1" dirty="0"/>
              <a:t>Características Sedes:</a:t>
            </a:r>
          </a:p>
          <a:p>
            <a:pPr lvl="1"/>
            <a:r>
              <a:rPr lang="es-ES" b="1" dirty="0"/>
              <a:t>Separación bloques: </a:t>
            </a:r>
            <a:r>
              <a:rPr lang="es-ES" dirty="0"/>
              <a:t>WAN/Internet y Usuarios.</a:t>
            </a:r>
            <a:endParaRPr lang="es-ES" b="1" dirty="0"/>
          </a:p>
          <a:p>
            <a:pPr lvl="1"/>
            <a:r>
              <a:rPr lang="es-ES" b="1" dirty="0"/>
              <a:t>Peculiaridades: </a:t>
            </a:r>
            <a:r>
              <a:rPr lang="es-ES" dirty="0"/>
              <a:t>Core compacto, N3 en </a:t>
            </a:r>
            <a:r>
              <a:rPr lang="es-ES" dirty="0" err="1"/>
              <a:t>router</a:t>
            </a:r>
            <a:r>
              <a:rPr lang="es-ES" dirty="0"/>
              <a:t>, </a:t>
            </a:r>
            <a:r>
              <a:rPr lang="es-ES" dirty="0" err="1"/>
              <a:t>MacroLan</a:t>
            </a:r>
            <a:r>
              <a:rPr lang="es-ES" dirty="0"/>
              <a:t> </a:t>
            </a:r>
          </a:p>
          <a:p>
            <a:pPr marL="201168" lvl="1" indent="0">
              <a:buNone/>
            </a:pPr>
            <a:r>
              <a:rPr lang="es-ES" dirty="0"/>
              <a:t>    administrada por proveedor.</a:t>
            </a:r>
          </a:p>
          <a:p>
            <a:pPr lvl="1"/>
            <a:r>
              <a:rPr lang="es-ES" b="1" dirty="0"/>
              <a:t>Equipamiento: </a:t>
            </a:r>
            <a:r>
              <a:rPr lang="es-ES" dirty="0" err="1"/>
              <a:t>Switches</a:t>
            </a:r>
            <a:r>
              <a:rPr lang="es-ES" dirty="0"/>
              <a:t>, Wifi. </a:t>
            </a:r>
          </a:p>
          <a:p>
            <a:r>
              <a:rPr lang="es-ES" b="1" dirty="0"/>
              <a:t>Riesgos Hospitales:</a:t>
            </a:r>
          </a:p>
          <a:p>
            <a:pPr lvl="1"/>
            <a:r>
              <a:rPr lang="es-ES" dirty="0"/>
              <a:t>Falta protección perimetral</a:t>
            </a:r>
          </a:p>
          <a:p>
            <a:pPr lvl="1"/>
            <a:r>
              <a:rPr lang="es-ES" dirty="0"/>
              <a:t>Visión nula bloque usuarios</a:t>
            </a:r>
          </a:p>
          <a:p>
            <a:pPr lvl="1"/>
            <a:r>
              <a:rPr lang="es-ES" dirty="0"/>
              <a:t>No hay diseño definido</a:t>
            </a:r>
          </a:p>
          <a:p>
            <a:pPr lvl="1"/>
            <a:r>
              <a:rPr lang="es-ES" dirty="0"/>
              <a:t>Falta de granularidad en roles de usuarios</a:t>
            </a:r>
          </a:p>
          <a:p>
            <a:pPr lvl="1"/>
            <a:r>
              <a:rPr lang="es-ES" dirty="0"/>
              <a:t>Red expuesta</a:t>
            </a:r>
          </a:p>
        </p:txBody>
      </p:sp>
    </p:spTree>
    <p:extLst>
      <p:ext uri="{BB962C8B-B14F-4D97-AF65-F5344CB8AC3E}">
        <p14:creationId xmlns:p14="http://schemas.microsoft.com/office/powerpoint/2010/main" val="59939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19DE-D603-4E09-8822-134E4A3F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4617"/>
            <a:ext cx="10058400" cy="1450757"/>
          </a:xfrm>
        </p:spPr>
        <p:txBody>
          <a:bodyPr/>
          <a:lstStyle/>
          <a:p>
            <a:r>
              <a:rPr lang="es-ES" b="1" dirty="0"/>
              <a:t>Análisis - Resultados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9F7622F-A403-492B-8DCF-DAAF649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0951"/>
              </p:ext>
            </p:extLst>
          </p:nvPr>
        </p:nvGraphicFramePr>
        <p:xfrm>
          <a:off x="1036320" y="2331292"/>
          <a:ext cx="4693507" cy="34467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1897">
                  <a:extLst>
                    <a:ext uri="{9D8B030D-6E8A-4147-A177-3AD203B41FA5}">
                      <a16:colId xmlns:a16="http://schemas.microsoft.com/office/drawing/2014/main" val="4293632902"/>
                    </a:ext>
                  </a:extLst>
                </a:gridCol>
                <a:gridCol w="2657710">
                  <a:extLst>
                    <a:ext uri="{9D8B030D-6E8A-4147-A177-3AD203B41FA5}">
                      <a16:colId xmlns:a16="http://schemas.microsoft.com/office/drawing/2014/main" val="1625858970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4062625018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1153877803"/>
                    </a:ext>
                  </a:extLst>
                </a:gridCol>
              </a:tblGrid>
              <a:tr h="314324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objetivos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720102"/>
                  </a:ext>
                </a:extLst>
              </a:tr>
              <a:tr h="213908">
                <a:tc rowSpan="2">
                  <a:txBody>
                    <a:bodyPr/>
                    <a:lstStyle/>
                    <a:p>
                      <a:pPr marL="85725" lvl="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O1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M1.a. ¿Qué nivel de mejora existe en la gestión del tráfico?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70%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593997"/>
                  </a:ext>
                </a:extLst>
              </a:tr>
              <a:tr h="213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M1.b. ¿En qué medida se respeta la criticidad de los servicios?.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20%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867802"/>
                  </a:ext>
                </a:extLst>
              </a:tr>
              <a:tr h="285211"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O2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M2.a. ¿Cuántos riesgos se han identificado?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473136"/>
                  </a:ext>
                </a:extLst>
              </a:tr>
              <a:tr h="2852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M2.b. ¿Qué estimación de riesgos se han identificado?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741650"/>
                  </a:ext>
                </a:extLst>
              </a:tr>
              <a:tr h="2852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M2.c. ¿El diseño cubre todos los riesgos identificados?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79758"/>
                  </a:ext>
                </a:extLst>
              </a:tr>
              <a:tr h="190141"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O3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M3.a. ¿Cuántos diseños es encuentran implementados?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2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5546356"/>
                  </a:ext>
                </a:extLst>
              </a:tr>
              <a:tr h="1901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M3.b. ¿Se han respetado las buenas prácticas de diseño?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NO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85777"/>
                  </a:ext>
                </a:extLst>
              </a:tr>
              <a:tr h="213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M3.c. ¿En qué grado se ajusta el diseño a la tipología de centro?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30%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72657"/>
                  </a:ext>
                </a:extLst>
              </a:tr>
              <a:tr h="249560"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O4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M4.a. ¿Qué nivel de mejora se estima que existe en la administración de la red?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53503"/>
                  </a:ext>
                </a:extLst>
              </a:tr>
              <a:tr h="2495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M4.b. ¿Qué número de incidencias mensuales se estima que existe a consecuencia del diseño?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210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60257"/>
                  </a:ext>
                </a:extLst>
              </a:tr>
              <a:tr h="356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M4.c ¿En cuánto se estima el tiempo de respuesta ante peticiones, cambios e incidencias prioritarias?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30 min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336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FF60144-FE14-47EC-BCB1-1B04B79DD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66201"/>
              </p:ext>
            </p:extLst>
          </p:nvPr>
        </p:nvGraphicFramePr>
        <p:xfrm>
          <a:off x="6462173" y="2037147"/>
          <a:ext cx="4693507" cy="4035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1897">
                  <a:extLst>
                    <a:ext uri="{9D8B030D-6E8A-4147-A177-3AD203B41FA5}">
                      <a16:colId xmlns:a16="http://schemas.microsoft.com/office/drawing/2014/main" val="4293632902"/>
                    </a:ext>
                  </a:extLst>
                </a:gridCol>
                <a:gridCol w="2657710">
                  <a:extLst>
                    <a:ext uri="{9D8B030D-6E8A-4147-A177-3AD203B41FA5}">
                      <a16:colId xmlns:a16="http://schemas.microsoft.com/office/drawing/2014/main" val="1625858970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4062625018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1153877803"/>
                    </a:ext>
                  </a:extLst>
                </a:gridCol>
              </a:tblGrid>
              <a:tr h="28472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objetivos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720102"/>
                  </a:ext>
                </a:extLst>
              </a:tr>
              <a:tr h="264550">
                <a:tc rowSpan="2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O5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M5.a.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¿Qué medida de mejora de la visibilidad de la red hay?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593997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M5.b.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¿Qué grado de visión de la red se alcanza?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867802"/>
                  </a:ext>
                </a:extLst>
              </a:tr>
              <a:tr h="264550">
                <a:tc rowSpan="5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O6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39750" algn="l"/>
                          <a:tab pos="541338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M6.a.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cuánto se estima el nivel de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584576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M6.b.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grado se estima la protección ante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79235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84138" algn="l"/>
                          <a:tab pos="539750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M6.c.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¿Cuánto se estima la protección ante intrusiones?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8240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M6.d.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grado existe protección ante la propagación?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30144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M6.e.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grado se estima la posibilidad de detección de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73136"/>
                  </a:ext>
                </a:extLst>
              </a:tr>
              <a:tr h="258357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84138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M7.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¿Se han respetado cada uno de los requisitos?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741650"/>
                  </a:ext>
                </a:extLst>
              </a:tr>
              <a:tr h="258357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79758"/>
                  </a:ext>
                </a:extLst>
              </a:tr>
              <a:tr h="172239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46356"/>
                  </a:ext>
                </a:extLst>
              </a:tr>
              <a:tr h="172239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85777"/>
                  </a:ext>
                </a:extLst>
              </a:tr>
              <a:tr h="193768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72657"/>
                  </a:ext>
                </a:extLst>
              </a:tr>
              <a:tr h="226063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R6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3503"/>
                  </a:ext>
                </a:extLst>
              </a:tr>
              <a:tr h="226063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R7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60257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84138" algn="l"/>
                          <a:tab pos="53975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N.A.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5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042176E-D33A-4566-9146-CFD491506171}"/>
              </a:ext>
            </a:extLst>
          </p:cNvPr>
          <p:cNvSpPr/>
          <p:nvPr/>
        </p:nvSpPr>
        <p:spPr>
          <a:xfrm>
            <a:off x="6591869" y="777922"/>
            <a:ext cx="4922798" cy="145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A6175B-4649-4FB8-AE6E-A4C95A63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b="1" dirty="0"/>
              <a:t>Diseño – Tipo 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E1E024-BDEA-45FD-970D-8912EFBE1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D4C6782-459B-4720-B1FA-356CFB7E5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44519"/>
              </p:ext>
            </p:extLst>
          </p:nvPr>
        </p:nvGraphicFramePr>
        <p:xfrm>
          <a:off x="5400675" y="1011981"/>
          <a:ext cx="5400675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Visio" r:id="rId3" imgW="12325222" imgH="12220588" progId="Visio.Drawing.15">
                  <p:embed/>
                </p:oleObj>
              </mc:Choice>
              <mc:Fallback>
                <p:oleObj name="Visio" r:id="rId3" imgW="12325222" imgH="1222058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11981"/>
                        <a:ext cx="5400675" cy="535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9A231F3-5A84-4C22-934A-CAE6B1E3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5155A4-89AB-4C79-9632-382C33C38C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725573" y="2465387"/>
            <a:ext cx="5929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BBC7389-24B7-45A4-ADA0-B4DAAA80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430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D87784B-85CF-4F9D-A35D-61D8E6423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7479"/>
              </p:ext>
            </p:extLst>
          </p:nvPr>
        </p:nvGraphicFramePr>
        <p:xfrm>
          <a:off x="1743158" y="3101530"/>
          <a:ext cx="2771775" cy="288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Visio" r:id="rId5" imgW="6276932" imgH="6515153" progId="Visio.Drawing.15">
                  <p:embed/>
                </p:oleObj>
              </mc:Choice>
              <mc:Fallback>
                <p:oleObj name="Visio" r:id="rId5" imgW="6276932" imgH="6515153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158" y="3101530"/>
                        <a:ext cx="2771775" cy="28810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7A88743-52E5-44A8-BEDD-EF710B948584}"/>
              </a:ext>
            </a:extLst>
          </p:cNvPr>
          <p:cNvSpPr/>
          <p:nvPr/>
        </p:nvSpPr>
        <p:spPr>
          <a:xfrm>
            <a:off x="889011" y="1946621"/>
            <a:ext cx="227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Centro de Informática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9F449D-7466-4717-A3A6-06166FB5123E}"/>
              </a:ext>
            </a:extLst>
          </p:cNvPr>
          <p:cNvSpPr/>
          <p:nvPr/>
        </p:nvSpPr>
        <p:spPr>
          <a:xfrm>
            <a:off x="1455258" y="3423537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CPD</a:t>
            </a:r>
          </a:p>
        </p:txBody>
      </p:sp>
    </p:spTree>
    <p:extLst>
      <p:ext uri="{BB962C8B-B14F-4D97-AF65-F5344CB8AC3E}">
        <p14:creationId xmlns:p14="http://schemas.microsoft.com/office/powerpoint/2010/main" val="402868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0F09-CD1B-4956-AF5F-73C014C2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– Tipo I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D7715AA-9DA9-40C3-8E28-88BEA0EF0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53370"/>
              </p:ext>
            </p:extLst>
          </p:nvPr>
        </p:nvGraphicFramePr>
        <p:xfrm>
          <a:off x="6218868" y="2151048"/>
          <a:ext cx="5494667" cy="361813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4178">
                  <a:extLst>
                    <a:ext uri="{9D8B030D-6E8A-4147-A177-3AD203B41FA5}">
                      <a16:colId xmlns:a16="http://schemas.microsoft.com/office/drawing/2014/main" val="2160488030"/>
                    </a:ext>
                  </a:extLst>
                </a:gridCol>
                <a:gridCol w="573206">
                  <a:extLst>
                    <a:ext uri="{9D8B030D-6E8A-4147-A177-3AD203B41FA5}">
                      <a16:colId xmlns:a16="http://schemas.microsoft.com/office/drawing/2014/main" val="1332030716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405572718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3998825506"/>
                    </a:ext>
                  </a:extLst>
                </a:gridCol>
                <a:gridCol w="2756847">
                  <a:extLst>
                    <a:ext uri="{9D8B030D-6E8A-4147-A177-3AD203B41FA5}">
                      <a16:colId xmlns:a16="http://schemas.microsoft.com/office/drawing/2014/main" val="3281377097"/>
                    </a:ext>
                  </a:extLst>
                </a:gridCol>
              </a:tblGrid>
              <a:tr h="269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Tipo Sede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Sede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Bloque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Área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Solución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205367295"/>
                  </a:ext>
                </a:extLst>
              </a:tr>
              <a:tr h="217382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I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Centro de Informática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Core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OSPF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11961974"/>
                  </a:ext>
                </a:extLst>
              </a:tr>
              <a:tr h="2173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706294385"/>
                  </a:ext>
                </a:extLst>
              </a:tr>
              <a:tr h="2173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895248340"/>
                  </a:ext>
                </a:extLst>
              </a:tr>
              <a:tr h="4171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CPD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Zonas por nivel funcional, separación gestión de servicio, Unificar cableado a fibra, Frontales en ADC, acelerador contenidos, OCSP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58815477"/>
                  </a:ext>
                </a:extLst>
              </a:tr>
              <a:tr h="1103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Zonas por nivel funcional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634091971"/>
                  </a:ext>
                </a:extLst>
              </a:tr>
              <a:tr h="4785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WAF, segmentación zonas, pasarela para gestión, aislamiento gestión, OCSP, segmentación servidores, conexión entre servidores, Unificación servicios en ADC.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1217793037"/>
                  </a:ext>
                </a:extLst>
              </a:tr>
              <a:tr h="491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Interno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Segmentación redes por rol, separación direccionamiento Inalambrico-cableado, Invitados portal cautivo autogestionado, NAC Server, Automatización procesos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812009823"/>
                  </a:ext>
                </a:extLst>
              </a:tr>
              <a:tr h="4413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Visibilidad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Segmentación, separación direccionamiento Inalambrico-cableado, NAC Server, Integración firewall-NAC.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979457859"/>
                  </a:ext>
                </a:extLst>
              </a:tr>
              <a:tr h="7460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Seguridad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Adición firewall, IPS, Antivirus, Quitar VLAN1 default, Asignar VLAN98 default, </a:t>
                      </a:r>
                      <a:r>
                        <a:rPr lang="es-ES" sz="800" dirty="0" err="1">
                          <a:effectLst/>
                        </a:rPr>
                        <a:t>shutdown</a:t>
                      </a:r>
                      <a:r>
                        <a:rPr lang="es-ES" sz="800" dirty="0">
                          <a:effectLst/>
                        </a:rPr>
                        <a:t> puertos, segmentación redes, separación direccionamiento </a:t>
                      </a:r>
                      <a:r>
                        <a:rPr lang="es-ES" sz="800" dirty="0" err="1">
                          <a:effectLst/>
                        </a:rPr>
                        <a:t>Inalambrico</a:t>
                      </a:r>
                      <a:r>
                        <a:rPr lang="es-ES" sz="800" dirty="0">
                          <a:effectLst/>
                        </a:rPr>
                        <a:t>-cableado, 802.1X, Validación LDAP, NAC Server, Integración firewall-NAC, detección temprana,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412979027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899BAE-5D20-487E-890B-8F287757F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768"/>
              </p:ext>
            </p:extLst>
          </p:nvPr>
        </p:nvGraphicFramePr>
        <p:xfrm>
          <a:off x="478465" y="1880935"/>
          <a:ext cx="5295013" cy="41583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8465">
                  <a:extLst>
                    <a:ext uri="{9D8B030D-6E8A-4147-A177-3AD203B41FA5}">
                      <a16:colId xmlns:a16="http://schemas.microsoft.com/office/drawing/2014/main" val="2160488030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val="1332030716"/>
                    </a:ext>
                  </a:extLst>
                </a:gridCol>
                <a:gridCol w="699008">
                  <a:extLst>
                    <a:ext uri="{9D8B030D-6E8A-4147-A177-3AD203B41FA5}">
                      <a16:colId xmlns:a16="http://schemas.microsoft.com/office/drawing/2014/main" val="4055727182"/>
                    </a:ext>
                  </a:extLst>
                </a:gridCol>
                <a:gridCol w="1351452">
                  <a:extLst>
                    <a:ext uri="{9D8B030D-6E8A-4147-A177-3AD203B41FA5}">
                      <a16:colId xmlns:a16="http://schemas.microsoft.com/office/drawing/2014/main" val="3998825506"/>
                    </a:ext>
                  </a:extLst>
                </a:gridCol>
                <a:gridCol w="2213195">
                  <a:extLst>
                    <a:ext uri="{9D8B030D-6E8A-4147-A177-3AD203B41FA5}">
                      <a16:colId xmlns:a16="http://schemas.microsoft.com/office/drawing/2014/main" val="3281377097"/>
                    </a:ext>
                  </a:extLst>
                </a:gridCol>
              </a:tblGrid>
              <a:tr h="2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Tipo Sede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Sede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Bloque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Área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Solución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205367295"/>
                  </a:ext>
                </a:extLst>
              </a:tr>
              <a:tr h="195846"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I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Centro de Informática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General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Separación bloques, separación zonas, definición propósito bloques, Gestor log centralizado, perfilado CA </a:t>
                      </a:r>
                      <a:r>
                        <a:rPr lang="es-ES" sz="800" dirty="0" err="1">
                          <a:effectLst/>
                        </a:rPr>
                        <a:t>Spectrum</a:t>
                      </a:r>
                      <a:endParaRPr lang="es-ES" sz="800" dirty="0">
                        <a:effectLst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11961974"/>
                  </a:ext>
                </a:extLst>
              </a:tr>
              <a:tr h="195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94385"/>
                  </a:ext>
                </a:extLst>
              </a:tr>
              <a:tr h="195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27069"/>
                  </a:ext>
                </a:extLst>
              </a:tr>
              <a:tr h="154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Internet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Eliminación proxy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118536675"/>
                  </a:ext>
                </a:extLst>
              </a:tr>
              <a:tr h="154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851730100"/>
                  </a:ext>
                </a:extLst>
              </a:tr>
              <a:tr h="154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Restricción URLs, Filtrado capa 7, IPS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450876933"/>
                  </a:ext>
                </a:extLst>
              </a:tr>
              <a:tr h="1441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Interconexión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Gestión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2997649753"/>
                  </a:ext>
                </a:extLst>
              </a:tr>
              <a:tr h="1441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Visibilidad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4182415848"/>
                  </a:ext>
                </a:extLst>
              </a:tr>
              <a:tr h="1441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Políticas Antivirus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287860638"/>
                  </a:ext>
                </a:extLst>
              </a:tr>
              <a:tr h="4323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Externa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Sustitución P2P por VRF, integración LDAP, OCSP, APN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1275355491"/>
                  </a:ext>
                </a:extLst>
              </a:tr>
              <a:tr h="2882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Usuarios individualizados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856214768"/>
                  </a:ext>
                </a:extLst>
              </a:tr>
              <a:tr h="7714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Concentrador VPN antes firewall, SSO, Integración LDAP, políticas base usuario, eliminación usuarios locales, </a:t>
                      </a:r>
                      <a:r>
                        <a:rPr lang="es-ES" sz="800" dirty="0" err="1">
                          <a:effectLst/>
                        </a:rPr>
                        <a:t>user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login</a:t>
                      </a:r>
                      <a:r>
                        <a:rPr lang="es-ES" sz="800" dirty="0">
                          <a:effectLst/>
                        </a:rPr>
                        <a:t> certificado, OCSP, plataforma salto, IPS Antivirus, Inspección SSL.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4015210446"/>
                  </a:ext>
                </a:extLst>
              </a:tr>
              <a:tr h="2882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DMZ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Gestión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Aceleración, wildcard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3496262792"/>
                  </a:ext>
                </a:extLst>
              </a:tr>
              <a:tr h="1441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Visibilidad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1689606591"/>
                  </a:ext>
                </a:extLst>
              </a:tr>
              <a:tr h="4607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Seguridad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WAF, reverse proxy, aislamiento servidores públicos, firewall entre DMZ y Core, doble barrera fabricante.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 anchor="ctr"/>
                </a:tc>
                <a:extLst>
                  <a:ext uri="{0D108BD9-81ED-4DB2-BD59-A6C34878D82A}">
                    <a16:rowId xmlns:a16="http://schemas.microsoft.com/office/drawing/2014/main" val="80241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6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33705E-9ACF-4F1C-8ADE-FAF710304D74}"/>
              </a:ext>
            </a:extLst>
          </p:cNvPr>
          <p:cNvSpPr/>
          <p:nvPr/>
        </p:nvSpPr>
        <p:spPr>
          <a:xfrm>
            <a:off x="7410733" y="777922"/>
            <a:ext cx="4103933" cy="145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58F843-975F-4FFD-A96C-37EA540F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– Tipo 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D05C53-506B-45E8-96B1-3CC29D32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2452154-5DE1-4980-95AC-CE5D729D9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66188"/>
              </p:ext>
            </p:extLst>
          </p:nvPr>
        </p:nvGraphicFramePr>
        <p:xfrm>
          <a:off x="6800850" y="1361222"/>
          <a:ext cx="53911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Visio" r:id="rId3" imgW="7848797" imgH="7581742" progId="Visio.Drawing.15">
                  <p:embed/>
                </p:oleObj>
              </mc:Choice>
              <mc:Fallback>
                <p:oleObj name="Visio" r:id="rId3" imgW="7848797" imgH="758174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361222"/>
                        <a:ext cx="5391150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>
            <a:extLst>
              <a:ext uri="{FF2B5EF4-FFF2-40B4-BE49-F238E27FC236}">
                <a16:creationId xmlns:a16="http://schemas.microsoft.com/office/drawing/2014/main" id="{3CB56863-024B-499C-9E45-96B8C593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55" y="2402039"/>
            <a:ext cx="4716932" cy="29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Marcador de contenido 4">
            <a:extLst>
              <a:ext uri="{FF2B5EF4-FFF2-40B4-BE49-F238E27FC236}">
                <a16:creationId xmlns:a16="http://schemas.microsoft.com/office/drawing/2014/main" id="{0A7D4CF6-9450-4F0D-9012-B8DEC742644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8"/>
          <a:stretch>
            <a:fillRect/>
          </a:stretch>
        </p:blipFill>
        <p:spPr bwMode="auto">
          <a:xfrm>
            <a:off x="2102684" y="5591174"/>
            <a:ext cx="4220495" cy="11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552F2CA-A7F9-4E70-8865-8589AC8C594B}"/>
              </a:ext>
            </a:extLst>
          </p:cNvPr>
          <p:cNvSpPr/>
          <p:nvPr/>
        </p:nvSpPr>
        <p:spPr>
          <a:xfrm>
            <a:off x="1097280" y="1970941"/>
            <a:ext cx="117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Hospitales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554E93-7ACF-4A15-817B-EE59AA19AE7E}"/>
              </a:ext>
            </a:extLst>
          </p:cNvPr>
          <p:cNvSpPr/>
          <p:nvPr/>
        </p:nvSpPr>
        <p:spPr>
          <a:xfrm>
            <a:off x="1321348" y="2759061"/>
            <a:ext cx="1910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Diagrama bloques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99C47F-A442-49D7-9DE3-BF5EA7625687}"/>
              </a:ext>
            </a:extLst>
          </p:cNvPr>
          <p:cNvSpPr/>
          <p:nvPr/>
        </p:nvSpPr>
        <p:spPr>
          <a:xfrm>
            <a:off x="1251339" y="5778541"/>
            <a:ext cx="69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Stack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7486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CF0C4-5AB8-447C-9293-ECD9C368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– Tipo I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884E49-4BAE-42B1-8FF9-44A19300A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12110"/>
              </p:ext>
            </p:extLst>
          </p:nvPr>
        </p:nvGraphicFramePr>
        <p:xfrm>
          <a:off x="6126480" y="2734066"/>
          <a:ext cx="5228165" cy="250769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4316">
                  <a:extLst>
                    <a:ext uri="{9D8B030D-6E8A-4147-A177-3AD203B41FA5}">
                      <a16:colId xmlns:a16="http://schemas.microsoft.com/office/drawing/2014/main" val="2586705258"/>
                    </a:ext>
                  </a:extLst>
                </a:gridCol>
                <a:gridCol w="698095">
                  <a:extLst>
                    <a:ext uri="{9D8B030D-6E8A-4147-A177-3AD203B41FA5}">
                      <a16:colId xmlns:a16="http://schemas.microsoft.com/office/drawing/2014/main" val="1373048914"/>
                    </a:ext>
                  </a:extLst>
                </a:gridCol>
                <a:gridCol w="637391">
                  <a:extLst>
                    <a:ext uri="{9D8B030D-6E8A-4147-A177-3AD203B41FA5}">
                      <a16:colId xmlns:a16="http://schemas.microsoft.com/office/drawing/2014/main" val="2311052315"/>
                    </a:ext>
                  </a:extLst>
                </a:gridCol>
                <a:gridCol w="971263">
                  <a:extLst>
                    <a:ext uri="{9D8B030D-6E8A-4147-A177-3AD203B41FA5}">
                      <a16:colId xmlns:a16="http://schemas.microsoft.com/office/drawing/2014/main" val="3383566476"/>
                    </a:ext>
                  </a:extLst>
                </a:gridCol>
                <a:gridCol w="2337100">
                  <a:extLst>
                    <a:ext uri="{9D8B030D-6E8A-4147-A177-3AD203B41FA5}">
                      <a16:colId xmlns:a16="http://schemas.microsoft.com/office/drawing/2014/main" val="2031291329"/>
                    </a:ext>
                  </a:extLst>
                </a:gridCol>
              </a:tblGrid>
              <a:tr h="1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Tipo Sede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Sede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Bloque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Área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Solución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val="1817840330"/>
                  </a:ext>
                </a:extLst>
              </a:tr>
              <a:tr h="791880">
                <a:tc rowSpan="3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Usuarios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Gestión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Falsos distribución, </a:t>
                      </a:r>
                      <a:r>
                        <a:rPr lang="es-ES" sz="900" dirty="0" err="1">
                          <a:effectLst/>
                        </a:rPr>
                        <a:t>stack</a:t>
                      </a:r>
                      <a:r>
                        <a:rPr lang="es-ES" sz="900" dirty="0">
                          <a:effectLst/>
                        </a:rPr>
                        <a:t>, definición protocolo de conexión, eliminación STP, aumento caudal, topología libre bucles, segmentación redes por rol, separación direccionamiento </a:t>
                      </a:r>
                      <a:r>
                        <a:rPr lang="es-ES" sz="900" dirty="0" err="1">
                          <a:effectLst/>
                        </a:rPr>
                        <a:t>Inalambrico</a:t>
                      </a:r>
                      <a:r>
                        <a:rPr lang="es-ES" sz="900" dirty="0">
                          <a:effectLst/>
                        </a:rPr>
                        <a:t>-cableado, Invitados portal cautivo autogestionado, NAC Server, Automatización procesos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val="3915943813"/>
                  </a:ext>
                </a:extLst>
              </a:tr>
              <a:tr h="3599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Visibilidad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Segmentación, separación direccionamiento </a:t>
                      </a:r>
                      <a:r>
                        <a:rPr lang="es-ES" sz="900" dirty="0" err="1">
                          <a:effectLst/>
                        </a:rPr>
                        <a:t>Inalambrico</a:t>
                      </a:r>
                      <a:r>
                        <a:rPr lang="es-ES" sz="900" dirty="0">
                          <a:effectLst/>
                        </a:rPr>
                        <a:t>-cableado, NAC Server, Integración firewall-NAC, Wifi centralizada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val="3788021143"/>
                  </a:ext>
                </a:extLst>
              </a:tr>
              <a:tr h="9358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Adición firewall, IPS, Antivirus, Quitar VLAN1 default, Asignar VLAN98 default, </a:t>
                      </a:r>
                      <a:r>
                        <a:rPr lang="es-ES" sz="900" dirty="0" err="1">
                          <a:effectLst/>
                        </a:rPr>
                        <a:t>shutdown</a:t>
                      </a:r>
                      <a:r>
                        <a:rPr lang="es-ES" sz="900" dirty="0">
                          <a:effectLst/>
                        </a:rPr>
                        <a:t> puertos, segmentación redes, separación direccionamiento </a:t>
                      </a:r>
                      <a:r>
                        <a:rPr lang="es-ES" sz="900" dirty="0" err="1">
                          <a:effectLst/>
                        </a:rPr>
                        <a:t>Inalambrico</a:t>
                      </a:r>
                      <a:r>
                        <a:rPr lang="es-ES" sz="900" dirty="0">
                          <a:effectLst/>
                        </a:rPr>
                        <a:t>-cableado, 802.1X, WPA2-PSK-AES Validación LDAP, NAC Server, Integración firewall-NAC, detección temprana, Wifi Ciudadano separada de la red.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val="3237966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6017F50-912A-490A-956B-603CBBF1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5364"/>
              </p:ext>
            </p:extLst>
          </p:nvPr>
        </p:nvGraphicFramePr>
        <p:xfrm>
          <a:off x="595959" y="1923735"/>
          <a:ext cx="4945033" cy="38704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4101">
                  <a:extLst>
                    <a:ext uri="{9D8B030D-6E8A-4147-A177-3AD203B41FA5}">
                      <a16:colId xmlns:a16="http://schemas.microsoft.com/office/drawing/2014/main" val="2586705258"/>
                    </a:ext>
                  </a:extLst>
                </a:gridCol>
                <a:gridCol w="736578">
                  <a:extLst>
                    <a:ext uri="{9D8B030D-6E8A-4147-A177-3AD203B41FA5}">
                      <a16:colId xmlns:a16="http://schemas.microsoft.com/office/drawing/2014/main" val="1373048914"/>
                    </a:ext>
                  </a:extLst>
                </a:gridCol>
                <a:gridCol w="629434">
                  <a:extLst>
                    <a:ext uri="{9D8B030D-6E8A-4147-A177-3AD203B41FA5}">
                      <a16:colId xmlns:a16="http://schemas.microsoft.com/office/drawing/2014/main" val="2311052315"/>
                    </a:ext>
                  </a:extLst>
                </a:gridCol>
                <a:gridCol w="967755">
                  <a:extLst>
                    <a:ext uri="{9D8B030D-6E8A-4147-A177-3AD203B41FA5}">
                      <a16:colId xmlns:a16="http://schemas.microsoft.com/office/drawing/2014/main" val="3383566476"/>
                    </a:ext>
                  </a:extLst>
                </a:gridCol>
                <a:gridCol w="2047165">
                  <a:extLst>
                    <a:ext uri="{9D8B030D-6E8A-4147-A177-3AD203B41FA5}">
                      <a16:colId xmlns:a16="http://schemas.microsoft.com/office/drawing/2014/main" val="2031291329"/>
                    </a:ext>
                  </a:extLst>
                </a:gridCol>
              </a:tblGrid>
              <a:tr h="292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Tipo Sede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Sede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Bloque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Área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Solución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1817840330"/>
                  </a:ext>
                </a:extLst>
              </a:tr>
              <a:tr h="121759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Hospitales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General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Hibrido arquitectura 3 capas y Core Compacto, Gestor log centralizado, perfilado CA </a:t>
                      </a:r>
                      <a:r>
                        <a:rPr lang="es-ES" sz="900" dirty="0" err="1">
                          <a:effectLst/>
                        </a:rPr>
                        <a:t>Spectrum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3778029029"/>
                  </a:ext>
                </a:extLst>
              </a:tr>
              <a:tr h="1217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2450"/>
                  </a:ext>
                </a:extLst>
              </a:tr>
              <a:tr h="2435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27329"/>
                  </a:ext>
                </a:extLst>
              </a:tr>
              <a:tr h="345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CORE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OSPF, eliminación </a:t>
                      </a:r>
                      <a:r>
                        <a:rPr lang="es-ES" sz="900" dirty="0" err="1">
                          <a:effectLst/>
                        </a:rPr>
                        <a:t>ACLs</a:t>
                      </a:r>
                      <a:r>
                        <a:rPr lang="es-ES" sz="900" dirty="0">
                          <a:effectLst/>
                        </a:rPr>
                        <a:t>, activo-activo, separación Zonas. 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3366986330"/>
                  </a:ext>
                </a:extLst>
              </a:tr>
              <a:tr h="1217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Nivel 3 Firewall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4027760501"/>
                  </a:ext>
                </a:extLst>
              </a:tr>
              <a:tr h="2435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Firewall Gestiona todo tráfico, Separación Zonas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2339699994"/>
                  </a:ext>
                </a:extLst>
              </a:tr>
              <a:tr h="2435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Internet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SD-WAN con proveedor, QoS, OSPF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974354341"/>
                  </a:ext>
                </a:extLst>
              </a:tr>
              <a:tr h="1217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Monitorización SD-WAN.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2907138162"/>
                  </a:ext>
                </a:extLst>
              </a:tr>
              <a:tr h="487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Firewall en perímetro, reglas capa 7, Filtrado URL, IPS, Antivirus. Túneles IPSec entre sedes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371192808"/>
                  </a:ext>
                </a:extLst>
              </a:tr>
              <a:tr h="6901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CPD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Zonas por nivel funcional, separación gestión de servicio, Unificar cableado a fibra, stack switchs, redundancia servidores, eliminación STP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3566194851"/>
                  </a:ext>
                </a:extLst>
              </a:tr>
              <a:tr h="1217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Zonas por nivel funcional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3924746731"/>
                  </a:ext>
                </a:extLst>
              </a:tr>
              <a:tr h="6087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segmentación zonas, pasarela para gestión, aislamiento gestión, segmentación servidores, conexión entre servidores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 anchor="ctr"/>
                </a:tc>
                <a:extLst>
                  <a:ext uri="{0D108BD9-81ED-4DB2-BD59-A6C34878D82A}">
                    <a16:rowId xmlns:a16="http://schemas.microsoft.com/office/drawing/2014/main" val="299481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9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D85B-CAF3-46B9-885B-006CAAC0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– Tipo II y Tipo III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A4E7CE-93E1-4E86-8146-CC728E43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98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8985FF5-5C5C-49BE-82F9-433299E00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78519"/>
              </p:ext>
            </p:extLst>
          </p:nvPr>
        </p:nvGraphicFramePr>
        <p:xfrm>
          <a:off x="361950" y="1923170"/>
          <a:ext cx="53911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Visio" r:id="rId3" imgW="7410460" imgH="5934141" progId="Visio.Drawing.15">
                  <p:embed/>
                </p:oleObj>
              </mc:Choice>
              <mc:Fallback>
                <p:oleObj name="Visio" r:id="rId3" imgW="7410460" imgH="593414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923170"/>
                        <a:ext cx="539115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74E949F-5300-4D74-86DF-2C8BED381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07145"/>
              </p:ext>
            </p:extLst>
          </p:nvPr>
        </p:nvGraphicFramePr>
        <p:xfrm>
          <a:off x="5506686" y="1859028"/>
          <a:ext cx="6432547" cy="435981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8455">
                  <a:extLst>
                    <a:ext uri="{9D8B030D-6E8A-4147-A177-3AD203B41FA5}">
                      <a16:colId xmlns:a16="http://schemas.microsoft.com/office/drawing/2014/main" val="232250379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3972440126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3954414150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4231289503"/>
                    </a:ext>
                  </a:extLst>
                </a:gridCol>
                <a:gridCol w="3068187">
                  <a:extLst>
                    <a:ext uri="{9D8B030D-6E8A-4147-A177-3AD203B41FA5}">
                      <a16:colId xmlns:a16="http://schemas.microsoft.com/office/drawing/2014/main" val="1969406404"/>
                    </a:ext>
                  </a:extLst>
                </a:gridCol>
              </a:tblGrid>
              <a:tr h="165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Tipo Sede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Sede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Bloque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Área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Solución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17375977"/>
                  </a:ext>
                </a:extLst>
              </a:tr>
              <a:tr h="81024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II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Hospitales y Centros de Especialidades. Centros de Salud y Centros administrativos. &gt;20 usuarios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General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Core compacto, definición protocolo de conexión, eliminación STP, aumento caudal, topología libre bucles, segmentación redes por rol, separación direccionamiento Inalambrico-cableado, Invitados portal cautivo autogestionado, NAC Server, Automatización procesos, SD-WAN con proveedor, QoS, OSPF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333318092"/>
                  </a:ext>
                </a:extLst>
              </a:tr>
              <a:tr h="5401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Segmentación, separación direccionamiento Inalambrico-cableado, NAC Server, Integración firewall-NAC, Wifi centralizada, monitorización SD-WAN, Nivel III en core, Gestor log centralizado, perfilado CA Spectrum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2477728178"/>
                  </a:ext>
                </a:extLst>
              </a:tr>
              <a:tr h="810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Quitar VLAN1 default, Asignar VLAN98 default, </a:t>
                      </a:r>
                      <a:r>
                        <a:rPr lang="es-ES" sz="900" dirty="0" err="1">
                          <a:effectLst/>
                        </a:rPr>
                        <a:t>shutdown</a:t>
                      </a:r>
                      <a:r>
                        <a:rPr lang="es-ES" sz="900" dirty="0">
                          <a:effectLst/>
                        </a:rPr>
                        <a:t> puertos, segmentación redes, separación direccionamiento </a:t>
                      </a:r>
                      <a:r>
                        <a:rPr lang="es-ES" sz="900" dirty="0" err="1">
                          <a:effectLst/>
                        </a:rPr>
                        <a:t>Inalambrico</a:t>
                      </a:r>
                      <a:r>
                        <a:rPr lang="es-ES" sz="900" dirty="0">
                          <a:effectLst/>
                        </a:rPr>
                        <a:t>-cableado, 802.1X, WPA2-PSK-AES Validación LDAP, NAC Server, Integración firewall-NAC, detección temprana, Wifi Ciudadano separada de la red, túneles </a:t>
                      </a:r>
                      <a:r>
                        <a:rPr lang="es-ES" sz="900" dirty="0" err="1">
                          <a:effectLst/>
                        </a:rPr>
                        <a:t>IPSec</a:t>
                      </a:r>
                      <a:r>
                        <a:rPr lang="es-ES" sz="900" dirty="0">
                          <a:effectLst/>
                        </a:rPr>
                        <a:t> entre sedes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3253253472"/>
                  </a:ext>
                </a:extLst>
              </a:tr>
              <a:tr h="74272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III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Centros de Salud y Centros administrativos.  &lt;20 usuarios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General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Gestión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Definición protocolo de conexión, eliminación STP, aumento caudal, topología libre bucles, segmentación redes por rol, separación direccionamiento Inalambrico-cableado, Invitados portal cautivo autogestionado, NAC Server, Automatización procesos, SD-WAN con proveedor, QoS, OSPF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1504317283"/>
                  </a:ext>
                </a:extLst>
              </a:tr>
              <a:tr h="4726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Visibilidad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Segmentación, separación direccionamiento Inalambrico-cableado, NAC Server, Integración firewall-NAC, Wifi centralizada, monitorización SD-WAN, perfilado CA Spectrum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2984426825"/>
                  </a:ext>
                </a:extLst>
              </a:tr>
              <a:tr h="810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Seguridad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Quitar VLAN1 default, Asignar VLAN98 default, </a:t>
                      </a:r>
                      <a:r>
                        <a:rPr lang="es-ES" sz="900" dirty="0" err="1">
                          <a:effectLst/>
                        </a:rPr>
                        <a:t>shutdown</a:t>
                      </a:r>
                      <a:r>
                        <a:rPr lang="es-ES" sz="900" dirty="0">
                          <a:effectLst/>
                        </a:rPr>
                        <a:t> puertos, segmentación redes, separación direccionamiento </a:t>
                      </a:r>
                      <a:r>
                        <a:rPr lang="es-ES" sz="900" dirty="0" err="1">
                          <a:effectLst/>
                        </a:rPr>
                        <a:t>Inalambrico</a:t>
                      </a:r>
                      <a:r>
                        <a:rPr lang="es-ES" sz="900" dirty="0">
                          <a:effectLst/>
                        </a:rPr>
                        <a:t>-cableado, 802.1X, WPA2-PSK-AES Validación LDAP, NAC Server, Integración firewall-NAC, detección temprana, Wifi Ciudadano separada de la red, túneles </a:t>
                      </a:r>
                      <a:r>
                        <a:rPr lang="es-ES" sz="900" dirty="0" err="1">
                          <a:effectLst/>
                        </a:rPr>
                        <a:t>IPSec</a:t>
                      </a:r>
                      <a:r>
                        <a:rPr lang="es-ES" sz="900" dirty="0">
                          <a:effectLst/>
                        </a:rPr>
                        <a:t> entre sedes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/>
                </a:tc>
                <a:extLst>
                  <a:ext uri="{0D108BD9-81ED-4DB2-BD59-A6C34878D82A}">
                    <a16:rowId xmlns:a16="http://schemas.microsoft.com/office/drawing/2014/main" val="257169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59F3C-149C-4663-8420-D54E9757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- </a:t>
            </a:r>
            <a:r>
              <a:rPr lang="es-ES" b="1" dirty="0" err="1"/>
              <a:t>MacroLAN</a:t>
            </a:r>
            <a:endParaRPr lang="es-ES" b="1" dirty="0"/>
          </a:p>
        </p:txBody>
      </p:sp>
      <p:pic>
        <p:nvPicPr>
          <p:cNvPr id="12290" name="Picture 2" descr="Get on Top of Network Overlays">
            <a:extLst>
              <a:ext uri="{FF2B5EF4-FFF2-40B4-BE49-F238E27FC236}">
                <a16:creationId xmlns:a16="http://schemas.microsoft.com/office/drawing/2014/main" id="{467AAC50-506A-4DB7-98DC-0EB3B4BB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32" y="2679371"/>
            <a:ext cx="6624898" cy="32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809357-AC60-4C9F-B467-918B9AA7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33978"/>
            <a:ext cx="9790641" cy="4153849"/>
          </a:xfrm>
        </p:spPr>
        <p:txBody>
          <a:bodyPr>
            <a:normAutofit/>
          </a:bodyPr>
          <a:lstStyle/>
          <a:p>
            <a:r>
              <a:rPr lang="es-ES" dirty="0"/>
              <a:t>Cambio de contratación de servicio a </a:t>
            </a:r>
            <a:r>
              <a:rPr lang="es-ES" b="1" dirty="0"/>
              <a:t>SD-WAN, </a:t>
            </a:r>
            <a:r>
              <a:rPr lang="es-ES" dirty="0"/>
              <a:t>aportando las </a:t>
            </a:r>
            <a:r>
              <a:rPr lang="es-ES" b="1" dirty="0"/>
              <a:t>siguientes ventajas:</a:t>
            </a:r>
          </a:p>
          <a:p>
            <a:pPr lvl="1"/>
            <a:r>
              <a:rPr lang="es-ES" dirty="0"/>
              <a:t>SD-WAN</a:t>
            </a:r>
          </a:p>
          <a:p>
            <a:pPr lvl="1"/>
            <a:r>
              <a:rPr lang="es-ES" dirty="0"/>
              <a:t>Posibilita tener mayor visión de la red </a:t>
            </a:r>
            <a:r>
              <a:rPr lang="es-ES" dirty="0" err="1"/>
              <a:t>MacroLAN</a:t>
            </a:r>
            <a:endParaRPr lang="es-ES" dirty="0"/>
          </a:p>
          <a:p>
            <a:pPr lvl="1"/>
            <a:r>
              <a:rPr lang="es-ES" dirty="0"/>
              <a:t>Dota inteligencia a la red</a:t>
            </a:r>
          </a:p>
          <a:p>
            <a:pPr lvl="1"/>
            <a:r>
              <a:rPr lang="es-ES" dirty="0"/>
              <a:t>Infraestructura construida en base al servicio</a:t>
            </a:r>
          </a:p>
          <a:p>
            <a:pPr lvl="1"/>
            <a:r>
              <a:rPr lang="es-ES" dirty="0" err="1"/>
              <a:t>QoS</a:t>
            </a:r>
            <a:r>
              <a:rPr lang="es-ES" dirty="0"/>
              <a:t> basado en servicio</a:t>
            </a:r>
          </a:p>
          <a:p>
            <a:pPr lvl="1"/>
            <a:r>
              <a:rPr lang="es-ES" dirty="0"/>
              <a:t>OSPF área 0 – </a:t>
            </a:r>
            <a:r>
              <a:rPr lang="es-ES" dirty="0" err="1"/>
              <a:t>BRs</a:t>
            </a:r>
            <a:r>
              <a:rPr lang="es-ES" dirty="0"/>
              <a:t> </a:t>
            </a:r>
            <a:r>
              <a:rPr lang="es-ES" dirty="0" err="1"/>
              <a:t>routers</a:t>
            </a:r>
            <a:r>
              <a:rPr lang="es-ES" dirty="0"/>
              <a:t> sedes optimizando</a:t>
            </a:r>
          </a:p>
          <a:p>
            <a:pPr marL="201168" lvl="1" indent="0">
              <a:buNone/>
            </a:pPr>
            <a:r>
              <a:rPr lang="es-ES" dirty="0"/>
              <a:t>    gestión y tráfico.</a:t>
            </a:r>
          </a:p>
          <a:p>
            <a:pPr lvl="1"/>
            <a:r>
              <a:rPr lang="es-ES" dirty="0" err="1"/>
              <a:t>QoE</a:t>
            </a:r>
            <a:endParaRPr lang="es-ES" dirty="0"/>
          </a:p>
          <a:p>
            <a:pPr lvl="1"/>
            <a:r>
              <a:rPr lang="es-ES" dirty="0"/>
              <a:t>Túneles entre sedes, </a:t>
            </a:r>
            <a:r>
              <a:rPr lang="es-ES" dirty="0" err="1"/>
              <a:t>securizando</a:t>
            </a:r>
            <a:r>
              <a:rPr lang="es-ES" dirty="0"/>
              <a:t> el camino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532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EA700-CE0E-436C-84CE-C2C927C2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- Monitorización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209C167-8613-4A9A-A8AC-8A8FC3FE6BA6}"/>
              </a:ext>
            </a:extLst>
          </p:cNvPr>
          <p:cNvSpPr txBox="1">
            <a:spLocks/>
          </p:cNvSpPr>
          <p:nvPr/>
        </p:nvSpPr>
        <p:spPr>
          <a:xfrm>
            <a:off x="894646" y="1791267"/>
            <a:ext cx="9790641" cy="41538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trata del </a:t>
            </a:r>
            <a:r>
              <a:rPr lang="es-ES" b="1" dirty="0"/>
              <a:t>punto débil para resolver peticiones e incidencias</a:t>
            </a:r>
            <a:r>
              <a:rPr lang="es-ES" dirty="0"/>
              <a:t> y es el principal causante de la </a:t>
            </a:r>
            <a:r>
              <a:rPr lang="es-ES" b="1" dirty="0"/>
              <a:t>detección tardía de amenazas</a:t>
            </a:r>
            <a:r>
              <a:rPr lang="es-ES" dirty="0"/>
              <a:t>.</a:t>
            </a:r>
          </a:p>
          <a:p>
            <a:r>
              <a:rPr lang="es-ES" b="1" dirty="0"/>
              <a:t>Tras ajuste del diseño</a:t>
            </a:r>
            <a:r>
              <a:rPr lang="es-ES" dirty="0"/>
              <a:t>, se realizan las siguientes modificaciones en la monitorización:</a:t>
            </a:r>
          </a:p>
          <a:p>
            <a:pPr marL="201168" lvl="1" indent="0">
              <a:buNone/>
            </a:pP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D3BC3A9-DA9F-44B1-B911-95183490768E}"/>
              </a:ext>
            </a:extLst>
          </p:cNvPr>
          <p:cNvSpPr txBox="1">
            <a:spLocks/>
          </p:cNvSpPr>
          <p:nvPr/>
        </p:nvSpPr>
        <p:spPr>
          <a:xfrm>
            <a:off x="908294" y="2857015"/>
            <a:ext cx="10261034" cy="441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Se mantiene CA </a:t>
            </a:r>
            <a:r>
              <a:rPr lang="es-ES" sz="2000" dirty="0" err="1"/>
              <a:t>Spectrum</a:t>
            </a:r>
            <a:r>
              <a:rPr lang="es-ES" sz="2000" dirty="0"/>
              <a:t>, pero se perfila del siguiente modo: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Se añaden </a:t>
            </a:r>
            <a:r>
              <a:rPr lang="es-ES" dirty="0" err="1"/>
              <a:t>thresholds</a:t>
            </a:r>
            <a:r>
              <a:rPr lang="es-ES" dirty="0"/>
              <a:t> para aumentar proactividad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Se habilitan </a:t>
            </a:r>
            <a:r>
              <a:rPr lang="es-ES" dirty="0" err="1"/>
              <a:t>backups</a:t>
            </a:r>
            <a:r>
              <a:rPr lang="es-ES" dirty="0"/>
              <a:t> de configuraciones y gestión de versiones y cambios.</a:t>
            </a:r>
          </a:p>
          <a:p>
            <a:r>
              <a:rPr lang="es-ES" sz="2000" dirty="0"/>
              <a:t>Se cambia </a:t>
            </a:r>
            <a:r>
              <a:rPr lang="es-ES" sz="2000" dirty="0" err="1"/>
              <a:t>Cacti</a:t>
            </a:r>
            <a:r>
              <a:rPr lang="es-ES" sz="2000" dirty="0"/>
              <a:t> por ELK </a:t>
            </a:r>
            <a:r>
              <a:rPr lang="es-ES" sz="2000" dirty="0" err="1"/>
              <a:t>Stack</a:t>
            </a:r>
            <a:r>
              <a:rPr lang="es-ES" sz="2000" dirty="0"/>
              <a:t>, por mayor adaptación al negocio: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Permite disponer de servidores altamente distribuidos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Almacena y representa logs de dispositivos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err="1"/>
              <a:t>Pollings</a:t>
            </a:r>
            <a:r>
              <a:rPr lang="es-ES" dirty="0"/>
              <a:t> SNMP a interfaces para almacenar tráfico.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Eventos de Seguridad capturados de los firewalls</a:t>
            </a:r>
          </a:p>
          <a:p>
            <a:r>
              <a:rPr lang="es-ES" sz="2000" dirty="0"/>
              <a:t>No se monitorizan las sedes Tipo III ya que decrementa considerablemente la gestión.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9850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47635-80CC-4501-AB30-CA13DF7E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E719A8-6ED3-4AA1-97AB-C338FD92E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02835"/>
              </p:ext>
            </p:extLst>
          </p:nvPr>
        </p:nvGraphicFramePr>
        <p:xfrm>
          <a:off x="634105" y="2293799"/>
          <a:ext cx="5286792" cy="35216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8430">
                  <a:extLst>
                    <a:ext uri="{9D8B030D-6E8A-4147-A177-3AD203B41FA5}">
                      <a16:colId xmlns:a16="http://schemas.microsoft.com/office/drawing/2014/main" val="151713443"/>
                    </a:ext>
                  </a:extLst>
                </a:gridCol>
                <a:gridCol w="3115660">
                  <a:extLst>
                    <a:ext uri="{9D8B030D-6E8A-4147-A177-3AD203B41FA5}">
                      <a16:colId xmlns:a16="http://schemas.microsoft.com/office/drawing/2014/main" val="589973667"/>
                    </a:ext>
                  </a:extLst>
                </a:gridCol>
                <a:gridCol w="765823">
                  <a:extLst>
                    <a:ext uri="{9D8B030D-6E8A-4147-A177-3AD203B41FA5}">
                      <a16:colId xmlns:a16="http://schemas.microsoft.com/office/drawing/2014/main" val="1176411172"/>
                    </a:ext>
                  </a:extLst>
                </a:gridCol>
                <a:gridCol w="816879">
                  <a:extLst>
                    <a:ext uri="{9D8B030D-6E8A-4147-A177-3AD203B41FA5}">
                      <a16:colId xmlns:a16="http://schemas.microsoft.com/office/drawing/2014/main" val="2436547515"/>
                    </a:ext>
                  </a:extLst>
                </a:gridCol>
              </a:tblGrid>
              <a:tr h="733669"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635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Valoraciones 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objetivos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extLst>
                  <a:ext uri="{0D108BD9-81ED-4DB2-BD59-A6C34878D82A}">
                    <a16:rowId xmlns:a16="http://schemas.microsoft.com/office/drawing/2014/main" val="3033551700"/>
                  </a:ext>
                </a:extLst>
              </a:tr>
              <a:tr h="224873">
                <a:tc rowSpan="2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O1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M1.a. ¿Qué nivel de mejora futura existe en la gestión del tráfico?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20%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rowSpan="2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extLst>
                  <a:ext uri="{0D108BD9-81ED-4DB2-BD59-A6C34878D82A}">
                    <a16:rowId xmlns:a16="http://schemas.microsoft.com/office/drawing/2014/main" val="3799078665"/>
                  </a:ext>
                </a:extLst>
              </a:tr>
              <a:tr h="2248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M1.b. ¿En qué medida se respeta la criticidad de los servicios?.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17828"/>
                  </a:ext>
                </a:extLst>
              </a:tr>
              <a:tr h="224873"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O2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M2.a. ¿Cuántos riesgos se han identificado?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+40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85%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extLst>
                  <a:ext uri="{0D108BD9-81ED-4DB2-BD59-A6C34878D82A}">
                    <a16:rowId xmlns:a16="http://schemas.microsoft.com/office/drawing/2014/main" val="3643537722"/>
                  </a:ext>
                </a:extLst>
              </a:tr>
              <a:tr h="2248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M2.b. ¿Qué estimación de riesgos se han identificado?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85%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639870"/>
                  </a:ext>
                </a:extLst>
              </a:tr>
              <a:tr h="199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M2.c. ¿El diseño cubre todos los riesgos identificados?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SI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4208"/>
                  </a:ext>
                </a:extLst>
              </a:tr>
              <a:tr h="137422"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O3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M3.a. ¿Cuántos diseños se han implementado?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4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95%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extLst>
                  <a:ext uri="{0D108BD9-81ED-4DB2-BD59-A6C34878D82A}">
                    <a16:rowId xmlns:a16="http://schemas.microsoft.com/office/drawing/2014/main" val="3916562302"/>
                  </a:ext>
                </a:extLst>
              </a:tr>
              <a:tr h="199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M3.b. ¿Se han respetado las buenas prácticas de diseño?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SI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51025"/>
                  </a:ext>
                </a:extLst>
              </a:tr>
              <a:tr h="3290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M3.c. ¿En qué grado se ajusta el diseño a la tipología de centro?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64779"/>
                  </a:ext>
                </a:extLst>
              </a:tr>
              <a:tr h="262352"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O4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M4.a. ¿Qué nivel de mejora se estima que se ha producido en la administración de la red?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70%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rowSpan="3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75%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extLst>
                  <a:ext uri="{0D108BD9-81ED-4DB2-BD59-A6C34878D82A}">
                    <a16:rowId xmlns:a16="http://schemas.microsoft.com/office/drawing/2014/main" val="4197507586"/>
                  </a:ext>
                </a:extLst>
              </a:tr>
              <a:tr h="2248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M4.b. ¿En qué grado se estima la variación de número de incidencias?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75%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80772"/>
                  </a:ext>
                </a:extLst>
              </a:tr>
              <a:tr h="374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M4.c ¿En cuánto se estima que varíe el tiempo de respuesta ante peticiones, cambios e incidencias?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15 min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1820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0DA9198-E94F-467E-94F2-7A3F1039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91236"/>
              </p:ext>
            </p:extLst>
          </p:nvPr>
        </p:nvGraphicFramePr>
        <p:xfrm>
          <a:off x="6462173" y="2037147"/>
          <a:ext cx="4693507" cy="40350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1897">
                  <a:extLst>
                    <a:ext uri="{9D8B030D-6E8A-4147-A177-3AD203B41FA5}">
                      <a16:colId xmlns:a16="http://schemas.microsoft.com/office/drawing/2014/main" val="4293632902"/>
                    </a:ext>
                  </a:extLst>
                </a:gridCol>
                <a:gridCol w="2657710">
                  <a:extLst>
                    <a:ext uri="{9D8B030D-6E8A-4147-A177-3AD203B41FA5}">
                      <a16:colId xmlns:a16="http://schemas.microsoft.com/office/drawing/2014/main" val="1625858970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4062625018"/>
                    </a:ext>
                  </a:extLst>
                </a:gridCol>
                <a:gridCol w="716950">
                  <a:extLst>
                    <a:ext uri="{9D8B030D-6E8A-4147-A177-3AD203B41FA5}">
                      <a16:colId xmlns:a16="http://schemas.microsoft.com/office/drawing/2014/main" val="1153877803"/>
                    </a:ext>
                  </a:extLst>
                </a:gridCol>
              </a:tblGrid>
              <a:tr h="28472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85725" algn="l"/>
                          <a:tab pos="539750" algn="l"/>
                        </a:tabLst>
                      </a:pPr>
                      <a:r>
                        <a:rPr lang="es-ES" sz="900" dirty="0">
                          <a:effectLst/>
                        </a:rPr>
                        <a:t>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métricas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effectLst/>
                        </a:rPr>
                        <a:t>Valoración objetivos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720102"/>
                  </a:ext>
                </a:extLst>
              </a:tr>
              <a:tr h="264550">
                <a:tc rowSpan="2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O5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M5.a.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medida mejora la visibilidad de la red?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593997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M5.b.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¿Qué grado de visión de la red se alcanza?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867802"/>
                  </a:ext>
                </a:extLst>
              </a:tr>
              <a:tr h="264550">
                <a:tc rowSpan="5"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O6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M6.a.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cuánto se estima la reducción de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584576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M6.b.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grado se estima la mejora en protección ante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79235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M6.c.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¿Cuánto se estima la mejora en protección ante intrusiones?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8240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M6.d.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medida se reduce la propagación?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95250" algn="l"/>
                          <a:tab pos="53975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30144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M6.e.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¿En qué grado se estima la posibilidad de detección de amenazas?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73136"/>
                  </a:ext>
                </a:extLst>
              </a:tr>
              <a:tr h="258357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M7.</a:t>
                      </a: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¿Se han respetado cada uno de los requisitos?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741650"/>
                  </a:ext>
                </a:extLst>
              </a:tr>
              <a:tr h="258357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79758"/>
                  </a:ext>
                </a:extLst>
              </a:tr>
              <a:tr h="172239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R3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46356"/>
                  </a:ext>
                </a:extLst>
              </a:tr>
              <a:tr h="172239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R4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85777"/>
                  </a:ext>
                </a:extLst>
              </a:tr>
              <a:tr h="193768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72657"/>
                  </a:ext>
                </a:extLst>
              </a:tr>
              <a:tr h="226063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R6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3503"/>
                  </a:ext>
                </a:extLst>
              </a:tr>
              <a:tr h="226063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R7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60257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R8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3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AAAF-A70B-4DD1-959B-231C39F4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Índice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119833D-0C7F-4B24-A67E-5F3D2037FF11}"/>
              </a:ext>
            </a:extLst>
          </p:cNvPr>
          <p:cNvSpPr txBox="1">
            <a:spLocks/>
          </p:cNvSpPr>
          <p:nvPr/>
        </p:nvSpPr>
        <p:spPr>
          <a:xfrm>
            <a:off x="674200" y="1874380"/>
            <a:ext cx="4279938" cy="441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Contexto y Justificación</a:t>
            </a:r>
          </a:p>
          <a:p>
            <a:r>
              <a:rPr lang="es-ES" sz="2400" b="1" dirty="0"/>
              <a:t>Objetivos y Requisitos</a:t>
            </a:r>
          </a:p>
          <a:p>
            <a:r>
              <a:rPr lang="es-ES" sz="2400" b="1" dirty="0"/>
              <a:t>Estado del Arte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Clasificación Sedes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Esquema Bloques actual</a:t>
            </a:r>
          </a:p>
          <a:p>
            <a:r>
              <a:rPr lang="es-ES" sz="2400" b="1" dirty="0"/>
              <a:t>Análisis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Tipo 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Tipo II y Tipo III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Resultados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36D6056-B481-4D47-A279-F037565AD5F9}"/>
              </a:ext>
            </a:extLst>
          </p:cNvPr>
          <p:cNvSpPr txBox="1">
            <a:spLocks/>
          </p:cNvSpPr>
          <p:nvPr/>
        </p:nvSpPr>
        <p:spPr>
          <a:xfrm>
            <a:off x="6096000" y="1874380"/>
            <a:ext cx="4279938" cy="441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Diseño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Tipo 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Tipo II y Tipo III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err="1"/>
              <a:t>MacroLAN</a:t>
            </a:r>
            <a:endParaRPr lang="es-E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/>
              <a:t>Monitorización</a:t>
            </a:r>
          </a:p>
          <a:p>
            <a:r>
              <a:rPr lang="es-ES" sz="2400" b="1" dirty="0"/>
              <a:t>Resultados</a:t>
            </a:r>
          </a:p>
          <a:p>
            <a:r>
              <a:rPr lang="es-ES" sz="2400" b="1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5252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54099-8299-48E5-B27A-D160C3DD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4F259-2115-4B5E-9B8D-D39C8DD0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Envergadura del proyecto obliga a enfatizar el diseño en las sedes de mayor relevancia.</a:t>
            </a:r>
          </a:p>
          <a:p>
            <a:r>
              <a:rPr lang="es-ES" dirty="0"/>
              <a:t>Se deben de implementar mecanismos de automatización para mejorar la gestión</a:t>
            </a:r>
          </a:p>
          <a:p>
            <a:pPr lvl="1"/>
            <a:r>
              <a:rPr lang="es-ES" dirty="0"/>
              <a:t>En caso de no existir automatización se tendría que optar por modelos de mayor riesgos.</a:t>
            </a:r>
          </a:p>
          <a:p>
            <a:r>
              <a:rPr lang="es-ES" dirty="0"/>
              <a:t>La solución de diseño cumple con los objetivos y requisitos marcados.</a:t>
            </a:r>
          </a:p>
          <a:p>
            <a:pPr lvl="1"/>
            <a:r>
              <a:rPr lang="es-ES" dirty="0"/>
              <a:t>Se alcanza un equilibrio entre los objetivos.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Se ha tenido que modificar la planificación para adaptarse a los contratiempos sufridos, mediante reordenación de tareas.</a:t>
            </a:r>
          </a:p>
          <a:p>
            <a:r>
              <a:rPr lang="es-ES" dirty="0"/>
              <a:t>Las líneas de trabajo futuro se pueden centrar en: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0BB5D2-7E80-4A87-8277-9C070D4A1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63166"/>
              </p:ext>
            </p:extLst>
          </p:nvPr>
        </p:nvGraphicFramePr>
        <p:xfrm>
          <a:off x="3287952" y="3857414"/>
          <a:ext cx="5677056" cy="548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72341">
                  <a:extLst>
                    <a:ext uri="{9D8B030D-6E8A-4147-A177-3AD203B41FA5}">
                      <a16:colId xmlns:a16="http://schemas.microsoft.com/office/drawing/2014/main" val="1367645280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1030276458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92803706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336248909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9655650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8307437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158682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803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Valoración Objetivos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85%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85%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85%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341157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0143F34-11E3-4B1D-B385-7A9B4CE7003A}"/>
              </a:ext>
            </a:extLst>
          </p:cNvPr>
          <p:cNvSpPr txBox="1">
            <a:spLocks/>
          </p:cNvSpPr>
          <p:nvPr/>
        </p:nvSpPr>
        <p:spPr>
          <a:xfrm>
            <a:off x="1622720" y="5494424"/>
            <a:ext cx="4832251" cy="38807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/>
              <a:t>Implementación red con SDN</a:t>
            </a:r>
          </a:p>
          <a:p>
            <a:pPr lvl="1"/>
            <a:r>
              <a:rPr lang="es-ES" dirty="0"/>
              <a:t>Focalizar diseño en sedes tipo II y tipo III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FC5D62D-2B5A-4762-B35A-1455C3DDE9B6}"/>
              </a:ext>
            </a:extLst>
          </p:cNvPr>
          <p:cNvSpPr txBox="1">
            <a:spLocks/>
          </p:cNvSpPr>
          <p:nvPr/>
        </p:nvSpPr>
        <p:spPr>
          <a:xfrm>
            <a:off x="6257658" y="5494425"/>
            <a:ext cx="4898022" cy="38807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/>
              <a:t>Focalizar diseño en </a:t>
            </a:r>
            <a:r>
              <a:rPr lang="es-ES" dirty="0" err="1"/>
              <a:t>CPDs</a:t>
            </a:r>
            <a:endParaRPr lang="es-ES" dirty="0"/>
          </a:p>
          <a:p>
            <a:pPr lvl="1"/>
            <a:r>
              <a:rPr lang="es-ES" dirty="0"/>
              <a:t>Implementar y estudiar el nivel de ajuste de este modelo en una organización de otro ámbito.</a:t>
            </a:r>
          </a:p>
        </p:txBody>
      </p:sp>
    </p:spTree>
    <p:extLst>
      <p:ext uri="{BB962C8B-B14F-4D97-AF65-F5344CB8AC3E}">
        <p14:creationId xmlns:p14="http://schemas.microsoft.com/office/powerpoint/2010/main" val="152941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E5418-87D4-429C-AAA9-BD7BEECA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Contexto y 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1CB52-E097-4408-846F-39A4DBB0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Organización </a:t>
            </a:r>
            <a:r>
              <a:rPr lang="es-ES" b="1" dirty="0" err="1"/>
              <a:t>Ox</a:t>
            </a:r>
            <a:r>
              <a:rPr lang="es-ES" b="1" dirty="0"/>
              <a:t>: </a:t>
            </a:r>
            <a:r>
              <a:rPr lang="es-ES" dirty="0"/>
              <a:t>Organización sanitaria que está compuesta por los centros sanitarios de la Comunidad Autónoma.</a:t>
            </a:r>
          </a:p>
          <a:p>
            <a:pPr lvl="1"/>
            <a:r>
              <a:rPr lang="es-ES" dirty="0"/>
              <a:t>1292 centros.</a:t>
            </a:r>
          </a:p>
          <a:p>
            <a:pPr lvl="1"/>
            <a:r>
              <a:rPr lang="es-ES" dirty="0"/>
              <a:t>&lt;36.600 profesionales sanitarios</a:t>
            </a:r>
          </a:p>
          <a:p>
            <a:pPr lvl="1"/>
            <a:r>
              <a:rPr lang="es-ES" dirty="0"/>
              <a:t>Gran volumen de datos</a:t>
            </a:r>
          </a:p>
          <a:p>
            <a:pPr lvl="1"/>
            <a:r>
              <a:rPr lang="es-ES" dirty="0"/>
              <a:t>Datos críticos</a:t>
            </a:r>
          </a:p>
          <a:p>
            <a:pPr lvl="1"/>
            <a:r>
              <a:rPr lang="es-ES" dirty="0"/>
              <a:t>Diferentes tipológicas de centros.</a:t>
            </a:r>
          </a:p>
          <a:p>
            <a:r>
              <a:rPr lang="es-ES" b="1" dirty="0"/>
              <a:t>Red </a:t>
            </a:r>
            <a:r>
              <a:rPr lang="es-ES" b="1" dirty="0" err="1"/>
              <a:t>Xenon</a:t>
            </a:r>
            <a:r>
              <a:rPr lang="es-ES" b="1" dirty="0"/>
              <a:t>: </a:t>
            </a:r>
            <a:r>
              <a:rPr lang="es-ES" dirty="0"/>
              <a:t>Red que interconecta todas las sedes que componen la Organización </a:t>
            </a:r>
            <a:r>
              <a:rPr lang="es-ES" dirty="0" err="1"/>
              <a:t>Ox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Enlaza centros Sanitarios, organizaciones gubernamentales y empresas externas.</a:t>
            </a:r>
          </a:p>
          <a:p>
            <a:pPr lvl="1"/>
            <a:r>
              <a:rPr lang="es-ES" dirty="0"/>
              <a:t>Red vulnerable y expuesta.</a:t>
            </a:r>
          </a:p>
          <a:p>
            <a:pPr lvl="1"/>
            <a:r>
              <a:rPr lang="es-ES" dirty="0"/>
              <a:t>Falta de monitorización que dificulta la gestión.</a:t>
            </a:r>
          </a:p>
          <a:p>
            <a:pPr lvl="1"/>
            <a:r>
              <a:rPr lang="es-ES" dirty="0"/>
              <a:t>Sobredimensionamiento de recursos.</a:t>
            </a:r>
          </a:p>
          <a:p>
            <a:pPr lvl="1"/>
            <a:r>
              <a:rPr lang="es-ES" dirty="0"/>
              <a:t>No hay diseño definido por falta de tiempo.</a:t>
            </a:r>
          </a:p>
        </p:txBody>
      </p:sp>
    </p:spTree>
    <p:extLst>
      <p:ext uri="{BB962C8B-B14F-4D97-AF65-F5344CB8AC3E}">
        <p14:creationId xmlns:p14="http://schemas.microsoft.com/office/powerpoint/2010/main" val="134189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5FB41-1282-44A8-9606-6AEE596F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Contexto y justificación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7BA593A-DB2F-4AED-80F1-B0C3F725C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/>
          <a:stretch/>
        </p:blipFill>
        <p:spPr bwMode="auto">
          <a:xfrm>
            <a:off x="342899" y="2592569"/>
            <a:ext cx="3049408" cy="35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584C33-6286-4749-B2A5-77837967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56" y="2592569"/>
            <a:ext cx="3532006" cy="35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E4945D8D-8A12-4680-9CD8-3A439EB75E29}"/>
              </a:ext>
            </a:extLst>
          </p:cNvPr>
          <p:cNvSpPr/>
          <p:nvPr/>
        </p:nvSpPr>
        <p:spPr>
          <a:xfrm>
            <a:off x="3101440" y="3649600"/>
            <a:ext cx="1008000" cy="10080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 igual a 7">
            <a:extLst>
              <a:ext uri="{FF2B5EF4-FFF2-40B4-BE49-F238E27FC236}">
                <a16:creationId xmlns:a16="http://schemas.microsoft.com/office/drawing/2014/main" id="{B086F9C7-E5FC-44BA-ABB1-98E1B6AF8068}"/>
              </a:ext>
            </a:extLst>
          </p:cNvPr>
          <p:cNvSpPr/>
          <p:nvPr/>
        </p:nvSpPr>
        <p:spPr>
          <a:xfrm>
            <a:off x="6438900" y="3796412"/>
            <a:ext cx="1008000" cy="714375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1C110F9F-F48E-4DB6-BB32-C5AC96360605}"/>
              </a:ext>
            </a:extLst>
          </p:cNvPr>
          <p:cNvSpPr/>
          <p:nvPr/>
        </p:nvSpPr>
        <p:spPr>
          <a:xfrm>
            <a:off x="7479249" y="2592569"/>
            <a:ext cx="4369852" cy="3148942"/>
          </a:xfrm>
          <a:prstGeom prst="cloud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A04E20-4221-4550-AE96-34B3EA008EFB}"/>
              </a:ext>
            </a:extLst>
          </p:cNvPr>
          <p:cNvSpPr txBox="1"/>
          <p:nvPr/>
        </p:nvSpPr>
        <p:spPr>
          <a:xfrm>
            <a:off x="7670219" y="2223237"/>
            <a:ext cx="209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Diseño centrado en: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983AFA-D308-46D7-8BC5-C7B71CB6C992}"/>
              </a:ext>
            </a:extLst>
          </p:cNvPr>
          <p:cNvSpPr txBox="1"/>
          <p:nvPr/>
        </p:nvSpPr>
        <p:spPr>
          <a:xfrm>
            <a:off x="4210817" y="2223237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Deficiencias</a:t>
            </a:r>
            <a:r>
              <a:rPr lang="es-ES" dirty="0"/>
              <a:t>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6D3240-C445-420C-9768-D290623D240F}"/>
              </a:ext>
            </a:extLst>
          </p:cNvPr>
          <p:cNvSpPr txBox="1"/>
          <p:nvPr/>
        </p:nvSpPr>
        <p:spPr>
          <a:xfrm>
            <a:off x="928559" y="2223237"/>
            <a:ext cx="16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Características: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56C5F0-B08D-455A-8E7E-2E4BCB03083C}"/>
              </a:ext>
            </a:extLst>
          </p:cNvPr>
          <p:cNvSpPr txBox="1"/>
          <p:nvPr/>
        </p:nvSpPr>
        <p:spPr>
          <a:xfrm>
            <a:off x="560863" y="4802441"/>
            <a:ext cx="1773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Gran volumen de datos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BB2C3A-4F6D-4A4C-B209-4692D5DC3C63}"/>
              </a:ext>
            </a:extLst>
          </p:cNvPr>
          <p:cNvSpPr txBox="1"/>
          <p:nvPr/>
        </p:nvSpPr>
        <p:spPr>
          <a:xfrm>
            <a:off x="752711" y="3759937"/>
            <a:ext cx="1744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Gran volumen usuarios</a:t>
            </a: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BB3BD76-EC81-419D-AE45-DA67591C3A59}"/>
              </a:ext>
            </a:extLst>
          </p:cNvPr>
          <p:cNvSpPr txBox="1"/>
          <p:nvPr/>
        </p:nvSpPr>
        <p:spPr>
          <a:xfrm>
            <a:off x="629811" y="4112656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Gran volumen centros</a:t>
            </a:r>
          </a:p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3833A6-6ACD-4D2C-B1EF-0A83B3EF40F4}"/>
              </a:ext>
            </a:extLst>
          </p:cNvPr>
          <p:cNvSpPr txBox="1"/>
          <p:nvPr/>
        </p:nvSpPr>
        <p:spPr>
          <a:xfrm>
            <a:off x="1034587" y="4459247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Diferentes tipologías</a:t>
            </a:r>
          </a:p>
          <a:p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B8D1FF9-96BA-4783-81F5-2FC64148972B}"/>
              </a:ext>
            </a:extLst>
          </p:cNvPr>
          <p:cNvSpPr txBox="1"/>
          <p:nvPr/>
        </p:nvSpPr>
        <p:spPr>
          <a:xfrm>
            <a:off x="1514211" y="5152520"/>
            <a:ext cx="1119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Datos críticos</a:t>
            </a:r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21EAEB-EED5-4FD1-938F-6BE80EE78159}"/>
              </a:ext>
            </a:extLst>
          </p:cNvPr>
          <p:cNvSpPr txBox="1"/>
          <p:nvPr/>
        </p:nvSpPr>
        <p:spPr>
          <a:xfrm>
            <a:off x="453252" y="5498761"/>
            <a:ext cx="2398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Enlace con otras Organizaciones</a:t>
            </a:r>
          </a:p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1BF761-FEAB-4C6B-AE97-81BB369DC8B9}"/>
              </a:ext>
            </a:extLst>
          </p:cNvPr>
          <p:cNvSpPr txBox="1"/>
          <p:nvPr/>
        </p:nvSpPr>
        <p:spPr>
          <a:xfrm>
            <a:off x="4464821" y="3619121"/>
            <a:ext cx="912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Vulnerable</a:t>
            </a:r>
          </a:p>
          <a:p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67030F7-C84C-4E99-AB58-7E9B147D5770}"/>
              </a:ext>
            </a:extLst>
          </p:cNvPr>
          <p:cNvSpPr txBox="1"/>
          <p:nvPr/>
        </p:nvSpPr>
        <p:spPr>
          <a:xfrm>
            <a:off x="5121028" y="3920236"/>
            <a:ext cx="7986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Expuesta</a:t>
            </a:r>
          </a:p>
          <a:p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0443DA-4FE8-425E-A4FE-BB2B020FFF91}"/>
              </a:ext>
            </a:extLst>
          </p:cNvPr>
          <p:cNvSpPr txBox="1"/>
          <p:nvPr/>
        </p:nvSpPr>
        <p:spPr>
          <a:xfrm>
            <a:off x="4174006" y="4290774"/>
            <a:ext cx="1603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Falta monitorización</a:t>
            </a:r>
          </a:p>
          <a:p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2AA3827-976F-4C75-9D62-CA505ECC1504}"/>
              </a:ext>
            </a:extLst>
          </p:cNvPr>
          <p:cNvSpPr txBox="1"/>
          <p:nvPr/>
        </p:nvSpPr>
        <p:spPr>
          <a:xfrm>
            <a:off x="4453266" y="5101634"/>
            <a:ext cx="1827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Sobredimensionamiento</a:t>
            </a:r>
          </a:p>
          <a:p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28AA8-39CA-403D-BC86-E0D0B9737ECD}"/>
              </a:ext>
            </a:extLst>
          </p:cNvPr>
          <p:cNvSpPr txBox="1"/>
          <p:nvPr/>
        </p:nvSpPr>
        <p:spPr>
          <a:xfrm>
            <a:off x="4173626" y="5494167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Sin diseño definido</a:t>
            </a:r>
          </a:p>
          <a:p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47A1EF7-407B-4E6F-94E2-E3DA75E426F4}"/>
              </a:ext>
            </a:extLst>
          </p:cNvPr>
          <p:cNvSpPr txBox="1"/>
          <p:nvPr/>
        </p:nvSpPr>
        <p:spPr>
          <a:xfrm>
            <a:off x="4702670" y="4696204"/>
            <a:ext cx="13933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Dificultad gestión</a:t>
            </a:r>
          </a:p>
          <a:p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78A01A8-AE19-4E51-9DC2-0888A41DF5B1}"/>
              </a:ext>
            </a:extLst>
          </p:cNvPr>
          <p:cNvSpPr txBox="1"/>
          <p:nvPr/>
        </p:nvSpPr>
        <p:spPr>
          <a:xfrm>
            <a:off x="7588044" y="3156527"/>
            <a:ext cx="3935373" cy="224676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Optimizar el uso de recursos.</a:t>
            </a:r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Administración</a:t>
            </a:r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Seguridad</a:t>
            </a:r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Escalable tipologías de centros</a:t>
            </a:r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/>
              <a:t>Que mejore trazabilidad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997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FD82E-7063-4201-A12C-7E3E64B0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y 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9B6C60-903E-4817-B5D7-07CAABA8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90641" cy="3880773"/>
          </a:xfrm>
        </p:spPr>
        <p:txBody>
          <a:bodyPr>
            <a:normAutofit/>
          </a:bodyPr>
          <a:lstStyle/>
          <a:p>
            <a:r>
              <a:rPr lang="es-ES" b="1" dirty="0"/>
              <a:t>Objetivo principal: </a:t>
            </a:r>
            <a:r>
              <a:rPr lang="es-ES" dirty="0"/>
              <a:t>Análisis y diseño de un modelo de red de una organización de índole sanitario.</a:t>
            </a:r>
          </a:p>
          <a:p>
            <a:r>
              <a:rPr lang="es-ES" b="1" dirty="0"/>
              <a:t>Objetivos específicos</a:t>
            </a:r>
          </a:p>
          <a:p>
            <a:pPr lvl="1"/>
            <a:r>
              <a:rPr lang="es-ES" dirty="0"/>
              <a:t>Comprender lógica negocio</a:t>
            </a:r>
          </a:p>
          <a:p>
            <a:pPr lvl="1"/>
            <a:r>
              <a:rPr lang="es-ES" dirty="0"/>
              <a:t>Analizar riesgos de la red</a:t>
            </a:r>
          </a:p>
          <a:p>
            <a:pPr lvl="1"/>
            <a:r>
              <a:rPr lang="es-ES" dirty="0"/>
              <a:t>Definir diseño de red según tipología de centros</a:t>
            </a:r>
          </a:p>
          <a:p>
            <a:pPr lvl="1"/>
            <a:r>
              <a:rPr lang="es-ES" dirty="0"/>
              <a:t>Mejorar administración red.</a:t>
            </a:r>
          </a:p>
          <a:p>
            <a:pPr lvl="1"/>
            <a:r>
              <a:rPr lang="es-ES" dirty="0"/>
              <a:t>Aumentar visibilidad de red</a:t>
            </a:r>
          </a:p>
          <a:p>
            <a:pPr lvl="1"/>
            <a:r>
              <a:rPr lang="es-ES" dirty="0"/>
              <a:t>Implementar medidas de seguridad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8F04C11-F599-431A-8752-3C9BAB14E120}"/>
              </a:ext>
            </a:extLst>
          </p:cNvPr>
          <p:cNvSpPr txBox="1">
            <a:spLocks/>
          </p:cNvSpPr>
          <p:nvPr/>
        </p:nvSpPr>
        <p:spPr>
          <a:xfrm>
            <a:off x="6126481" y="2777708"/>
            <a:ext cx="4832251" cy="38807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Requisitos</a:t>
            </a:r>
          </a:p>
          <a:p>
            <a:pPr lvl="1"/>
            <a:r>
              <a:rPr lang="es-ES" dirty="0"/>
              <a:t>Gestión óptima ancho banda</a:t>
            </a:r>
          </a:p>
          <a:p>
            <a:pPr lvl="1"/>
            <a:r>
              <a:rPr lang="es-ES" dirty="0"/>
              <a:t>Modelo para monitorización del tráfico</a:t>
            </a:r>
          </a:p>
          <a:p>
            <a:pPr lvl="1"/>
            <a:r>
              <a:rPr lang="es-ES" dirty="0"/>
              <a:t>Diseño claro y comprensible</a:t>
            </a:r>
          </a:p>
          <a:p>
            <a:pPr lvl="1"/>
            <a:r>
              <a:rPr lang="es-ES" dirty="0"/>
              <a:t>Segmentar tráfico corporativo del no corporativo</a:t>
            </a:r>
          </a:p>
          <a:p>
            <a:pPr lvl="1"/>
            <a:r>
              <a:rPr lang="es-ES" dirty="0"/>
              <a:t>Modelo base para resto centros</a:t>
            </a:r>
          </a:p>
          <a:p>
            <a:pPr lvl="1"/>
            <a:r>
              <a:rPr lang="es-ES" dirty="0"/>
              <a:t>Aprovechar máximo equipamiento</a:t>
            </a:r>
          </a:p>
          <a:p>
            <a:pPr lvl="1"/>
            <a:r>
              <a:rPr lang="es-ES" dirty="0"/>
              <a:t>Extender red Wifi a ciudadano</a:t>
            </a:r>
          </a:p>
          <a:p>
            <a:pPr lvl="1"/>
            <a:r>
              <a:rPr lang="es-ES" dirty="0"/>
              <a:t>Facilitar e-</a:t>
            </a:r>
            <a:r>
              <a:rPr lang="es-ES" dirty="0" err="1"/>
              <a:t>working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26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F52B2-7036-4541-AA34-2EEB15EE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Clasificación sedes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38314A5-13A8-4075-940F-0BEC1B9A4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21022"/>
              </p:ext>
            </p:extLst>
          </p:nvPr>
        </p:nvGraphicFramePr>
        <p:xfrm>
          <a:off x="1201102" y="2531745"/>
          <a:ext cx="5488305" cy="2194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8840">
                  <a:extLst>
                    <a:ext uri="{9D8B030D-6E8A-4147-A177-3AD203B41FA5}">
                      <a16:colId xmlns:a16="http://schemas.microsoft.com/office/drawing/2014/main" val="2155079787"/>
                    </a:ext>
                  </a:extLst>
                </a:gridCol>
                <a:gridCol w="1864995">
                  <a:extLst>
                    <a:ext uri="{9D8B030D-6E8A-4147-A177-3AD203B41FA5}">
                      <a16:colId xmlns:a16="http://schemas.microsoft.com/office/drawing/2014/main" val="2739492578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2837429075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096067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Tipo Sede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Descripción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Localización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Numero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37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Tipo 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Principal y </a:t>
                      </a:r>
                      <a:r>
                        <a:rPr lang="es-ES" sz="1200" dirty="0" err="1">
                          <a:effectLst/>
                        </a:rPr>
                        <a:t>backup</a:t>
                      </a:r>
                      <a:r>
                        <a:rPr lang="es-ES" sz="1200" dirty="0">
                          <a:effectLst/>
                        </a:rPr>
                        <a:t> acceso de 10 Gbps fibra óptica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Hospitales de referencia, Centro de Informática (Sede central)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444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Tipo II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Principal de 1 Gbps fibra óptica, Backup acceso mediante ADSL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Hospitales y Centros de Especialidades. Centros de Salud y Centros administrativos. &gt;20 usuarios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582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72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Tipo III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Principal de 1 Gbps fibra óptica, Backup acceso mediante ADSL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Centros de Salud y Centros administrativos.  &lt;20 usuarios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686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388287"/>
                  </a:ext>
                </a:extLst>
              </a:tr>
            </a:tbl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6F3A91F4-C34E-4EC3-8721-955908DA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02" y="1342656"/>
            <a:ext cx="45116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C63A03-46AC-453F-8257-E6AF51E62120}"/>
              </a:ext>
            </a:extLst>
          </p:cNvPr>
          <p:cNvSpPr/>
          <p:nvPr/>
        </p:nvSpPr>
        <p:spPr>
          <a:xfrm>
            <a:off x="6934200" y="6410325"/>
            <a:ext cx="4695825" cy="333375"/>
          </a:xfrm>
          <a:prstGeom prst="rect">
            <a:avLst/>
          </a:prstGeom>
          <a:solidFill>
            <a:srgbClr val="63A537"/>
          </a:solidFill>
          <a:ln>
            <a:solidFill>
              <a:srgbClr val="63A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5D1AB18-7956-43DE-8B80-96A27864CBBF}"/>
              </a:ext>
            </a:extLst>
          </p:cNvPr>
          <p:cNvSpPr txBox="1">
            <a:spLocks/>
          </p:cNvSpPr>
          <p:nvPr/>
        </p:nvSpPr>
        <p:spPr>
          <a:xfrm>
            <a:off x="810684" y="2074865"/>
            <a:ext cx="5104341" cy="4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Clasificación sedes según número usuarios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A3E302F-CC42-4787-96CC-C02E406B281B}"/>
              </a:ext>
            </a:extLst>
          </p:cNvPr>
          <p:cNvSpPr txBox="1">
            <a:spLocks/>
          </p:cNvSpPr>
          <p:nvPr/>
        </p:nvSpPr>
        <p:spPr>
          <a:xfrm>
            <a:off x="810683" y="4824571"/>
            <a:ext cx="5104341" cy="150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Comunicación y relación entre nodos y sedes: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Nodo Troncal + Provincial = Tipo 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Nodo Enlace = Tipo 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Nodos de acceso (NA) =Tipo III</a:t>
            </a:r>
          </a:p>
        </p:txBody>
      </p:sp>
    </p:spTree>
    <p:extLst>
      <p:ext uri="{BB962C8B-B14F-4D97-AF65-F5344CB8AC3E}">
        <p14:creationId xmlns:p14="http://schemas.microsoft.com/office/powerpoint/2010/main" val="153955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B3872-340A-49A2-BA47-41E7EB39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Diagrama bloques actual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246E52-2D82-43D3-BA97-0F949AF3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9"/>
          <a:stretch>
            <a:fillRect/>
          </a:stretch>
        </p:blipFill>
        <p:spPr bwMode="auto">
          <a:xfrm>
            <a:off x="1017702" y="2763252"/>
            <a:ext cx="32416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C3307BA-D580-41B9-A486-C6668CBC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1"/>
          <a:stretch>
            <a:fillRect/>
          </a:stretch>
        </p:blipFill>
        <p:spPr bwMode="auto">
          <a:xfrm>
            <a:off x="4783252" y="3064239"/>
            <a:ext cx="27305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F24C67-DECA-4DF7-8030-97827D07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67" y="3432450"/>
            <a:ext cx="1219370" cy="11622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C4A9B8C-E0BA-4E06-9F27-6340FFD7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422" y="3502125"/>
            <a:ext cx="1219370" cy="11622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1871F6-7C7A-48AA-9566-F85FF2B7E360}"/>
              </a:ext>
            </a:extLst>
          </p:cNvPr>
          <p:cNvSpPr/>
          <p:nvPr/>
        </p:nvSpPr>
        <p:spPr>
          <a:xfrm>
            <a:off x="842714" y="2316481"/>
            <a:ext cx="6836229" cy="384048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5796A71-A6D0-497F-ADAE-E33FED5534A0}"/>
              </a:ext>
            </a:extLst>
          </p:cNvPr>
          <p:cNvSpPr/>
          <p:nvPr/>
        </p:nvSpPr>
        <p:spPr>
          <a:xfrm>
            <a:off x="8037626" y="2316473"/>
            <a:ext cx="1644287" cy="384048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5013469-C3BA-46FD-9EF0-C12899C08765}"/>
              </a:ext>
            </a:extLst>
          </p:cNvPr>
          <p:cNvSpPr/>
          <p:nvPr/>
        </p:nvSpPr>
        <p:spPr>
          <a:xfrm>
            <a:off x="9953963" y="2320834"/>
            <a:ext cx="1644287" cy="3836119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5B4DE73E-EF9F-4D5B-B317-FF59FA8871A9}"/>
              </a:ext>
            </a:extLst>
          </p:cNvPr>
          <p:cNvSpPr txBox="1">
            <a:spLocks/>
          </p:cNvSpPr>
          <p:nvPr/>
        </p:nvSpPr>
        <p:spPr>
          <a:xfrm>
            <a:off x="842714" y="1875063"/>
            <a:ext cx="1759132" cy="4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Sedes Tipo I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F791365E-72FF-43AA-BCC6-FADEF32CF2A2}"/>
              </a:ext>
            </a:extLst>
          </p:cNvPr>
          <p:cNvSpPr txBox="1">
            <a:spLocks/>
          </p:cNvSpPr>
          <p:nvPr/>
        </p:nvSpPr>
        <p:spPr>
          <a:xfrm>
            <a:off x="7922781" y="1875063"/>
            <a:ext cx="1759132" cy="4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Sedes Tipo II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01E64667-AD85-4D85-809A-C170863F354D}"/>
              </a:ext>
            </a:extLst>
          </p:cNvPr>
          <p:cNvSpPr txBox="1">
            <a:spLocks/>
          </p:cNvSpPr>
          <p:nvPr/>
        </p:nvSpPr>
        <p:spPr>
          <a:xfrm>
            <a:off x="9839118" y="1875063"/>
            <a:ext cx="1759132" cy="4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Sedes Tipo III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223484AC-5E92-4DBD-8AF1-C8C390A906A1}"/>
              </a:ext>
            </a:extLst>
          </p:cNvPr>
          <p:cNvSpPr txBox="1">
            <a:spLocks/>
          </p:cNvSpPr>
          <p:nvPr/>
        </p:nvSpPr>
        <p:spPr>
          <a:xfrm>
            <a:off x="1643903" y="2433452"/>
            <a:ext cx="1759132" cy="32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Centro Informática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189367B4-103C-4364-9B6E-DAC6B681B12B}"/>
              </a:ext>
            </a:extLst>
          </p:cNvPr>
          <p:cNvSpPr txBox="1">
            <a:spLocks/>
          </p:cNvSpPr>
          <p:nvPr/>
        </p:nvSpPr>
        <p:spPr>
          <a:xfrm>
            <a:off x="5262903" y="2433452"/>
            <a:ext cx="1759132" cy="32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dirty="0"/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139648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B2B29-7107-41D8-9295-F6D09277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b="1" dirty="0"/>
              <a:t>Análisis – Tipo 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5DBD75-DC70-4CEF-8204-66179AA2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624989-0CA3-42C3-9479-8FAC95BCEBDB}"/>
              </a:ext>
            </a:extLst>
          </p:cNvPr>
          <p:cNvSpPr/>
          <p:nvPr/>
        </p:nvSpPr>
        <p:spPr>
          <a:xfrm>
            <a:off x="6591869" y="777922"/>
            <a:ext cx="4922798" cy="145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A4D4581-3A07-4E4A-A98A-9683E0F6F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44541"/>
              </p:ext>
            </p:extLst>
          </p:nvPr>
        </p:nvGraphicFramePr>
        <p:xfrm>
          <a:off x="6702374" y="1913891"/>
          <a:ext cx="53911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3" imgW="10191646" imgH="8325034" progId="Visio.Drawing.15">
                  <p:embed/>
                </p:oleObj>
              </mc:Choice>
              <mc:Fallback>
                <p:oleObj name="Visio" r:id="rId3" imgW="10191646" imgH="832503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374" y="1913891"/>
                        <a:ext cx="5391150" cy="440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70EBD60-05CF-4966-A493-16452EA9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33978"/>
            <a:ext cx="9790641" cy="415384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Características Centro Informática:</a:t>
            </a:r>
          </a:p>
          <a:p>
            <a:pPr lvl="1"/>
            <a:r>
              <a:rPr lang="es-ES" b="1" dirty="0"/>
              <a:t>Separación bloques: </a:t>
            </a:r>
            <a:r>
              <a:rPr lang="es-ES" dirty="0"/>
              <a:t>Internet, Core, CPD, Interno.</a:t>
            </a:r>
            <a:endParaRPr lang="es-ES" b="1" dirty="0"/>
          </a:p>
          <a:p>
            <a:pPr lvl="1"/>
            <a:r>
              <a:rPr lang="es-ES" b="1" dirty="0"/>
              <a:t>Peculiaridades: </a:t>
            </a:r>
            <a:r>
              <a:rPr lang="es-ES" dirty="0"/>
              <a:t>Accesos remotos, Publicación servicios a </a:t>
            </a:r>
          </a:p>
          <a:p>
            <a:pPr marL="201168" lvl="1" indent="0">
              <a:buNone/>
            </a:pPr>
            <a:r>
              <a:rPr lang="es-ES" dirty="0"/>
              <a:t>    ciudadano y a profesionales, Proxy, NAC, LDAP.</a:t>
            </a:r>
          </a:p>
          <a:p>
            <a:pPr lvl="1"/>
            <a:r>
              <a:rPr lang="es-ES" b="1" dirty="0"/>
              <a:t>Equipamiento: </a:t>
            </a:r>
            <a:r>
              <a:rPr lang="es-ES" dirty="0"/>
              <a:t>Firewalls 2 fabricantes, Balanceadores, Proxy, </a:t>
            </a:r>
          </a:p>
          <a:p>
            <a:pPr marL="201168" lvl="1" indent="0">
              <a:buNone/>
            </a:pPr>
            <a:r>
              <a:rPr lang="es-ES" dirty="0"/>
              <a:t>    DNS, Wifi, Concentrador y múltiples herramientas monitorización. </a:t>
            </a:r>
          </a:p>
          <a:p>
            <a:r>
              <a:rPr lang="es-ES" b="1" dirty="0"/>
              <a:t>Riesgos Centro Informática:</a:t>
            </a:r>
          </a:p>
          <a:p>
            <a:pPr lvl="1"/>
            <a:r>
              <a:rPr lang="es-ES" dirty="0"/>
              <a:t>Mismo tratamiento tráfico corporativo del no corporativo</a:t>
            </a:r>
          </a:p>
          <a:p>
            <a:pPr lvl="1"/>
            <a:r>
              <a:rPr lang="es-ES" dirty="0"/>
              <a:t>Falta protección de servicios públicos</a:t>
            </a:r>
          </a:p>
          <a:p>
            <a:pPr lvl="1"/>
            <a:r>
              <a:rPr lang="es-ES" dirty="0"/>
              <a:t>Proxy cuello de botella</a:t>
            </a:r>
          </a:p>
          <a:p>
            <a:pPr lvl="1"/>
            <a:r>
              <a:rPr lang="es-ES" dirty="0"/>
              <a:t>Falta de seguridad en accesos internos y remotos</a:t>
            </a:r>
          </a:p>
          <a:p>
            <a:pPr lvl="1"/>
            <a:r>
              <a:rPr lang="es-ES" dirty="0"/>
              <a:t>No hay segmentación ni de entornos ni de usuarios</a:t>
            </a:r>
          </a:p>
          <a:p>
            <a:pPr lvl="1"/>
            <a:r>
              <a:rPr lang="es-ES" dirty="0"/>
              <a:t>Desaprovechamiento recursos firewalls y balanceadores.</a:t>
            </a:r>
          </a:p>
          <a:p>
            <a:pPr lvl="1"/>
            <a:r>
              <a:rPr lang="es-ES" dirty="0"/>
              <a:t>Falta monitorización.</a:t>
            </a:r>
          </a:p>
        </p:txBody>
      </p:sp>
    </p:spTree>
    <p:extLst>
      <p:ext uri="{BB962C8B-B14F-4D97-AF65-F5344CB8AC3E}">
        <p14:creationId xmlns:p14="http://schemas.microsoft.com/office/powerpoint/2010/main" val="399388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98953-CD90-4B22-ACFC-1930771F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Análisis – Tipo 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179092-8F83-40F4-8A90-0400886E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1123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2ACD4C-E1E6-4A15-9225-249E1A62A979}"/>
              </a:ext>
            </a:extLst>
          </p:cNvPr>
          <p:cNvSpPr/>
          <p:nvPr/>
        </p:nvSpPr>
        <p:spPr>
          <a:xfrm>
            <a:off x="6591869" y="777922"/>
            <a:ext cx="4922798" cy="145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3508299-5756-4760-8A38-03089B5BF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79934"/>
              </p:ext>
            </p:extLst>
          </p:nvPr>
        </p:nvGraphicFramePr>
        <p:xfrm>
          <a:off x="6692849" y="1011981"/>
          <a:ext cx="5400675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3" imgW="7820164" imgH="8315364" progId="Visio.Drawing.15">
                  <p:embed/>
                </p:oleObj>
              </mc:Choice>
              <mc:Fallback>
                <p:oleObj name="Visio" r:id="rId3" imgW="7820164" imgH="831536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849" y="1011981"/>
                        <a:ext cx="5400675" cy="573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774F9B5-8128-4FE5-8D5C-D00B48A8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33978"/>
            <a:ext cx="9790641" cy="415384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Características Hospitales:</a:t>
            </a:r>
          </a:p>
          <a:p>
            <a:pPr lvl="1"/>
            <a:r>
              <a:rPr lang="es-ES" b="1" dirty="0"/>
              <a:t>Separación bloques: </a:t>
            </a:r>
            <a:r>
              <a:rPr lang="es-ES" dirty="0"/>
              <a:t>WAN/Internet, Core, CPD, Usuarios.</a:t>
            </a:r>
            <a:endParaRPr lang="es-ES" b="1" dirty="0"/>
          </a:p>
          <a:p>
            <a:pPr lvl="1"/>
            <a:r>
              <a:rPr lang="es-ES" b="1" dirty="0"/>
              <a:t>Peculiaridades: </a:t>
            </a:r>
            <a:r>
              <a:rPr lang="es-ES" dirty="0"/>
              <a:t>Arquitectura 3 capas, </a:t>
            </a:r>
            <a:r>
              <a:rPr lang="es-ES" dirty="0" err="1"/>
              <a:t>MacroLan</a:t>
            </a:r>
            <a:r>
              <a:rPr lang="es-ES" dirty="0"/>
              <a:t> administrada</a:t>
            </a:r>
          </a:p>
          <a:p>
            <a:pPr marL="201168" lvl="1" indent="0">
              <a:buNone/>
            </a:pPr>
            <a:r>
              <a:rPr lang="es-ES" dirty="0"/>
              <a:t>    por proveedor, Firewalls en CPD.</a:t>
            </a:r>
          </a:p>
          <a:p>
            <a:pPr lvl="1"/>
            <a:r>
              <a:rPr lang="es-ES" b="1" dirty="0"/>
              <a:t>Equipamiento: </a:t>
            </a:r>
            <a:r>
              <a:rPr lang="es-ES" dirty="0"/>
              <a:t>Firewalls 2 fabricantes, </a:t>
            </a:r>
            <a:r>
              <a:rPr lang="es-ES" dirty="0" err="1"/>
              <a:t>switches</a:t>
            </a:r>
            <a:r>
              <a:rPr lang="es-ES" dirty="0"/>
              <a:t>, Wifi. </a:t>
            </a:r>
          </a:p>
          <a:p>
            <a:r>
              <a:rPr lang="es-ES" b="1" dirty="0"/>
              <a:t>Riesgos Hospitales:</a:t>
            </a:r>
          </a:p>
          <a:p>
            <a:pPr lvl="1"/>
            <a:r>
              <a:rPr lang="es-ES" dirty="0"/>
              <a:t>Falta protección perimetral.</a:t>
            </a:r>
          </a:p>
          <a:p>
            <a:pPr lvl="1"/>
            <a:r>
              <a:rPr lang="es-ES" dirty="0"/>
              <a:t>No hay segmentación de entornos</a:t>
            </a:r>
          </a:p>
          <a:p>
            <a:pPr lvl="1"/>
            <a:r>
              <a:rPr lang="es-ES" dirty="0"/>
              <a:t>Visión nula bloque usuarios</a:t>
            </a:r>
          </a:p>
          <a:p>
            <a:pPr lvl="1"/>
            <a:r>
              <a:rPr lang="es-ES" dirty="0"/>
              <a:t>No hay diseño definido</a:t>
            </a:r>
          </a:p>
          <a:p>
            <a:pPr lvl="1"/>
            <a:r>
              <a:rPr lang="es-ES" dirty="0"/>
              <a:t>Falta de granularidad en roles de usuarios</a:t>
            </a:r>
          </a:p>
          <a:p>
            <a:pPr lvl="1"/>
            <a:r>
              <a:rPr lang="es-ES" dirty="0"/>
              <a:t>Red expuesta</a:t>
            </a:r>
          </a:p>
          <a:p>
            <a:pPr lvl="1"/>
            <a:r>
              <a:rPr lang="es-ES" dirty="0"/>
              <a:t>Desaprovechamiento recursos firewalls y balanceadores</a:t>
            </a:r>
          </a:p>
        </p:txBody>
      </p:sp>
    </p:spTree>
    <p:extLst>
      <p:ext uri="{BB962C8B-B14F-4D97-AF65-F5344CB8AC3E}">
        <p14:creationId xmlns:p14="http://schemas.microsoft.com/office/powerpoint/2010/main" val="2665768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340</TotalTime>
  <Words>2607</Words>
  <Application>Microsoft Office PowerPoint</Application>
  <PresentationFormat>Panorámica</PresentationFormat>
  <Paragraphs>497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 3</vt:lpstr>
      <vt:lpstr>Retrospección</vt:lpstr>
      <vt:lpstr>Visio</vt:lpstr>
      <vt:lpstr>Diseño de red de una organización Sanitaria</vt:lpstr>
      <vt:lpstr>Índice</vt:lpstr>
      <vt:lpstr>Contexto y justificación</vt:lpstr>
      <vt:lpstr>Contexto y justificación</vt:lpstr>
      <vt:lpstr>Objetivos y requisitos</vt:lpstr>
      <vt:lpstr>Clasificación sedes</vt:lpstr>
      <vt:lpstr>Diagrama bloques actual</vt:lpstr>
      <vt:lpstr>Análisis – Tipo I</vt:lpstr>
      <vt:lpstr>Análisis – Tipo I</vt:lpstr>
      <vt:lpstr>Análisis Tipo II y Tipo III</vt:lpstr>
      <vt:lpstr>Análisis - Resultados</vt:lpstr>
      <vt:lpstr>Diseño – Tipo I</vt:lpstr>
      <vt:lpstr>Diseño – Tipo I</vt:lpstr>
      <vt:lpstr>Diseño – Tipo I</vt:lpstr>
      <vt:lpstr>Diseño – Tipo I</vt:lpstr>
      <vt:lpstr>Diseño – Tipo II y Tipo III</vt:lpstr>
      <vt:lpstr>Diseño - MacroLAN</vt:lpstr>
      <vt:lpstr>Diseño - Monitorización</vt:lpstr>
      <vt:lpstr>Resultados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Naxo</dc:creator>
  <cp:lastModifiedBy>IGNACIO CAMPOS MARCE</cp:lastModifiedBy>
  <cp:revision>35</cp:revision>
  <dcterms:created xsi:type="dcterms:W3CDTF">2020-01-04T18:34:58Z</dcterms:created>
  <dcterms:modified xsi:type="dcterms:W3CDTF">2020-01-10T13:53:36Z</dcterms:modified>
</cp:coreProperties>
</file>