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0"/>
  </p:notesMasterIdLst>
  <p:sldIdLst>
    <p:sldId id="256" r:id="rId2"/>
    <p:sldId id="257" r:id="rId3"/>
    <p:sldId id="258" r:id="rId4"/>
    <p:sldId id="259" r:id="rId5"/>
    <p:sldId id="260" r:id="rId6"/>
    <p:sldId id="283" r:id="rId7"/>
    <p:sldId id="261" r:id="rId8"/>
    <p:sldId id="262" r:id="rId9"/>
    <p:sldId id="263" r:id="rId10"/>
    <p:sldId id="264" r:id="rId11"/>
    <p:sldId id="265" r:id="rId12"/>
    <p:sldId id="267" r:id="rId13"/>
    <p:sldId id="266"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2206" autoAdjust="0"/>
  </p:normalViewPr>
  <p:slideViewPr>
    <p:cSldViewPr>
      <p:cViewPr varScale="1">
        <p:scale>
          <a:sx n="60" d="100"/>
          <a:sy n="60" d="100"/>
        </p:scale>
        <p:origin x="-1656" y="-84"/>
      </p:cViewPr>
      <p:guideLst>
        <p:guide orient="horz" pos="2160"/>
        <p:guide pos="2880"/>
      </p:guideLst>
    </p:cSldViewPr>
  </p:slideViewPr>
  <p:notesTextViewPr>
    <p:cViewPr>
      <p:scale>
        <a:sx n="1" d="1"/>
        <a:sy n="1" d="1"/>
      </p:scale>
      <p:origin x="0" y="121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02834F-4411-4BD4-A4AD-E71F38852C58}" type="datetimeFigureOut">
              <a:rPr lang="es-ES" smtClean="0"/>
              <a:t>11/01/2020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08726A-76F6-4D84-A877-601E9905A592}" type="slidenum">
              <a:rPr lang="es-ES" smtClean="0"/>
              <a:t>‹Nº›</a:t>
            </a:fld>
            <a:endParaRPr lang="es-ES"/>
          </a:p>
        </p:txBody>
      </p:sp>
    </p:spTree>
    <p:extLst>
      <p:ext uri="{BB962C8B-B14F-4D97-AF65-F5344CB8AC3E}">
        <p14:creationId xmlns:p14="http://schemas.microsoft.com/office/powerpoint/2010/main" val="1497332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Buenos días, mi nombre es Ester</a:t>
            </a:r>
            <a:r>
              <a:rPr lang="es-ES" baseline="0" dirty="0" smtClean="0"/>
              <a:t> Serrano Jiménez y voy a presentar mi trabajo de final de máster en Ingeniería de Telecomunicación.</a:t>
            </a:r>
          </a:p>
          <a:p>
            <a:r>
              <a:rPr lang="es-ES" baseline="0" dirty="0" smtClean="0"/>
              <a:t>Como veis por el título “Técnicas de multiplexación por división en el espacio (SDM): estudio e implementación”, me he decantado por el área de comunicaciones ópticas.</a:t>
            </a:r>
            <a:endParaRPr lang="es-ES" dirty="0"/>
          </a:p>
        </p:txBody>
      </p:sp>
      <p:sp>
        <p:nvSpPr>
          <p:cNvPr id="4" name="3 Marcador de número de diapositiva"/>
          <p:cNvSpPr>
            <a:spLocks noGrp="1"/>
          </p:cNvSpPr>
          <p:nvPr>
            <p:ph type="sldNum" sz="quarter" idx="10"/>
          </p:nvPr>
        </p:nvSpPr>
        <p:spPr/>
        <p:txBody>
          <a:bodyPr/>
          <a:lstStyle/>
          <a:p>
            <a:fld id="{EC08726A-76F6-4D84-A877-601E9905A592}" type="slidenum">
              <a:rPr lang="es-ES" smtClean="0"/>
              <a:t>1</a:t>
            </a:fld>
            <a:endParaRPr lang="es-ES"/>
          </a:p>
        </p:txBody>
      </p:sp>
    </p:spTree>
    <p:extLst>
      <p:ext uri="{BB962C8B-B14F-4D97-AF65-F5344CB8AC3E}">
        <p14:creationId xmlns:p14="http://schemas.microsoft.com/office/powerpoint/2010/main" val="3495630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La fibra </a:t>
            </a:r>
            <a:r>
              <a:rPr lang="es-ES" dirty="0" err="1" smtClean="0"/>
              <a:t>multielemento</a:t>
            </a:r>
            <a:r>
              <a:rPr lang="es-ES" dirty="0" smtClean="0"/>
              <a:t> (MEF) </a:t>
            </a:r>
            <a:r>
              <a:rPr lang="es-ES" sz="1200" kern="1200" dirty="0" smtClean="0">
                <a:solidFill>
                  <a:schemeClr val="tx1"/>
                </a:solidFill>
                <a:effectLst/>
                <a:latin typeface="+mn-lt"/>
                <a:ea typeface="+mn-ea"/>
                <a:cs typeface="+mn-cs"/>
              </a:rPr>
              <a:t>consiste en un paquete de elementos de fibra monomodo unidos en un recubrimiento de polímero común, cada elemento de fibra tiene un núcleo y revestimiento independientes.</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Esta geometría permite que cada uno de los elementos de fibra sea más pequeño en diámetro que una</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SMF ya que tener los elementos de fibra dibujados dentro de un recubrimiento común tiene el potencial de reducir las pérdidas por micro flexión en relación con fibras individuales del mismo tamaño. También, la geometría MEF proporciona un fácil acceso a los elementos de fibra individuales simplemente quitando el recubrimiento común.</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La distancia entre los elementos de fibra MEF debe controlarse cuidadosamente durante el proceso de fabricación para lograr el grado requerido de robustez y evitar la introducción de pérdidas adicionales. El espacio para una fibra de transmisión debe ser tal que los elementos de fibra estén muy cerca, pero no físicamente en contacto entre sí, lo que da como resultado una implementación compacta sin degradación del rendimiento. Se ha observado que las características de atenuación y dispersión de MEF son similares a las</a:t>
            </a:r>
            <a:r>
              <a:rPr lang="es-ES" sz="1200" kern="1200" baseline="0" dirty="0" smtClean="0">
                <a:solidFill>
                  <a:schemeClr val="tx1"/>
                </a:solidFill>
                <a:effectLst/>
                <a:latin typeface="+mn-lt"/>
                <a:ea typeface="+mn-ea"/>
                <a:cs typeface="+mn-cs"/>
              </a:rPr>
              <a:t> fibras monomodo.</a:t>
            </a:r>
            <a:endParaRPr lang="es-ES" dirty="0"/>
          </a:p>
        </p:txBody>
      </p:sp>
      <p:sp>
        <p:nvSpPr>
          <p:cNvPr id="4" name="3 Marcador de número de diapositiva"/>
          <p:cNvSpPr>
            <a:spLocks noGrp="1"/>
          </p:cNvSpPr>
          <p:nvPr>
            <p:ph type="sldNum" sz="quarter" idx="10"/>
          </p:nvPr>
        </p:nvSpPr>
        <p:spPr/>
        <p:txBody>
          <a:bodyPr/>
          <a:lstStyle/>
          <a:p>
            <a:fld id="{EC08726A-76F6-4D84-A877-601E9905A592}" type="slidenum">
              <a:rPr lang="es-ES" smtClean="0"/>
              <a:t>10</a:t>
            </a:fld>
            <a:endParaRPr lang="es-ES"/>
          </a:p>
        </p:txBody>
      </p:sp>
    </p:spTree>
    <p:extLst>
      <p:ext uri="{BB962C8B-B14F-4D97-AF65-F5344CB8AC3E}">
        <p14:creationId xmlns:p14="http://schemas.microsoft.com/office/powerpoint/2010/main" val="1976838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La</a:t>
            </a:r>
            <a:r>
              <a:rPr lang="es-ES" baseline="0" dirty="0" smtClean="0"/>
              <a:t> fibra </a:t>
            </a:r>
            <a:r>
              <a:rPr lang="es-ES" baseline="0" dirty="0" err="1" smtClean="0"/>
              <a:t>multinúcleo</a:t>
            </a:r>
            <a:r>
              <a:rPr lang="es-ES" baseline="0" dirty="0" smtClean="0"/>
              <a:t> (MCF) co</a:t>
            </a:r>
            <a:r>
              <a:rPr lang="es-ES" sz="1200" kern="1200" dirty="0" smtClean="0">
                <a:solidFill>
                  <a:schemeClr val="tx1"/>
                </a:solidFill>
                <a:effectLst/>
                <a:latin typeface="+mn-lt"/>
                <a:ea typeface="+mn-ea"/>
                <a:cs typeface="+mn-cs"/>
              </a:rPr>
              <a:t>nsiste en incorporar múltiples núcleos dentro de una misma fibra. Hay dos tipos:</a:t>
            </a:r>
          </a:p>
          <a:p>
            <a:endParaRPr lang="es-ES" sz="1200" kern="1200" dirty="0" smtClean="0">
              <a:solidFill>
                <a:schemeClr val="tx1"/>
              </a:solidFill>
              <a:effectLst/>
              <a:latin typeface="+mn-lt"/>
              <a:ea typeface="+mn-ea"/>
              <a:cs typeface="+mn-cs"/>
            </a:endParaRPr>
          </a:p>
          <a:p>
            <a:pPr marL="171450" lvl="0" indent="-171450">
              <a:buFontTx/>
              <a:buChar char="-"/>
            </a:pPr>
            <a:r>
              <a:rPr lang="es-ES" sz="1200" b="0" u="sng" kern="1200" dirty="0" smtClean="0">
                <a:solidFill>
                  <a:schemeClr val="tx1"/>
                </a:solidFill>
                <a:effectLst/>
                <a:latin typeface="+mn-lt"/>
                <a:ea typeface="+mn-ea"/>
                <a:cs typeface="+mn-cs"/>
              </a:rPr>
              <a:t>MCF débilmente acoplada</a:t>
            </a:r>
            <a:r>
              <a:rPr lang="es-ES" sz="1200" kern="1200" dirty="0" smtClean="0">
                <a:solidFill>
                  <a:schemeClr val="tx1"/>
                </a:solidFill>
                <a:effectLst/>
                <a:latin typeface="+mn-lt"/>
                <a:ea typeface="+mn-ea"/>
                <a:cs typeface="+mn-cs"/>
              </a:rPr>
              <a:t>: cada núcleo se usa como una guía de onda individual con una interferencia suficientemente baja entre los núcleos vecinos.</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El </a:t>
            </a:r>
            <a:r>
              <a:rPr lang="es-ES" sz="1200" i="1" kern="1200" dirty="0" err="1" smtClean="0">
                <a:solidFill>
                  <a:schemeClr val="tx1"/>
                </a:solidFill>
                <a:effectLst/>
                <a:latin typeface="+mn-lt"/>
                <a:ea typeface="+mn-ea"/>
                <a:cs typeface="+mn-cs"/>
              </a:rPr>
              <a:t>cross-talk</a:t>
            </a:r>
            <a:r>
              <a:rPr lang="es-ES" sz="1200" kern="1200" dirty="0" smtClean="0">
                <a:solidFill>
                  <a:schemeClr val="tx1"/>
                </a:solidFill>
                <a:effectLst/>
                <a:latin typeface="+mn-lt"/>
                <a:ea typeface="+mn-ea"/>
                <a:cs typeface="+mn-cs"/>
              </a:rPr>
              <a:t> óptico entre núcleos adyacentes es un problema importante, ya que una parte de la potencia óptica lanzada en uno de los núcleos se acopla con los núcleos vecinos durante la propagación.</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Para mantener el nivel de XT inferior a −30 dB, el coeficiente de acoplamiento κ entre núcleos adyacentes debe ser inferior a 10</a:t>
            </a:r>
            <a:r>
              <a:rPr lang="es-ES" sz="1200" kern="1200" baseline="30000" dirty="0" smtClean="0">
                <a:solidFill>
                  <a:schemeClr val="tx1"/>
                </a:solidFill>
                <a:effectLst/>
                <a:latin typeface="+mn-lt"/>
                <a:ea typeface="+mn-ea"/>
                <a:cs typeface="+mn-cs"/>
              </a:rPr>
              <a:t>−2</a:t>
            </a:r>
            <a:r>
              <a:rPr lang="es-ES" sz="1200" kern="1200" dirty="0" smtClean="0">
                <a:solidFill>
                  <a:schemeClr val="tx1"/>
                </a:solidFill>
                <a:effectLst/>
                <a:latin typeface="+mn-lt"/>
                <a:ea typeface="+mn-ea"/>
                <a:cs typeface="+mn-cs"/>
              </a:rPr>
              <a:t>m</a:t>
            </a:r>
            <a:r>
              <a:rPr lang="es-ES" sz="1200" kern="1200" baseline="30000" dirty="0" smtClean="0">
                <a:solidFill>
                  <a:schemeClr val="tx1"/>
                </a:solidFill>
                <a:effectLst/>
                <a:latin typeface="+mn-lt"/>
                <a:ea typeface="+mn-ea"/>
                <a:cs typeface="+mn-cs"/>
              </a:rPr>
              <a:t>−1</a:t>
            </a:r>
            <a:r>
              <a:rPr lang="es-ES" sz="1200" kern="1200" dirty="0" smtClean="0">
                <a:solidFill>
                  <a:schemeClr val="tx1"/>
                </a:solidFill>
                <a:effectLst/>
                <a:latin typeface="+mn-lt"/>
                <a:ea typeface="+mn-ea"/>
                <a:cs typeface="+mn-cs"/>
              </a:rPr>
              <a:t> para una distancia de transmisión de más de 10 km, sacrificando la densidad del núcleo, y la típica distancia entre núcleos es de alrededor de 40 </a:t>
            </a:r>
            <a:r>
              <a:rPr lang="es-ES" sz="1200" kern="1200" dirty="0" err="1" smtClean="0">
                <a:solidFill>
                  <a:schemeClr val="tx1"/>
                </a:solidFill>
                <a:effectLst/>
                <a:latin typeface="+mn-lt"/>
                <a:ea typeface="+mn-ea"/>
                <a:cs typeface="+mn-cs"/>
              </a:rPr>
              <a:t>μm</a:t>
            </a:r>
            <a:r>
              <a:rPr lang="es-ES" sz="1200" kern="1200" dirty="0" smtClean="0">
                <a:solidFill>
                  <a:schemeClr val="tx1"/>
                </a:solidFill>
                <a:effectLst/>
                <a:latin typeface="+mn-lt"/>
                <a:ea typeface="+mn-ea"/>
                <a:cs typeface="+mn-cs"/>
              </a:rPr>
              <a:t>. En este caso, el procesamiento de señal digital (DSP) de entrada múltiple y salida múltiple (MIMO) no es necesario en el lado del receptor para recuperar las señales.</a:t>
            </a:r>
          </a:p>
          <a:p>
            <a:endParaRPr lang="es-ES" sz="1200" kern="1200" dirty="0" smtClean="0">
              <a:solidFill>
                <a:schemeClr val="tx1"/>
              </a:solidFill>
              <a:effectLst/>
              <a:latin typeface="+mn-lt"/>
              <a:ea typeface="+mn-ea"/>
              <a:cs typeface="+mn-cs"/>
            </a:endParaRPr>
          </a:p>
          <a:p>
            <a:pPr marL="171450" indent="-171450">
              <a:buFontTx/>
              <a:buChar char="-"/>
            </a:pPr>
            <a:r>
              <a:rPr lang="es-ES" sz="1200" b="0" u="sng" kern="1200" dirty="0" smtClean="0">
                <a:solidFill>
                  <a:schemeClr val="tx1"/>
                </a:solidFill>
                <a:effectLst/>
                <a:latin typeface="+mn-lt"/>
                <a:ea typeface="+mn-ea"/>
                <a:cs typeface="+mn-cs"/>
              </a:rPr>
              <a:t>MCF fuertemente acoplada</a:t>
            </a:r>
            <a:r>
              <a:rPr lang="es-ES" sz="1200" kern="1200" dirty="0" smtClean="0">
                <a:solidFill>
                  <a:schemeClr val="tx1"/>
                </a:solidFill>
                <a:effectLst/>
                <a:latin typeface="+mn-lt"/>
                <a:ea typeface="+mn-ea"/>
                <a:cs typeface="+mn-cs"/>
              </a:rPr>
              <a:t>: el </a:t>
            </a:r>
            <a:r>
              <a:rPr lang="es-ES" sz="1200" i="1" kern="1200" dirty="0" err="1" smtClean="0">
                <a:solidFill>
                  <a:schemeClr val="tx1"/>
                </a:solidFill>
                <a:effectLst/>
                <a:latin typeface="+mn-lt"/>
                <a:ea typeface="+mn-ea"/>
                <a:cs typeface="+mn-cs"/>
              </a:rPr>
              <a:t>cross-talk</a:t>
            </a:r>
            <a:r>
              <a:rPr lang="es-ES" sz="1200" kern="1200" dirty="0" smtClean="0">
                <a:solidFill>
                  <a:schemeClr val="tx1"/>
                </a:solidFill>
                <a:effectLst/>
                <a:latin typeface="+mn-lt"/>
                <a:ea typeface="+mn-ea"/>
                <a:cs typeface="+mn-cs"/>
              </a:rPr>
              <a:t> entre núcleos se introduce intencionalmente al disminuir la distancia entre núcleos, lo que resulta en la mejora</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de la densidad del núcleo.</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La mezcla de modo fuerte en una MCF fuertemente acoplada es beneficiosa para reducir la propagación de retardo de grupo, y la propagación de retardo de grupo es proporcional a la raíz cuadrada de la distancia de transmisión. El coeficiente de acoplamiento κ entre núcleos vecinos en las MCF fuertemente acopladas es del orden de 10</a:t>
            </a:r>
            <a:r>
              <a:rPr lang="es-ES" sz="1200" kern="1200" baseline="30000" dirty="0" smtClean="0">
                <a:solidFill>
                  <a:schemeClr val="tx1"/>
                </a:solidFill>
                <a:effectLst/>
                <a:latin typeface="+mn-lt"/>
                <a:ea typeface="+mn-ea"/>
                <a:cs typeface="+mn-cs"/>
              </a:rPr>
              <a:t>−1</a:t>
            </a:r>
            <a:r>
              <a:rPr lang="es-ES" sz="1200" kern="1200" dirty="0" smtClean="0">
                <a:solidFill>
                  <a:schemeClr val="tx1"/>
                </a:solidFill>
                <a:effectLst/>
                <a:latin typeface="+mn-lt"/>
                <a:ea typeface="+mn-ea"/>
                <a:cs typeface="+mn-cs"/>
              </a:rPr>
              <a:t> m</a:t>
            </a:r>
            <a:r>
              <a:rPr lang="es-ES" sz="1200" kern="1200" baseline="30000" dirty="0" smtClean="0">
                <a:solidFill>
                  <a:schemeClr val="tx1"/>
                </a:solidFill>
                <a:effectLst/>
                <a:latin typeface="+mn-lt"/>
                <a:ea typeface="+mn-ea"/>
                <a:cs typeface="+mn-cs"/>
              </a:rPr>
              <a:t>−1 </a:t>
            </a:r>
            <a:r>
              <a:rPr lang="es-ES" sz="1200" kern="1200" dirty="0" smtClean="0">
                <a:solidFill>
                  <a:schemeClr val="tx1"/>
                </a:solidFill>
                <a:effectLst/>
                <a:latin typeface="+mn-lt"/>
                <a:ea typeface="+mn-ea"/>
                <a:cs typeface="+mn-cs"/>
              </a:rPr>
              <a:t>y la distancia típica entre núcleos es inferior a 30 </a:t>
            </a:r>
            <a:r>
              <a:rPr lang="es-ES" sz="1200" kern="1200" dirty="0" err="1" smtClean="0">
                <a:solidFill>
                  <a:schemeClr val="tx1"/>
                </a:solidFill>
                <a:effectLst/>
                <a:latin typeface="+mn-lt"/>
                <a:ea typeface="+mn-ea"/>
                <a:cs typeface="+mn-cs"/>
              </a:rPr>
              <a:t>μm</a:t>
            </a:r>
            <a:r>
              <a:rPr lang="es-ES" sz="1200" kern="1200" dirty="0" smtClean="0">
                <a:solidFill>
                  <a:schemeClr val="tx1"/>
                </a:solidFill>
                <a:effectLst/>
                <a:latin typeface="+mn-lt"/>
                <a:ea typeface="+mn-ea"/>
                <a:cs typeface="+mn-cs"/>
              </a:rPr>
              <a:t>. En este caso, se necesita el procesamiento de señal digital (DSP) de entrada múltiple y salida múltiple (MIMO) con baja complejidad en el lado del receptor para deshacer las señales.</a:t>
            </a:r>
          </a:p>
        </p:txBody>
      </p:sp>
      <p:sp>
        <p:nvSpPr>
          <p:cNvPr id="4" name="3 Marcador de número de diapositiva"/>
          <p:cNvSpPr>
            <a:spLocks noGrp="1"/>
          </p:cNvSpPr>
          <p:nvPr>
            <p:ph type="sldNum" sz="quarter" idx="10"/>
          </p:nvPr>
        </p:nvSpPr>
        <p:spPr/>
        <p:txBody>
          <a:bodyPr/>
          <a:lstStyle/>
          <a:p>
            <a:fld id="{EC08726A-76F6-4D84-A877-601E9905A592}" type="slidenum">
              <a:rPr lang="es-ES" smtClean="0"/>
              <a:t>11</a:t>
            </a:fld>
            <a:endParaRPr lang="es-ES"/>
          </a:p>
        </p:txBody>
      </p:sp>
    </p:spTree>
    <p:extLst>
      <p:ext uri="{BB962C8B-B14F-4D97-AF65-F5344CB8AC3E}">
        <p14:creationId xmlns:p14="http://schemas.microsoft.com/office/powerpoint/2010/main" val="944720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Las fibras de banda prohibida fotónicas de núcleo hueco utilizan una estructura altamente periódica de agujeros de aire en el revestimiento de la fibra para crear una banda prohibida fotónica. Esto significa que la luz de las frecuencias dentro de esa banda no puede propagarse a través del revestimiento y queda atrapada en el núcleo hueco de la fibra. En este tipo de fibras, no hay ningún requisito para que el índice de refracción del núcleo sea mayor que el índice del revestimiento.</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Una característica inherente de las fibras de banda prohibida fotónica es que la fibra solo guía la luz en una región espectral limitada. Para fibras que guían alrededor de los 1550 </a:t>
            </a:r>
            <a:r>
              <a:rPr lang="es-ES" sz="1200" kern="1200" dirty="0" err="1" smtClean="0">
                <a:solidFill>
                  <a:schemeClr val="tx1"/>
                </a:solidFill>
                <a:effectLst/>
                <a:latin typeface="+mn-lt"/>
                <a:ea typeface="+mn-ea"/>
                <a:cs typeface="+mn-cs"/>
              </a:rPr>
              <a:t>nm</a:t>
            </a:r>
            <a:r>
              <a:rPr lang="es-ES" sz="1200" kern="1200" dirty="0" smtClean="0">
                <a:solidFill>
                  <a:schemeClr val="tx1"/>
                </a:solidFill>
                <a:effectLst/>
                <a:latin typeface="+mn-lt"/>
                <a:ea typeface="+mn-ea"/>
                <a:cs typeface="+mn-cs"/>
              </a:rPr>
              <a:t>, el ancho de banda típico es de aproximadamente 200 </a:t>
            </a:r>
            <a:r>
              <a:rPr lang="es-ES" sz="1200" kern="1200" dirty="0" err="1" smtClean="0">
                <a:solidFill>
                  <a:schemeClr val="tx1"/>
                </a:solidFill>
                <a:effectLst/>
                <a:latin typeface="+mn-lt"/>
                <a:ea typeface="+mn-ea"/>
                <a:cs typeface="+mn-cs"/>
              </a:rPr>
              <a:t>nm</a:t>
            </a:r>
            <a:r>
              <a:rPr lang="es-ES" sz="1200" kern="1200" dirty="0" smtClean="0">
                <a:solidFill>
                  <a:schemeClr val="tx1"/>
                </a:solidFill>
                <a:effectLst/>
                <a:latin typeface="+mn-lt"/>
                <a:ea typeface="+mn-ea"/>
                <a:cs typeface="+mn-cs"/>
              </a:rPr>
              <a:t>, y fuera de esta región, el núcleo de fibra es anti-guía.</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Algunas de las características que ofrecen son:</a:t>
            </a:r>
          </a:p>
          <a:p>
            <a:r>
              <a:rPr lang="es-ES" sz="1200" kern="1200" dirty="0" smtClean="0">
                <a:solidFill>
                  <a:schemeClr val="tx1"/>
                </a:solidFill>
                <a:effectLst/>
                <a:latin typeface="+mn-lt"/>
                <a:ea typeface="+mn-ea"/>
                <a:cs typeface="+mn-cs"/>
              </a:rPr>
              <a:t>- Más del 98% de la potencia óptica se encuentra en el núcleo hueco.</a:t>
            </a:r>
          </a:p>
          <a:p>
            <a:r>
              <a:rPr lang="es-ES" sz="1200" kern="1200" dirty="0" smtClean="0">
                <a:solidFill>
                  <a:schemeClr val="tx1"/>
                </a:solidFill>
                <a:effectLst/>
                <a:latin typeface="+mn-lt"/>
                <a:ea typeface="+mn-ea"/>
                <a:cs typeface="+mn-cs"/>
              </a:rPr>
              <a:t>-</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Dado que solo una pequeña fracción de la luz se propaga en la sílice, el efecto de las no linealidades del material se reduce significativamente en comparación con las fibras de núcleo sólido.</a:t>
            </a:r>
          </a:p>
          <a:p>
            <a:pPr lvl="0"/>
            <a:r>
              <a:rPr lang="es-ES" sz="1200" kern="1200" dirty="0" smtClean="0">
                <a:solidFill>
                  <a:schemeClr val="tx1"/>
                </a:solidFill>
                <a:effectLst/>
                <a:latin typeface="+mn-lt"/>
                <a:ea typeface="+mn-ea"/>
                <a:cs typeface="+mn-cs"/>
              </a:rPr>
              <a:t>- Ofrecen propiedades ópticas como: excelentes capacidades de manejo de potencia, baja latencia, la posibilidad de obtener ultra bajas pérdidas.</a:t>
            </a:r>
          </a:p>
          <a:p>
            <a:pPr lvl="0"/>
            <a:r>
              <a:rPr lang="es-ES" sz="1200" kern="1200" dirty="0" smtClean="0">
                <a:solidFill>
                  <a:schemeClr val="tx1"/>
                </a:solidFill>
                <a:effectLst/>
                <a:latin typeface="+mn-lt"/>
                <a:ea typeface="+mn-ea"/>
                <a:cs typeface="+mn-cs"/>
              </a:rPr>
              <a:t>- Estas fibras son prácticamente insensibles a la flexión. Pueden doblarse hasta un diámetro de curvatura &lt;1 cm sin ningún cambio en la transmisión óptica.</a:t>
            </a:r>
          </a:p>
        </p:txBody>
      </p:sp>
      <p:sp>
        <p:nvSpPr>
          <p:cNvPr id="4" name="3 Marcador de número de diapositiva"/>
          <p:cNvSpPr>
            <a:spLocks noGrp="1"/>
          </p:cNvSpPr>
          <p:nvPr>
            <p:ph type="sldNum" sz="quarter" idx="10"/>
          </p:nvPr>
        </p:nvSpPr>
        <p:spPr/>
        <p:txBody>
          <a:bodyPr/>
          <a:lstStyle/>
          <a:p>
            <a:fld id="{EC08726A-76F6-4D84-A877-601E9905A592}" type="slidenum">
              <a:rPr lang="es-ES" smtClean="0"/>
              <a:t>12</a:t>
            </a:fld>
            <a:endParaRPr lang="es-ES"/>
          </a:p>
        </p:txBody>
      </p:sp>
    </p:spTree>
    <p:extLst>
      <p:ext uri="{BB962C8B-B14F-4D97-AF65-F5344CB8AC3E}">
        <p14:creationId xmlns:p14="http://schemas.microsoft.com/office/powerpoint/2010/main" val="4184982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Las fibras de múltiples modos tienen problemas en alcanzar grandes distancias</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debido a que sufren problemas de distorsión, como la dispersión modal, por tanto, aunque pueden admitir entre 100 y 200 modos –y podrían usarse para trasmitir más datos– la transmisión a largas distancias se vuelve problemática.</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Por ello, para utilizar las ventajas de las fibras que utilizan más de un modo espacial pero sin alcanzar tantos como en las </a:t>
            </a:r>
            <a:r>
              <a:rPr lang="es-ES" sz="1200" kern="1200" dirty="0" err="1" smtClean="0">
                <a:solidFill>
                  <a:schemeClr val="tx1"/>
                </a:solidFill>
                <a:effectLst/>
                <a:latin typeface="+mn-lt"/>
                <a:ea typeface="+mn-ea"/>
                <a:cs typeface="+mn-cs"/>
              </a:rPr>
              <a:t>multimodo</a:t>
            </a:r>
            <a:r>
              <a:rPr lang="es-ES" sz="1200" kern="1200" dirty="0" smtClean="0">
                <a:solidFill>
                  <a:schemeClr val="tx1"/>
                </a:solidFill>
                <a:effectLst/>
                <a:latin typeface="+mn-lt"/>
                <a:ea typeface="+mn-ea"/>
                <a:cs typeface="+mn-cs"/>
              </a:rPr>
              <a:t>, aparecen las</a:t>
            </a:r>
            <a:r>
              <a:rPr lang="es-ES" sz="1200" kern="1200" baseline="0" dirty="0" smtClean="0">
                <a:solidFill>
                  <a:schemeClr val="tx1"/>
                </a:solidFill>
                <a:effectLst/>
                <a:latin typeface="+mn-lt"/>
                <a:ea typeface="+mn-ea"/>
                <a:cs typeface="+mn-cs"/>
              </a:rPr>
              <a:t> llamadas fibras de pocos modos (FMF).</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El núcleo de la fibra de pocos modos tiene un diámetro de entre 10 y 60 </a:t>
            </a:r>
            <a:r>
              <a:rPr lang="es-ES" sz="1200" kern="1200" dirty="0" err="1" smtClean="0">
                <a:solidFill>
                  <a:schemeClr val="tx1"/>
                </a:solidFill>
                <a:effectLst/>
                <a:latin typeface="+mn-lt"/>
                <a:ea typeface="+mn-ea"/>
                <a:cs typeface="+mn-cs"/>
              </a:rPr>
              <a:t>μm</a:t>
            </a:r>
            <a:r>
              <a:rPr lang="es-ES" sz="1200" kern="1200" dirty="0" smtClean="0">
                <a:solidFill>
                  <a:schemeClr val="tx1"/>
                </a:solidFill>
                <a:effectLst/>
                <a:latin typeface="+mn-lt"/>
                <a:ea typeface="+mn-ea"/>
                <a:cs typeface="+mn-cs"/>
              </a:rPr>
              <a:t> y el revestimiento tiene un diámetro exterior de 80 a 300 pm.</a:t>
            </a:r>
            <a:r>
              <a:rPr lang="es-ES" sz="1200" kern="1200" baseline="0" dirty="0" smtClean="0">
                <a:solidFill>
                  <a:schemeClr val="tx1"/>
                </a:solidFill>
                <a:effectLst/>
                <a:latin typeface="+mn-lt"/>
                <a:ea typeface="+mn-ea"/>
                <a:cs typeface="+mn-cs"/>
              </a:rPr>
              <a:t> Estas fibras </a:t>
            </a:r>
            <a:r>
              <a:rPr lang="es-ES" sz="1200" kern="1200" dirty="0" smtClean="0">
                <a:solidFill>
                  <a:schemeClr val="tx1"/>
                </a:solidFill>
                <a:effectLst/>
                <a:latin typeface="+mn-lt"/>
                <a:ea typeface="+mn-ea"/>
                <a:cs typeface="+mn-cs"/>
              </a:rPr>
              <a:t>pueden soportar 2 a 50 modos,</a:t>
            </a:r>
            <a:r>
              <a:rPr lang="es-ES" sz="1200" kern="1200" baseline="0" dirty="0" smtClean="0">
                <a:solidFill>
                  <a:schemeClr val="tx1"/>
                </a:solidFill>
                <a:effectLst/>
                <a:latin typeface="+mn-lt"/>
                <a:ea typeface="+mn-ea"/>
                <a:cs typeface="+mn-cs"/>
              </a:rPr>
              <a:t> n</a:t>
            </a:r>
            <a:r>
              <a:rPr lang="es-ES" sz="1200" kern="1200" dirty="0" smtClean="0">
                <a:solidFill>
                  <a:schemeClr val="tx1"/>
                </a:solidFill>
                <a:effectLst/>
                <a:latin typeface="+mn-lt"/>
                <a:ea typeface="+mn-ea"/>
                <a:cs typeface="+mn-cs"/>
              </a:rPr>
              <a:t>o tienen los mismos problemas con la no linealidad que las fibras de modo único y se pueden configurar para no tener los problemas de dispersión modal que son comunes a la fibra </a:t>
            </a:r>
            <a:r>
              <a:rPr lang="es-ES" sz="1200" kern="1200" dirty="0" err="1" smtClean="0">
                <a:solidFill>
                  <a:schemeClr val="tx1"/>
                </a:solidFill>
                <a:effectLst/>
                <a:latin typeface="+mn-lt"/>
                <a:ea typeface="+mn-ea"/>
                <a:cs typeface="+mn-cs"/>
              </a:rPr>
              <a:t>multimodo</a:t>
            </a:r>
            <a:r>
              <a:rPr lang="es-E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Aun así, el problema del acoplamiento de modo sigue presente a largas distancias. Para reducirlo</a:t>
            </a:r>
            <a:r>
              <a:rPr lang="es-ES" sz="1200" kern="1200" baseline="0" dirty="0" smtClean="0">
                <a:solidFill>
                  <a:schemeClr val="tx1"/>
                </a:solidFill>
                <a:effectLst/>
                <a:latin typeface="+mn-lt"/>
                <a:ea typeface="+mn-ea"/>
                <a:cs typeface="+mn-cs"/>
              </a:rPr>
              <a:t>, hay que a</a:t>
            </a:r>
            <a:r>
              <a:rPr lang="es-ES" sz="1200" kern="1200" dirty="0" smtClean="0">
                <a:solidFill>
                  <a:schemeClr val="tx1"/>
                </a:solidFill>
                <a:effectLst/>
                <a:latin typeface="+mn-lt"/>
                <a:ea typeface="+mn-ea"/>
                <a:cs typeface="+mn-cs"/>
              </a:rPr>
              <a:t>segurar que los modos soportados del medio de la fibra tengan constantes de propagación tan diferentes como sea posible, ya que a medida que aumenta la diferencia entre las constantes de propagación de dos modos, el acoplamiento entre estos modos decrece drásticamente. </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Conseguir aumentar la diferencia de índice entre los diferentes modos es posible reduciendo el número de modos que admite la fibra, por ello, algunas de las FMF más implementadas solo admiten de 2 a 10 modos espaciales, de 2 a 5 modos o incluso solo 2, 3 o 4 modos.</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Este tipo de fibra es el escogido para implementar en Matlab, concretamente,</a:t>
            </a:r>
            <a:r>
              <a:rPr lang="es-ES" sz="1200" kern="1200" baseline="0" dirty="0" smtClean="0">
                <a:solidFill>
                  <a:schemeClr val="tx1"/>
                </a:solidFill>
                <a:effectLst/>
                <a:latin typeface="+mn-lt"/>
                <a:ea typeface="+mn-ea"/>
                <a:cs typeface="+mn-cs"/>
              </a:rPr>
              <a:t> la fibra de 2 modos y de 3 modos.</a:t>
            </a: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EC08726A-76F6-4D84-A877-601E9905A592}" type="slidenum">
              <a:rPr lang="es-ES" smtClean="0"/>
              <a:t>13</a:t>
            </a:fld>
            <a:endParaRPr lang="es-ES"/>
          </a:p>
        </p:txBody>
      </p:sp>
    </p:spTree>
    <p:extLst>
      <p:ext uri="{BB962C8B-B14F-4D97-AF65-F5344CB8AC3E}">
        <p14:creationId xmlns:p14="http://schemas.microsoft.com/office/powerpoint/2010/main" val="1451159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r>
                  <a:rPr lang="es-ES" dirty="0" smtClean="0"/>
                  <a:t>Antes de implementar la fibra de pocos modos, hay que explicar algunos conceptos. Por ello, aquí se repasa el fenómeno de dispersión y los efectos no lineales de la fibra que se tienen en cuenta en</a:t>
                </a:r>
                <a:r>
                  <a:rPr lang="es-ES" baseline="0" dirty="0" smtClean="0"/>
                  <a:t> la rutina de Matlab.</a:t>
                </a:r>
              </a:p>
              <a:p>
                <a:pPr marL="171450" indent="-171450">
                  <a:buFontTx/>
                  <a:buChar char="-"/>
                </a:pPr>
                <a:r>
                  <a:rPr lang="es-ES" sz="1200" u="sng" kern="1200" dirty="0" smtClean="0">
                    <a:solidFill>
                      <a:schemeClr val="tx1"/>
                    </a:solidFill>
                    <a:effectLst/>
                    <a:latin typeface="+mn-lt"/>
                    <a:ea typeface="+mn-ea"/>
                    <a:cs typeface="+mn-cs"/>
                  </a:rPr>
                  <a:t>GVD</a:t>
                </a:r>
                <a:r>
                  <a:rPr lang="es-ES" sz="1200" kern="1200" dirty="0" smtClean="0">
                    <a:solidFill>
                      <a:schemeClr val="tx1"/>
                    </a:solidFill>
                    <a:effectLst/>
                    <a:latin typeface="+mn-lt"/>
                    <a:ea typeface="+mn-ea"/>
                    <a:cs typeface="+mn-cs"/>
                  </a:rPr>
                  <a:t>: La dispersión es un fenómeno por el cual un pulso se deforma a medida que se propaga a través de la fibra óptica. Hay diferentes tipos de dispersión: la dispersión  modal, la dispersión por polarización de modo y la dispersión cromática. Debido a esta última, las diferentes componentes espectrales de una señal viajan a velocidades diferentes en la fibra. En el caso de las fibras ópticas, la dispersión por velocidad de grupo se expresa comúnmente en términos del parámetro de dispersión cromática, </a:t>
                </a:r>
                <a14:m>
                  <m:oMath xmlns:m="http://schemas.openxmlformats.org/officeDocument/2006/math">
                    <m:r>
                      <a:rPr lang="es-ES" sz="1200" i="1" kern="1200">
                        <a:solidFill>
                          <a:schemeClr val="tx1"/>
                        </a:solidFill>
                        <a:effectLst/>
                        <a:latin typeface="Cambria Math"/>
                        <a:ea typeface="+mn-ea"/>
                        <a:cs typeface="+mn-cs"/>
                      </a:rPr>
                      <m:t>𝐷</m:t>
                    </m:r>
                  </m:oMath>
                </a14:m>
                <a:r>
                  <a:rPr lang="es-ES" sz="1200" kern="1200" dirty="0">
                    <a:solidFill>
                      <a:schemeClr val="tx1"/>
                    </a:solidFill>
                    <a:effectLst/>
                    <a:latin typeface="+mn-lt"/>
                    <a:ea typeface="+mn-ea"/>
                    <a:cs typeface="+mn-cs"/>
                  </a:rPr>
                  <a:t>, en </a:t>
                </a:r>
                <a14:m>
                  <m:oMath xmlns:m="http://schemas.openxmlformats.org/officeDocument/2006/math">
                    <m:f>
                      <m:fPr>
                        <m:ctrlPr>
                          <a:rPr lang="es-ES" sz="1200" i="1" kern="1200">
                            <a:solidFill>
                              <a:schemeClr val="tx1"/>
                            </a:solidFill>
                            <a:effectLst/>
                            <a:latin typeface="Cambria Math"/>
                            <a:ea typeface="+mn-ea"/>
                            <a:cs typeface="+mn-cs"/>
                          </a:rPr>
                        </m:ctrlPr>
                      </m:fPr>
                      <m:num>
                        <m:r>
                          <a:rPr lang="es-ES" sz="1200" i="1" kern="1200">
                            <a:solidFill>
                              <a:schemeClr val="tx1"/>
                            </a:solidFill>
                            <a:effectLst/>
                            <a:latin typeface="Cambria Math"/>
                            <a:ea typeface="+mn-ea"/>
                            <a:cs typeface="+mn-cs"/>
                          </a:rPr>
                          <m:t>𝑝𝑠</m:t>
                        </m:r>
                      </m:num>
                      <m:den>
                        <m:r>
                          <a:rPr lang="es-ES" sz="1200" i="1" kern="1200">
                            <a:solidFill>
                              <a:schemeClr val="tx1"/>
                            </a:solidFill>
                            <a:effectLst/>
                            <a:latin typeface="Cambria Math"/>
                            <a:ea typeface="+mn-ea"/>
                            <a:cs typeface="+mn-cs"/>
                          </a:rPr>
                          <m:t>𝑛𝑚</m:t>
                        </m:r>
                        <m:r>
                          <a:rPr lang="es-ES" sz="1200" i="1" kern="1200">
                            <a:solidFill>
                              <a:schemeClr val="tx1"/>
                            </a:solidFill>
                            <a:effectLst/>
                            <a:latin typeface="Cambria Math"/>
                            <a:ea typeface="+mn-ea"/>
                            <a:cs typeface="+mn-cs"/>
                          </a:rPr>
                          <m:t>·</m:t>
                        </m:r>
                        <m:r>
                          <a:rPr lang="es-ES" sz="1200" i="1" kern="1200">
                            <a:solidFill>
                              <a:schemeClr val="tx1"/>
                            </a:solidFill>
                            <a:effectLst/>
                            <a:latin typeface="Cambria Math"/>
                            <a:ea typeface="+mn-ea"/>
                            <a:cs typeface="+mn-cs"/>
                          </a:rPr>
                          <m:t>𝑘𝑚</m:t>
                        </m:r>
                      </m:den>
                    </m:f>
                  </m:oMath>
                </a14:m>
                <a:r>
                  <a:rPr lang="es-ES" sz="1200" kern="1200" dirty="0">
                    <a:solidFill>
                      <a:schemeClr val="tx1"/>
                    </a:solidFill>
                    <a:effectLst/>
                    <a:latin typeface="+mn-lt"/>
                    <a:ea typeface="+mn-ea"/>
                    <a:cs typeface="+mn-cs"/>
                  </a:rPr>
                  <a:t>, y suele definirse como una derivada con respecto a la longitud de </a:t>
                </a:r>
                <a:r>
                  <a:rPr lang="es-ES" sz="1200" kern="1200" dirty="0" smtClean="0">
                    <a:solidFill>
                      <a:schemeClr val="tx1"/>
                    </a:solidFill>
                    <a:effectLst/>
                    <a:latin typeface="+mn-lt"/>
                    <a:ea typeface="+mn-ea"/>
                    <a:cs typeface="+mn-cs"/>
                  </a:rPr>
                  <a:t>onda.</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Expresión de la cual se puede</a:t>
                </a:r>
                <a:r>
                  <a:rPr lang="es-ES" sz="1200" kern="1200" baseline="0" dirty="0" smtClean="0">
                    <a:solidFill>
                      <a:schemeClr val="tx1"/>
                    </a:solidFill>
                    <a:effectLst/>
                    <a:latin typeface="+mn-lt"/>
                    <a:ea typeface="+mn-ea"/>
                    <a:cs typeface="+mn-cs"/>
                  </a:rPr>
                  <a:t> extraer el parámetro </a:t>
                </a:r>
                <a14:m>
                  <m:oMath xmlns:m="http://schemas.openxmlformats.org/officeDocument/2006/math">
                    <m:sSub>
                      <m:sSubPr>
                        <m:ctrlPr>
                          <a:rPr lang="es-ES" sz="1200" i="1" kern="1200" smtClean="0">
                            <a:solidFill>
                              <a:schemeClr val="tx1"/>
                            </a:solidFill>
                            <a:effectLst/>
                            <a:latin typeface="Cambria Math"/>
                            <a:ea typeface="+mn-ea"/>
                            <a:cs typeface="+mn-cs"/>
                          </a:rPr>
                        </m:ctrlPr>
                      </m:sSubPr>
                      <m:e>
                        <m:r>
                          <a:rPr lang="es-ES" sz="1200" i="1" kern="1200">
                            <a:solidFill>
                              <a:schemeClr val="tx1"/>
                            </a:solidFill>
                            <a:effectLst/>
                            <a:latin typeface="Cambria Math"/>
                            <a:ea typeface="+mn-ea"/>
                            <a:cs typeface="+mn-cs"/>
                          </a:rPr>
                          <m:t>𝛽</m:t>
                        </m:r>
                      </m:e>
                      <m:sub>
                        <m:r>
                          <a:rPr lang="es-ES" sz="1200" i="1" kern="1200">
                            <a:solidFill>
                              <a:schemeClr val="tx1"/>
                            </a:solidFill>
                            <a:effectLst/>
                            <a:latin typeface="Cambria Math"/>
                            <a:ea typeface="+mn-ea"/>
                            <a:cs typeface="+mn-cs"/>
                          </a:rPr>
                          <m:t>2</m:t>
                        </m:r>
                      </m:sub>
                    </m:sSub>
                  </m:oMath>
                </a14:m>
                <a:r>
                  <a:rPr lang="es-ES" dirty="0" smtClean="0"/>
                  <a:t>.</a:t>
                </a:r>
              </a:p>
              <a:p>
                <a:endParaRPr lang="es-ES" dirty="0" smtClean="0"/>
              </a:p>
              <a:p>
                <a:pPr marL="171450" indent="-171450">
                  <a:buFontTx/>
                  <a:buChar char="-"/>
                </a:pPr>
                <a:r>
                  <a:rPr lang="es-ES" u="sng" dirty="0" smtClean="0"/>
                  <a:t>Dispersión de orden superior</a:t>
                </a:r>
                <a:r>
                  <a:rPr lang="es-ES" dirty="0" smtClean="0"/>
                  <a:t>: </a:t>
                </a:r>
                <a:r>
                  <a:rPr lang="es-ES" sz="1200" kern="1200" dirty="0" smtClean="0">
                    <a:solidFill>
                      <a:schemeClr val="tx1"/>
                    </a:solidFill>
                    <a:effectLst/>
                    <a:latin typeface="+mn-lt"/>
                    <a:ea typeface="+mn-ea"/>
                    <a:cs typeface="+mn-cs"/>
                  </a:rPr>
                  <a:t>La dispersión de tercer orden (y órdenes superiores) se llama dispersión de orden superior. Siendo la pendiente (</a:t>
                </a:r>
                <a:r>
                  <a:rPr lang="es-ES" sz="1200" i="1" kern="1200" dirty="0" err="1">
                    <a:solidFill>
                      <a:schemeClr val="tx1"/>
                    </a:solidFill>
                    <a:effectLst/>
                    <a:latin typeface="+mn-lt"/>
                    <a:ea typeface="+mn-ea"/>
                    <a:cs typeface="+mn-cs"/>
                  </a:rPr>
                  <a:t>slope</a:t>
                </a:r>
                <a:r>
                  <a:rPr lang="es-ES" sz="1200" kern="1200" dirty="0">
                    <a:solidFill>
                      <a:schemeClr val="tx1"/>
                    </a:solidFill>
                    <a:effectLst/>
                    <a:latin typeface="+mn-lt"/>
                    <a:ea typeface="+mn-ea"/>
                    <a:cs typeface="+mn-cs"/>
                  </a:rPr>
                  <a:t>) </a:t>
                </a:r>
                <a14:m>
                  <m:oMath xmlns:m="http://schemas.openxmlformats.org/officeDocument/2006/math">
                    <m:r>
                      <a:rPr lang="es-ES" sz="1200" i="1" kern="1200">
                        <a:solidFill>
                          <a:schemeClr val="tx1"/>
                        </a:solidFill>
                        <a:effectLst/>
                        <a:latin typeface="Cambria Math"/>
                        <a:ea typeface="+mn-ea"/>
                        <a:cs typeface="+mn-cs"/>
                      </a:rPr>
                      <m:t>𝑆</m:t>
                    </m:r>
                    <m:r>
                      <a:rPr lang="es-ES" sz="1200" i="1" kern="1200">
                        <a:solidFill>
                          <a:schemeClr val="tx1"/>
                        </a:solidFill>
                        <a:effectLst/>
                        <a:latin typeface="Cambria Math"/>
                        <a:ea typeface="+mn-ea"/>
                        <a:cs typeface="+mn-cs"/>
                      </a:rPr>
                      <m:t>=</m:t>
                    </m:r>
                    <m:sSup>
                      <m:sSupPr>
                        <m:ctrlPr>
                          <a:rPr lang="es-ES" sz="1200" i="1" kern="1200">
                            <a:solidFill>
                              <a:schemeClr val="tx1"/>
                            </a:solidFill>
                            <a:effectLst/>
                            <a:latin typeface="Cambria Math"/>
                            <a:ea typeface="+mn-ea"/>
                            <a:cs typeface="+mn-cs"/>
                          </a:rPr>
                        </m:ctrlPr>
                      </m:sSupPr>
                      <m:e>
                        <m:r>
                          <a:rPr lang="es-ES" sz="1200" i="1" kern="1200">
                            <a:solidFill>
                              <a:schemeClr val="tx1"/>
                            </a:solidFill>
                            <a:effectLst/>
                            <a:latin typeface="Cambria Math"/>
                            <a:ea typeface="+mn-ea"/>
                            <a:cs typeface="+mn-cs"/>
                          </a:rPr>
                          <m:t>𝐷</m:t>
                        </m:r>
                      </m:e>
                      <m:sup>
                        <m:r>
                          <a:rPr lang="es-ES" sz="1200" i="1" kern="1200">
                            <a:solidFill>
                              <a:schemeClr val="tx1"/>
                            </a:solidFill>
                            <a:effectLst/>
                            <a:latin typeface="Cambria Math"/>
                            <a:ea typeface="+mn-ea"/>
                            <a:cs typeface="+mn-cs"/>
                          </a:rPr>
                          <m:t>′</m:t>
                        </m:r>
                      </m:sup>
                    </m:sSup>
                    <m:r>
                      <a:rPr lang="es-ES" sz="1200" i="1" kern="1200">
                        <a:solidFill>
                          <a:schemeClr val="tx1"/>
                        </a:solidFill>
                        <a:effectLst/>
                        <a:latin typeface="Cambria Math"/>
                        <a:ea typeface="+mn-ea"/>
                        <a:cs typeface="+mn-cs"/>
                      </a:rPr>
                      <m:t>=</m:t>
                    </m:r>
                    <m:f>
                      <m:fPr>
                        <m:ctrlPr>
                          <a:rPr lang="es-ES" sz="1200" i="1" kern="1200">
                            <a:solidFill>
                              <a:schemeClr val="tx1"/>
                            </a:solidFill>
                            <a:effectLst/>
                            <a:latin typeface="Cambria Math"/>
                            <a:ea typeface="+mn-ea"/>
                            <a:cs typeface="+mn-cs"/>
                          </a:rPr>
                        </m:ctrlPr>
                      </m:fPr>
                      <m:num>
                        <m:r>
                          <a:rPr lang="es-ES" sz="1200" i="1" kern="1200">
                            <a:solidFill>
                              <a:schemeClr val="tx1"/>
                            </a:solidFill>
                            <a:effectLst/>
                            <a:latin typeface="Cambria Math"/>
                            <a:ea typeface="+mn-ea"/>
                            <a:cs typeface="+mn-cs"/>
                          </a:rPr>
                          <m:t>𝜕</m:t>
                        </m:r>
                        <m:r>
                          <a:rPr lang="es-ES" sz="1200" i="1" kern="1200">
                            <a:solidFill>
                              <a:schemeClr val="tx1"/>
                            </a:solidFill>
                            <a:effectLst/>
                            <a:latin typeface="Cambria Math"/>
                            <a:ea typeface="+mn-ea"/>
                            <a:cs typeface="+mn-cs"/>
                          </a:rPr>
                          <m:t>𝐷</m:t>
                        </m:r>
                      </m:num>
                      <m:den>
                        <m:r>
                          <a:rPr lang="es-ES" sz="1200" i="1" kern="1200">
                            <a:solidFill>
                              <a:schemeClr val="tx1"/>
                            </a:solidFill>
                            <a:effectLst/>
                            <a:latin typeface="Cambria Math"/>
                            <a:ea typeface="+mn-ea"/>
                            <a:cs typeface="+mn-cs"/>
                          </a:rPr>
                          <m:t>𝜕𝜆</m:t>
                        </m:r>
                      </m:den>
                    </m:f>
                  </m:oMath>
                </a14:m>
                <a:r>
                  <a:rPr lang="es-ES" sz="1200" kern="1200" dirty="0">
                    <a:solidFill>
                      <a:schemeClr val="tx1"/>
                    </a:solidFill>
                    <a:effectLst/>
                    <a:latin typeface="+mn-lt"/>
                    <a:ea typeface="+mn-ea"/>
                    <a:cs typeface="+mn-cs"/>
                  </a:rPr>
                  <a:t> en </a:t>
                </a:r>
                <a14:m>
                  <m:oMath xmlns:m="http://schemas.openxmlformats.org/officeDocument/2006/math">
                    <m:f>
                      <m:fPr>
                        <m:ctrlPr>
                          <a:rPr lang="es-ES" sz="1200" i="1" kern="1200">
                            <a:solidFill>
                              <a:schemeClr val="tx1"/>
                            </a:solidFill>
                            <a:effectLst/>
                            <a:latin typeface="Cambria Math"/>
                            <a:ea typeface="+mn-ea"/>
                            <a:cs typeface="+mn-cs"/>
                          </a:rPr>
                        </m:ctrlPr>
                      </m:fPr>
                      <m:num>
                        <m:r>
                          <a:rPr lang="es-ES" sz="1200" i="1" kern="1200">
                            <a:solidFill>
                              <a:schemeClr val="tx1"/>
                            </a:solidFill>
                            <a:effectLst/>
                            <a:latin typeface="Cambria Math"/>
                            <a:ea typeface="+mn-ea"/>
                            <a:cs typeface="+mn-cs"/>
                          </a:rPr>
                          <m:t>𝑝𝑠</m:t>
                        </m:r>
                      </m:num>
                      <m:den>
                        <m:sSup>
                          <m:sSupPr>
                            <m:ctrlPr>
                              <a:rPr lang="es-ES" sz="1200" i="1" kern="1200">
                                <a:solidFill>
                                  <a:schemeClr val="tx1"/>
                                </a:solidFill>
                                <a:effectLst/>
                                <a:latin typeface="Cambria Math"/>
                                <a:ea typeface="+mn-ea"/>
                                <a:cs typeface="+mn-cs"/>
                              </a:rPr>
                            </m:ctrlPr>
                          </m:sSupPr>
                          <m:e>
                            <m:r>
                              <a:rPr lang="es-ES" sz="1200" i="1" kern="1200">
                                <a:solidFill>
                                  <a:schemeClr val="tx1"/>
                                </a:solidFill>
                                <a:effectLst/>
                                <a:latin typeface="Cambria Math"/>
                                <a:ea typeface="+mn-ea"/>
                                <a:cs typeface="+mn-cs"/>
                              </a:rPr>
                              <m:t>𝑛𝑚</m:t>
                            </m:r>
                          </m:e>
                          <m:sup>
                            <m:r>
                              <a:rPr lang="es-ES" sz="1200" i="1" kern="1200">
                                <a:solidFill>
                                  <a:schemeClr val="tx1"/>
                                </a:solidFill>
                                <a:effectLst/>
                                <a:latin typeface="Cambria Math"/>
                                <a:ea typeface="+mn-ea"/>
                                <a:cs typeface="+mn-cs"/>
                              </a:rPr>
                              <m:t>2</m:t>
                            </m:r>
                          </m:sup>
                        </m:sSup>
                        <m:r>
                          <a:rPr lang="es-ES" sz="1200" i="1" kern="1200">
                            <a:solidFill>
                              <a:schemeClr val="tx1"/>
                            </a:solidFill>
                            <a:effectLst/>
                            <a:latin typeface="Cambria Math"/>
                            <a:ea typeface="+mn-ea"/>
                            <a:cs typeface="+mn-cs"/>
                          </a:rPr>
                          <m:t>·</m:t>
                        </m:r>
                        <m:r>
                          <a:rPr lang="es-ES" sz="1200" i="1" kern="1200">
                            <a:solidFill>
                              <a:schemeClr val="tx1"/>
                            </a:solidFill>
                            <a:effectLst/>
                            <a:latin typeface="Cambria Math"/>
                            <a:ea typeface="+mn-ea"/>
                            <a:cs typeface="+mn-cs"/>
                          </a:rPr>
                          <m:t>𝑘𝑚</m:t>
                        </m:r>
                      </m:den>
                    </m:f>
                  </m:oMath>
                </a14:m>
                <a:r>
                  <a:rPr lang="es-ES" dirty="0" smtClean="0"/>
                  <a:t> se puede expresar el parámetro </a:t>
                </a:r>
                <a14:m>
                  <m:oMath xmlns:m="http://schemas.openxmlformats.org/officeDocument/2006/math">
                    <m:sSub>
                      <m:sSubPr>
                        <m:ctrlPr>
                          <a:rPr lang="es-ES" sz="1200" i="1" kern="1200" smtClean="0">
                            <a:solidFill>
                              <a:schemeClr val="tx1"/>
                            </a:solidFill>
                            <a:effectLst/>
                            <a:latin typeface="Cambria Math"/>
                            <a:ea typeface="+mn-ea"/>
                            <a:cs typeface="+mn-cs"/>
                          </a:rPr>
                        </m:ctrlPr>
                      </m:sSubPr>
                      <m:e>
                        <m:r>
                          <a:rPr lang="es-ES" sz="1200" i="1" kern="1200">
                            <a:solidFill>
                              <a:schemeClr val="tx1"/>
                            </a:solidFill>
                            <a:effectLst/>
                            <a:latin typeface="Cambria Math"/>
                            <a:ea typeface="+mn-ea"/>
                            <a:cs typeface="+mn-cs"/>
                          </a:rPr>
                          <m:t>𝛽</m:t>
                        </m:r>
                      </m:e>
                      <m:sub>
                        <m:r>
                          <a:rPr lang="es-ES" sz="1200" b="0" i="1" kern="1200" smtClean="0">
                            <a:solidFill>
                              <a:schemeClr val="tx1"/>
                            </a:solidFill>
                            <a:effectLst/>
                            <a:latin typeface="Cambria Math"/>
                            <a:ea typeface="+mn-ea"/>
                            <a:cs typeface="+mn-cs"/>
                          </a:rPr>
                          <m:t>3</m:t>
                        </m:r>
                      </m:sub>
                    </m:sSub>
                  </m:oMath>
                </a14:m>
                <a:r>
                  <a:rPr lang="es-ES" dirty="0" smtClean="0"/>
                  <a:t> con la fórmula de la diapositiva.</a:t>
                </a:r>
              </a:p>
              <a:p>
                <a:pPr marL="171450" indent="-171450">
                  <a:buFontTx/>
                  <a:buChar char="-"/>
                </a:pPr>
                <a:endParaRPr lang="es-ES" dirty="0" smtClean="0"/>
              </a:p>
              <a:p>
                <a:pPr marL="171450" indent="-171450">
                  <a:buFontTx/>
                  <a:buChar char="-"/>
                </a:pPr>
                <a:r>
                  <a:rPr lang="es-ES" u="sng" baseline="0" dirty="0" smtClean="0"/>
                  <a:t>Pérdidas</a:t>
                </a:r>
                <a:r>
                  <a:rPr lang="es-ES" baseline="0" dirty="0" smtClean="0"/>
                  <a:t>: </a:t>
                </a:r>
                <a:r>
                  <a:rPr lang="es-ES" sz="1200" kern="1200" dirty="0" smtClean="0">
                    <a:solidFill>
                      <a:schemeClr val="tx1"/>
                    </a:solidFill>
                    <a:effectLst/>
                    <a:latin typeface="+mn-lt"/>
                    <a:ea typeface="+mn-ea"/>
                    <a:cs typeface="+mn-cs"/>
                  </a:rPr>
                  <a:t>La atenuación de una fibra óptica mide la cantidad de luz perdida entre la entrada y la salida. La atenuación total es la suma de todas las pérdidas. Las pérdidas ópticas de una fibra se miden normalmente en </a:t>
                </a:r>
                <a14:m>
                  <m:oMath xmlns:m="http://schemas.openxmlformats.org/officeDocument/2006/math">
                    <m:r>
                      <a:rPr lang="es-ES" sz="1200" i="1" kern="1200">
                        <a:solidFill>
                          <a:schemeClr val="tx1"/>
                        </a:solidFill>
                        <a:effectLst/>
                        <a:latin typeface="Cambria Math"/>
                        <a:ea typeface="+mn-ea"/>
                        <a:cs typeface="+mn-cs"/>
                      </a:rPr>
                      <m:t>𝑑𝐵</m:t>
                    </m:r>
                    <m:r>
                      <a:rPr lang="es-ES" sz="1200" i="1" kern="1200">
                        <a:solidFill>
                          <a:schemeClr val="tx1"/>
                        </a:solidFill>
                        <a:effectLst/>
                        <a:latin typeface="Cambria Math"/>
                        <a:ea typeface="+mn-ea"/>
                        <a:cs typeface="+mn-cs"/>
                      </a:rPr>
                      <m:t>/</m:t>
                    </m:r>
                    <m:r>
                      <a:rPr lang="es-ES" sz="1200" i="1" kern="1200">
                        <a:solidFill>
                          <a:schemeClr val="tx1"/>
                        </a:solidFill>
                        <a:effectLst/>
                        <a:latin typeface="Cambria Math"/>
                        <a:ea typeface="+mn-ea"/>
                        <a:cs typeface="+mn-cs"/>
                      </a:rPr>
                      <m:t>𝑘𝑚</m:t>
                    </m:r>
                  </m:oMath>
                </a14:m>
                <a:r>
                  <a:rPr lang="es-ES" sz="1200" kern="1200" dirty="0">
                    <a:solidFill>
                      <a:schemeClr val="tx1"/>
                    </a:solidFill>
                    <a:effectLst/>
                    <a:latin typeface="+mn-lt"/>
                    <a:ea typeface="+mn-ea"/>
                    <a:cs typeface="+mn-cs"/>
                  </a:rPr>
                  <a:t> y se denomina coeficiente de atenuación de la fibra, </a:t>
                </a:r>
                <a14:m>
                  <m:oMath xmlns:m="http://schemas.openxmlformats.org/officeDocument/2006/math">
                    <m:r>
                      <a:rPr lang="es-ES" sz="1200" i="1" kern="1200">
                        <a:solidFill>
                          <a:schemeClr val="tx1"/>
                        </a:solidFill>
                        <a:effectLst/>
                        <a:latin typeface="Cambria Math"/>
                        <a:ea typeface="+mn-ea"/>
                        <a:cs typeface="+mn-cs"/>
                      </a:rPr>
                      <m:t>𝛼</m:t>
                    </m:r>
                  </m:oMath>
                </a14:m>
                <a:r>
                  <a:rPr lang="es-ES" sz="1200" kern="1200" dirty="0" smtClean="0">
                    <a:solidFill>
                      <a:schemeClr val="tx1"/>
                    </a:solidFill>
                    <a:effectLst/>
                    <a:latin typeface="+mn-lt"/>
                    <a:ea typeface="+mn-ea"/>
                    <a:cs typeface="+mn-cs"/>
                  </a:rPr>
                  <a:t>.</a:t>
                </a:r>
              </a:p>
              <a:p>
                <a:pPr marL="171450" indent="-171450">
                  <a:buFontTx/>
                  <a:buChar char="-"/>
                </a:pPr>
                <a:endParaRPr lang="es-ES" sz="1200" kern="1200" dirty="0" smtClean="0">
                  <a:solidFill>
                    <a:schemeClr val="tx1"/>
                  </a:solidFill>
                  <a:effectLst/>
                  <a:latin typeface="+mn-lt"/>
                  <a:ea typeface="+mn-ea"/>
                  <a:cs typeface="+mn-cs"/>
                </a:endParaRPr>
              </a:p>
              <a:p>
                <a:pPr marL="171450" indent="-171450">
                  <a:buFontTx/>
                  <a:buChar char="-"/>
                </a:pPr>
                <a:r>
                  <a:rPr lang="es-ES" sz="1200" u="sng" kern="1200" dirty="0" smtClean="0">
                    <a:solidFill>
                      <a:schemeClr val="tx1"/>
                    </a:solidFill>
                    <a:effectLst/>
                    <a:latin typeface="+mn-lt"/>
                    <a:ea typeface="+mn-ea"/>
                    <a:cs typeface="+mn-cs"/>
                  </a:rPr>
                  <a:t>SPM</a:t>
                </a:r>
                <a:r>
                  <a:rPr lang="es-ES" sz="1200" kern="1200" dirty="0" smtClean="0">
                    <a:solidFill>
                      <a:schemeClr val="tx1"/>
                    </a:solidFill>
                    <a:effectLst/>
                    <a:latin typeface="+mn-lt"/>
                    <a:ea typeface="+mn-ea"/>
                    <a:cs typeface="+mn-cs"/>
                  </a:rPr>
                  <a:t>: Es un efecto óptico no lineal que surge de la interacción de la materia y la luz. Cuando un pulso ultracorto de luz viaja en un medio, induce un índice</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de refracción variable del medio debido al efecto óptico de </a:t>
                </a:r>
                <a:r>
                  <a:rPr lang="es-ES" sz="1200" kern="1200" dirty="0" err="1" smtClean="0">
                    <a:solidFill>
                      <a:schemeClr val="tx1"/>
                    </a:solidFill>
                    <a:effectLst/>
                    <a:latin typeface="+mn-lt"/>
                    <a:ea typeface="+mn-ea"/>
                    <a:cs typeface="+mn-cs"/>
                  </a:rPr>
                  <a:t>Kerr</a:t>
                </a:r>
                <a:r>
                  <a:rPr lang="es-ES" sz="1200" kern="1200" dirty="0" smtClean="0">
                    <a:solidFill>
                      <a:schemeClr val="tx1"/>
                    </a:solidFill>
                    <a:effectLst/>
                    <a:latin typeface="+mn-lt"/>
                    <a:ea typeface="+mn-ea"/>
                    <a:cs typeface="+mn-cs"/>
                  </a:rPr>
                  <a:t>. Esta variación en el índice de refracción producirá un cambio de fase en el pulso, lo que lleva a un cambio en el espectro de frecuencia del pulso. El coeficiente no-lineal, </a:t>
                </a:r>
                <a14:m>
                  <m:oMath xmlns:m="http://schemas.openxmlformats.org/officeDocument/2006/math">
                    <m:r>
                      <a:rPr lang="es-ES" sz="1200" i="1" kern="1200">
                        <a:solidFill>
                          <a:schemeClr val="tx1"/>
                        </a:solidFill>
                        <a:effectLst/>
                        <a:latin typeface="Cambria Math"/>
                        <a:ea typeface="+mn-ea"/>
                        <a:cs typeface="+mn-cs"/>
                      </a:rPr>
                      <m:t>𝛾</m:t>
                    </m:r>
                  </m:oMath>
                </a14:m>
                <a:r>
                  <a:rPr lang="es-ES" sz="1200" kern="1200" dirty="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depende del área efectiva, la cual depende del </a:t>
                </a:r>
                <a:r>
                  <a:rPr lang="es-ES" sz="1200" kern="1200" dirty="0" err="1" smtClean="0">
                    <a:solidFill>
                      <a:schemeClr val="tx1"/>
                    </a:solidFill>
                    <a:effectLst/>
                    <a:latin typeface="+mn-lt"/>
                    <a:ea typeface="+mn-ea"/>
                    <a:cs typeface="+mn-cs"/>
                  </a:rPr>
                  <a:t>mode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field</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diameter</a:t>
                </a:r>
                <a:r>
                  <a:rPr lang="es-ES" sz="1200" kern="1200" dirty="0" smtClean="0">
                    <a:solidFill>
                      <a:schemeClr val="tx1"/>
                    </a:solidFill>
                    <a:effectLst/>
                    <a:latin typeface="+mn-lt"/>
                    <a:ea typeface="+mn-ea"/>
                    <a:cs typeface="+mn-cs"/>
                  </a:rPr>
                  <a:t> (MFD).</a:t>
                </a:r>
              </a:p>
              <a:p>
                <a:pPr marL="0" indent="0">
                  <a:buFontTx/>
                  <a:buNone/>
                </a:pPr>
                <a:endParaRPr lang="es-ES" dirty="0" smtClean="0"/>
              </a:p>
              <a:p>
                <a:pPr marL="171450" indent="-171450">
                  <a:buFontTx/>
                  <a:buChar char="-"/>
                </a:pPr>
                <a:r>
                  <a:rPr lang="es-ES" u="sng" dirty="0" smtClean="0"/>
                  <a:t>Pérdidas dependientes</a:t>
                </a:r>
                <a:r>
                  <a:rPr lang="es-ES" u="sng" baseline="0" dirty="0" smtClean="0"/>
                  <a:t> de la polarización</a:t>
                </a:r>
                <a:r>
                  <a:rPr lang="es-ES" baseline="0" dirty="0" smtClean="0"/>
                  <a:t>: </a:t>
                </a:r>
                <a:r>
                  <a:rPr lang="es-ES" sz="1200" kern="1200" dirty="0" smtClean="0">
                    <a:solidFill>
                      <a:schemeClr val="tx1"/>
                    </a:solidFill>
                    <a:effectLst/>
                    <a:latin typeface="+mn-lt"/>
                    <a:ea typeface="+mn-ea"/>
                    <a:cs typeface="+mn-cs"/>
                  </a:rPr>
                  <a:t>Los materiales ópticamente transparentes presentan una distribución de polarización espacial y cuando una señal óptica lo atraviesa, sufre una pérdida de potencia óptica en direcciones selectivas debido a la interacción de polarización espacial. Esta pérdida depende de la longitud de onda y se conoce como pérdida dependiente de polarización (PDL).</a:t>
                </a:r>
              </a:p>
              <a:p>
                <a:pPr marL="171450" indent="-171450">
                  <a:buFontTx/>
                  <a:buChar char="-"/>
                </a:pPr>
                <a:endParaRPr lang="es-ES" sz="1200" u="sng" kern="1200" baseline="0" dirty="0" smtClean="0">
                  <a:solidFill>
                    <a:schemeClr val="tx1"/>
                  </a:solidFill>
                  <a:effectLst/>
                  <a:latin typeface="+mn-lt"/>
                  <a:ea typeface="+mn-ea"/>
                  <a:cs typeface="+mn-cs"/>
                </a:endParaRPr>
              </a:p>
              <a:p>
                <a:pPr marL="171450" indent="-171450">
                  <a:buFontTx/>
                  <a:buChar char="-"/>
                </a:pPr>
                <a:r>
                  <a:rPr lang="es-ES" sz="1200" u="sng" kern="1200" baseline="0" dirty="0" smtClean="0">
                    <a:solidFill>
                      <a:schemeClr val="tx1"/>
                    </a:solidFill>
                    <a:effectLst/>
                    <a:latin typeface="+mn-lt"/>
                    <a:ea typeface="+mn-ea"/>
                    <a:cs typeface="+mn-cs"/>
                  </a:rPr>
                  <a:t>Birrefringencia</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En fibra óptica, cuando dos modos presentan diferentes índices de refracción, la fibra presenta el efecto de birrefringencia. Esto lleva a dos velocidades de grupo diferentes para cada modo, lo cual indica que la birrefringencia conducirá a un fenómeno dispersivo. La birrefringencia, como parámetro, se define como el valor absoluto local de la diferencia entre las constantes de propagación de ambos modos.</a:t>
                </a:r>
              </a:p>
            </p:txBody>
          </p:sp>
        </mc:Choice>
        <mc:Fallback xmlns="">
          <p:sp>
            <p:nvSpPr>
              <p:cNvPr id="3" name="2 Marcador de notas"/>
              <p:cNvSpPr>
                <a:spLocks noGrp="1"/>
              </p:cNvSpPr>
              <p:nvPr>
                <p:ph type="body" idx="1"/>
              </p:nvPr>
            </p:nvSpPr>
            <p:spPr/>
            <p:txBody>
              <a:bodyPr/>
              <a:lstStyle/>
              <a:p>
                <a:r>
                  <a:rPr lang="es-ES" dirty="0" smtClean="0"/>
                  <a:t>Antes de implementar la fibra de pocos modos, hay que explicar algunos conceptos. Por ello, aquí se repasa el fenómeno de dispersión y los efectos no lineales de la fibra que se tienen en cuenta en</a:t>
                </a:r>
                <a:r>
                  <a:rPr lang="es-ES" baseline="0" dirty="0" smtClean="0"/>
                  <a:t> la rutina de Matlab.</a:t>
                </a:r>
              </a:p>
              <a:p>
                <a:endParaRPr lang="es-E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u="none" kern="1200" dirty="0" smtClean="0">
                    <a:solidFill>
                      <a:schemeClr val="tx1"/>
                    </a:solidFill>
                    <a:effectLst/>
                    <a:latin typeface="+mn-lt"/>
                    <a:ea typeface="+mn-ea"/>
                    <a:cs typeface="+mn-cs"/>
                  </a:rPr>
                  <a:t>- </a:t>
                </a:r>
                <a:r>
                  <a:rPr lang="es-ES" sz="1200" u="sng" kern="1200" dirty="0" smtClean="0">
                    <a:solidFill>
                      <a:schemeClr val="tx1"/>
                    </a:solidFill>
                    <a:effectLst/>
                    <a:latin typeface="+mn-lt"/>
                    <a:ea typeface="+mn-ea"/>
                    <a:cs typeface="+mn-cs"/>
                  </a:rPr>
                  <a:t>GVD</a:t>
                </a:r>
                <a:r>
                  <a:rPr lang="es-ES" sz="1200" kern="1200" dirty="0" smtClean="0">
                    <a:solidFill>
                      <a:schemeClr val="tx1"/>
                    </a:solidFill>
                    <a:effectLst/>
                    <a:latin typeface="+mn-lt"/>
                    <a:ea typeface="+mn-ea"/>
                    <a:cs typeface="+mn-cs"/>
                  </a:rPr>
                  <a:t>: La dispersión es un fenómeno por el cual un pulso se deforma a medida que se propaga a través de la fibra óptica. Hay diferentes tipos de dispersión: la dispersión  modal, la dispersión por polarización de modo y la dispersión cromática. Debido a esta última, las diferentes componentes espectrales de una señal viajan a velocidades diferentes en la fibra. En el caso de las fibras ópticas, la dispersión por velocidad de grupo se expresa comúnmente en términos del parámetro de dispersión cromática, </a:t>
                </a:r>
                <a:r>
                  <a:rPr lang="es-ES" sz="1200" i="0" kern="1200">
                    <a:solidFill>
                      <a:schemeClr val="tx1"/>
                    </a:solidFill>
                    <a:effectLst/>
                    <a:latin typeface="+mn-lt"/>
                    <a:ea typeface="+mn-ea"/>
                    <a:cs typeface="+mn-cs"/>
                  </a:rPr>
                  <a:t>𝐷</a:t>
                </a:r>
                <a:r>
                  <a:rPr lang="es-ES" sz="1200" kern="1200" dirty="0">
                    <a:solidFill>
                      <a:schemeClr val="tx1"/>
                    </a:solidFill>
                    <a:effectLst/>
                    <a:latin typeface="+mn-lt"/>
                    <a:ea typeface="+mn-ea"/>
                    <a:cs typeface="+mn-cs"/>
                  </a:rPr>
                  <a:t>, en </a:t>
                </a:r>
                <a:r>
                  <a:rPr lang="es-ES" sz="1200" i="0" kern="1200">
                    <a:solidFill>
                      <a:schemeClr val="tx1"/>
                    </a:solidFill>
                    <a:effectLst/>
                    <a:latin typeface="+mn-lt"/>
                    <a:ea typeface="+mn-ea"/>
                    <a:cs typeface="+mn-cs"/>
                  </a:rPr>
                  <a:t>𝑝𝑠/(𝑛𝑚·𝑘𝑚)</a:t>
                </a:r>
                <a:r>
                  <a:rPr lang="es-ES" sz="1200" kern="1200" dirty="0">
                    <a:solidFill>
                      <a:schemeClr val="tx1"/>
                    </a:solidFill>
                    <a:effectLst/>
                    <a:latin typeface="+mn-lt"/>
                    <a:ea typeface="+mn-ea"/>
                    <a:cs typeface="+mn-cs"/>
                  </a:rPr>
                  <a:t>, y suele definirse como una derivada con respecto a la longitud de </a:t>
                </a:r>
                <a:r>
                  <a:rPr lang="es-ES" sz="1200" kern="1200" dirty="0" smtClean="0">
                    <a:solidFill>
                      <a:schemeClr val="tx1"/>
                    </a:solidFill>
                    <a:effectLst/>
                    <a:latin typeface="+mn-lt"/>
                    <a:ea typeface="+mn-ea"/>
                    <a:cs typeface="+mn-cs"/>
                  </a:rPr>
                  <a:t>onda.</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Expresión de la cual se puede</a:t>
                </a:r>
                <a:r>
                  <a:rPr lang="es-ES" sz="1200" kern="1200" baseline="0" dirty="0" smtClean="0">
                    <a:solidFill>
                      <a:schemeClr val="tx1"/>
                    </a:solidFill>
                    <a:effectLst/>
                    <a:latin typeface="+mn-lt"/>
                    <a:ea typeface="+mn-ea"/>
                    <a:cs typeface="+mn-cs"/>
                  </a:rPr>
                  <a:t> extraer el parámetro </a:t>
                </a:r>
                <a:r>
                  <a:rPr lang="es-ES" sz="1200" i="0" kern="1200">
                    <a:solidFill>
                      <a:schemeClr val="tx1"/>
                    </a:solidFill>
                    <a:effectLst/>
                    <a:latin typeface="+mn-lt"/>
                    <a:ea typeface="+mn-ea"/>
                    <a:cs typeface="+mn-cs"/>
                  </a:rPr>
                  <a:t>𝛽</a:t>
                </a:r>
                <a:r>
                  <a:rPr lang="es-ES" sz="1200" i="0" kern="1200" smtClean="0">
                    <a:solidFill>
                      <a:schemeClr val="tx1"/>
                    </a:solidFill>
                    <a:effectLst/>
                    <a:latin typeface="+mn-lt"/>
                    <a:ea typeface="+mn-ea"/>
                    <a:cs typeface="+mn-cs"/>
                  </a:rPr>
                  <a:t>_</a:t>
                </a:r>
                <a:r>
                  <a:rPr lang="es-ES" sz="1200" i="0" kern="1200">
                    <a:solidFill>
                      <a:schemeClr val="tx1"/>
                    </a:solidFill>
                    <a:effectLst/>
                    <a:latin typeface="+mn-lt"/>
                    <a:ea typeface="+mn-ea"/>
                    <a:cs typeface="+mn-cs"/>
                  </a:rPr>
                  <a:t>2</a:t>
                </a:r>
                <a:r>
                  <a:rPr lang="es-ES" dirty="0" smtClean="0"/>
                  <a:t>.</a:t>
                </a:r>
              </a:p>
              <a:p>
                <a:endParaRPr lang="es-ES" dirty="0" smtClean="0"/>
              </a:p>
              <a:p>
                <a:pPr marL="171450" indent="-171450">
                  <a:buFontTx/>
                  <a:buChar char="-"/>
                </a:pPr>
                <a:r>
                  <a:rPr lang="es-ES" u="sng" dirty="0" smtClean="0"/>
                  <a:t>Dispersión de orden superior</a:t>
                </a:r>
                <a:r>
                  <a:rPr lang="es-ES" dirty="0" smtClean="0"/>
                  <a:t>: </a:t>
                </a:r>
                <a:r>
                  <a:rPr lang="es-ES" sz="1200" kern="1200" dirty="0" smtClean="0">
                    <a:solidFill>
                      <a:schemeClr val="tx1"/>
                    </a:solidFill>
                    <a:effectLst/>
                    <a:latin typeface="+mn-lt"/>
                    <a:ea typeface="+mn-ea"/>
                    <a:cs typeface="+mn-cs"/>
                  </a:rPr>
                  <a:t>La dispersión de tercer orden (y órdenes superiores) se llama dispersión de orden superior. Siendo la pendiente (</a:t>
                </a:r>
                <a:r>
                  <a:rPr lang="es-ES" sz="1200" i="1" kern="1200" dirty="0" err="1">
                    <a:solidFill>
                      <a:schemeClr val="tx1"/>
                    </a:solidFill>
                    <a:effectLst/>
                    <a:latin typeface="+mn-lt"/>
                    <a:ea typeface="+mn-ea"/>
                    <a:cs typeface="+mn-cs"/>
                  </a:rPr>
                  <a:t>slope</a:t>
                </a:r>
                <a:r>
                  <a:rPr lang="es-ES" sz="1200" kern="1200" dirty="0">
                    <a:solidFill>
                      <a:schemeClr val="tx1"/>
                    </a:solidFill>
                    <a:effectLst/>
                    <a:latin typeface="+mn-lt"/>
                    <a:ea typeface="+mn-ea"/>
                    <a:cs typeface="+mn-cs"/>
                  </a:rPr>
                  <a:t>) </a:t>
                </a:r>
                <a:r>
                  <a:rPr lang="es-ES" sz="1200" i="0" kern="1200">
                    <a:solidFill>
                      <a:schemeClr val="tx1"/>
                    </a:solidFill>
                    <a:effectLst/>
                    <a:latin typeface="+mn-lt"/>
                    <a:ea typeface="+mn-ea"/>
                    <a:cs typeface="+mn-cs"/>
                  </a:rPr>
                  <a:t>𝑆=𝐷^′=𝜕𝐷/𝜕𝜆</a:t>
                </a:r>
                <a:r>
                  <a:rPr lang="es-ES" sz="1200" kern="1200" dirty="0">
                    <a:solidFill>
                      <a:schemeClr val="tx1"/>
                    </a:solidFill>
                    <a:effectLst/>
                    <a:latin typeface="+mn-lt"/>
                    <a:ea typeface="+mn-ea"/>
                    <a:cs typeface="+mn-cs"/>
                  </a:rPr>
                  <a:t> en </a:t>
                </a:r>
                <a:r>
                  <a:rPr lang="es-ES" sz="1200" i="0" kern="1200">
                    <a:solidFill>
                      <a:schemeClr val="tx1"/>
                    </a:solidFill>
                    <a:effectLst/>
                    <a:latin typeface="+mn-lt"/>
                    <a:ea typeface="+mn-ea"/>
                    <a:cs typeface="+mn-cs"/>
                  </a:rPr>
                  <a:t>𝑝𝑠/(〖𝑛𝑚〗^2·𝑘𝑚)</a:t>
                </a:r>
                <a:r>
                  <a:rPr lang="es-ES" dirty="0" smtClean="0"/>
                  <a:t> se puede expresar el parámetro </a:t>
                </a:r>
                <a:r>
                  <a:rPr lang="es-ES" sz="1200" i="0" kern="1200">
                    <a:solidFill>
                      <a:schemeClr val="tx1"/>
                    </a:solidFill>
                    <a:effectLst/>
                    <a:latin typeface="Cambria Math"/>
                    <a:ea typeface="+mn-ea"/>
                    <a:cs typeface="+mn-cs"/>
                  </a:rPr>
                  <a:t>𝛽</a:t>
                </a:r>
                <a:r>
                  <a:rPr lang="es-ES" sz="1200" i="0" kern="1200" smtClean="0">
                    <a:solidFill>
                      <a:schemeClr val="tx1"/>
                    </a:solidFill>
                    <a:effectLst/>
                    <a:latin typeface="Cambria Math"/>
                    <a:ea typeface="+mn-ea"/>
                    <a:cs typeface="+mn-cs"/>
                  </a:rPr>
                  <a:t>_</a:t>
                </a:r>
                <a:r>
                  <a:rPr lang="es-ES" sz="1200" b="0" i="0" kern="1200" smtClean="0">
                    <a:solidFill>
                      <a:schemeClr val="tx1"/>
                    </a:solidFill>
                    <a:effectLst/>
                    <a:latin typeface="Cambria Math"/>
                    <a:ea typeface="+mn-ea"/>
                    <a:cs typeface="+mn-cs"/>
                  </a:rPr>
                  <a:t>3</a:t>
                </a:r>
                <a:r>
                  <a:rPr lang="es-ES" dirty="0" smtClean="0"/>
                  <a:t> con la fórmula de la diapositiva.</a:t>
                </a:r>
              </a:p>
              <a:p>
                <a:pPr marL="171450" indent="-171450">
                  <a:buFontTx/>
                  <a:buChar char="-"/>
                </a:pPr>
                <a:endParaRPr lang="es-ES" dirty="0" smtClean="0"/>
              </a:p>
              <a:p>
                <a:pPr marL="171450" indent="-171450">
                  <a:buFontTx/>
                  <a:buChar char="-"/>
                </a:pPr>
                <a:r>
                  <a:rPr lang="es-ES" u="sng" baseline="0" dirty="0" smtClean="0"/>
                  <a:t>Pérdidas</a:t>
                </a:r>
                <a:r>
                  <a:rPr lang="es-ES" baseline="0" dirty="0" smtClean="0"/>
                  <a:t>: </a:t>
                </a:r>
                <a:r>
                  <a:rPr lang="es-ES" sz="1200" kern="1200" dirty="0" smtClean="0">
                    <a:solidFill>
                      <a:schemeClr val="tx1"/>
                    </a:solidFill>
                    <a:effectLst/>
                    <a:latin typeface="+mn-lt"/>
                    <a:ea typeface="+mn-ea"/>
                    <a:cs typeface="+mn-cs"/>
                  </a:rPr>
                  <a:t>La atenuación de una fibra óptica mide la cantidad de luz perdida entre la entrada y la salida. La atenuación total es la suma de todas las pérdidas. Las pérdidas ópticas de una fibra se miden normalmente en </a:t>
                </a:r>
                <a:r>
                  <a:rPr lang="es-ES" sz="1200" i="0" kern="1200">
                    <a:solidFill>
                      <a:schemeClr val="tx1"/>
                    </a:solidFill>
                    <a:effectLst/>
                    <a:latin typeface="+mn-lt"/>
                    <a:ea typeface="+mn-ea"/>
                    <a:cs typeface="+mn-cs"/>
                  </a:rPr>
                  <a:t>𝑑𝐵/𝑘𝑚</a:t>
                </a:r>
                <a:r>
                  <a:rPr lang="es-ES" sz="1200" kern="1200" dirty="0">
                    <a:solidFill>
                      <a:schemeClr val="tx1"/>
                    </a:solidFill>
                    <a:effectLst/>
                    <a:latin typeface="+mn-lt"/>
                    <a:ea typeface="+mn-ea"/>
                    <a:cs typeface="+mn-cs"/>
                  </a:rPr>
                  <a:t> y se denomina coeficiente de atenuación de la fibra, </a:t>
                </a:r>
                <a:r>
                  <a:rPr lang="es-ES" sz="1200" i="0" kern="1200">
                    <a:solidFill>
                      <a:schemeClr val="tx1"/>
                    </a:solidFill>
                    <a:effectLst/>
                    <a:latin typeface="+mn-lt"/>
                    <a:ea typeface="+mn-ea"/>
                    <a:cs typeface="+mn-cs"/>
                  </a:rPr>
                  <a:t>𝛼</a:t>
                </a:r>
                <a:r>
                  <a:rPr lang="es-ES" sz="1200" kern="1200" dirty="0" smtClean="0">
                    <a:solidFill>
                      <a:schemeClr val="tx1"/>
                    </a:solidFill>
                    <a:effectLst/>
                    <a:latin typeface="+mn-lt"/>
                    <a:ea typeface="+mn-ea"/>
                    <a:cs typeface="+mn-cs"/>
                  </a:rPr>
                  <a:t>.</a:t>
                </a:r>
              </a:p>
              <a:p>
                <a:pPr marL="0" indent="0">
                  <a:buFontTx/>
                  <a:buNone/>
                </a:pPr>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 </a:t>
                </a:r>
                <a:r>
                  <a:rPr lang="es-ES" sz="1200" u="sng" kern="1200" dirty="0" smtClean="0">
                    <a:solidFill>
                      <a:schemeClr val="tx1"/>
                    </a:solidFill>
                    <a:effectLst/>
                    <a:latin typeface="+mn-lt"/>
                    <a:ea typeface="+mn-ea"/>
                    <a:cs typeface="+mn-cs"/>
                  </a:rPr>
                  <a:t>SPM</a:t>
                </a:r>
                <a:r>
                  <a:rPr lang="es-ES" sz="1200" kern="1200" dirty="0" smtClean="0">
                    <a:solidFill>
                      <a:schemeClr val="tx1"/>
                    </a:solidFill>
                    <a:effectLst/>
                    <a:latin typeface="+mn-lt"/>
                    <a:ea typeface="+mn-ea"/>
                    <a:cs typeface="+mn-cs"/>
                  </a:rPr>
                  <a:t>: Es un efecto óptico no lineal que surge de la interacción de la materia y la luz. Cuando un pulso ultracorto de luz viaja en un medio, induce un índice de refracción variable del medio debido al efecto óptico de </a:t>
                </a:r>
                <a:r>
                  <a:rPr lang="es-ES" sz="1200" kern="1200" dirty="0" err="1" smtClean="0">
                    <a:solidFill>
                      <a:schemeClr val="tx1"/>
                    </a:solidFill>
                    <a:effectLst/>
                    <a:latin typeface="+mn-lt"/>
                    <a:ea typeface="+mn-ea"/>
                    <a:cs typeface="+mn-cs"/>
                  </a:rPr>
                  <a:t>Kerr</a:t>
                </a:r>
                <a:r>
                  <a:rPr lang="es-ES" sz="1200" kern="1200" dirty="0" smtClean="0">
                    <a:solidFill>
                      <a:schemeClr val="tx1"/>
                    </a:solidFill>
                    <a:effectLst/>
                    <a:latin typeface="+mn-lt"/>
                    <a:ea typeface="+mn-ea"/>
                    <a:cs typeface="+mn-cs"/>
                  </a:rPr>
                  <a:t>. Esta variación en el índice de refracción producirá un cambio de fase en el pulso, lo que lleva a un cambio en el espectro de frecuencia del pulso. El coeficiente no-lineal, </a:t>
                </a:r>
                <a:r>
                  <a:rPr lang="es-ES" sz="1200" i="0" kern="1200">
                    <a:solidFill>
                      <a:schemeClr val="tx1"/>
                    </a:solidFill>
                    <a:effectLst/>
                    <a:latin typeface="+mn-lt"/>
                    <a:ea typeface="+mn-ea"/>
                    <a:cs typeface="+mn-cs"/>
                  </a:rPr>
                  <a:t>𝛾</a:t>
                </a:r>
                <a:r>
                  <a:rPr lang="es-ES" sz="1200" kern="1200" dirty="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depende del área efectiva, la cual depende del </a:t>
                </a:r>
                <a:r>
                  <a:rPr lang="es-ES" sz="1200" kern="1200" dirty="0" err="1" smtClean="0">
                    <a:solidFill>
                      <a:schemeClr val="tx1"/>
                    </a:solidFill>
                    <a:effectLst/>
                    <a:latin typeface="+mn-lt"/>
                    <a:ea typeface="+mn-ea"/>
                    <a:cs typeface="+mn-cs"/>
                  </a:rPr>
                  <a:t>mode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field</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diameter</a:t>
                </a:r>
                <a:r>
                  <a:rPr lang="es-ES" sz="1200" kern="1200" dirty="0" smtClean="0">
                    <a:solidFill>
                      <a:schemeClr val="tx1"/>
                    </a:solidFill>
                    <a:effectLst/>
                    <a:latin typeface="+mn-lt"/>
                    <a:ea typeface="+mn-ea"/>
                    <a:cs typeface="+mn-cs"/>
                  </a:rPr>
                  <a:t> (MFD).</a:t>
                </a:r>
              </a:p>
              <a:p>
                <a:pPr marL="0" indent="0">
                  <a:buFontTx/>
                  <a:buNone/>
                </a:pPr>
                <a:endParaRPr lang="es-ES" dirty="0" smtClean="0"/>
              </a:p>
              <a:p>
                <a:pPr marL="171450" indent="-171450">
                  <a:buFontTx/>
                  <a:buChar char="-"/>
                </a:pPr>
                <a:r>
                  <a:rPr lang="es-ES" u="sng" dirty="0" smtClean="0"/>
                  <a:t>Pérdidas dependientes</a:t>
                </a:r>
                <a:r>
                  <a:rPr lang="es-ES" u="sng" baseline="0" dirty="0" smtClean="0"/>
                  <a:t> de la polarización</a:t>
                </a:r>
                <a:r>
                  <a:rPr lang="es-ES" baseline="0" dirty="0" smtClean="0"/>
                  <a:t>: </a:t>
                </a:r>
                <a:r>
                  <a:rPr lang="es-ES" sz="1200" kern="1200" dirty="0" smtClean="0">
                    <a:solidFill>
                      <a:schemeClr val="tx1"/>
                    </a:solidFill>
                    <a:effectLst/>
                    <a:latin typeface="+mn-lt"/>
                    <a:ea typeface="+mn-ea"/>
                    <a:cs typeface="+mn-cs"/>
                  </a:rPr>
                  <a:t>Los materiales ópticamente transparentes presentan una distribución de polarización espacial y cuando una señal óptica lo atraviesa, sufre una pérdida de potencia óptica en direcciones selectivas debido a la interacción de polarización espacial. Esta pérdida depende de la longitud de onda y se conoce como pérdida dependiente de polarización (PDL).</a:t>
                </a:r>
              </a:p>
              <a:p>
                <a:pPr marL="171450" indent="-171450">
                  <a:buFontTx/>
                  <a:buChar char="-"/>
                </a:pP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t>
                </a:r>
                <a:r>
                  <a:rPr lang="es-ES" sz="1200" kern="1200" baseline="0" dirty="0" smtClean="0">
                    <a:solidFill>
                      <a:schemeClr val="tx1"/>
                    </a:solidFill>
                    <a:effectLst/>
                    <a:latin typeface="+mn-lt"/>
                    <a:ea typeface="+mn-ea"/>
                    <a:cs typeface="+mn-cs"/>
                  </a:rPr>
                  <a:t> </a:t>
                </a:r>
                <a:r>
                  <a:rPr lang="es-ES" sz="1200" u="sng" kern="1200" baseline="0" dirty="0" smtClean="0">
                    <a:solidFill>
                      <a:schemeClr val="tx1"/>
                    </a:solidFill>
                    <a:effectLst/>
                    <a:latin typeface="+mn-lt"/>
                    <a:ea typeface="+mn-ea"/>
                    <a:cs typeface="+mn-cs"/>
                  </a:rPr>
                  <a:t>Birrefringencia</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En fibra óptica, cuando dos modos presentan diferentes índices de refracción, la fibra presenta el efecto de birrefringencia. Esto lleva a dos velocidades de grupo diferentes para cada modo, lo cual indica que la birrefringencia conducirá a un fenómeno dispersivo. La birrefringencia, como parámetro, se define como el valor absoluto local de la diferencia entre las constantes de propagación de ambos modos.</a:t>
                </a:r>
              </a:p>
            </p:txBody>
          </p:sp>
        </mc:Fallback>
      </mc:AlternateContent>
      <p:sp>
        <p:nvSpPr>
          <p:cNvPr id="4" name="3 Marcador de número de diapositiva"/>
          <p:cNvSpPr>
            <a:spLocks noGrp="1"/>
          </p:cNvSpPr>
          <p:nvPr>
            <p:ph type="sldNum" sz="quarter" idx="10"/>
          </p:nvPr>
        </p:nvSpPr>
        <p:spPr/>
        <p:txBody>
          <a:bodyPr/>
          <a:lstStyle/>
          <a:p>
            <a:fld id="{EC08726A-76F6-4D84-A877-601E9905A592}" type="slidenum">
              <a:rPr lang="es-ES" smtClean="0"/>
              <a:t>14</a:t>
            </a:fld>
            <a:endParaRPr lang="es-ES"/>
          </a:p>
        </p:txBody>
      </p:sp>
    </p:spTree>
    <p:extLst>
      <p:ext uri="{BB962C8B-B14F-4D97-AF65-F5344CB8AC3E}">
        <p14:creationId xmlns:p14="http://schemas.microsoft.com/office/powerpoint/2010/main" val="2101795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A</a:t>
                </a:r>
                <a:r>
                  <a:rPr lang="es-ES" sz="1200" kern="1200" baseline="0" dirty="0" smtClean="0">
                    <a:solidFill>
                      <a:schemeClr val="tx1"/>
                    </a:solidFill>
                    <a:effectLst/>
                    <a:latin typeface="+mn-lt"/>
                    <a:ea typeface="+mn-ea"/>
                    <a:cs typeface="+mn-cs"/>
                  </a:rPr>
                  <a:t> continuación</a:t>
                </a:r>
                <a:r>
                  <a:rPr lang="es-ES" sz="1200" kern="1200" dirty="0" smtClean="0">
                    <a:solidFill>
                      <a:schemeClr val="tx1"/>
                    </a:solidFill>
                    <a:effectLst/>
                    <a:latin typeface="+mn-lt"/>
                    <a:ea typeface="+mn-ea"/>
                    <a:cs typeface="+mn-cs"/>
                  </a:rPr>
                  <a:t>, se explican las dos funciones de código básicas de las cuales se parte, para posteriormente modificar e implementar las</a:t>
                </a:r>
                <a:r>
                  <a:rPr lang="es-ES" sz="1200" kern="1200" baseline="0" dirty="0" smtClean="0">
                    <a:solidFill>
                      <a:schemeClr val="tx1"/>
                    </a:solidFill>
                    <a:effectLst/>
                    <a:latin typeface="+mn-lt"/>
                    <a:ea typeface="+mn-ea"/>
                    <a:cs typeface="+mn-cs"/>
                  </a:rPr>
                  <a:t> fibras de pocos modos: La SSPROP y la SSPOPV (siguiente diapositiva).</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La SSPROP es una rutina desarrollada en la Universidad de Maryland que resuelve la ecuación no lineal de Schrödinger (NLSE) implementando el Split-</a:t>
                </a:r>
                <a:r>
                  <a:rPr lang="es-ES" sz="1200" kern="1200" dirty="0" err="1" smtClean="0">
                    <a:solidFill>
                      <a:schemeClr val="tx1"/>
                    </a:solidFill>
                    <a:effectLst/>
                    <a:latin typeface="+mn-lt"/>
                    <a:ea typeface="+mn-ea"/>
                    <a:cs typeface="+mn-cs"/>
                  </a:rPr>
                  <a:t>Step</a:t>
                </a:r>
                <a:r>
                  <a:rPr lang="es-ES" sz="1200" kern="1200" dirty="0" smtClean="0">
                    <a:solidFill>
                      <a:schemeClr val="tx1"/>
                    </a:solidFill>
                    <a:effectLst/>
                    <a:latin typeface="+mn-lt"/>
                    <a:ea typeface="+mn-ea"/>
                    <a:cs typeface="+mn-cs"/>
                  </a:rPr>
                  <a:t> Fourier </a:t>
                </a:r>
                <a:r>
                  <a:rPr lang="es-ES" sz="1200" kern="1200" dirty="0" err="1" smtClean="0">
                    <a:solidFill>
                      <a:schemeClr val="tx1"/>
                    </a:solidFill>
                    <a:effectLst/>
                    <a:latin typeface="+mn-lt"/>
                    <a:ea typeface="+mn-ea"/>
                    <a:cs typeface="+mn-cs"/>
                  </a:rPr>
                  <a:t>Method</a:t>
                </a:r>
                <a:r>
                  <a:rPr lang="es-ES" sz="1200" kern="1200" dirty="0" smtClean="0">
                    <a:solidFill>
                      <a:schemeClr val="tx1"/>
                    </a:solidFill>
                    <a:effectLst/>
                    <a:latin typeface="+mn-lt"/>
                    <a:ea typeface="+mn-ea"/>
                    <a:cs typeface="+mn-cs"/>
                  </a:rPr>
                  <a:t> (SSFM). Esta función tiene en cuenta dispersiones y efectos no lineales descritos previamente: GVD, dispersión de orden superior, pérdidas y modulación </a:t>
                </a:r>
                <a:r>
                  <a:rPr lang="es-ES" sz="1200" kern="1200" dirty="0" err="1" smtClean="0">
                    <a:solidFill>
                      <a:schemeClr val="tx1"/>
                    </a:solidFill>
                    <a:effectLst/>
                    <a:latin typeface="+mn-lt"/>
                    <a:ea typeface="+mn-ea"/>
                    <a:cs typeface="+mn-cs"/>
                  </a:rPr>
                  <a:t>autofásica</a:t>
                </a:r>
                <a:r>
                  <a:rPr lang="es-ES" sz="1200" kern="1200" dirty="0" smtClean="0">
                    <a:solidFill>
                      <a:schemeClr val="tx1"/>
                    </a:solidFill>
                    <a:effectLst/>
                    <a:latin typeface="+mn-lt"/>
                    <a:ea typeface="+mn-ea"/>
                    <a:cs typeface="+mn-cs"/>
                  </a:rPr>
                  <a:t>.</a:t>
                </a:r>
              </a:p>
              <a:p>
                <a:endParaRPr lang="es-ES" dirty="0" smtClean="0"/>
              </a:p>
              <a:p>
                <a:pPr marL="171450" indent="-171450">
                  <a:buFontTx/>
                  <a:buChar char="-"/>
                </a:pPr>
                <a:r>
                  <a:rPr lang="es-ES" sz="1200" u="sng" kern="1200" dirty="0" smtClean="0">
                    <a:solidFill>
                      <a:schemeClr val="tx1"/>
                    </a:solidFill>
                    <a:effectLst/>
                    <a:latin typeface="+mn-lt"/>
                    <a:ea typeface="+mn-ea"/>
                    <a:cs typeface="+mn-cs"/>
                  </a:rPr>
                  <a:t>NLSE</a:t>
                </a:r>
                <a:r>
                  <a:rPr lang="es-ES" sz="1200" kern="1200" dirty="0" smtClean="0">
                    <a:solidFill>
                      <a:schemeClr val="tx1"/>
                    </a:solidFill>
                    <a:effectLst/>
                    <a:latin typeface="+mn-lt"/>
                    <a:ea typeface="+mn-ea"/>
                    <a:cs typeface="+mn-cs"/>
                  </a:rPr>
                  <a:t>: La ecuación no lineal de Schrödinger se produce en el sistema </a:t>
                </a:r>
                <a:r>
                  <a:rPr lang="es-ES" sz="1200" kern="1200" dirty="0" err="1" smtClean="0">
                    <a:solidFill>
                      <a:schemeClr val="tx1"/>
                    </a:solidFill>
                    <a:effectLst/>
                    <a:latin typeface="+mn-lt"/>
                    <a:ea typeface="+mn-ea"/>
                    <a:cs typeface="+mn-cs"/>
                  </a:rPr>
                  <a:t>Manakov</a:t>
                </a:r>
                <a:r>
                  <a:rPr lang="es-ES" sz="1200" kern="1200" dirty="0" smtClean="0">
                    <a:solidFill>
                      <a:schemeClr val="tx1"/>
                    </a:solidFill>
                    <a:effectLst/>
                    <a:latin typeface="+mn-lt"/>
                    <a:ea typeface="+mn-ea"/>
                    <a:cs typeface="+mn-cs"/>
                  </a:rPr>
                  <a:t> –un modelo de propagación de ondas en fibra óptica–, y describe la propagación de la onda a través de un medio no lineal. Su expresión matemática es la siguiente.</a:t>
                </a:r>
              </a:p>
              <a:p>
                <a:pPr marL="171450" indent="-171450">
                  <a:buFontTx/>
                  <a:buChar char="-"/>
                </a:pPr>
                <a:endParaRPr lang="es-ES" sz="1200" kern="1200" dirty="0" smtClean="0">
                  <a:solidFill>
                    <a:schemeClr val="tx1"/>
                  </a:solidFill>
                  <a:effectLst/>
                  <a:latin typeface="+mn-lt"/>
                  <a:ea typeface="+mn-ea"/>
                  <a:cs typeface="+mn-cs"/>
                </a:endParaRPr>
              </a:p>
              <a:p>
                <a:pPr marL="171450" indent="-171450">
                  <a:buFontTx/>
                  <a:buChar char="-"/>
                </a:pPr>
                <a:r>
                  <a:rPr lang="es-ES" sz="1200" u="sng" kern="1200" dirty="0" smtClean="0">
                    <a:solidFill>
                      <a:schemeClr val="tx1"/>
                    </a:solidFill>
                    <a:effectLst/>
                    <a:latin typeface="+mn-lt"/>
                    <a:ea typeface="+mn-ea"/>
                    <a:cs typeface="+mn-cs"/>
                  </a:rPr>
                  <a:t>SSFM</a:t>
                </a:r>
                <a:r>
                  <a:rPr lang="es-ES" sz="1200" kern="1200" dirty="0" smtClean="0">
                    <a:solidFill>
                      <a:schemeClr val="tx1"/>
                    </a:solidFill>
                    <a:effectLst/>
                    <a:latin typeface="+mn-lt"/>
                    <a:ea typeface="+mn-ea"/>
                    <a:cs typeface="+mn-cs"/>
                  </a:rPr>
                  <a:t>: Es la técnica escogida para resolver la NLSE debido a su fácil implementación y velocidad en comparación con otros métodos. El uso del algoritmo de la transformada rápida de Fourier (FFT) hace que presente un menor tiempo computacional.</a:t>
                </a:r>
              </a:p>
              <a:p>
                <a:pPr marL="171450" indent="-171450">
                  <a:buFontTx/>
                  <a:buChar char="-"/>
                </a:pPr>
                <a:endParaRPr lang="es-ES" sz="1200" kern="1200" dirty="0" smtClean="0">
                  <a:solidFill>
                    <a:schemeClr val="tx1"/>
                  </a:solidFill>
                  <a:effectLst/>
                  <a:latin typeface="+mn-lt"/>
                  <a:ea typeface="+mn-ea"/>
                  <a:cs typeface="+mn-cs"/>
                </a:endParaRPr>
              </a:p>
              <a:p>
                <a:pPr marL="0" indent="0">
                  <a:buFontTx/>
                  <a:buNone/>
                </a:pPr>
                <a:r>
                  <a:rPr lang="es-ES" sz="1200" kern="1200" dirty="0" smtClean="0">
                    <a:solidFill>
                      <a:schemeClr val="tx1"/>
                    </a:solidFill>
                    <a:effectLst/>
                    <a:latin typeface="+mn-lt"/>
                    <a:ea typeface="+mn-ea"/>
                    <a:cs typeface="+mn-cs"/>
                  </a:rPr>
                  <a:t>    Como se muestra en la imagen, la idea básica del método consiste en dividir la fibra en pequeños trozos (o </a:t>
                </a:r>
                <a:r>
                  <a:rPr lang="es-ES" sz="1200" i="1" kern="1200" dirty="0" err="1">
                    <a:solidFill>
                      <a:schemeClr val="tx1"/>
                    </a:solidFill>
                    <a:effectLst/>
                    <a:latin typeface="+mn-lt"/>
                    <a:ea typeface="+mn-ea"/>
                    <a:cs typeface="+mn-cs"/>
                  </a:rPr>
                  <a:t>steps</a:t>
                </a:r>
                <a:r>
                  <a:rPr lang="es-ES" sz="1200" kern="1200" dirty="0">
                    <a:solidFill>
                      <a:schemeClr val="tx1"/>
                    </a:solidFill>
                    <a:effectLst/>
                    <a:latin typeface="+mn-lt"/>
                    <a:ea typeface="+mn-ea"/>
                    <a:cs typeface="+mn-cs"/>
                  </a:rPr>
                  <a:t>) de longitud </a:t>
                </a:r>
                <a14:m>
                  <m:oMath xmlns:m="http://schemas.openxmlformats.org/officeDocument/2006/math">
                    <m:r>
                      <a:rPr lang="es-ES" sz="1200" i="1" kern="1200">
                        <a:solidFill>
                          <a:schemeClr val="tx1"/>
                        </a:solidFill>
                        <a:effectLst/>
                        <a:latin typeface="Cambria Math"/>
                        <a:ea typeface="+mn-ea"/>
                        <a:cs typeface="+mn-cs"/>
                      </a:rPr>
                      <m:t>h</m:t>
                    </m:r>
                  </m:oMath>
                </a14:m>
                <a:r>
                  <a:rPr lang="es-ES" sz="1200" kern="1200" dirty="0">
                    <a:solidFill>
                      <a:schemeClr val="tx1"/>
                    </a:solidFill>
                    <a:effectLst/>
                    <a:latin typeface="+mn-lt"/>
                    <a:ea typeface="+mn-ea"/>
                    <a:cs typeface="+mn-cs"/>
                  </a:rPr>
                  <a:t>, y se asume que </a:t>
                </a:r>
                <a:r>
                  <a:rPr lang="es-ES" sz="1200" kern="1200" dirty="0" smtClean="0">
                    <a:solidFill>
                      <a:schemeClr val="tx1"/>
                    </a:solidFill>
                    <a:effectLst/>
                    <a:latin typeface="+mn-lt"/>
                    <a:ea typeface="+mn-ea"/>
                    <a:cs typeface="+mn-cs"/>
                  </a:rPr>
                  <a:t>   </a:t>
                </a:r>
                <a:br>
                  <a:rPr lang="es-ES" sz="1200" kern="1200" dirty="0" smtClean="0">
                    <a:solidFill>
                      <a:schemeClr val="tx1"/>
                    </a:solidFill>
                    <a:effectLst/>
                    <a:latin typeface="+mn-lt"/>
                    <a:ea typeface="+mn-ea"/>
                    <a:cs typeface="+mn-cs"/>
                  </a:rPr>
                </a:br>
                <a:r>
                  <a:rPr lang="es-ES" sz="1200" kern="1200" dirty="0" smtClean="0">
                    <a:solidFill>
                      <a:schemeClr val="tx1"/>
                    </a:solidFill>
                    <a:effectLst/>
                    <a:latin typeface="+mn-lt"/>
                    <a:ea typeface="+mn-ea"/>
                    <a:cs typeface="+mn-cs"/>
                  </a:rPr>
                  <a:t>    la </a:t>
                </a:r>
                <a:r>
                  <a:rPr lang="es-ES" sz="1200" kern="1200" dirty="0">
                    <a:solidFill>
                      <a:schemeClr val="tx1"/>
                    </a:solidFill>
                    <a:effectLst/>
                    <a:latin typeface="+mn-lt"/>
                    <a:ea typeface="+mn-ea"/>
                    <a:cs typeface="+mn-cs"/>
                  </a:rPr>
                  <a:t>dispersión y la no linealidad de la fibra actúan de forma </a:t>
                </a:r>
                <a:r>
                  <a:rPr lang="es-ES" sz="1200" kern="1200" dirty="0" smtClean="0">
                    <a:solidFill>
                      <a:schemeClr val="tx1"/>
                    </a:solidFill>
                    <a:effectLst/>
                    <a:latin typeface="+mn-lt"/>
                    <a:ea typeface="+mn-ea"/>
                    <a:cs typeface="+mn-cs"/>
                  </a:rPr>
                  <a:t>independiente. Para entender su funcionamiento, se escribe la ecuación de propagación como </a:t>
                </a:r>
                <a:br>
                  <a:rPr lang="es-ES" sz="1200" kern="1200" dirty="0" smtClean="0">
                    <a:solidFill>
                      <a:schemeClr val="tx1"/>
                    </a:solidFill>
                    <a:effectLst/>
                    <a:latin typeface="+mn-lt"/>
                    <a:ea typeface="+mn-ea"/>
                    <a:cs typeface="+mn-cs"/>
                  </a:rPr>
                </a:br>
                <a:r>
                  <a:rPr lang="es-ES" sz="1200" kern="1200" dirty="0" smtClean="0">
                    <a:solidFill>
                      <a:schemeClr val="tx1"/>
                    </a:solidFill>
                    <a:effectLst/>
                    <a:latin typeface="+mn-lt"/>
                    <a:ea typeface="+mn-ea"/>
                    <a:cs typeface="+mn-cs"/>
                  </a:rPr>
                  <a:t>    se muestra en la diapositiva,</a:t>
                </a:r>
                <a:r>
                  <a:rPr lang="es-ES" sz="1200" kern="1200" baseline="0" dirty="0" smtClean="0">
                    <a:solidFill>
                      <a:schemeClr val="tx1"/>
                    </a:solidFill>
                    <a:effectLst/>
                    <a:latin typeface="+mn-lt"/>
                    <a:ea typeface="+mn-ea"/>
                    <a:cs typeface="+mn-cs"/>
                  </a:rPr>
                  <a:t> donde </a:t>
                </a:r>
                <a14:m>
                  <m:oMath xmlns:m="http://schemas.openxmlformats.org/officeDocument/2006/math">
                    <m:acc>
                      <m:accPr>
                        <m:chr m:val="̂"/>
                        <m:ctrlPr>
                          <a:rPr lang="es-ES" sz="1200" i="1" kern="1200" smtClean="0">
                            <a:solidFill>
                              <a:schemeClr val="tx1"/>
                            </a:solidFill>
                            <a:effectLst/>
                            <a:latin typeface="Cambria Math"/>
                            <a:ea typeface="+mn-ea"/>
                            <a:cs typeface="+mn-cs"/>
                          </a:rPr>
                        </m:ctrlPr>
                      </m:accPr>
                      <m:e>
                        <m:r>
                          <a:rPr lang="es-ES" sz="1200" i="1" kern="1200">
                            <a:solidFill>
                              <a:schemeClr val="tx1"/>
                            </a:solidFill>
                            <a:effectLst/>
                            <a:latin typeface="Cambria Math"/>
                            <a:ea typeface="+mn-ea"/>
                            <a:cs typeface="+mn-cs"/>
                          </a:rPr>
                          <m:t>𝐷</m:t>
                        </m:r>
                      </m:e>
                    </m:acc>
                  </m:oMath>
                </a14:m>
                <a:r>
                  <a:rPr lang="es-ES" sz="1200" kern="1200" dirty="0">
                    <a:solidFill>
                      <a:schemeClr val="tx1"/>
                    </a:solidFill>
                    <a:effectLst/>
                    <a:latin typeface="+mn-lt"/>
                    <a:ea typeface="+mn-ea"/>
                    <a:cs typeface="+mn-cs"/>
                  </a:rPr>
                  <a:t> es un operador que representa los efectos lineales de la fibra (como la dispersión, la absorción del medio lineal), y </a:t>
                </a:r>
                <a:r>
                  <a:rPr lang="es-ES" sz="1200" kern="1200" dirty="0" smtClean="0">
                    <a:solidFill>
                      <a:schemeClr val="tx1"/>
                    </a:solidFill>
                    <a:effectLst/>
                    <a:latin typeface="+mn-lt"/>
                    <a:ea typeface="+mn-ea"/>
                    <a:cs typeface="+mn-cs"/>
                  </a:rPr>
                  <a:t/>
                </a:r>
                <a:br>
                  <a:rPr lang="es-ES" sz="1200" kern="1200" dirty="0" smtClean="0">
                    <a:solidFill>
                      <a:schemeClr val="tx1"/>
                    </a:solidFill>
                    <a:effectLst/>
                    <a:latin typeface="+mn-lt"/>
                    <a:ea typeface="+mn-ea"/>
                    <a:cs typeface="+mn-cs"/>
                  </a:rPr>
                </a:br>
                <a:r>
                  <a:rPr lang="es-ES" sz="1200" kern="1200" dirty="0" smtClean="0">
                    <a:solidFill>
                      <a:schemeClr val="tx1"/>
                    </a:solidFill>
                    <a:effectLst/>
                    <a:latin typeface="+mn-lt"/>
                    <a:ea typeface="+mn-ea"/>
                    <a:cs typeface="+mn-cs"/>
                  </a:rPr>
                  <a:t>    </a:t>
                </a:r>
                <a14:m>
                  <m:oMath xmlns:m="http://schemas.openxmlformats.org/officeDocument/2006/math">
                    <m:acc>
                      <m:accPr>
                        <m:chr m:val="̂"/>
                        <m:ctrlPr>
                          <a:rPr lang="es-ES" sz="1200" i="1" kern="1200">
                            <a:solidFill>
                              <a:schemeClr val="tx1"/>
                            </a:solidFill>
                            <a:effectLst/>
                            <a:latin typeface="Cambria Math"/>
                            <a:ea typeface="+mn-ea"/>
                            <a:cs typeface="+mn-cs"/>
                          </a:rPr>
                        </m:ctrlPr>
                      </m:accPr>
                      <m:e>
                        <m:r>
                          <a:rPr lang="es-ES" sz="1200" i="1" kern="1200">
                            <a:solidFill>
                              <a:schemeClr val="tx1"/>
                            </a:solidFill>
                            <a:effectLst/>
                            <a:latin typeface="Cambria Math"/>
                            <a:ea typeface="+mn-ea"/>
                            <a:cs typeface="+mn-cs"/>
                          </a:rPr>
                          <m:t>𝑁</m:t>
                        </m:r>
                      </m:e>
                    </m:acc>
                  </m:oMath>
                </a14:m>
                <a:r>
                  <a:rPr lang="es-ES" sz="1200" kern="1200" dirty="0">
                    <a:solidFill>
                      <a:schemeClr val="tx1"/>
                    </a:solidFill>
                    <a:effectLst/>
                    <a:latin typeface="+mn-lt"/>
                    <a:ea typeface="+mn-ea"/>
                    <a:cs typeface="+mn-cs"/>
                  </a:rPr>
                  <a:t> es el operador asociado a los efectos no </a:t>
                </a:r>
                <a:r>
                  <a:rPr lang="es-ES" sz="1200" kern="1200" dirty="0" smtClean="0">
                    <a:solidFill>
                      <a:schemeClr val="tx1"/>
                    </a:solidFill>
                    <a:effectLst/>
                    <a:latin typeface="+mn-lt"/>
                    <a:ea typeface="+mn-ea"/>
                    <a:cs typeface="+mn-cs"/>
                  </a:rPr>
                  <a:t>lineales.</a:t>
                </a:r>
              </a:p>
              <a:p>
                <a:pPr marL="0" indent="0">
                  <a:buFontTx/>
                  <a:buNone/>
                </a:pP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Por tanto</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siguiendo la imagen de la diapositiva</a:t>
                </a:r>
                <a:r>
                  <a:rPr lang="es-ES" sz="1200" kern="1200" baseline="0" dirty="0" smtClean="0">
                    <a:solidFill>
                      <a:schemeClr val="tx1"/>
                    </a:solidFill>
                    <a:effectLst/>
                    <a:latin typeface="+mn-lt"/>
                    <a:ea typeface="+mn-ea"/>
                    <a:cs typeface="+mn-cs"/>
                  </a:rPr>
                  <a:t>–,</a:t>
                </a:r>
                <a:r>
                  <a:rPr lang="es-ES" sz="1200" kern="1200" dirty="0" smtClean="0">
                    <a:solidFill>
                      <a:schemeClr val="tx1"/>
                    </a:solidFill>
                    <a:effectLst/>
                    <a:latin typeface="+mn-lt"/>
                    <a:ea typeface="+mn-ea"/>
                    <a:cs typeface="+mn-cs"/>
                  </a:rPr>
                  <a:t> el pulso óptico se propaga a lo largo de la fibra y en cada trozo realizan estos tres pasos:</a:t>
                </a:r>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r>
                  <a:rPr lang="es-ES" sz="1200" kern="1200" baseline="0" dirty="0" smtClean="0">
                    <a:solidFill>
                      <a:schemeClr val="tx1"/>
                    </a:solidFill>
                    <a:effectLst/>
                    <a:latin typeface="+mn-lt"/>
                    <a:ea typeface="+mn-ea"/>
                    <a:cs typeface="+mn-cs"/>
                  </a:rPr>
                  <a:t>   1. </a:t>
                </a:r>
                <a:r>
                  <a:rPr lang="es-ES" sz="1200" kern="1200" dirty="0" smtClean="0">
                    <a:solidFill>
                      <a:schemeClr val="tx1"/>
                    </a:solidFill>
                    <a:effectLst/>
                    <a:latin typeface="+mn-lt"/>
                    <a:ea typeface="+mn-ea"/>
                    <a:cs typeface="+mn-cs"/>
                  </a:rPr>
                  <a:t>En </a:t>
                </a:r>
                <a:r>
                  <a:rPr lang="es-ES" sz="1200" kern="1200" dirty="0">
                    <a:solidFill>
                      <a:schemeClr val="tx1"/>
                    </a:solidFill>
                    <a:effectLst/>
                    <a:latin typeface="+mn-lt"/>
                    <a:ea typeface="+mn-ea"/>
                    <a:cs typeface="+mn-cs"/>
                  </a:rPr>
                  <a:t>la primera región del pequeño trozo, </a:t>
                </a:r>
                <a14:m>
                  <m:oMath xmlns:m="http://schemas.openxmlformats.org/officeDocument/2006/math">
                    <m:r>
                      <a:rPr lang="es-ES" sz="1200" i="1" kern="1200">
                        <a:solidFill>
                          <a:schemeClr val="tx1"/>
                        </a:solidFill>
                        <a:effectLst/>
                        <a:latin typeface="Cambria Math"/>
                        <a:ea typeface="+mn-ea"/>
                        <a:cs typeface="+mn-cs"/>
                      </a:rPr>
                      <m:t>h</m:t>
                    </m:r>
                  </m:oMath>
                </a14:m>
                <a:r>
                  <a:rPr lang="es-ES" sz="1200" kern="1200" dirty="0">
                    <a:solidFill>
                      <a:schemeClr val="tx1"/>
                    </a:solidFill>
                    <a:effectLst/>
                    <a:latin typeface="+mn-lt"/>
                    <a:ea typeface="+mn-ea"/>
                    <a:cs typeface="+mn-cs"/>
                  </a:rPr>
                  <a:t>, solo aparece el efecto de dispersión y se considera </a:t>
                </a:r>
                <a14:m>
                  <m:oMath xmlns:m="http://schemas.openxmlformats.org/officeDocument/2006/math">
                    <m:acc>
                      <m:accPr>
                        <m:chr m:val="̂"/>
                        <m:ctrlPr>
                          <a:rPr lang="es-ES" sz="1200" i="1" kern="1200">
                            <a:solidFill>
                              <a:schemeClr val="tx1"/>
                            </a:solidFill>
                            <a:effectLst/>
                            <a:latin typeface="Cambria Math"/>
                            <a:ea typeface="+mn-ea"/>
                            <a:cs typeface="+mn-cs"/>
                          </a:rPr>
                        </m:ctrlPr>
                      </m:accPr>
                      <m:e>
                        <m:r>
                          <a:rPr lang="es-ES" sz="1200" i="1" kern="1200">
                            <a:solidFill>
                              <a:schemeClr val="tx1"/>
                            </a:solidFill>
                            <a:effectLst/>
                            <a:latin typeface="Cambria Math"/>
                            <a:ea typeface="+mn-ea"/>
                            <a:cs typeface="+mn-cs"/>
                          </a:rPr>
                          <m:t>𝑁</m:t>
                        </m:r>
                      </m:e>
                    </m:acc>
                    <m:r>
                      <a:rPr lang="es-ES" sz="1200" i="1" kern="1200">
                        <a:solidFill>
                          <a:schemeClr val="tx1"/>
                        </a:solidFill>
                        <a:effectLst/>
                        <a:latin typeface="Cambria Math"/>
                        <a:ea typeface="+mn-ea"/>
                        <a:cs typeface="+mn-cs"/>
                      </a:rPr>
                      <m:t>=0</m:t>
                    </m:r>
                  </m:oMath>
                </a14:m>
                <a:r>
                  <a:rPr lang="es-ES" sz="1200" kern="1200" dirty="0">
                    <a:solidFill>
                      <a:schemeClr val="tx1"/>
                    </a:solidFill>
                    <a:effectLst/>
                    <a:latin typeface="+mn-lt"/>
                    <a:ea typeface="+mn-ea"/>
                    <a:cs typeface="+mn-cs"/>
                  </a:rPr>
                  <a:t>.</a:t>
                </a:r>
              </a:p>
              <a:p>
                <a:pPr lvl="0"/>
                <a:r>
                  <a:rPr lang="es-ES" sz="1200" kern="1200" dirty="0" smtClean="0">
                    <a:solidFill>
                      <a:schemeClr val="tx1"/>
                    </a:solidFill>
                    <a:effectLst/>
                    <a:latin typeface="+mn-lt"/>
                    <a:ea typeface="+mn-ea"/>
                    <a:cs typeface="+mn-cs"/>
                  </a:rPr>
                  <a:t>    2.</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En </a:t>
                </a:r>
                <a:r>
                  <a:rPr lang="es-ES" sz="1200" kern="1200" dirty="0">
                    <a:solidFill>
                      <a:schemeClr val="tx1"/>
                    </a:solidFill>
                    <a:effectLst/>
                    <a:latin typeface="+mn-lt"/>
                    <a:ea typeface="+mn-ea"/>
                    <a:cs typeface="+mn-cs"/>
                  </a:rPr>
                  <a:t>el centro del trozo, solo aparece el efecto óptico no lineal y </a:t>
                </a:r>
                <a14:m>
                  <m:oMath xmlns:m="http://schemas.openxmlformats.org/officeDocument/2006/math">
                    <m:acc>
                      <m:accPr>
                        <m:chr m:val="̂"/>
                        <m:ctrlPr>
                          <a:rPr lang="es-ES" sz="1200" i="1" kern="1200">
                            <a:solidFill>
                              <a:schemeClr val="tx1"/>
                            </a:solidFill>
                            <a:effectLst/>
                            <a:latin typeface="Cambria Math"/>
                            <a:ea typeface="+mn-ea"/>
                            <a:cs typeface="+mn-cs"/>
                          </a:rPr>
                        </m:ctrlPr>
                      </m:accPr>
                      <m:e>
                        <m:r>
                          <a:rPr lang="es-ES" sz="1200" i="1" kern="1200">
                            <a:solidFill>
                              <a:schemeClr val="tx1"/>
                            </a:solidFill>
                            <a:effectLst/>
                            <a:latin typeface="Cambria Math"/>
                            <a:ea typeface="+mn-ea"/>
                            <a:cs typeface="+mn-cs"/>
                          </a:rPr>
                          <m:t>𝐷</m:t>
                        </m:r>
                      </m:e>
                    </m:acc>
                    <m:r>
                      <a:rPr lang="es-ES" sz="1200" i="1" kern="1200">
                        <a:solidFill>
                          <a:schemeClr val="tx1"/>
                        </a:solidFill>
                        <a:effectLst/>
                        <a:latin typeface="Cambria Math"/>
                        <a:ea typeface="+mn-ea"/>
                        <a:cs typeface="+mn-cs"/>
                      </a:rPr>
                      <m:t>=0</m:t>
                    </m:r>
                  </m:oMath>
                </a14:m>
                <a:r>
                  <a:rPr lang="es-ES" sz="1200" kern="1200" dirty="0">
                    <a:solidFill>
                      <a:schemeClr val="tx1"/>
                    </a:solidFill>
                    <a:effectLst/>
                    <a:latin typeface="+mn-lt"/>
                    <a:ea typeface="+mn-ea"/>
                    <a:cs typeface="+mn-cs"/>
                  </a:rPr>
                  <a:t>, y se opera el efecto óptico no lineal correspondiente a todo el intervalo, </a:t>
                </a:r>
                <a14:m>
                  <m:oMath xmlns:m="http://schemas.openxmlformats.org/officeDocument/2006/math">
                    <m:r>
                      <a:rPr lang="es-ES" sz="1200" i="1" kern="1200">
                        <a:solidFill>
                          <a:schemeClr val="tx1"/>
                        </a:solidFill>
                        <a:effectLst/>
                        <a:latin typeface="Cambria Math"/>
                        <a:ea typeface="+mn-ea"/>
                        <a:cs typeface="+mn-cs"/>
                      </a:rPr>
                      <m:t>h</m:t>
                    </m:r>
                  </m:oMath>
                </a14:m>
                <a:r>
                  <a:rPr lang="es-ES" sz="1200" kern="1200" dirty="0">
                    <a:solidFill>
                      <a:schemeClr val="tx1"/>
                    </a:solidFill>
                    <a:effectLst/>
                    <a:latin typeface="+mn-lt"/>
                    <a:ea typeface="+mn-ea"/>
                    <a:cs typeface="+mn-cs"/>
                  </a:rPr>
                  <a:t>.</a:t>
                </a:r>
              </a:p>
              <a:p>
                <a:pPr lvl="0"/>
                <a:r>
                  <a:rPr lang="es-ES" sz="1200" kern="1200" dirty="0" smtClean="0">
                    <a:solidFill>
                      <a:schemeClr val="tx1"/>
                    </a:solidFill>
                    <a:effectLst/>
                    <a:latin typeface="+mn-lt"/>
                    <a:ea typeface="+mn-ea"/>
                    <a:cs typeface="+mn-cs"/>
                  </a:rPr>
                  <a:t>    3. Se </a:t>
                </a:r>
                <a:r>
                  <a:rPr lang="es-ES" sz="1200" kern="1200" dirty="0">
                    <a:solidFill>
                      <a:schemeClr val="tx1"/>
                    </a:solidFill>
                    <a:effectLst/>
                    <a:latin typeface="+mn-lt"/>
                    <a:ea typeface="+mn-ea"/>
                    <a:cs typeface="+mn-cs"/>
                  </a:rPr>
                  <a:t>considera que solo el efecto de dispersión funciona en el intervalo restante de </a:t>
                </a:r>
                <a14:m>
                  <m:oMath xmlns:m="http://schemas.openxmlformats.org/officeDocument/2006/math">
                    <m:f>
                      <m:fPr>
                        <m:ctrlPr>
                          <a:rPr lang="es-ES" sz="1200" i="1" kern="1200">
                            <a:solidFill>
                              <a:schemeClr val="tx1"/>
                            </a:solidFill>
                            <a:effectLst/>
                            <a:latin typeface="Cambria Math"/>
                            <a:ea typeface="+mn-ea"/>
                            <a:cs typeface="+mn-cs"/>
                          </a:rPr>
                        </m:ctrlPr>
                      </m:fPr>
                      <m:num>
                        <m:r>
                          <a:rPr lang="es-ES" sz="1200" i="1" kern="1200">
                            <a:solidFill>
                              <a:schemeClr val="tx1"/>
                            </a:solidFill>
                            <a:effectLst/>
                            <a:latin typeface="Cambria Math"/>
                            <a:ea typeface="+mn-ea"/>
                            <a:cs typeface="+mn-cs"/>
                          </a:rPr>
                          <m:t>h</m:t>
                        </m:r>
                      </m:num>
                      <m:den>
                        <m:r>
                          <a:rPr lang="es-ES" sz="1200" i="1" kern="1200">
                            <a:solidFill>
                              <a:schemeClr val="tx1"/>
                            </a:solidFill>
                            <a:effectLst/>
                            <a:latin typeface="Cambria Math"/>
                            <a:ea typeface="+mn-ea"/>
                            <a:cs typeface="+mn-cs"/>
                          </a:rPr>
                          <m:t>2</m:t>
                        </m:r>
                      </m:den>
                    </m:f>
                  </m:oMath>
                </a14:m>
                <a:r>
                  <a:rPr lang="es-ES" sz="1200" kern="1200" dirty="0">
                    <a:solidFill>
                      <a:schemeClr val="tx1"/>
                    </a:solidFill>
                    <a:effectLst/>
                    <a:latin typeface="+mn-lt"/>
                    <a:ea typeface="+mn-ea"/>
                    <a:cs typeface="+mn-cs"/>
                  </a:rPr>
                  <a:t>.</a:t>
                </a:r>
              </a:p>
              <a:p>
                <a:r>
                  <a:rPr lang="es-ES" sz="1200" kern="1200" baseline="0" dirty="0">
                    <a:solidFill>
                      <a:schemeClr val="tx1"/>
                    </a:solidFill>
                    <a:effectLst/>
                    <a:latin typeface="+mn-lt"/>
                    <a:ea typeface="+mn-ea"/>
                    <a:cs typeface="+mn-cs"/>
                  </a:rPr>
                  <a:t> </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Finalmente</a:t>
                </a:r>
                <a:r>
                  <a:rPr lang="es-ES" sz="1200" kern="1200" dirty="0">
                    <a:solidFill>
                      <a:schemeClr val="tx1"/>
                    </a:solidFill>
                    <a:effectLst/>
                    <a:latin typeface="+mn-lt"/>
                    <a:ea typeface="+mn-ea"/>
                    <a:cs typeface="+mn-cs"/>
                  </a:rPr>
                  <a:t>, se repite el proceso en cada trozo hasta alcanzar la longitud total de la fibra, </a:t>
                </a:r>
                <a:r>
                  <a:rPr lang="es-ES" sz="1200" i="1" kern="1200" dirty="0">
                    <a:solidFill>
                      <a:schemeClr val="tx1"/>
                    </a:solidFill>
                    <a:effectLst/>
                    <a:latin typeface="+mn-lt"/>
                    <a:ea typeface="+mn-ea"/>
                    <a:cs typeface="+mn-cs"/>
                  </a:rPr>
                  <a:t>L</a:t>
                </a:r>
                <a:r>
                  <a:rPr lang="es-ES" sz="1200" kern="1200" dirty="0" smtClean="0">
                    <a:solidFill>
                      <a:schemeClr val="tx1"/>
                    </a:solidFill>
                    <a:effectLst/>
                    <a:latin typeface="+mn-lt"/>
                    <a:ea typeface="+mn-ea"/>
                    <a:cs typeface="+mn-cs"/>
                  </a:rPr>
                  <a:t>.</a:t>
                </a:r>
                <a:endParaRPr lang="es-ES" sz="1200" kern="1200" dirty="0">
                  <a:solidFill>
                    <a:schemeClr val="tx1"/>
                  </a:solidFill>
                  <a:effectLst/>
                  <a:latin typeface="+mn-lt"/>
                  <a:ea typeface="+mn-ea"/>
                  <a:cs typeface="+mn-cs"/>
                </a:endParaRPr>
              </a:p>
            </p:txBody>
          </p:sp>
        </mc:Choice>
        <mc:Fallback xmlns="">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La SSPROP es una rutina desarrollada en la Universidad de Maryland que resuelve la ecuación no lineal de Schrödinger (NLSE) implementando el Split-</a:t>
                </a:r>
                <a:r>
                  <a:rPr lang="es-ES" sz="1200" kern="1200" dirty="0" err="1" smtClean="0">
                    <a:solidFill>
                      <a:schemeClr val="tx1"/>
                    </a:solidFill>
                    <a:effectLst/>
                    <a:latin typeface="+mn-lt"/>
                    <a:ea typeface="+mn-ea"/>
                    <a:cs typeface="+mn-cs"/>
                  </a:rPr>
                  <a:t>Step</a:t>
                </a:r>
                <a:r>
                  <a:rPr lang="es-ES" sz="1200" kern="1200" dirty="0" smtClean="0">
                    <a:solidFill>
                      <a:schemeClr val="tx1"/>
                    </a:solidFill>
                    <a:effectLst/>
                    <a:latin typeface="+mn-lt"/>
                    <a:ea typeface="+mn-ea"/>
                    <a:cs typeface="+mn-cs"/>
                  </a:rPr>
                  <a:t> Fourier </a:t>
                </a:r>
                <a:r>
                  <a:rPr lang="es-ES" sz="1200" kern="1200" dirty="0" err="1" smtClean="0">
                    <a:solidFill>
                      <a:schemeClr val="tx1"/>
                    </a:solidFill>
                    <a:effectLst/>
                    <a:latin typeface="+mn-lt"/>
                    <a:ea typeface="+mn-ea"/>
                    <a:cs typeface="+mn-cs"/>
                  </a:rPr>
                  <a:t>Method</a:t>
                </a:r>
                <a:r>
                  <a:rPr lang="es-ES" sz="1200" kern="1200" dirty="0" smtClean="0">
                    <a:solidFill>
                      <a:schemeClr val="tx1"/>
                    </a:solidFill>
                    <a:effectLst/>
                    <a:latin typeface="+mn-lt"/>
                    <a:ea typeface="+mn-ea"/>
                    <a:cs typeface="+mn-cs"/>
                  </a:rPr>
                  <a:t> (SSFM). Esta función tiene en cuenta dispersiones y efectos no lineales descritos previamente: GVD, dispersión de orden superior, pérdidas y modulación </a:t>
                </a:r>
                <a:r>
                  <a:rPr lang="es-ES" sz="1200" kern="1200" dirty="0" err="1" smtClean="0">
                    <a:solidFill>
                      <a:schemeClr val="tx1"/>
                    </a:solidFill>
                    <a:effectLst/>
                    <a:latin typeface="+mn-lt"/>
                    <a:ea typeface="+mn-ea"/>
                    <a:cs typeface="+mn-cs"/>
                  </a:rPr>
                  <a:t>autofásica</a:t>
                </a:r>
                <a:r>
                  <a:rPr lang="es-ES" sz="1200" kern="1200" dirty="0" smtClean="0">
                    <a:solidFill>
                      <a:schemeClr val="tx1"/>
                    </a:solidFill>
                    <a:effectLst/>
                    <a:latin typeface="+mn-lt"/>
                    <a:ea typeface="+mn-ea"/>
                    <a:cs typeface="+mn-cs"/>
                  </a:rPr>
                  <a:t>.</a:t>
                </a:r>
              </a:p>
              <a:p>
                <a:endParaRPr lang="es-ES" dirty="0" smtClean="0"/>
              </a:p>
              <a:p>
                <a:pPr marL="171450" indent="-171450">
                  <a:buFontTx/>
                  <a:buChar char="-"/>
                </a:pPr>
                <a:r>
                  <a:rPr lang="es-ES" sz="1200" u="sng" kern="1200" dirty="0" smtClean="0">
                    <a:solidFill>
                      <a:schemeClr val="tx1"/>
                    </a:solidFill>
                    <a:effectLst/>
                    <a:latin typeface="+mn-lt"/>
                    <a:ea typeface="+mn-ea"/>
                    <a:cs typeface="+mn-cs"/>
                  </a:rPr>
                  <a:t>NLSE</a:t>
                </a:r>
                <a:r>
                  <a:rPr lang="es-ES" sz="1200" kern="1200" dirty="0" smtClean="0">
                    <a:solidFill>
                      <a:schemeClr val="tx1"/>
                    </a:solidFill>
                    <a:effectLst/>
                    <a:latin typeface="+mn-lt"/>
                    <a:ea typeface="+mn-ea"/>
                    <a:cs typeface="+mn-cs"/>
                  </a:rPr>
                  <a:t>: La ecuación no lineal de Schrödinger se produce en el sistema </a:t>
                </a:r>
                <a:r>
                  <a:rPr lang="es-ES" sz="1200" kern="1200" dirty="0" err="1" smtClean="0">
                    <a:solidFill>
                      <a:schemeClr val="tx1"/>
                    </a:solidFill>
                    <a:effectLst/>
                    <a:latin typeface="+mn-lt"/>
                    <a:ea typeface="+mn-ea"/>
                    <a:cs typeface="+mn-cs"/>
                  </a:rPr>
                  <a:t>Manakov</a:t>
                </a:r>
                <a:r>
                  <a:rPr lang="es-ES" sz="1200" kern="1200" dirty="0" smtClean="0">
                    <a:solidFill>
                      <a:schemeClr val="tx1"/>
                    </a:solidFill>
                    <a:effectLst/>
                    <a:latin typeface="+mn-lt"/>
                    <a:ea typeface="+mn-ea"/>
                    <a:cs typeface="+mn-cs"/>
                  </a:rPr>
                  <a:t> –un modelo de propagación de ondas en fibra óptica–, y describe la propagación de la onda a través de un medio no lineal. Su expresión matemática es la siguiente.</a:t>
                </a:r>
              </a:p>
              <a:p>
                <a:pPr marL="171450" indent="-171450">
                  <a:buFontTx/>
                  <a:buChar char="-"/>
                </a:pPr>
                <a:endParaRPr lang="es-ES" sz="1200" kern="1200" dirty="0" smtClean="0">
                  <a:solidFill>
                    <a:schemeClr val="tx1"/>
                  </a:solidFill>
                  <a:effectLst/>
                  <a:latin typeface="+mn-lt"/>
                  <a:ea typeface="+mn-ea"/>
                  <a:cs typeface="+mn-cs"/>
                </a:endParaRPr>
              </a:p>
              <a:p>
                <a:pPr marL="171450" indent="-171450">
                  <a:buFontTx/>
                  <a:buChar char="-"/>
                </a:pPr>
                <a:r>
                  <a:rPr lang="es-ES" sz="1200" u="sng" kern="1200" dirty="0" smtClean="0">
                    <a:solidFill>
                      <a:schemeClr val="tx1"/>
                    </a:solidFill>
                    <a:effectLst/>
                    <a:latin typeface="+mn-lt"/>
                    <a:ea typeface="+mn-ea"/>
                    <a:cs typeface="+mn-cs"/>
                  </a:rPr>
                  <a:t>SSFM</a:t>
                </a:r>
                <a:r>
                  <a:rPr lang="es-ES" sz="1200" kern="1200" dirty="0" smtClean="0">
                    <a:solidFill>
                      <a:schemeClr val="tx1"/>
                    </a:solidFill>
                    <a:effectLst/>
                    <a:latin typeface="+mn-lt"/>
                    <a:ea typeface="+mn-ea"/>
                    <a:cs typeface="+mn-cs"/>
                  </a:rPr>
                  <a:t>: Es la técnica escogida para resolver la NLSE debido a su fácil implementación y velocidad en comparación con otros métodos. El uso del algoritmo de la transformada rápida de Fourier (FFT) hace que presente un menor tiempo computacional.</a:t>
                </a:r>
              </a:p>
              <a:p>
                <a:pPr marL="171450" indent="-171450">
                  <a:buFontTx/>
                  <a:buChar char="-"/>
                </a:pPr>
                <a:endParaRPr lang="es-ES" sz="1200" kern="1200" dirty="0" smtClean="0">
                  <a:solidFill>
                    <a:schemeClr val="tx1"/>
                  </a:solidFill>
                  <a:effectLst/>
                  <a:latin typeface="+mn-lt"/>
                  <a:ea typeface="+mn-ea"/>
                  <a:cs typeface="+mn-cs"/>
                </a:endParaRPr>
              </a:p>
              <a:p>
                <a:pPr marL="0" indent="0">
                  <a:buFontTx/>
                  <a:buNone/>
                </a:pPr>
                <a:r>
                  <a:rPr lang="es-ES" sz="1200" kern="1200" dirty="0" smtClean="0">
                    <a:solidFill>
                      <a:schemeClr val="tx1"/>
                    </a:solidFill>
                    <a:effectLst/>
                    <a:latin typeface="+mn-lt"/>
                    <a:ea typeface="+mn-ea"/>
                    <a:cs typeface="+mn-cs"/>
                  </a:rPr>
                  <a:t>    Como se muestra en la imagen superior, la idea básica del método consiste en dividir la fibra en pequeños trozos (o </a:t>
                </a:r>
                <a:r>
                  <a:rPr lang="es-ES" sz="1200" i="1" kern="1200" dirty="0" err="1">
                    <a:solidFill>
                      <a:schemeClr val="tx1"/>
                    </a:solidFill>
                    <a:effectLst/>
                    <a:latin typeface="+mn-lt"/>
                    <a:ea typeface="+mn-ea"/>
                    <a:cs typeface="+mn-cs"/>
                  </a:rPr>
                  <a:t>steps</a:t>
                </a:r>
                <a:r>
                  <a:rPr lang="es-ES" sz="1200" kern="1200" dirty="0">
                    <a:solidFill>
                      <a:schemeClr val="tx1"/>
                    </a:solidFill>
                    <a:effectLst/>
                    <a:latin typeface="+mn-lt"/>
                    <a:ea typeface="+mn-ea"/>
                    <a:cs typeface="+mn-cs"/>
                  </a:rPr>
                  <a:t>) de longitud </a:t>
                </a:r>
                <a:r>
                  <a:rPr lang="es-ES" sz="1200" i="0" kern="1200">
                    <a:solidFill>
                      <a:schemeClr val="tx1"/>
                    </a:solidFill>
                    <a:effectLst/>
                    <a:latin typeface="+mn-lt"/>
                    <a:ea typeface="+mn-ea"/>
                    <a:cs typeface="+mn-cs"/>
                  </a:rPr>
                  <a:t>ℎ</a:t>
                </a:r>
                <a:r>
                  <a:rPr lang="es-ES" sz="1200" kern="1200" dirty="0">
                    <a:solidFill>
                      <a:schemeClr val="tx1"/>
                    </a:solidFill>
                    <a:effectLst/>
                    <a:latin typeface="+mn-lt"/>
                    <a:ea typeface="+mn-ea"/>
                    <a:cs typeface="+mn-cs"/>
                  </a:rPr>
                  <a:t>, y se asume que </a:t>
                </a:r>
                <a:r>
                  <a:rPr lang="es-ES" sz="1200" kern="1200" dirty="0" smtClean="0">
                    <a:solidFill>
                      <a:schemeClr val="tx1"/>
                    </a:solidFill>
                    <a:effectLst/>
                    <a:latin typeface="+mn-lt"/>
                    <a:ea typeface="+mn-ea"/>
                    <a:cs typeface="+mn-cs"/>
                  </a:rPr>
                  <a:t>   </a:t>
                </a:r>
                <a:br>
                  <a:rPr lang="es-ES" sz="1200" kern="1200" dirty="0" smtClean="0">
                    <a:solidFill>
                      <a:schemeClr val="tx1"/>
                    </a:solidFill>
                    <a:effectLst/>
                    <a:latin typeface="+mn-lt"/>
                    <a:ea typeface="+mn-ea"/>
                    <a:cs typeface="+mn-cs"/>
                  </a:rPr>
                </a:br>
                <a:r>
                  <a:rPr lang="es-ES" sz="1200" kern="1200" dirty="0" smtClean="0">
                    <a:solidFill>
                      <a:schemeClr val="tx1"/>
                    </a:solidFill>
                    <a:effectLst/>
                    <a:latin typeface="+mn-lt"/>
                    <a:ea typeface="+mn-ea"/>
                    <a:cs typeface="+mn-cs"/>
                  </a:rPr>
                  <a:t>    la </a:t>
                </a:r>
                <a:r>
                  <a:rPr lang="es-ES" sz="1200" kern="1200" dirty="0">
                    <a:solidFill>
                      <a:schemeClr val="tx1"/>
                    </a:solidFill>
                    <a:effectLst/>
                    <a:latin typeface="+mn-lt"/>
                    <a:ea typeface="+mn-ea"/>
                    <a:cs typeface="+mn-cs"/>
                  </a:rPr>
                  <a:t>dispersión y la no linealidad de la fibra actúan de forma </a:t>
                </a:r>
                <a:r>
                  <a:rPr lang="es-ES" sz="1200" kern="1200" dirty="0" smtClean="0">
                    <a:solidFill>
                      <a:schemeClr val="tx1"/>
                    </a:solidFill>
                    <a:effectLst/>
                    <a:latin typeface="+mn-lt"/>
                    <a:ea typeface="+mn-ea"/>
                    <a:cs typeface="+mn-cs"/>
                  </a:rPr>
                  <a:t>independiente. Para entender su funcionamiento, se escribe la ecuación de propagación como </a:t>
                </a:r>
                <a:br>
                  <a:rPr lang="es-ES" sz="1200" kern="1200" dirty="0" smtClean="0">
                    <a:solidFill>
                      <a:schemeClr val="tx1"/>
                    </a:solidFill>
                    <a:effectLst/>
                    <a:latin typeface="+mn-lt"/>
                    <a:ea typeface="+mn-ea"/>
                    <a:cs typeface="+mn-cs"/>
                  </a:rPr>
                </a:br>
                <a:r>
                  <a:rPr lang="es-ES" sz="1200" kern="1200" dirty="0" smtClean="0">
                    <a:solidFill>
                      <a:schemeClr val="tx1"/>
                    </a:solidFill>
                    <a:effectLst/>
                    <a:latin typeface="+mn-lt"/>
                    <a:ea typeface="+mn-ea"/>
                    <a:cs typeface="+mn-cs"/>
                  </a:rPr>
                  <a:t>    se muestra en la diapositiva,</a:t>
                </a:r>
                <a:r>
                  <a:rPr lang="es-ES" sz="1200" kern="1200" baseline="0" dirty="0" smtClean="0">
                    <a:solidFill>
                      <a:schemeClr val="tx1"/>
                    </a:solidFill>
                    <a:effectLst/>
                    <a:latin typeface="+mn-lt"/>
                    <a:ea typeface="+mn-ea"/>
                    <a:cs typeface="+mn-cs"/>
                  </a:rPr>
                  <a:t> donde </a:t>
                </a:r>
                <a:r>
                  <a:rPr lang="es-ES" sz="1200" i="0" kern="1200">
                    <a:solidFill>
                      <a:schemeClr val="tx1"/>
                    </a:solidFill>
                    <a:effectLst/>
                    <a:latin typeface="+mn-lt"/>
                    <a:ea typeface="+mn-ea"/>
                    <a:cs typeface="+mn-cs"/>
                  </a:rPr>
                  <a:t>𝐷</a:t>
                </a:r>
                <a:r>
                  <a:rPr lang="es-ES" sz="1200" i="0" kern="1200" smtClean="0">
                    <a:solidFill>
                      <a:schemeClr val="tx1"/>
                    </a:solidFill>
                    <a:effectLst/>
                    <a:latin typeface="+mn-lt"/>
                    <a:ea typeface="+mn-ea"/>
                    <a:cs typeface="+mn-cs"/>
                  </a:rPr>
                  <a:t> ̂</a:t>
                </a:r>
                <a:r>
                  <a:rPr lang="es-ES" sz="1200" kern="1200" dirty="0">
                    <a:solidFill>
                      <a:schemeClr val="tx1"/>
                    </a:solidFill>
                    <a:effectLst/>
                    <a:latin typeface="+mn-lt"/>
                    <a:ea typeface="+mn-ea"/>
                    <a:cs typeface="+mn-cs"/>
                  </a:rPr>
                  <a:t> es un operador que representa los efectos lineales de la fibra (como la dispersión, la absorción del medio lineal), y </a:t>
                </a:r>
                <a:r>
                  <a:rPr lang="es-ES" sz="1200" kern="1200" dirty="0" smtClean="0">
                    <a:solidFill>
                      <a:schemeClr val="tx1"/>
                    </a:solidFill>
                    <a:effectLst/>
                    <a:latin typeface="+mn-lt"/>
                    <a:ea typeface="+mn-ea"/>
                    <a:cs typeface="+mn-cs"/>
                  </a:rPr>
                  <a:t/>
                </a:r>
                <a:br>
                  <a:rPr lang="es-ES" sz="1200" kern="1200" dirty="0" smtClean="0">
                    <a:solidFill>
                      <a:schemeClr val="tx1"/>
                    </a:solidFill>
                    <a:effectLst/>
                    <a:latin typeface="+mn-lt"/>
                    <a:ea typeface="+mn-ea"/>
                    <a:cs typeface="+mn-cs"/>
                  </a:rPr>
                </a:br>
                <a:r>
                  <a:rPr lang="es-ES" sz="1200" kern="1200" dirty="0" smtClean="0">
                    <a:solidFill>
                      <a:schemeClr val="tx1"/>
                    </a:solidFill>
                    <a:effectLst/>
                    <a:latin typeface="+mn-lt"/>
                    <a:ea typeface="+mn-ea"/>
                    <a:cs typeface="+mn-cs"/>
                  </a:rPr>
                  <a:t>    </a:t>
                </a:r>
                <a:r>
                  <a:rPr lang="es-ES" sz="1200" i="0" kern="1200">
                    <a:solidFill>
                      <a:schemeClr val="tx1"/>
                    </a:solidFill>
                    <a:effectLst/>
                    <a:latin typeface="+mn-lt"/>
                    <a:ea typeface="+mn-ea"/>
                    <a:cs typeface="+mn-cs"/>
                  </a:rPr>
                  <a:t>𝑁 ̂</a:t>
                </a:r>
                <a:r>
                  <a:rPr lang="es-ES" sz="1200" kern="1200" dirty="0">
                    <a:solidFill>
                      <a:schemeClr val="tx1"/>
                    </a:solidFill>
                    <a:effectLst/>
                    <a:latin typeface="+mn-lt"/>
                    <a:ea typeface="+mn-ea"/>
                    <a:cs typeface="+mn-cs"/>
                  </a:rPr>
                  <a:t> es el operador asociado a los efectos no </a:t>
                </a:r>
                <a:r>
                  <a:rPr lang="es-ES" sz="1200" kern="1200" dirty="0" smtClean="0">
                    <a:solidFill>
                      <a:schemeClr val="tx1"/>
                    </a:solidFill>
                    <a:effectLst/>
                    <a:latin typeface="+mn-lt"/>
                    <a:ea typeface="+mn-ea"/>
                    <a:cs typeface="+mn-cs"/>
                  </a:rPr>
                  <a:t>lineales.</a:t>
                </a:r>
              </a:p>
              <a:p>
                <a:pPr marL="0" indent="0">
                  <a:buFontTx/>
                  <a:buNone/>
                </a:pP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Por tanto</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siguiendo la imagen de la diapositiva</a:t>
                </a:r>
                <a:r>
                  <a:rPr lang="es-ES" sz="1200" kern="1200" baseline="0" dirty="0" smtClean="0">
                    <a:solidFill>
                      <a:schemeClr val="tx1"/>
                    </a:solidFill>
                    <a:effectLst/>
                    <a:latin typeface="+mn-lt"/>
                    <a:ea typeface="+mn-ea"/>
                    <a:cs typeface="+mn-cs"/>
                  </a:rPr>
                  <a:t>–,</a:t>
                </a:r>
                <a:r>
                  <a:rPr lang="es-ES" sz="1200" kern="1200" dirty="0" smtClean="0">
                    <a:solidFill>
                      <a:schemeClr val="tx1"/>
                    </a:solidFill>
                    <a:effectLst/>
                    <a:latin typeface="+mn-lt"/>
                    <a:ea typeface="+mn-ea"/>
                    <a:cs typeface="+mn-cs"/>
                  </a:rPr>
                  <a:t> el pulso óptico se propaga a lo largo de la fibra y en cada trozo realizan estos tres pasos:</a:t>
                </a:r>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r>
                  <a:rPr lang="es-ES" sz="1200" kern="1200" baseline="0" dirty="0" smtClean="0">
                    <a:solidFill>
                      <a:schemeClr val="tx1"/>
                    </a:solidFill>
                    <a:effectLst/>
                    <a:latin typeface="+mn-lt"/>
                    <a:ea typeface="+mn-ea"/>
                    <a:cs typeface="+mn-cs"/>
                  </a:rPr>
                  <a:t>   1. </a:t>
                </a:r>
                <a:r>
                  <a:rPr lang="es-ES" sz="1200" kern="1200" dirty="0" smtClean="0">
                    <a:solidFill>
                      <a:schemeClr val="tx1"/>
                    </a:solidFill>
                    <a:effectLst/>
                    <a:latin typeface="+mn-lt"/>
                    <a:ea typeface="+mn-ea"/>
                    <a:cs typeface="+mn-cs"/>
                  </a:rPr>
                  <a:t>En </a:t>
                </a:r>
                <a:r>
                  <a:rPr lang="es-ES" sz="1200" kern="1200" dirty="0">
                    <a:solidFill>
                      <a:schemeClr val="tx1"/>
                    </a:solidFill>
                    <a:effectLst/>
                    <a:latin typeface="+mn-lt"/>
                    <a:ea typeface="+mn-ea"/>
                    <a:cs typeface="+mn-cs"/>
                  </a:rPr>
                  <a:t>la primera región del pequeño trozo, </a:t>
                </a:r>
                <a:r>
                  <a:rPr lang="es-ES" sz="1200" i="0" kern="1200">
                    <a:solidFill>
                      <a:schemeClr val="tx1"/>
                    </a:solidFill>
                    <a:effectLst/>
                    <a:latin typeface="+mn-lt"/>
                    <a:ea typeface="+mn-ea"/>
                    <a:cs typeface="+mn-cs"/>
                  </a:rPr>
                  <a:t>ℎ</a:t>
                </a:r>
                <a:r>
                  <a:rPr lang="es-ES" sz="1200" kern="1200" dirty="0">
                    <a:solidFill>
                      <a:schemeClr val="tx1"/>
                    </a:solidFill>
                    <a:effectLst/>
                    <a:latin typeface="+mn-lt"/>
                    <a:ea typeface="+mn-ea"/>
                    <a:cs typeface="+mn-cs"/>
                  </a:rPr>
                  <a:t>, solo aparece el efecto de dispersión y se considera </a:t>
                </a:r>
                <a:r>
                  <a:rPr lang="es-ES" sz="1200" i="0" kern="1200">
                    <a:solidFill>
                      <a:schemeClr val="tx1"/>
                    </a:solidFill>
                    <a:effectLst/>
                    <a:latin typeface="+mn-lt"/>
                    <a:ea typeface="+mn-ea"/>
                    <a:cs typeface="+mn-cs"/>
                  </a:rPr>
                  <a:t>𝑁 ̂=0</a:t>
                </a:r>
                <a:r>
                  <a:rPr lang="es-ES" sz="1200" kern="1200" dirty="0">
                    <a:solidFill>
                      <a:schemeClr val="tx1"/>
                    </a:solidFill>
                    <a:effectLst/>
                    <a:latin typeface="+mn-lt"/>
                    <a:ea typeface="+mn-ea"/>
                    <a:cs typeface="+mn-cs"/>
                  </a:rPr>
                  <a:t>.</a:t>
                </a:r>
              </a:p>
              <a:p>
                <a:pPr lvl="0"/>
                <a:r>
                  <a:rPr lang="es-ES" sz="1200" kern="1200" dirty="0" smtClean="0">
                    <a:solidFill>
                      <a:schemeClr val="tx1"/>
                    </a:solidFill>
                    <a:effectLst/>
                    <a:latin typeface="+mn-lt"/>
                    <a:ea typeface="+mn-ea"/>
                    <a:cs typeface="+mn-cs"/>
                  </a:rPr>
                  <a:t>    2.</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En </a:t>
                </a:r>
                <a:r>
                  <a:rPr lang="es-ES" sz="1200" kern="1200" dirty="0">
                    <a:solidFill>
                      <a:schemeClr val="tx1"/>
                    </a:solidFill>
                    <a:effectLst/>
                    <a:latin typeface="+mn-lt"/>
                    <a:ea typeface="+mn-ea"/>
                    <a:cs typeface="+mn-cs"/>
                  </a:rPr>
                  <a:t>el centro del trozo, solo aparece el efecto óptico no lineal y </a:t>
                </a:r>
                <a:r>
                  <a:rPr lang="es-ES" sz="1200" i="0" kern="1200">
                    <a:solidFill>
                      <a:schemeClr val="tx1"/>
                    </a:solidFill>
                    <a:effectLst/>
                    <a:latin typeface="+mn-lt"/>
                    <a:ea typeface="+mn-ea"/>
                    <a:cs typeface="+mn-cs"/>
                  </a:rPr>
                  <a:t>𝐷 ̂=0</a:t>
                </a:r>
                <a:r>
                  <a:rPr lang="es-ES" sz="1200" kern="1200" dirty="0">
                    <a:solidFill>
                      <a:schemeClr val="tx1"/>
                    </a:solidFill>
                    <a:effectLst/>
                    <a:latin typeface="+mn-lt"/>
                    <a:ea typeface="+mn-ea"/>
                    <a:cs typeface="+mn-cs"/>
                  </a:rPr>
                  <a:t>, y se opera el efecto óptico no lineal correspondiente a todo el intervalo, </a:t>
                </a:r>
                <a:r>
                  <a:rPr lang="es-ES" sz="1200" i="0" kern="1200">
                    <a:solidFill>
                      <a:schemeClr val="tx1"/>
                    </a:solidFill>
                    <a:effectLst/>
                    <a:latin typeface="+mn-lt"/>
                    <a:ea typeface="+mn-ea"/>
                    <a:cs typeface="+mn-cs"/>
                  </a:rPr>
                  <a:t>ℎ</a:t>
                </a:r>
                <a:r>
                  <a:rPr lang="es-ES" sz="1200" kern="1200" dirty="0">
                    <a:solidFill>
                      <a:schemeClr val="tx1"/>
                    </a:solidFill>
                    <a:effectLst/>
                    <a:latin typeface="+mn-lt"/>
                    <a:ea typeface="+mn-ea"/>
                    <a:cs typeface="+mn-cs"/>
                  </a:rPr>
                  <a:t>.</a:t>
                </a:r>
              </a:p>
              <a:p>
                <a:pPr lvl="0"/>
                <a:r>
                  <a:rPr lang="es-ES" sz="1200" kern="1200" dirty="0" smtClean="0">
                    <a:solidFill>
                      <a:schemeClr val="tx1"/>
                    </a:solidFill>
                    <a:effectLst/>
                    <a:latin typeface="+mn-lt"/>
                    <a:ea typeface="+mn-ea"/>
                    <a:cs typeface="+mn-cs"/>
                  </a:rPr>
                  <a:t>    3. Se </a:t>
                </a:r>
                <a:r>
                  <a:rPr lang="es-ES" sz="1200" kern="1200" dirty="0">
                    <a:solidFill>
                      <a:schemeClr val="tx1"/>
                    </a:solidFill>
                    <a:effectLst/>
                    <a:latin typeface="+mn-lt"/>
                    <a:ea typeface="+mn-ea"/>
                    <a:cs typeface="+mn-cs"/>
                  </a:rPr>
                  <a:t>considera que solo el efecto de dispersión funciona en el intervalo restante de </a:t>
                </a:r>
                <a:r>
                  <a:rPr lang="es-ES" sz="1200" i="0" kern="1200">
                    <a:solidFill>
                      <a:schemeClr val="tx1"/>
                    </a:solidFill>
                    <a:effectLst/>
                    <a:latin typeface="+mn-lt"/>
                    <a:ea typeface="+mn-ea"/>
                    <a:cs typeface="+mn-cs"/>
                  </a:rPr>
                  <a:t>ℎ/2</a:t>
                </a:r>
                <a:r>
                  <a:rPr lang="es-ES" sz="1200" kern="1200" dirty="0">
                    <a:solidFill>
                      <a:schemeClr val="tx1"/>
                    </a:solidFill>
                    <a:effectLst/>
                    <a:latin typeface="+mn-lt"/>
                    <a:ea typeface="+mn-ea"/>
                    <a:cs typeface="+mn-cs"/>
                  </a:rPr>
                  <a:t>.</a:t>
                </a:r>
              </a:p>
              <a:p>
                <a:r>
                  <a:rPr lang="es-ES" sz="1200" kern="1200" baseline="0" dirty="0">
                    <a:solidFill>
                      <a:schemeClr val="tx1"/>
                    </a:solidFill>
                    <a:effectLst/>
                    <a:latin typeface="+mn-lt"/>
                    <a:ea typeface="+mn-ea"/>
                    <a:cs typeface="+mn-cs"/>
                  </a:rPr>
                  <a:t> </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Finalmente</a:t>
                </a:r>
                <a:r>
                  <a:rPr lang="es-ES" sz="1200" kern="1200" dirty="0">
                    <a:solidFill>
                      <a:schemeClr val="tx1"/>
                    </a:solidFill>
                    <a:effectLst/>
                    <a:latin typeface="+mn-lt"/>
                    <a:ea typeface="+mn-ea"/>
                    <a:cs typeface="+mn-cs"/>
                  </a:rPr>
                  <a:t>, se repite el proceso en cada trozo hasta alcanzar la longitud total de la fibra, </a:t>
                </a:r>
                <a:r>
                  <a:rPr lang="es-ES" sz="1200" i="1" kern="1200" dirty="0">
                    <a:solidFill>
                      <a:schemeClr val="tx1"/>
                    </a:solidFill>
                    <a:effectLst/>
                    <a:latin typeface="+mn-lt"/>
                    <a:ea typeface="+mn-ea"/>
                    <a:cs typeface="+mn-cs"/>
                  </a:rPr>
                  <a:t>L</a:t>
                </a:r>
                <a:r>
                  <a:rPr lang="es-ES" sz="1200" kern="1200" dirty="0" smtClean="0">
                    <a:solidFill>
                      <a:schemeClr val="tx1"/>
                    </a:solidFill>
                    <a:effectLst/>
                    <a:latin typeface="+mn-lt"/>
                    <a:ea typeface="+mn-ea"/>
                    <a:cs typeface="+mn-cs"/>
                  </a:rPr>
                  <a:t>.</a:t>
                </a:r>
                <a:endParaRPr lang="es-ES" sz="1200" kern="1200" dirty="0">
                  <a:solidFill>
                    <a:schemeClr val="tx1"/>
                  </a:solidFill>
                  <a:effectLst/>
                  <a:latin typeface="+mn-lt"/>
                  <a:ea typeface="+mn-ea"/>
                  <a:cs typeface="+mn-cs"/>
                </a:endParaRPr>
              </a:p>
            </p:txBody>
          </p:sp>
        </mc:Fallback>
      </mc:AlternateContent>
      <p:sp>
        <p:nvSpPr>
          <p:cNvPr id="4" name="3 Marcador de número de diapositiva"/>
          <p:cNvSpPr>
            <a:spLocks noGrp="1"/>
          </p:cNvSpPr>
          <p:nvPr>
            <p:ph type="sldNum" sz="quarter" idx="10"/>
          </p:nvPr>
        </p:nvSpPr>
        <p:spPr/>
        <p:txBody>
          <a:bodyPr/>
          <a:lstStyle/>
          <a:p>
            <a:fld id="{EC08726A-76F6-4D84-A877-601E9905A592}" type="slidenum">
              <a:rPr lang="es-ES" smtClean="0"/>
              <a:t>15</a:t>
            </a:fld>
            <a:endParaRPr lang="es-ES"/>
          </a:p>
        </p:txBody>
      </p:sp>
    </p:spTree>
    <p:extLst>
      <p:ext uri="{BB962C8B-B14F-4D97-AF65-F5344CB8AC3E}">
        <p14:creationId xmlns:p14="http://schemas.microsoft.com/office/powerpoint/2010/main" val="3515081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La versión vectorial de SSPROP</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es decir, la SSPROPV</a:t>
                </a:r>
                <a:r>
                  <a:rPr lang="es-ES" sz="1200" kern="1200" baseline="0" dirty="0" smtClean="0">
                    <a:solidFill>
                      <a:schemeClr val="tx1"/>
                    </a:solidFill>
                    <a:effectLst/>
                    <a:latin typeface="+mn-lt"/>
                    <a:ea typeface="+mn-ea"/>
                    <a:cs typeface="+mn-cs"/>
                  </a:rPr>
                  <a:t>–</a:t>
                </a:r>
                <a:r>
                  <a:rPr lang="es-ES" sz="1200" kern="1200" dirty="0" smtClean="0">
                    <a:solidFill>
                      <a:schemeClr val="tx1"/>
                    </a:solidFill>
                    <a:effectLst/>
                    <a:latin typeface="+mn-lt"/>
                    <a:ea typeface="+mn-ea"/>
                    <a:cs typeface="+mn-cs"/>
                  </a:rPr>
                  <a:t> resuelve las ecuaciones de Schrödinger no lineales acopladas para propagación en una fibra birrefringente. El código puede modelar birrefringencia, retardo de grupo diferencial (PMD), dispersión dependiente de polarización y pérdida dependiente de polarización, todo en el contexto de propagación no lineal.</a:t>
                </a:r>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Los ejes birrefringentes de una fibra óptica pueden no estar orientados en las direcciones </a:t>
                </a:r>
                <a14:m>
                  <m:oMath xmlns:m="http://schemas.openxmlformats.org/officeDocument/2006/math">
                    <m:r>
                      <a:rPr lang="es-ES" sz="1200" i="1" kern="1200">
                        <a:solidFill>
                          <a:schemeClr val="tx1"/>
                        </a:solidFill>
                        <a:effectLst/>
                        <a:latin typeface="Cambria Math"/>
                        <a:ea typeface="+mn-ea"/>
                        <a:cs typeface="+mn-cs"/>
                      </a:rPr>
                      <m:t>𝑥</m:t>
                    </m:r>
                  </m:oMath>
                </a14:m>
                <a:r>
                  <a:rPr lang="es-ES" sz="1200" kern="1200" dirty="0">
                    <a:solidFill>
                      <a:schemeClr val="tx1"/>
                    </a:solidFill>
                    <a:effectLst/>
                    <a:latin typeface="+mn-lt"/>
                    <a:ea typeface="+mn-ea"/>
                    <a:cs typeface="+mn-cs"/>
                  </a:rPr>
                  <a:t> e </a:t>
                </a:r>
                <a14:m>
                  <m:oMath xmlns:m="http://schemas.openxmlformats.org/officeDocument/2006/math">
                    <m:r>
                      <a:rPr lang="es-ES" sz="1200" i="1" kern="1200">
                        <a:solidFill>
                          <a:schemeClr val="tx1"/>
                        </a:solidFill>
                        <a:effectLst/>
                        <a:latin typeface="Cambria Math"/>
                        <a:ea typeface="+mn-ea"/>
                        <a:cs typeface="+mn-cs"/>
                      </a:rPr>
                      <m:t>𝑦</m:t>
                    </m:r>
                  </m:oMath>
                </a14:m>
                <a:r>
                  <a:rPr lang="es-ES" sz="1200" kern="1200" dirty="0">
                    <a:solidFill>
                      <a:schemeClr val="tx1"/>
                    </a:solidFill>
                    <a:effectLst/>
                    <a:latin typeface="+mn-lt"/>
                    <a:ea typeface="+mn-ea"/>
                    <a:cs typeface="+mn-cs"/>
                  </a:rPr>
                  <a:t>, sino en alguna otra dirección arbitraria </a:t>
                </a:r>
                <a14:m>
                  <m:oMath xmlns:m="http://schemas.openxmlformats.org/officeDocument/2006/math">
                    <m:r>
                      <a:rPr lang="es-ES" sz="1200" i="1" kern="1200">
                        <a:solidFill>
                          <a:schemeClr val="tx1"/>
                        </a:solidFill>
                        <a:effectLst/>
                        <a:latin typeface="Cambria Math"/>
                        <a:ea typeface="+mn-ea"/>
                        <a:cs typeface="+mn-cs"/>
                      </a:rPr>
                      <m:t>𝜓</m:t>
                    </m:r>
                  </m:oMath>
                </a14:m>
                <a:r>
                  <a:rPr lang="es-ES" sz="1200" kern="1200" dirty="0">
                    <a:solidFill>
                      <a:schemeClr val="tx1"/>
                    </a:solidFill>
                    <a:effectLst/>
                    <a:latin typeface="+mn-lt"/>
                    <a:ea typeface="+mn-ea"/>
                    <a:cs typeface="+mn-cs"/>
                  </a:rPr>
                  <a:t>. Además, los dos estados propios ortogonales de la fibra pueden no estar polarizados linealmente, pueden estar polarizados circularmente o elípticamente.</a:t>
                </a:r>
              </a:p>
              <a:p>
                <a:r>
                  <a:rPr lang="es-ES"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SSPROP permite especificar por separado no solo la dispersión </a:t>
                </a:r>
                <a14:m>
                  <m:oMath xmlns:m="http://schemas.openxmlformats.org/officeDocument/2006/math">
                    <m:r>
                      <a:rPr lang="es-ES" sz="1200" i="1" kern="1200">
                        <a:solidFill>
                          <a:schemeClr val="tx1"/>
                        </a:solidFill>
                        <a:effectLst/>
                        <a:latin typeface="Cambria Math"/>
                        <a:ea typeface="+mn-ea"/>
                        <a:cs typeface="+mn-cs"/>
                      </a:rPr>
                      <m:t>𝛽</m:t>
                    </m:r>
                    <m:r>
                      <a:rPr lang="es-ES" sz="1200" i="1" kern="1200">
                        <a:solidFill>
                          <a:schemeClr val="tx1"/>
                        </a:solidFill>
                        <a:effectLst/>
                        <a:latin typeface="Cambria Math"/>
                        <a:ea typeface="+mn-ea"/>
                        <a:cs typeface="+mn-cs"/>
                      </a:rPr>
                      <m:t>(</m:t>
                    </m:r>
                    <m:r>
                      <a:rPr lang="es-ES" sz="1200" i="1" kern="1200">
                        <a:solidFill>
                          <a:schemeClr val="tx1"/>
                        </a:solidFill>
                        <a:effectLst/>
                        <a:latin typeface="Cambria Math"/>
                        <a:ea typeface="+mn-ea"/>
                        <a:cs typeface="+mn-cs"/>
                      </a:rPr>
                      <m:t>𝜔</m:t>
                    </m:r>
                    <m:r>
                      <a:rPr lang="es-ES" sz="1200" i="1" kern="1200">
                        <a:solidFill>
                          <a:schemeClr val="tx1"/>
                        </a:solidFill>
                        <a:effectLst/>
                        <a:latin typeface="Cambria Math"/>
                        <a:ea typeface="+mn-ea"/>
                        <a:cs typeface="+mn-cs"/>
                      </a:rPr>
                      <m:t>)</m:t>
                    </m:r>
                  </m:oMath>
                </a14:m>
                <a:r>
                  <a:rPr lang="es-ES" sz="1200" kern="1200" dirty="0">
                    <a:solidFill>
                      <a:schemeClr val="tx1"/>
                    </a:solidFill>
                    <a:effectLst/>
                    <a:latin typeface="+mn-lt"/>
                    <a:ea typeface="+mn-ea"/>
                    <a:cs typeface="+mn-cs"/>
                  </a:rPr>
                  <a:t> y las pérdidas </a:t>
                </a:r>
                <a14:m>
                  <m:oMath xmlns:m="http://schemas.openxmlformats.org/officeDocument/2006/math">
                    <m:r>
                      <a:rPr lang="es-ES" sz="1200" i="1" kern="1200">
                        <a:solidFill>
                          <a:schemeClr val="tx1"/>
                        </a:solidFill>
                        <a:effectLst/>
                        <a:latin typeface="Cambria Math"/>
                        <a:ea typeface="+mn-ea"/>
                        <a:cs typeface="+mn-cs"/>
                      </a:rPr>
                      <m:t>(</m:t>
                    </m:r>
                    <m:r>
                      <a:rPr lang="es-ES" sz="1200" i="1" kern="1200">
                        <a:solidFill>
                          <a:schemeClr val="tx1"/>
                        </a:solidFill>
                        <a:effectLst/>
                        <a:latin typeface="Cambria Math"/>
                        <a:ea typeface="+mn-ea"/>
                        <a:cs typeface="+mn-cs"/>
                      </a:rPr>
                      <m:t>𝛼</m:t>
                    </m:r>
                    <m:r>
                      <a:rPr lang="es-ES" sz="1200" i="1" kern="1200">
                        <a:solidFill>
                          <a:schemeClr val="tx1"/>
                        </a:solidFill>
                        <a:effectLst/>
                        <a:latin typeface="Cambria Math"/>
                        <a:ea typeface="+mn-ea"/>
                        <a:cs typeface="+mn-cs"/>
                      </a:rPr>
                      <m:t>)</m:t>
                    </m:r>
                  </m:oMath>
                </a14:m>
                <a:r>
                  <a:rPr lang="es-ES" sz="1200" kern="1200" dirty="0">
                    <a:solidFill>
                      <a:schemeClr val="tx1"/>
                    </a:solidFill>
                    <a:effectLst/>
                    <a:latin typeface="+mn-lt"/>
                    <a:ea typeface="+mn-ea"/>
                    <a:cs typeface="+mn-cs"/>
                  </a:rPr>
                  <a:t> para cada uno de los dos estados propios, sino también los estados de polarización exactos a los que se aplican estos coeficientes.</a:t>
                </a:r>
                <a:endParaRPr lang="es-ES" dirty="0"/>
              </a:p>
            </p:txBody>
          </p:sp>
        </mc:Choice>
        <mc:Fallback xmlns="">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La versión vectorial de SSPROP</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es decir, la SSPROPV</a:t>
                </a:r>
                <a:r>
                  <a:rPr lang="es-ES" sz="1200" kern="1200" baseline="0" dirty="0" smtClean="0">
                    <a:solidFill>
                      <a:schemeClr val="tx1"/>
                    </a:solidFill>
                    <a:effectLst/>
                    <a:latin typeface="+mn-lt"/>
                    <a:ea typeface="+mn-ea"/>
                    <a:cs typeface="+mn-cs"/>
                  </a:rPr>
                  <a:t>–</a:t>
                </a:r>
                <a:r>
                  <a:rPr lang="es-ES" sz="1200" kern="1200" dirty="0" smtClean="0">
                    <a:solidFill>
                      <a:schemeClr val="tx1"/>
                    </a:solidFill>
                    <a:effectLst/>
                    <a:latin typeface="+mn-lt"/>
                    <a:ea typeface="+mn-ea"/>
                    <a:cs typeface="+mn-cs"/>
                  </a:rPr>
                  <a:t> resuelve las ecuaciones de Schrödinger no lineales acopladas para propagación en una fibra birrefringente. El código puede modelar birrefringencia, retardo de grupo diferencial (PMD), dispersión dependiente de polarización y pérdida dependiente de polarización, todo en el contexto de propagación no lineal.</a:t>
                </a:r>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Los ejes birrefringentes de una fibra óptica pueden no estar orientados en las direcciones </a:t>
                </a:r>
                <a:r>
                  <a:rPr lang="es-ES" sz="1200" i="0" kern="1200">
                    <a:solidFill>
                      <a:schemeClr val="tx1"/>
                    </a:solidFill>
                    <a:effectLst/>
                    <a:latin typeface="+mn-lt"/>
                    <a:ea typeface="+mn-ea"/>
                    <a:cs typeface="+mn-cs"/>
                  </a:rPr>
                  <a:t>𝑥</a:t>
                </a:r>
                <a:r>
                  <a:rPr lang="es-ES" sz="1200" kern="1200" dirty="0">
                    <a:solidFill>
                      <a:schemeClr val="tx1"/>
                    </a:solidFill>
                    <a:effectLst/>
                    <a:latin typeface="+mn-lt"/>
                    <a:ea typeface="+mn-ea"/>
                    <a:cs typeface="+mn-cs"/>
                  </a:rPr>
                  <a:t> e </a:t>
                </a:r>
                <a:r>
                  <a:rPr lang="es-ES" sz="1200" i="0" kern="1200">
                    <a:solidFill>
                      <a:schemeClr val="tx1"/>
                    </a:solidFill>
                    <a:effectLst/>
                    <a:latin typeface="+mn-lt"/>
                    <a:ea typeface="+mn-ea"/>
                    <a:cs typeface="+mn-cs"/>
                  </a:rPr>
                  <a:t>𝑦</a:t>
                </a:r>
                <a:r>
                  <a:rPr lang="es-ES" sz="1200" kern="1200" dirty="0">
                    <a:solidFill>
                      <a:schemeClr val="tx1"/>
                    </a:solidFill>
                    <a:effectLst/>
                    <a:latin typeface="+mn-lt"/>
                    <a:ea typeface="+mn-ea"/>
                    <a:cs typeface="+mn-cs"/>
                  </a:rPr>
                  <a:t>, sino en alguna otra dirección arbitraria </a:t>
                </a:r>
                <a:r>
                  <a:rPr lang="es-ES" sz="1200" i="0" kern="1200">
                    <a:solidFill>
                      <a:schemeClr val="tx1"/>
                    </a:solidFill>
                    <a:effectLst/>
                    <a:latin typeface="+mn-lt"/>
                    <a:ea typeface="+mn-ea"/>
                    <a:cs typeface="+mn-cs"/>
                  </a:rPr>
                  <a:t>𝜓</a:t>
                </a:r>
                <a:r>
                  <a:rPr lang="es-ES" sz="1200" kern="1200" dirty="0">
                    <a:solidFill>
                      <a:schemeClr val="tx1"/>
                    </a:solidFill>
                    <a:effectLst/>
                    <a:latin typeface="+mn-lt"/>
                    <a:ea typeface="+mn-ea"/>
                    <a:cs typeface="+mn-cs"/>
                  </a:rPr>
                  <a:t>. Además, los dos estados propios ortogonales de la fibra pueden no estar polarizados linealmente, pueden estar polarizados circularmente o elípticamente.</a:t>
                </a:r>
              </a:p>
              <a:p>
                <a:r>
                  <a:rPr lang="es-ES"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SSPROP permite especificar por separado no solo la dispersión </a:t>
                </a:r>
                <a:r>
                  <a:rPr lang="es-ES" sz="1200" i="0" kern="1200">
                    <a:solidFill>
                      <a:schemeClr val="tx1"/>
                    </a:solidFill>
                    <a:effectLst/>
                    <a:latin typeface="+mn-lt"/>
                    <a:ea typeface="+mn-ea"/>
                    <a:cs typeface="+mn-cs"/>
                  </a:rPr>
                  <a:t>𝛽(𝜔)</a:t>
                </a:r>
                <a:r>
                  <a:rPr lang="es-ES" sz="1200" kern="1200" dirty="0">
                    <a:solidFill>
                      <a:schemeClr val="tx1"/>
                    </a:solidFill>
                    <a:effectLst/>
                    <a:latin typeface="+mn-lt"/>
                    <a:ea typeface="+mn-ea"/>
                    <a:cs typeface="+mn-cs"/>
                  </a:rPr>
                  <a:t> y las pérdidas </a:t>
                </a:r>
                <a:r>
                  <a:rPr lang="es-ES" sz="1200" i="0" kern="1200">
                    <a:solidFill>
                      <a:schemeClr val="tx1"/>
                    </a:solidFill>
                    <a:effectLst/>
                    <a:latin typeface="+mn-lt"/>
                    <a:ea typeface="+mn-ea"/>
                    <a:cs typeface="+mn-cs"/>
                  </a:rPr>
                  <a:t>(𝛼)</a:t>
                </a:r>
                <a:r>
                  <a:rPr lang="es-ES" sz="1200" kern="1200" dirty="0">
                    <a:solidFill>
                      <a:schemeClr val="tx1"/>
                    </a:solidFill>
                    <a:effectLst/>
                    <a:latin typeface="+mn-lt"/>
                    <a:ea typeface="+mn-ea"/>
                    <a:cs typeface="+mn-cs"/>
                  </a:rPr>
                  <a:t> para cada uno de los dos estados propios, sino también los estados de polarización exactos a los que se aplican estos coeficientes.</a:t>
                </a:r>
                <a:endParaRPr lang="es-ES" dirty="0"/>
              </a:p>
            </p:txBody>
          </p:sp>
        </mc:Fallback>
      </mc:AlternateContent>
      <p:sp>
        <p:nvSpPr>
          <p:cNvPr id="4" name="3 Marcador de número de diapositiva"/>
          <p:cNvSpPr>
            <a:spLocks noGrp="1"/>
          </p:cNvSpPr>
          <p:nvPr>
            <p:ph type="sldNum" sz="quarter" idx="10"/>
          </p:nvPr>
        </p:nvSpPr>
        <p:spPr/>
        <p:txBody>
          <a:bodyPr/>
          <a:lstStyle/>
          <a:p>
            <a:fld id="{EC08726A-76F6-4D84-A877-601E9905A592}" type="slidenum">
              <a:rPr lang="es-ES" smtClean="0"/>
              <a:t>16</a:t>
            </a:fld>
            <a:endParaRPr lang="es-ES"/>
          </a:p>
        </p:txBody>
      </p:sp>
    </p:spTree>
    <p:extLst>
      <p:ext uri="{BB962C8B-B14F-4D97-AF65-F5344CB8AC3E}">
        <p14:creationId xmlns:p14="http://schemas.microsoft.com/office/powerpoint/2010/main" val="234311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En este punto,</a:t>
                </a:r>
                <a:r>
                  <a:rPr lang="es-ES" sz="1200" kern="1200" baseline="0" dirty="0" smtClean="0">
                    <a:solidFill>
                      <a:schemeClr val="tx1"/>
                    </a:solidFill>
                    <a:effectLst/>
                    <a:latin typeface="+mn-lt"/>
                    <a:ea typeface="+mn-ea"/>
                    <a:cs typeface="+mn-cs"/>
                  </a:rPr>
                  <a:t> llegamos a la ejecución del proyecto.</a:t>
                </a:r>
              </a:p>
              <a:p>
                <a:endParaRPr lang="es-ES" sz="1200" kern="1200" baseline="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primer</a:t>
                </a:r>
                <a:r>
                  <a:rPr lang="es-ES" sz="1200" kern="1200" baseline="0" dirty="0" smtClean="0">
                    <a:solidFill>
                      <a:schemeClr val="tx1"/>
                    </a:solidFill>
                    <a:effectLst/>
                    <a:latin typeface="+mn-lt"/>
                    <a:ea typeface="+mn-ea"/>
                    <a:cs typeface="+mn-cs"/>
                  </a:rPr>
                  <a:t> lugar, </a:t>
                </a:r>
                <a:r>
                  <a:rPr lang="es-ES" sz="1200" kern="1200" dirty="0" smtClean="0">
                    <a:solidFill>
                      <a:schemeClr val="tx1"/>
                    </a:solidFill>
                    <a:effectLst/>
                    <a:latin typeface="+mn-lt"/>
                    <a:ea typeface="+mn-ea"/>
                    <a:cs typeface="+mn-cs"/>
                  </a:rPr>
                  <a:t>se genera un pulso gaussiano y se propaga</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por una fibra monomodo dando diferentes valores de distancia para ver cómo afecta en la señal a la salida. La fibra se modela con los valores de la tabla.</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Teniendo en cuenta las dispersiones y efectos no-lineales descritos</a:t>
                </a:r>
                <a:r>
                  <a:rPr lang="es-ES" sz="1200" kern="1200" baseline="0" dirty="0" smtClean="0">
                    <a:solidFill>
                      <a:schemeClr val="tx1"/>
                    </a:solidFill>
                    <a:effectLst/>
                    <a:latin typeface="+mn-lt"/>
                    <a:ea typeface="+mn-ea"/>
                    <a:cs typeface="+mn-cs"/>
                  </a:rPr>
                  <a:t> previamente</a:t>
                </a:r>
                <a:r>
                  <a:rPr lang="es-ES" sz="1200" kern="1200" dirty="0" smtClean="0">
                    <a:solidFill>
                      <a:schemeClr val="tx1"/>
                    </a:solidFill>
                    <a:effectLst/>
                    <a:latin typeface="+mn-lt"/>
                    <a:ea typeface="+mn-ea"/>
                    <a:cs typeface="+mn-cs"/>
                  </a:rPr>
                  <a:t>, se obtienen las entradas necesarias para poder ejecutar la función SSPROP. La figura superior muestra el pulso a la entrada de la fibra mientras</a:t>
                </a:r>
                <a:r>
                  <a:rPr lang="es-ES" sz="1200" kern="1200" baseline="0" dirty="0" smtClean="0">
                    <a:solidFill>
                      <a:schemeClr val="tx1"/>
                    </a:solidFill>
                    <a:effectLst/>
                    <a:latin typeface="+mn-lt"/>
                    <a:ea typeface="+mn-ea"/>
                    <a:cs typeface="+mn-cs"/>
                  </a:rPr>
                  <a:t> que la figura inferior</a:t>
                </a:r>
                <a:r>
                  <a:rPr lang="es-ES" sz="1200" kern="1200" dirty="0" smtClean="0">
                    <a:solidFill>
                      <a:schemeClr val="tx1"/>
                    </a:solidFill>
                    <a:effectLst/>
                    <a:latin typeface="+mn-lt"/>
                    <a:ea typeface="+mn-ea"/>
                    <a:cs typeface="+mn-cs"/>
                  </a:rPr>
                  <a:t> representa</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la salida del pulso gaussiano para diferentes valores de distancia:</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Como se puede observar, a medida que aumenta la distancia, la potencia disminuye. Esto es debido a la atenuación de la fibra que –como se ha explicado previamente– es la suma de todas las pérdidas ópticas y está directamente relacionada con la distancia.</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Mencionar que la transmisión se realiza en tercera ventana (</a:t>
                </a:r>
                <a14:m>
                  <m:oMath xmlns:m="http://schemas.openxmlformats.org/officeDocument/2006/math">
                    <m:r>
                      <a:rPr lang="es-ES" sz="1200" i="1" kern="1200">
                        <a:solidFill>
                          <a:schemeClr val="tx1"/>
                        </a:solidFill>
                        <a:effectLst/>
                        <a:latin typeface="Cambria Math"/>
                        <a:ea typeface="+mn-ea"/>
                        <a:cs typeface="+mn-cs"/>
                      </a:rPr>
                      <m:t>1550 </m:t>
                    </m:r>
                    <m:r>
                      <a:rPr lang="es-ES" sz="1200" i="1" kern="1200">
                        <a:solidFill>
                          <a:schemeClr val="tx1"/>
                        </a:solidFill>
                        <a:effectLst/>
                        <a:latin typeface="Cambria Math"/>
                        <a:ea typeface="+mn-ea"/>
                        <a:cs typeface="+mn-cs"/>
                      </a:rPr>
                      <m:t>𝑛𝑚</m:t>
                    </m:r>
                  </m:oMath>
                </a14:m>
                <a:r>
                  <a:rPr lang="es-ES" sz="1200" kern="1200" dirty="0">
                    <a:solidFill>
                      <a:schemeClr val="tx1"/>
                    </a:solidFill>
                    <a:effectLst/>
                    <a:latin typeface="+mn-lt"/>
                    <a:ea typeface="+mn-ea"/>
                    <a:cs typeface="+mn-cs"/>
                  </a:rPr>
                  <a:t>) y ésta es la que tiene un valor de atenuación </a:t>
                </a:r>
                <a:r>
                  <a:rPr lang="es-ES" sz="1200" kern="1200" dirty="0" smtClean="0">
                    <a:solidFill>
                      <a:schemeClr val="tx1"/>
                    </a:solidFill>
                    <a:effectLst/>
                    <a:latin typeface="+mn-lt"/>
                    <a:ea typeface="+mn-ea"/>
                    <a:cs typeface="+mn-cs"/>
                  </a:rPr>
                  <a:t>menor.</a:t>
                </a:r>
              </a:p>
              <a:p>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También podemos observar como el pulso transmitido no mantiene su forma original (figura</a:t>
                </a:r>
                <a:r>
                  <a:rPr lang="es-ES" sz="1200" kern="1200" baseline="0" dirty="0" smtClean="0">
                    <a:solidFill>
                      <a:schemeClr val="tx1"/>
                    </a:solidFill>
                    <a:effectLst/>
                    <a:latin typeface="+mn-lt"/>
                    <a:ea typeface="+mn-ea"/>
                    <a:cs typeface="+mn-cs"/>
                  </a:rPr>
                  <a:t> superior</a:t>
                </a:r>
                <a:r>
                  <a:rPr lang="es-ES" sz="1200" kern="1200" dirty="0" smtClean="0">
                    <a:solidFill>
                      <a:schemeClr val="tx1"/>
                    </a:solidFill>
                    <a:effectLst/>
                    <a:latin typeface="+mn-lt"/>
                    <a:ea typeface="+mn-ea"/>
                    <a:cs typeface="+mn-cs"/>
                  </a:rPr>
                  <a:t>), sino que sufre un ensanchamiento. Este efecto se produce gracias a la dispersión, que es proporcional a la longitud del enlace de fibra. Por tanto, con una distancia mayor, hay una mayor dispersión en los pulsos gaussianos.</a:t>
                </a:r>
              </a:p>
            </p:txBody>
          </p:sp>
        </mc:Choice>
        <mc:Fallback xmlns="">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En este punto,</a:t>
                </a:r>
                <a:r>
                  <a:rPr lang="es-ES" sz="1200" kern="1200" baseline="0" dirty="0" smtClean="0">
                    <a:solidFill>
                      <a:schemeClr val="tx1"/>
                    </a:solidFill>
                    <a:effectLst/>
                    <a:latin typeface="+mn-lt"/>
                    <a:ea typeface="+mn-ea"/>
                    <a:cs typeface="+mn-cs"/>
                  </a:rPr>
                  <a:t> llegamos a la ejecución del proyecto.</a:t>
                </a:r>
              </a:p>
              <a:p>
                <a:endParaRPr lang="es-ES" sz="1200" kern="1200" baseline="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primer</a:t>
                </a:r>
                <a:r>
                  <a:rPr lang="es-ES" sz="1200" kern="1200" baseline="0" dirty="0" smtClean="0">
                    <a:solidFill>
                      <a:schemeClr val="tx1"/>
                    </a:solidFill>
                    <a:effectLst/>
                    <a:latin typeface="+mn-lt"/>
                    <a:ea typeface="+mn-ea"/>
                    <a:cs typeface="+mn-cs"/>
                  </a:rPr>
                  <a:t> lugar, </a:t>
                </a:r>
                <a:r>
                  <a:rPr lang="es-ES" sz="1200" kern="1200" dirty="0" smtClean="0">
                    <a:solidFill>
                      <a:schemeClr val="tx1"/>
                    </a:solidFill>
                    <a:effectLst/>
                    <a:latin typeface="+mn-lt"/>
                    <a:ea typeface="+mn-ea"/>
                    <a:cs typeface="+mn-cs"/>
                  </a:rPr>
                  <a:t>se genera un pulso gaussiano y se propaga</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por una fibra monomodo dando diferentes valores de distancia para ver cómo afecta en la señal a la salida. La fibra se modela con los valores de la tabla.</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Teniendo en cuenta las dispersiones y efectos no-lineales descritos</a:t>
                </a:r>
                <a:r>
                  <a:rPr lang="es-ES" sz="1200" kern="1200" baseline="0" dirty="0" smtClean="0">
                    <a:solidFill>
                      <a:schemeClr val="tx1"/>
                    </a:solidFill>
                    <a:effectLst/>
                    <a:latin typeface="+mn-lt"/>
                    <a:ea typeface="+mn-ea"/>
                    <a:cs typeface="+mn-cs"/>
                  </a:rPr>
                  <a:t> previamente</a:t>
                </a:r>
                <a:r>
                  <a:rPr lang="es-ES" sz="1200" kern="1200" dirty="0" smtClean="0">
                    <a:solidFill>
                      <a:schemeClr val="tx1"/>
                    </a:solidFill>
                    <a:effectLst/>
                    <a:latin typeface="+mn-lt"/>
                    <a:ea typeface="+mn-ea"/>
                    <a:cs typeface="+mn-cs"/>
                  </a:rPr>
                  <a:t>, se obtienen las entradas necesarias para poder ejecutar la función SSPROP. La figura superior muestra el pulso a la entrada de la fibra mientras</a:t>
                </a:r>
                <a:r>
                  <a:rPr lang="es-ES" sz="1200" kern="1200" baseline="0" dirty="0" smtClean="0">
                    <a:solidFill>
                      <a:schemeClr val="tx1"/>
                    </a:solidFill>
                    <a:effectLst/>
                    <a:latin typeface="+mn-lt"/>
                    <a:ea typeface="+mn-ea"/>
                    <a:cs typeface="+mn-cs"/>
                  </a:rPr>
                  <a:t> que la figura inferior</a:t>
                </a:r>
                <a:r>
                  <a:rPr lang="es-ES" sz="1200" kern="1200" dirty="0" smtClean="0">
                    <a:solidFill>
                      <a:schemeClr val="tx1"/>
                    </a:solidFill>
                    <a:effectLst/>
                    <a:latin typeface="+mn-lt"/>
                    <a:ea typeface="+mn-ea"/>
                    <a:cs typeface="+mn-cs"/>
                  </a:rPr>
                  <a:t> representa</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la salida del pulso gaussiano para diferentes valores de distancia:</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Como se puede observar, a medida que aumenta la distancia, la potencia disminuye. Esto es debido a la atenuación de la fibra que –como se ha explicado previamente– es la suma de todas las pérdidas ópticas y está directamente relacionada con la distancia.</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Mencionar que la transmisión se realiza en tercera ventana (</a:t>
                </a:r>
                <a:r>
                  <a:rPr lang="es-ES" sz="1200" i="0" kern="1200">
                    <a:solidFill>
                      <a:schemeClr val="tx1"/>
                    </a:solidFill>
                    <a:effectLst/>
                    <a:latin typeface="+mn-lt"/>
                    <a:ea typeface="+mn-ea"/>
                    <a:cs typeface="+mn-cs"/>
                  </a:rPr>
                  <a:t>1550 𝑛𝑚</a:t>
                </a:r>
                <a:r>
                  <a:rPr lang="es-ES" sz="1200" kern="1200" dirty="0">
                    <a:solidFill>
                      <a:schemeClr val="tx1"/>
                    </a:solidFill>
                    <a:effectLst/>
                    <a:latin typeface="+mn-lt"/>
                    <a:ea typeface="+mn-ea"/>
                    <a:cs typeface="+mn-cs"/>
                  </a:rPr>
                  <a:t>) y ésta es la que tiene un valor de atenuación </a:t>
                </a:r>
                <a:r>
                  <a:rPr lang="es-ES" sz="1200" kern="1200" dirty="0" smtClean="0">
                    <a:solidFill>
                      <a:schemeClr val="tx1"/>
                    </a:solidFill>
                    <a:effectLst/>
                    <a:latin typeface="+mn-lt"/>
                    <a:ea typeface="+mn-ea"/>
                    <a:cs typeface="+mn-cs"/>
                  </a:rPr>
                  <a:t>menor.</a:t>
                </a:r>
              </a:p>
              <a:p>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También podemos observar como el pulso transmitido no mantiene su forma original (figura</a:t>
                </a:r>
                <a:r>
                  <a:rPr lang="es-ES" sz="1200" kern="1200" baseline="0" dirty="0" smtClean="0">
                    <a:solidFill>
                      <a:schemeClr val="tx1"/>
                    </a:solidFill>
                    <a:effectLst/>
                    <a:latin typeface="+mn-lt"/>
                    <a:ea typeface="+mn-ea"/>
                    <a:cs typeface="+mn-cs"/>
                  </a:rPr>
                  <a:t> superior</a:t>
                </a:r>
                <a:r>
                  <a:rPr lang="es-ES" sz="1200" kern="1200" dirty="0" smtClean="0">
                    <a:solidFill>
                      <a:schemeClr val="tx1"/>
                    </a:solidFill>
                    <a:effectLst/>
                    <a:latin typeface="+mn-lt"/>
                    <a:ea typeface="+mn-ea"/>
                    <a:cs typeface="+mn-cs"/>
                  </a:rPr>
                  <a:t>), sino que sufre un ensanchamiento. Este efecto se produce gracias a la dispersión, que es proporcional a la longitud del enlace de fibra. Por tanto, con una distancia mayor, hay una mayor dispersión en los pulsos gaussianos.</a:t>
                </a:r>
              </a:p>
            </p:txBody>
          </p:sp>
        </mc:Fallback>
      </mc:AlternateContent>
      <p:sp>
        <p:nvSpPr>
          <p:cNvPr id="4" name="3 Marcador de número de diapositiva"/>
          <p:cNvSpPr>
            <a:spLocks noGrp="1"/>
          </p:cNvSpPr>
          <p:nvPr>
            <p:ph type="sldNum" sz="quarter" idx="10"/>
          </p:nvPr>
        </p:nvSpPr>
        <p:spPr/>
        <p:txBody>
          <a:bodyPr/>
          <a:lstStyle/>
          <a:p>
            <a:fld id="{EC08726A-76F6-4D84-A877-601E9905A592}" type="slidenum">
              <a:rPr lang="es-ES" smtClean="0"/>
              <a:t>17</a:t>
            </a:fld>
            <a:endParaRPr lang="es-ES"/>
          </a:p>
        </p:txBody>
      </p:sp>
    </p:spTree>
    <p:extLst>
      <p:ext uri="{BB962C8B-B14F-4D97-AF65-F5344CB8AC3E}">
        <p14:creationId xmlns:p14="http://schemas.microsoft.com/office/powerpoint/2010/main" val="3451584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Ahora sí, </a:t>
            </a:r>
            <a:r>
              <a:rPr lang="es-ES" sz="1200" kern="1200" dirty="0" smtClean="0">
                <a:solidFill>
                  <a:schemeClr val="tx1"/>
                </a:solidFill>
                <a:effectLst/>
                <a:latin typeface="+mn-lt"/>
                <a:ea typeface="+mn-ea"/>
                <a:cs typeface="+mn-cs"/>
              </a:rPr>
              <a:t>partiendo de la función SSPROV de la Universidad de Maryland descrita anteriormente, se modifica el código para analizar dos modos con sus respectivas polarizaciones horizontales y verticales.</a:t>
            </a:r>
            <a:r>
              <a:rPr lang="es-ES" sz="1200" kern="1200" baseline="0" dirty="0" smtClean="0">
                <a:solidFill>
                  <a:schemeClr val="tx1"/>
                </a:solidFill>
                <a:effectLst/>
                <a:latin typeface="+mn-lt"/>
                <a:ea typeface="+mn-ea"/>
                <a:cs typeface="+mn-cs"/>
              </a:rPr>
              <a:t> La fibra de pocos modos para el modo LP11 se modela con los datos descritos en la tabla.</a:t>
            </a:r>
          </a:p>
          <a:p>
            <a:endParaRPr lang="es-E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En</a:t>
            </a:r>
            <a:r>
              <a:rPr lang="es-ES" sz="1200" kern="1200" baseline="0" dirty="0" smtClean="0">
                <a:solidFill>
                  <a:schemeClr val="tx1"/>
                </a:solidFill>
                <a:effectLst/>
                <a:latin typeface="+mn-lt"/>
                <a:ea typeface="+mn-ea"/>
                <a:cs typeface="+mn-cs"/>
              </a:rPr>
              <a:t> primer lugar, solo se</a:t>
            </a:r>
            <a:r>
              <a:rPr lang="es-ES" sz="1200" kern="1200" dirty="0" smtClean="0">
                <a:solidFill>
                  <a:schemeClr val="tx1"/>
                </a:solidFill>
                <a:effectLst/>
                <a:latin typeface="+mn-lt"/>
                <a:ea typeface="+mn-ea"/>
                <a:cs typeface="+mn-cs"/>
              </a:rPr>
              <a:t> transmite un pulso gaussiano por el modo LP11a horizontal, mientras que por LP11a vertical y por LP11b (horizontal y vertical) se transmite un vector de ceros para comprobar si hay acoplo entre modos.</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estas gráficas se puede comparar la salida de la FMF con la SMF. Se puede ver como la salida de la FMF está más atenuada para los instantes diferentes a 0 y, por tanto, el pulso es más estrecho. Además, en el espectro también se observa esta atenuación en algunas frecuencias.</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Hay que comentar que el modo LP11 sufre considerablemente de XPM intermodal debido a su naturaleza degenerativa que permite que los pares de modos LP11a y LP11b se propaguen a la misma velocidad de grupo. Por tanto, esta atenuación es en parte debida al efecto XPM intermodal, cuyo coeficiente para los modos LP11a y LP11b es de un valor de 0.35 (como se indica en la tabla).</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Por otro lado, en las gráficas vemos que el modo LP11b con polarización horizontal no aparece, esto quiere decir que no interfiere al igual que su polarización vertical. Solo se observa ruido en la polarización vertical de LP11a pero con un nivel muy bajo.</a:t>
            </a: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Se podría haber hecho el mismo análisis transmitiendo el pulso gaussiano solo por el modo LP11b, pero los resultados serían iguales.</a:t>
            </a:r>
          </a:p>
        </p:txBody>
      </p:sp>
      <p:sp>
        <p:nvSpPr>
          <p:cNvPr id="4" name="3 Marcador de número de diapositiva"/>
          <p:cNvSpPr>
            <a:spLocks noGrp="1"/>
          </p:cNvSpPr>
          <p:nvPr>
            <p:ph type="sldNum" sz="quarter" idx="10"/>
          </p:nvPr>
        </p:nvSpPr>
        <p:spPr/>
        <p:txBody>
          <a:bodyPr/>
          <a:lstStyle/>
          <a:p>
            <a:fld id="{EC08726A-76F6-4D84-A877-601E9905A592}" type="slidenum">
              <a:rPr lang="es-ES" smtClean="0"/>
              <a:t>18</a:t>
            </a:fld>
            <a:endParaRPr lang="es-ES"/>
          </a:p>
        </p:txBody>
      </p:sp>
    </p:spTree>
    <p:extLst>
      <p:ext uri="{BB962C8B-B14F-4D97-AF65-F5344CB8AC3E}">
        <p14:creationId xmlns:p14="http://schemas.microsoft.com/office/powerpoint/2010/main" val="2435946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Esto se puede comprobar en las siguientes figuras, donde se transmite el mismo pulso gaussiano por cada uno de los modos.</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estas figuras se puede ver como solo aparece reflejada la salida del modo LP11b. Esto es así porque LP11a y LP11b son simétricos y, por tanto, en las gráficas están totalmente solapados y LP11b se dibuja sobre la salida de LP11a.</a:t>
            </a: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Comparando estas gráficas con las de</a:t>
            </a:r>
            <a:r>
              <a:rPr lang="es-ES" sz="1200" kern="1200" baseline="0" dirty="0" smtClean="0">
                <a:solidFill>
                  <a:schemeClr val="tx1"/>
                </a:solidFill>
                <a:effectLst/>
                <a:latin typeface="+mn-lt"/>
                <a:ea typeface="+mn-ea"/>
                <a:cs typeface="+mn-cs"/>
              </a:rPr>
              <a:t> la diapositiva anterior</a:t>
            </a:r>
            <a:r>
              <a:rPr lang="es-ES" sz="1200" kern="1200" dirty="0" smtClean="0">
                <a:solidFill>
                  <a:schemeClr val="tx1"/>
                </a:solidFill>
                <a:effectLst/>
                <a:latin typeface="+mn-lt"/>
                <a:ea typeface="+mn-ea"/>
                <a:cs typeface="+mn-cs"/>
              </a:rPr>
              <a:t>, podemos apreciar como al transmitir el pulso por ambos modos, la atenuación disminuye y en la salida el nivel de potencia es ligeramente superior.</a:t>
            </a:r>
          </a:p>
        </p:txBody>
      </p:sp>
      <p:sp>
        <p:nvSpPr>
          <p:cNvPr id="4" name="3 Marcador de número de diapositiva"/>
          <p:cNvSpPr>
            <a:spLocks noGrp="1"/>
          </p:cNvSpPr>
          <p:nvPr>
            <p:ph type="sldNum" sz="quarter" idx="10"/>
          </p:nvPr>
        </p:nvSpPr>
        <p:spPr/>
        <p:txBody>
          <a:bodyPr/>
          <a:lstStyle/>
          <a:p>
            <a:fld id="{EC08726A-76F6-4D84-A877-601E9905A592}" type="slidenum">
              <a:rPr lang="es-ES" smtClean="0"/>
              <a:t>19</a:t>
            </a:fld>
            <a:endParaRPr lang="es-ES"/>
          </a:p>
        </p:txBody>
      </p:sp>
    </p:spTree>
    <p:extLst>
      <p:ext uri="{BB962C8B-B14F-4D97-AF65-F5344CB8AC3E}">
        <p14:creationId xmlns:p14="http://schemas.microsoft.com/office/powerpoint/2010/main" val="4059082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 continuación, os presento el contenido que tendrá esta presentación:</a:t>
            </a:r>
          </a:p>
          <a:p>
            <a:endParaRPr lang="es-ES" dirty="0" smtClean="0"/>
          </a:p>
          <a:p>
            <a:r>
              <a:rPr lang="es-ES" dirty="0" smtClean="0"/>
              <a:t>En primer lugar, haré una breve introducción para situar el contexto</a:t>
            </a:r>
            <a:r>
              <a:rPr lang="es-ES" baseline="0" dirty="0" smtClean="0"/>
              <a:t> del proyecto y expondré los objetivos a lograr. </a:t>
            </a:r>
          </a:p>
          <a:p>
            <a:endParaRPr lang="es-ES" baseline="0" dirty="0" smtClean="0"/>
          </a:p>
          <a:p>
            <a:r>
              <a:rPr lang="es-ES" baseline="0" dirty="0" smtClean="0"/>
              <a:t>Después, entraré en materia introduciendo el concepto de fibra óptica y los modos de propagación. Hablaré de los tipos de multiplexación existentes, aunque nos centraremos en la multiplexación por división en el espacio. Y se explicarán los tipos de fibra óptica que hay que utilizan la técnica SDM.</a:t>
            </a:r>
          </a:p>
          <a:p>
            <a:r>
              <a:rPr lang="es-ES" baseline="0" dirty="0" smtClean="0"/>
              <a:t>Entonces, explicaré la dispersión y los efectos no lineales que presenta la fibra óptica, ya que estos se tienen en cuenta en la posterior simulación en código Matlab. También, se comentarán las funciones principales que se usan en el código de Matlab: SSPROP y SSPROPV.</a:t>
            </a:r>
          </a:p>
          <a:p>
            <a:endParaRPr lang="es-ES" baseline="0" dirty="0" smtClean="0"/>
          </a:p>
          <a:p>
            <a:r>
              <a:rPr lang="es-ES" baseline="0" dirty="0" smtClean="0"/>
              <a:t>Por último, se expondrán los resultados de las simulaciones ejecutadas y los análisis de dichos resultados. Terminando por exponer las conclusiones de este proyecto.</a:t>
            </a:r>
            <a:endParaRPr lang="es-ES" dirty="0"/>
          </a:p>
        </p:txBody>
      </p:sp>
      <p:sp>
        <p:nvSpPr>
          <p:cNvPr id="4" name="3 Marcador de número de diapositiva"/>
          <p:cNvSpPr>
            <a:spLocks noGrp="1"/>
          </p:cNvSpPr>
          <p:nvPr>
            <p:ph type="sldNum" sz="quarter" idx="10"/>
          </p:nvPr>
        </p:nvSpPr>
        <p:spPr/>
        <p:txBody>
          <a:bodyPr/>
          <a:lstStyle/>
          <a:p>
            <a:fld id="{EC08726A-76F6-4D84-A877-601E9905A592}" type="slidenum">
              <a:rPr lang="es-ES" smtClean="0"/>
              <a:t>2</a:t>
            </a:fld>
            <a:endParaRPr lang="es-ES"/>
          </a:p>
        </p:txBody>
      </p:sp>
    </p:spTree>
    <p:extLst>
      <p:ext uri="{BB962C8B-B14F-4D97-AF65-F5344CB8AC3E}">
        <p14:creationId xmlns:p14="http://schemas.microsoft.com/office/powerpoint/2010/main" val="1271327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Continuando con la FMF de 2 modos, ahora se analizan los modos LP01 y LP02.</a:t>
            </a:r>
          </a:p>
          <a:p>
            <a:endParaRPr lang="es-ES" dirty="0" smtClean="0"/>
          </a:p>
          <a:p>
            <a:r>
              <a:rPr lang="es-ES" dirty="0" smtClean="0"/>
              <a:t>Primero, </a:t>
            </a:r>
            <a:r>
              <a:rPr lang="es-ES" sz="1200" kern="1200" dirty="0" smtClean="0">
                <a:solidFill>
                  <a:schemeClr val="tx1"/>
                </a:solidFill>
                <a:effectLst/>
                <a:latin typeface="+mn-lt"/>
                <a:ea typeface="+mn-ea"/>
                <a:cs typeface="+mn-cs"/>
              </a:rPr>
              <a:t>se transmite el pulso gaussiano por el modo LP01 con polarización horizontal, y su polarización vertical y el LP02 se mantienen a cero.</a:t>
            </a:r>
          </a:p>
          <a:p>
            <a:r>
              <a:rPr lang="es-ES" sz="1200" kern="1200" dirty="0" smtClean="0">
                <a:solidFill>
                  <a:schemeClr val="tx1"/>
                </a:solidFill>
                <a:effectLst/>
                <a:latin typeface="+mn-lt"/>
                <a:ea typeface="+mn-ea"/>
                <a:cs typeface="+mn-cs"/>
              </a:rPr>
              <a:t>En estas figuras se puede ver como el pulso gaussiano transmitido por el modo LP01 tiene un comportamiento muy parecido a cuando es transmitido por SMF.</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Es un resultado esperado ya que el modo LP01 es el modo fundamental.</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Comentar que solo se ve representado un ruido muy bajo debido a la polarización vertical de LP01 y que no se aparece ninguna señal por el modo LP02, por tanto, no hay acoplo.</a:t>
            </a:r>
          </a:p>
        </p:txBody>
      </p:sp>
      <p:sp>
        <p:nvSpPr>
          <p:cNvPr id="4" name="3 Marcador de número de diapositiva"/>
          <p:cNvSpPr>
            <a:spLocks noGrp="1"/>
          </p:cNvSpPr>
          <p:nvPr>
            <p:ph type="sldNum" sz="quarter" idx="10"/>
          </p:nvPr>
        </p:nvSpPr>
        <p:spPr/>
        <p:txBody>
          <a:bodyPr/>
          <a:lstStyle/>
          <a:p>
            <a:fld id="{EC08726A-76F6-4D84-A877-601E9905A592}" type="slidenum">
              <a:rPr lang="es-ES" smtClean="0"/>
              <a:t>20</a:t>
            </a:fld>
            <a:endParaRPr lang="es-ES"/>
          </a:p>
        </p:txBody>
      </p:sp>
    </p:spTree>
    <p:extLst>
      <p:ext uri="{BB962C8B-B14F-4D97-AF65-F5344CB8AC3E}">
        <p14:creationId xmlns:p14="http://schemas.microsoft.com/office/powerpoint/2010/main" val="1025634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A continuación, se transmite el pulso gaussiano por el modo LP02</a:t>
            </a:r>
            <a:r>
              <a:rPr lang="es-ES" sz="1200" kern="1200" baseline="0" dirty="0" smtClean="0">
                <a:solidFill>
                  <a:schemeClr val="tx1"/>
                </a:solidFill>
                <a:effectLst/>
                <a:latin typeface="+mn-lt"/>
                <a:ea typeface="+mn-ea"/>
                <a:cs typeface="+mn-cs"/>
              </a:rPr>
              <a:t> (imágenes superiores).</a:t>
            </a:r>
          </a:p>
          <a:p>
            <a:endParaRPr lang="es-ES" sz="1200" kern="1200" baseline="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Se puede observar un comportamiento muy diferente al modo anterior LP01 y, en consecuencia, a la salida de la SMF. En</a:t>
            </a:r>
            <a:r>
              <a:rPr lang="es-ES" sz="1200" kern="1200" baseline="0" dirty="0" smtClean="0">
                <a:solidFill>
                  <a:schemeClr val="tx1"/>
                </a:solidFill>
                <a:effectLst/>
                <a:latin typeface="+mn-lt"/>
                <a:ea typeface="+mn-ea"/>
                <a:cs typeface="+mn-cs"/>
              </a:rPr>
              <a:t> la imagen superior izquierda, e</a:t>
            </a:r>
            <a:r>
              <a:rPr lang="es-ES" sz="1200" kern="1200" dirty="0" smtClean="0">
                <a:solidFill>
                  <a:schemeClr val="tx1"/>
                </a:solidFill>
                <a:effectLst/>
                <a:latin typeface="+mn-lt"/>
                <a:ea typeface="+mn-ea"/>
                <a:cs typeface="+mn-cs"/>
              </a:rPr>
              <a:t>l modo LP02 con polarización horizontal presenta un pico muy estrecho en el instante cero y en el resto su valor de potencia es muy bajo, apenas superior a la salida en la polarización vertical (lo cual es considerado ruido). Mientras que en la figura derecha, en el espectro de potencia se ve reducido en todas las frecuencias excepto en la central.</a:t>
            </a: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Este comportamiento puede ser debido a que –además de tener un valor muy pequeño de coeficiente XPM intermodal (como el modo LP01)– el modo LP02 es el que tiene valores de dispersión y pendiente de dispersión más bajos (como se puede ver en la tabla de la diapositiva</a:t>
            </a:r>
            <a:r>
              <a:rPr lang="es-ES" sz="1200" kern="1200" baseline="0" dirty="0" smtClean="0">
                <a:solidFill>
                  <a:schemeClr val="tx1"/>
                </a:solidFill>
                <a:effectLst/>
                <a:latin typeface="+mn-lt"/>
                <a:ea typeface="+mn-ea"/>
                <a:cs typeface="+mn-cs"/>
              </a:rPr>
              <a:t> anterior)</a:t>
            </a:r>
            <a:r>
              <a:rPr lang="es-ES" sz="1200" kern="1200" dirty="0" smtClean="0">
                <a:solidFill>
                  <a:schemeClr val="tx1"/>
                </a:solidFill>
                <a:effectLst/>
                <a:latin typeface="+mn-lt"/>
                <a:ea typeface="+mn-ea"/>
                <a:cs typeface="+mn-cs"/>
              </a:rPr>
              <a:t>. </a:t>
            </a:r>
          </a:p>
          <a:p>
            <a:endParaRPr lang="es-ES" dirty="0" smtClean="0"/>
          </a:p>
          <a:p>
            <a:r>
              <a:rPr lang="es-ES" sz="1200" kern="1200" dirty="0" smtClean="0">
                <a:solidFill>
                  <a:schemeClr val="tx1"/>
                </a:solidFill>
                <a:effectLst/>
                <a:latin typeface="+mn-lt"/>
                <a:ea typeface="+mn-ea"/>
                <a:cs typeface="+mn-cs"/>
              </a:rPr>
              <a:t>En las figuras inferiores se muestran los resultados cuando se transmite un pulso gaussiano tanto por el modo LP01 como por el LP02.</a:t>
            </a: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Se puede observar como el comportamiento del modo LP01 apenas cambia, sigue siendo muy parecido al transmitir por la SMF. En cambio, el modo LP02 si varía. Su nivel de potencia a la salida es más elevado para los instantes diferentes a cero (se distancia del ruido que aparece en las polarizaciones verticales) y el espectro de potencia presenta una gráfica de salida menos “brusca”.</a:t>
            </a:r>
          </a:p>
        </p:txBody>
      </p:sp>
      <p:sp>
        <p:nvSpPr>
          <p:cNvPr id="4" name="3 Marcador de número de diapositiva"/>
          <p:cNvSpPr>
            <a:spLocks noGrp="1"/>
          </p:cNvSpPr>
          <p:nvPr>
            <p:ph type="sldNum" sz="quarter" idx="10"/>
          </p:nvPr>
        </p:nvSpPr>
        <p:spPr/>
        <p:txBody>
          <a:bodyPr/>
          <a:lstStyle/>
          <a:p>
            <a:fld id="{EC08726A-76F6-4D84-A877-601E9905A592}" type="slidenum">
              <a:rPr lang="es-ES" smtClean="0"/>
              <a:t>21</a:t>
            </a:fld>
            <a:endParaRPr lang="es-ES"/>
          </a:p>
        </p:txBody>
      </p:sp>
    </p:spTree>
    <p:extLst>
      <p:ext uri="{BB962C8B-B14F-4D97-AF65-F5344CB8AC3E}">
        <p14:creationId xmlns:p14="http://schemas.microsoft.com/office/powerpoint/2010/main" val="1954495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A continuación, se aumenta un modo más la FMF anterior, de manera que ahora tenemos un escenario con 3 modos:</a:t>
            </a:r>
            <a:r>
              <a:rPr lang="es-ES" sz="1200" kern="1200" baseline="0" dirty="0" smtClean="0">
                <a:solidFill>
                  <a:schemeClr val="tx1"/>
                </a:solidFill>
                <a:effectLst/>
                <a:latin typeface="+mn-lt"/>
                <a:ea typeface="+mn-ea"/>
                <a:cs typeface="+mn-cs"/>
              </a:rPr>
              <a:t> LP11a, LP11b y LP21.</a:t>
            </a:r>
            <a:endParaRPr lang="es-ES" sz="1200" kern="1200" dirty="0" smtClean="0">
              <a:solidFill>
                <a:schemeClr val="tx1"/>
              </a:solidFill>
              <a:effectLst/>
              <a:latin typeface="+mn-lt"/>
              <a:ea typeface="+mn-ea"/>
              <a:cs typeface="+mn-cs"/>
            </a:endParaRPr>
          </a:p>
          <a:p>
            <a:endParaRPr lang="es-ES" dirty="0" smtClean="0"/>
          </a:p>
          <a:p>
            <a:r>
              <a:rPr lang="es-ES" sz="1200" kern="1200" dirty="0" smtClean="0">
                <a:solidFill>
                  <a:schemeClr val="tx1"/>
                </a:solidFill>
                <a:effectLst/>
                <a:latin typeface="+mn-lt"/>
                <a:ea typeface="+mn-ea"/>
                <a:cs typeface="+mn-cs"/>
              </a:rPr>
              <a:t>Como no se había realizado el análisis de este último modo previamente, se transmite un pulso gaussiano solo por el modo LP21 con polarización horizontal, mientras que con polarización vertical y por los demás modos (LP11a y LP11b) se transmite un vector de ceros.</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estas figuras se puede observar como los modos LP11a y LP11b no interfieren, solo se ve representado el modo LP21.</a:t>
            </a: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También se observa que el modo LP21 tiene un comportamiento muy similar al del modo LP11. A primera vista puede sorprender, ya que el modo LP21 tiene un coeficiente de XPM intermodal de 0.92 mientras que el del modo LP11 es de 0.35, pero hay otros factores que influyen. Por ejemplo, el valor de dispersión y de pendiente de dispersión (</a:t>
            </a:r>
            <a:r>
              <a:rPr lang="es-ES" sz="1200" i="1" kern="1200" dirty="0" err="1" smtClean="0">
                <a:solidFill>
                  <a:schemeClr val="tx1"/>
                </a:solidFill>
                <a:effectLst/>
                <a:latin typeface="+mn-lt"/>
                <a:ea typeface="+mn-ea"/>
                <a:cs typeface="+mn-cs"/>
              </a:rPr>
              <a:t>dispersion</a:t>
            </a:r>
            <a:r>
              <a:rPr lang="es-ES" sz="1200" i="1"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slope</a:t>
            </a:r>
            <a:r>
              <a:rPr lang="es-ES" sz="1200" kern="1200" dirty="0" smtClean="0">
                <a:solidFill>
                  <a:schemeClr val="tx1"/>
                </a:solidFill>
                <a:effectLst/>
                <a:latin typeface="+mn-lt"/>
                <a:ea typeface="+mn-ea"/>
                <a:cs typeface="+mn-cs"/>
              </a:rPr>
              <a:t>) es más reducido en LP21 que en LP11. Lo cual puede llevar a que, en conjunto teniendo en cuenta todos los parámetros, presenten un comportamiento parecido.</a:t>
            </a:r>
          </a:p>
        </p:txBody>
      </p:sp>
      <p:sp>
        <p:nvSpPr>
          <p:cNvPr id="4" name="3 Marcador de número de diapositiva"/>
          <p:cNvSpPr>
            <a:spLocks noGrp="1"/>
          </p:cNvSpPr>
          <p:nvPr>
            <p:ph type="sldNum" sz="quarter" idx="10"/>
          </p:nvPr>
        </p:nvSpPr>
        <p:spPr/>
        <p:txBody>
          <a:bodyPr/>
          <a:lstStyle/>
          <a:p>
            <a:fld id="{EC08726A-76F6-4D84-A877-601E9905A592}" type="slidenum">
              <a:rPr lang="es-ES" smtClean="0"/>
              <a:t>22</a:t>
            </a:fld>
            <a:endParaRPr lang="es-ES"/>
          </a:p>
        </p:txBody>
      </p:sp>
    </p:spTree>
    <p:extLst>
      <p:ext uri="{BB962C8B-B14F-4D97-AF65-F5344CB8AC3E}">
        <p14:creationId xmlns:p14="http://schemas.microsoft.com/office/powerpoint/2010/main" val="2749722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En este caso, se transmite un pulso gaussiano por cada uno de los modos con polarización horizontal (LP11a H, LP11b H y LP21 H) y con una atenuación de 0.2 dB/km (mismo valor de atenuación que en todos los casos realizados hasta el momento).</a:t>
            </a:r>
          </a:p>
          <a:p>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En las figuras se observa como el comportamiento a la salida de la SMF es muy similar a la de los modos LP11a y LP11b (y estos idénticos entre sí) mientras que la salida del modo LP21 tiene un nivel de potencia de salida superior y deja pasar más frecuencias.</a:t>
            </a:r>
          </a:p>
        </p:txBody>
      </p:sp>
      <p:sp>
        <p:nvSpPr>
          <p:cNvPr id="4" name="3 Marcador de número de diapositiva"/>
          <p:cNvSpPr>
            <a:spLocks noGrp="1"/>
          </p:cNvSpPr>
          <p:nvPr>
            <p:ph type="sldNum" sz="quarter" idx="10"/>
          </p:nvPr>
        </p:nvSpPr>
        <p:spPr/>
        <p:txBody>
          <a:bodyPr/>
          <a:lstStyle/>
          <a:p>
            <a:fld id="{EC08726A-76F6-4D84-A877-601E9905A592}" type="slidenum">
              <a:rPr lang="es-ES" smtClean="0"/>
              <a:t>23</a:t>
            </a:fld>
            <a:endParaRPr lang="es-ES"/>
          </a:p>
        </p:txBody>
      </p:sp>
    </p:spTree>
    <p:extLst>
      <p:ext uri="{BB962C8B-B14F-4D97-AF65-F5344CB8AC3E}">
        <p14:creationId xmlns:p14="http://schemas.microsoft.com/office/powerpoint/2010/main" val="3862944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A continuación se varía el parámetro de la atenuación para ver cómo afecta a la potencia en la salida de la fibra cuando se transmite por tres modos.</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Al observar estas gráficas, se puede ver como a medida que aumenta el valor de la atenuación, la potencia a la salida se ve reducida y el espectro de potencia presenta disminuciones para algunas frecuencias.</a:t>
            </a:r>
          </a:p>
        </p:txBody>
      </p:sp>
      <p:sp>
        <p:nvSpPr>
          <p:cNvPr id="4" name="3 Marcador de número de diapositiva"/>
          <p:cNvSpPr>
            <a:spLocks noGrp="1"/>
          </p:cNvSpPr>
          <p:nvPr>
            <p:ph type="sldNum" sz="quarter" idx="10"/>
          </p:nvPr>
        </p:nvSpPr>
        <p:spPr/>
        <p:txBody>
          <a:bodyPr/>
          <a:lstStyle/>
          <a:p>
            <a:fld id="{EC08726A-76F6-4D84-A877-601E9905A592}" type="slidenum">
              <a:rPr lang="es-ES" smtClean="0"/>
              <a:t>24</a:t>
            </a:fld>
            <a:endParaRPr lang="es-ES"/>
          </a:p>
        </p:txBody>
      </p:sp>
    </p:spTree>
    <p:extLst>
      <p:ext uri="{BB962C8B-B14F-4D97-AF65-F5344CB8AC3E}">
        <p14:creationId xmlns:p14="http://schemas.microsoft.com/office/powerpoint/2010/main" val="2792113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Siguiendo con la transmisión del mismo pulso gaussiano por los modos LP11a, LP11b y LP21 con polarización horizontal, se analiza la potencia media en la salida de la fibra para diferentes distancias.</a:t>
            </a: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Comentar que la polarización vertical de estos modos no se ha tenido en cuenta porque daban valores muy bajos de potencia y que la distancia máxima escogida es de 200 km, ya que podría ser una distancia utilizada para dar servicio de fibra óptica a una red de metro.</a:t>
            </a:r>
          </a:p>
          <a:p>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En la figura de</a:t>
            </a:r>
            <a:r>
              <a:rPr lang="es-ES" sz="1200" kern="1200" baseline="0" dirty="0" smtClean="0">
                <a:solidFill>
                  <a:schemeClr val="tx1"/>
                </a:solidFill>
                <a:effectLst/>
                <a:latin typeface="+mn-lt"/>
                <a:ea typeface="+mn-ea"/>
                <a:cs typeface="+mn-cs"/>
              </a:rPr>
              <a:t> la izquierda</a:t>
            </a:r>
            <a:r>
              <a:rPr lang="es-ES" sz="1200" kern="1200" dirty="0" smtClean="0">
                <a:solidFill>
                  <a:schemeClr val="tx1"/>
                </a:solidFill>
                <a:effectLst/>
                <a:latin typeface="+mn-lt"/>
                <a:ea typeface="+mn-ea"/>
                <a:cs typeface="+mn-cs"/>
              </a:rPr>
              <a:t> se puede observar como la potencia media de salida de los tres modos y de la salida de la SMF es prácticamente igual. Esto es así porque las potencias más altas son las que dominan y, en los resultados obtenidos en gráficas anteriores donde se transmitía solo por el modo LP11a, LP11b y LP21 respectivamente, la parte donde se dibujaba el pico del pulso es casi igual para todos los modos (y si se transmitía por más de un modo había solapamiento en esa zona).</a:t>
            </a:r>
          </a:p>
          <a:p>
            <a:endParaRPr lang="es-ES" dirty="0" smtClean="0"/>
          </a:p>
          <a:p>
            <a:r>
              <a:rPr lang="es-ES" sz="1200" kern="1200" dirty="0" smtClean="0">
                <a:solidFill>
                  <a:schemeClr val="tx1"/>
                </a:solidFill>
                <a:effectLst/>
                <a:latin typeface="+mn-lt"/>
                <a:ea typeface="+mn-ea"/>
                <a:cs typeface="+mn-cs"/>
              </a:rPr>
              <a:t>Aun así la potencia media no es idéntica, por eso, al hacer</a:t>
            </a:r>
            <a:r>
              <a:rPr lang="es-ES" sz="1200" kern="1200" baseline="0" dirty="0" smtClean="0">
                <a:solidFill>
                  <a:schemeClr val="tx1"/>
                </a:solidFill>
                <a:effectLst/>
                <a:latin typeface="+mn-lt"/>
                <a:ea typeface="+mn-ea"/>
                <a:cs typeface="+mn-cs"/>
              </a:rPr>
              <a:t> zoom</a:t>
            </a:r>
            <a:r>
              <a:rPr lang="es-ES" sz="1200" kern="1200" dirty="0" smtClean="0">
                <a:solidFill>
                  <a:schemeClr val="tx1"/>
                </a:solidFill>
                <a:effectLst/>
                <a:latin typeface="+mn-lt"/>
                <a:ea typeface="+mn-ea"/>
                <a:cs typeface="+mn-cs"/>
              </a:rPr>
              <a:t> vemos que la potencia de salida del modo LP21 es ligeramente inferior.</a:t>
            </a: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Comentar también que la recta de la gráfica muestra un comportamiento decreciente, lo cual se traduce en que a medida que aumenta la distancia, el valor de la potencia disminuye.</a:t>
            </a:r>
          </a:p>
        </p:txBody>
      </p:sp>
      <p:sp>
        <p:nvSpPr>
          <p:cNvPr id="4" name="3 Marcador de número de diapositiva"/>
          <p:cNvSpPr>
            <a:spLocks noGrp="1"/>
          </p:cNvSpPr>
          <p:nvPr>
            <p:ph type="sldNum" sz="quarter" idx="10"/>
          </p:nvPr>
        </p:nvSpPr>
        <p:spPr/>
        <p:txBody>
          <a:bodyPr/>
          <a:lstStyle/>
          <a:p>
            <a:fld id="{EC08726A-76F6-4D84-A877-601E9905A592}" type="slidenum">
              <a:rPr lang="es-ES" smtClean="0"/>
              <a:t>25</a:t>
            </a:fld>
            <a:endParaRPr lang="es-ES"/>
          </a:p>
        </p:txBody>
      </p:sp>
    </p:spTree>
    <p:extLst>
      <p:ext uri="{BB962C8B-B14F-4D97-AF65-F5344CB8AC3E}">
        <p14:creationId xmlns:p14="http://schemas.microsoft.com/office/powerpoint/2010/main" val="3831447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A continuación, se realiza el último caso, en el cual se transmite por los tres modos como anteriormente pero en esta ocasión se transmiten tres pulsos gaussianos diferentes.</a:t>
            </a:r>
          </a:p>
          <a:p>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Para conseguir tres pulsos diferentes, se varía la amplitud y la anchura del pulso gaussiano en cada uno de los modos. Para el modo LP11a se dejan los mismos valores que habían, para el modo LP11b se escoge un valor inferior y para el modo LP21 un valor mayor. En la imagen superior se ven los pulsos a la entrada en dominio temporal y en la imagen inferior izquierda, se observan los pulsos a</a:t>
            </a:r>
            <a:r>
              <a:rPr lang="es-ES" sz="1200" kern="1200" baseline="0" dirty="0" smtClean="0">
                <a:solidFill>
                  <a:schemeClr val="tx1"/>
                </a:solidFill>
                <a:effectLst/>
                <a:latin typeface="+mn-lt"/>
                <a:ea typeface="+mn-ea"/>
                <a:cs typeface="+mn-cs"/>
              </a:rPr>
              <a:t> la entrada en dominio </a:t>
            </a:r>
            <a:r>
              <a:rPr lang="es-ES" sz="1200" kern="1200" baseline="0" dirty="0" err="1" smtClean="0">
                <a:solidFill>
                  <a:schemeClr val="tx1"/>
                </a:solidFill>
                <a:effectLst/>
                <a:latin typeface="+mn-lt"/>
                <a:ea typeface="+mn-ea"/>
                <a:cs typeface="+mn-cs"/>
              </a:rPr>
              <a:t>frecuencial</a:t>
            </a:r>
            <a:r>
              <a:rPr lang="es-ES" sz="1200" kern="1200" baseline="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este caso, en la inferior</a:t>
            </a:r>
            <a:r>
              <a:rPr lang="es-ES" sz="1200" kern="1200" baseline="0" dirty="0" smtClean="0">
                <a:solidFill>
                  <a:schemeClr val="tx1"/>
                </a:solidFill>
                <a:effectLst/>
                <a:latin typeface="+mn-lt"/>
                <a:ea typeface="+mn-ea"/>
                <a:cs typeface="+mn-cs"/>
              </a:rPr>
              <a:t> derecha </a:t>
            </a:r>
            <a:r>
              <a:rPr lang="es-ES" sz="1200" kern="1200" dirty="0" smtClean="0">
                <a:solidFill>
                  <a:schemeClr val="tx1"/>
                </a:solidFill>
                <a:effectLst/>
                <a:latin typeface="+mn-lt"/>
                <a:ea typeface="+mn-ea"/>
                <a:cs typeface="+mn-cs"/>
              </a:rPr>
              <a:t>si se puede apreciar los diferentes valores de potencia media de cada modo para una cierta distancia.</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potencia media de salida del modo LP11a es igual que el de la salida de la SMF porque tienen el mismo pulso gaussiano. En cambio, se observa que el modo con un pulso más ancho en tiempo (y más estrecho en frecuencia) –el LP21– es el que mantiene un nivel de potencia mayor en la salida mientras que el pulso más estrecho en tiempo (y más ancho en frecuencia) –el LP11b– tiene menos potencia media de salida a medida que aumenta la distancia.</a:t>
            </a:r>
          </a:p>
        </p:txBody>
      </p:sp>
      <p:sp>
        <p:nvSpPr>
          <p:cNvPr id="4" name="3 Marcador de número de diapositiva"/>
          <p:cNvSpPr>
            <a:spLocks noGrp="1"/>
          </p:cNvSpPr>
          <p:nvPr>
            <p:ph type="sldNum" sz="quarter" idx="10"/>
          </p:nvPr>
        </p:nvSpPr>
        <p:spPr/>
        <p:txBody>
          <a:bodyPr/>
          <a:lstStyle/>
          <a:p>
            <a:fld id="{EC08726A-76F6-4D84-A877-601E9905A592}" type="slidenum">
              <a:rPr lang="es-ES" smtClean="0"/>
              <a:t>26</a:t>
            </a:fld>
            <a:endParaRPr lang="es-ES"/>
          </a:p>
        </p:txBody>
      </p:sp>
    </p:spTree>
    <p:extLst>
      <p:ext uri="{BB962C8B-B14F-4D97-AF65-F5344CB8AC3E}">
        <p14:creationId xmlns:p14="http://schemas.microsoft.com/office/powerpoint/2010/main" val="2992988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Tras los resultados obtenidos, podemos ver cómo, efectivamente, se consigue aumentar la capacidad con las fibras de pocos modos (FMF).</a:t>
            </a: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En este proyecto se ha logrado transmitir por dos y tres modos, manteniendo un comportamiento cercano al obtenido cuando se transmite por SMF y, en ocasiones, mejor (al presentar menos dispersión). Todo esto sin sobrepasar el límite establecido por Shannon. </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Además, esto se logra sin tener que aumentar la potencia, lo cual sería perjudicial porque aumenta las no linealidades y disminuye el rendimiento.</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el caso donde se estudia el nivel de potencia a la salida de la fibra versus la distancia, se puede concluir que transmitir pulsos más estrechos en frecuencia presenta mejores resultados en el nivel de potencia de salida para diferentes distancias</a:t>
            </a:r>
            <a:r>
              <a:rPr lang="es-ES" sz="1200" kern="1200" dirty="0" smtClean="0">
                <a:solidFill>
                  <a:schemeClr val="tx1"/>
                </a:solidFill>
                <a:effectLst/>
                <a:latin typeface="+mn-lt"/>
                <a:ea typeface="+mn-ea"/>
                <a:cs typeface="+mn-cs"/>
              </a:rPr>
              <a:t>.</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Como líneas futuras que se podrían seguir para ampliar este proyecto, plantearía:</a:t>
            </a:r>
          </a:p>
          <a:p>
            <a:pPr marL="171450" indent="-171450">
              <a:buFontTx/>
              <a:buChar char="-"/>
            </a:pPr>
            <a:r>
              <a:rPr lang="es-ES" sz="1200" kern="1200" dirty="0" smtClean="0">
                <a:solidFill>
                  <a:schemeClr val="tx1"/>
                </a:solidFill>
                <a:effectLst/>
                <a:latin typeface="+mn-lt"/>
                <a:ea typeface="+mn-ea"/>
                <a:cs typeface="+mn-cs"/>
              </a:rPr>
              <a:t>Analizar la BER del</a:t>
            </a:r>
            <a:r>
              <a:rPr lang="es-ES" sz="1200" kern="1200" baseline="0" dirty="0" smtClean="0">
                <a:solidFill>
                  <a:schemeClr val="tx1"/>
                </a:solidFill>
                <a:effectLst/>
                <a:latin typeface="+mn-lt"/>
                <a:ea typeface="+mn-ea"/>
                <a:cs typeface="+mn-cs"/>
              </a:rPr>
              <a:t> sistema.</a:t>
            </a:r>
          </a:p>
          <a:p>
            <a:pPr marL="171450" indent="-171450">
              <a:buFontTx/>
              <a:buChar char="-"/>
            </a:pPr>
            <a:r>
              <a:rPr lang="es-ES" sz="1200" kern="1200" baseline="0" dirty="0" smtClean="0">
                <a:solidFill>
                  <a:schemeClr val="tx1"/>
                </a:solidFill>
                <a:effectLst/>
                <a:latin typeface="+mn-lt"/>
                <a:ea typeface="+mn-ea"/>
                <a:cs typeface="+mn-cs"/>
              </a:rPr>
              <a:t>Aumentar el número </a:t>
            </a:r>
            <a:r>
              <a:rPr lang="es-ES" sz="1200" kern="1200" baseline="0" smtClean="0">
                <a:solidFill>
                  <a:schemeClr val="tx1"/>
                </a:solidFill>
                <a:effectLst/>
                <a:latin typeface="+mn-lt"/>
                <a:ea typeface="+mn-ea"/>
                <a:cs typeface="+mn-cs"/>
              </a:rPr>
              <a:t>de modos.</a:t>
            </a:r>
            <a:endParaRPr lang="es-ES" sz="1200" kern="1200" baseline="0" dirty="0" smtClean="0">
              <a:solidFill>
                <a:schemeClr val="tx1"/>
              </a:solidFill>
              <a:effectLst/>
              <a:latin typeface="+mn-lt"/>
              <a:ea typeface="+mn-ea"/>
              <a:cs typeface="+mn-cs"/>
            </a:endParaRPr>
          </a:p>
          <a:p>
            <a:pPr marL="171450" indent="-171450">
              <a:buFontTx/>
              <a:buChar char="-"/>
            </a:pPr>
            <a:r>
              <a:rPr lang="es-ES" sz="1200" kern="1200" baseline="0" dirty="0" smtClean="0">
                <a:solidFill>
                  <a:schemeClr val="tx1"/>
                </a:solidFill>
                <a:effectLst/>
                <a:latin typeface="+mn-lt"/>
                <a:ea typeface="+mn-ea"/>
                <a:cs typeface="+mn-cs"/>
              </a:rPr>
              <a:t>Añadir nuevos modos LP (los que se presentan en la tabla de la diapositiva 6) y examinar su comportamiento como se ha hecho con los modos LP11a, LP11b, LP01, LP02 y LP21 en este proyecto, comparándolos con la transmisión por una SMF.</a:t>
            </a:r>
          </a:p>
        </p:txBody>
      </p:sp>
      <p:sp>
        <p:nvSpPr>
          <p:cNvPr id="4" name="3 Marcador de número de diapositiva"/>
          <p:cNvSpPr>
            <a:spLocks noGrp="1"/>
          </p:cNvSpPr>
          <p:nvPr>
            <p:ph type="sldNum" sz="quarter" idx="10"/>
          </p:nvPr>
        </p:nvSpPr>
        <p:spPr/>
        <p:txBody>
          <a:bodyPr/>
          <a:lstStyle/>
          <a:p>
            <a:fld id="{EC08726A-76F6-4D84-A877-601E9905A592}" type="slidenum">
              <a:rPr lang="es-ES" smtClean="0"/>
              <a:t>27</a:t>
            </a:fld>
            <a:endParaRPr lang="es-ES"/>
          </a:p>
        </p:txBody>
      </p:sp>
    </p:spTree>
    <p:extLst>
      <p:ext uri="{BB962C8B-B14F-4D97-AF65-F5344CB8AC3E}">
        <p14:creationId xmlns:p14="http://schemas.microsoft.com/office/powerpoint/2010/main" val="3391886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Las recientes mejoras en lo referente a la capacidad han consiguiendo alcanzar un rendimiento cercano al límite teórico impuesto sobre las fibras estándar de modo único (</a:t>
            </a:r>
            <a:r>
              <a:rPr lang="es-ES" dirty="0" err="1" smtClean="0"/>
              <a:t>SMFs</a:t>
            </a:r>
            <a:r>
              <a:rPr lang="es-ES" dirty="0" smtClean="0"/>
              <a:t>) gracias a la fórmula de Shannon combinada con efectos no-lineales.</a:t>
            </a:r>
          </a:p>
          <a:p>
            <a:endParaRPr lang="es-ES" dirty="0" smtClean="0"/>
          </a:p>
          <a:p>
            <a:r>
              <a:rPr lang="es-ES" dirty="0" smtClean="0"/>
              <a:t>Para conseguir aumentar aún más la capacidad de las fibras ópticas, solo quedaba la opción de introducir múltiples caminos ópticos paralelos. Esto se consigue con la multiplexación por división en el espacio (</a:t>
            </a:r>
            <a:r>
              <a:rPr lang="es-ES" i="1" dirty="0" err="1" smtClean="0"/>
              <a:t>space-division</a:t>
            </a:r>
            <a:r>
              <a:rPr lang="es-ES" i="1" dirty="0" smtClean="0"/>
              <a:t> </a:t>
            </a:r>
            <a:r>
              <a:rPr lang="es-ES" i="1" dirty="0" err="1" smtClean="0"/>
              <a:t>multiplexing</a:t>
            </a:r>
            <a:r>
              <a:rPr lang="es-ES" dirty="0" smtClean="0"/>
              <a:t>, SDM).</a:t>
            </a:r>
          </a:p>
          <a:p>
            <a:endParaRPr lang="es-ES" dirty="0" smtClean="0"/>
          </a:p>
          <a:p>
            <a:r>
              <a:rPr lang="es-ES" sz="1200" kern="1200" dirty="0" smtClean="0">
                <a:solidFill>
                  <a:schemeClr val="tx1"/>
                </a:solidFill>
                <a:effectLst/>
                <a:latin typeface="+mn-lt"/>
                <a:ea typeface="+mn-ea"/>
                <a:cs typeface="+mn-cs"/>
              </a:rPr>
              <a:t>Hace aproximadamente una década el sector de la comunicación por fibra óptica empezó a investigar con el objetivo de identificar sistemas de fibra SDM de alta capacidad, escalables y rentables. Y dos tipos de fibra emergieron:</a:t>
            </a:r>
            <a:endParaRPr lang="es-ES" dirty="0" smtClean="0">
              <a:effectLst/>
            </a:endParaRPr>
          </a:p>
          <a:p>
            <a:endParaRPr lang="es-ES" dirty="0" smtClean="0">
              <a:effectLst/>
            </a:endParaRPr>
          </a:p>
          <a:p>
            <a:pPr lvl="0"/>
            <a:r>
              <a:rPr lang="es-ES" sz="1200" kern="1200" dirty="0" smtClean="0">
                <a:solidFill>
                  <a:schemeClr val="tx1"/>
                </a:solidFill>
                <a:effectLst/>
                <a:latin typeface="+mn-lt"/>
                <a:ea typeface="+mn-ea"/>
                <a:cs typeface="+mn-cs"/>
              </a:rPr>
              <a:t>- Las fibras </a:t>
            </a:r>
            <a:r>
              <a:rPr lang="es-ES" sz="1200" kern="1200" dirty="0" err="1" smtClean="0">
                <a:solidFill>
                  <a:schemeClr val="tx1"/>
                </a:solidFill>
                <a:effectLst/>
                <a:latin typeface="+mn-lt"/>
                <a:ea typeface="+mn-ea"/>
                <a:cs typeface="+mn-cs"/>
              </a:rPr>
              <a:t>multinúcleo</a:t>
            </a:r>
            <a:r>
              <a:rPr lang="es-ES" sz="1200"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multi</a:t>
            </a:r>
            <a:r>
              <a:rPr lang="es-ES" sz="1200" i="1"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core</a:t>
            </a:r>
            <a:r>
              <a:rPr lang="es-ES" sz="1200" i="1"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fibers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MFCs</a:t>
            </a:r>
            <a:r>
              <a:rPr lang="es-ES" sz="1200" kern="1200" dirty="0" smtClean="0">
                <a:solidFill>
                  <a:schemeClr val="tx1"/>
                </a:solidFill>
                <a:effectLst/>
                <a:latin typeface="+mn-lt"/>
                <a:ea typeface="+mn-ea"/>
                <a:cs typeface="+mn-cs"/>
              </a:rPr>
              <a:t>, donde múltiples núcleos de guía se introducen en una misma área de revestimiento.</a:t>
            </a:r>
          </a:p>
          <a:p>
            <a:r>
              <a:rPr lang="es-ES" sz="1200" kern="1200" dirty="0" smtClean="0">
                <a:solidFill>
                  <a:schemeClr val="tx1"/>
                </a:solidFill>
                <a:effectLst/>
                <a:latin typeface="+mn-lt"/>
                <a:ea typeface="+mn-ea"/>
                <a:cs typeface="+mn-cs"/>
              </a:rPr>
              <a:t>-</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Las fibras </a:t>
            </a:r>
            <a:r>
              <a:rPr lang="es-ES" sz="1200" kern="1200" dirty="0" err="1" smtClean="0">
                <a:solidFill>
                  <a:schemeClr val="tx1"/>
                </a:solidFill>
                <a:effectLst/>
                <a:latin typeface="+mn-lt"/>
                <a:ea typeface="+mn-ea"/>
                <a:cs typeface="+mn-cs"/>
              </a:rPr>
              <a:t>multimodo</a:t>
            </a:r>
            <a:r>
              <a:rPr lang="es-ES" sz="1200"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multi</a:t>
            </a:r>
            <a:r>
              <a:rPr lang="es-ES" sz="1200" i="1"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mode</a:t>
            </a:r>
            <a:r>
              <a:rPr lang="es-ES" sz="1200" i="1"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fibers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MMFs</a:t>
            </a:r>
            <a:r>
              <a:rPr lang="es-ES" sz="1200" kern="1200" dirty="0" smtClean="0">
                <a:solidFill>
                  <a:schemeClr val="tx1"/>
                </a:solidFill>
                <a:effectLst/>
                <a:latin typeface="+mn-lt"/>
                <a:ea typeface="+mn-ea"/>
                <a:cs typeface="+mn-cs"/>
              </a:rPr>
              <a:t>), donde dentro de un mismo núcleo las ondas de luz se dispersan en múltiples caminos paralelos llamados modos.</a:t>
            </a:r>
          </a:p>
          <a:p>
            <a:r>
              <a:rPr lang="es-ES" sz="1200" kern="1200" dirty="0" smtClean="0">
                <a:solidFill>
                  <a:schemeClr val="tx1"/>
                </a:solidFill>
                <a:effectLst/>
                <a:latin typeface="+mn-lt"/>
                <a:ea typeface="+mn-ea"/>
                <a:cs typeface="+mn-cs"/>
              </a:rPr>
              <a:t> </a:t>
            </a:r>
            <a:endParaRPr lang="es-ES" dirty="0" smtClean="0">
              <a:effectLst/>
            </a:endParaRPr>
          </a:p>
          <a:p>
            <a:r>
              <a:rPr lang="es-ES" sz="1200" kern="1200" dirty="0" smtClean="0">
                <a:solidFill>
                  <a:schemeClr val="tx1"/>
                </a:solidFill>
                <a:effectLst/>
                <a:latin typeface="+mn-lt"/>
                <a:ea typeface="+mn-ea"/>
                <a:cs typeface="+mn-cs"/>
              </a:rPr>
              <a:t>En este trabajo final se investiga el estado del arte de estos dos tipos de fibra óptica, a la vez que se mencionan otros de interés dentro del marco de la SDM, como las fibras </a:t>
            </a:r>
            <a:r>
              <a:rPr lang="es-ES" sz="1200" kern="1200" dirty="0" err="1" smtClean="0">
                <a:solidFill>
                  <a:schemeClr val="tx1"/>
                </a:solidFill>
                <a:effectLst/>
                <a:latin typeface="+mn-lt"/>
                <a:ea typeface="+mn-ea"/>
                <a:cs typeface="+mn-cs"/>
              </a:rPr>
              <a:t>multielemento</a:t>
            </a:r>
            <a:r>
              <a:rPr lang="es-ES" sz="1200" kern="1200" dirty="0" smtClean="0">
                <a:solidFill>
                  <a:schemeClr val="tx1"/>
                </a:solidFill>
                <a:effectLst/>
                <a:latin typeface="+mn-lt"/>
                <a:ea typeface="+mn-ea"/>
                <a:cs typeface="+mn-cs"/>
              </a:rPr>
              <a:t> (MEF) o las fibras de cristal de banda prohibida fotónica de núcleo</a:t>
            </a:r>
            <a:r>
              <a:rPr lang="es-ES" sz="1200" kern="1200" baseline="0" dirty="0" smtClean="0">
                <a:solidFill>
                  <a:schemeClr val="tx1"/>
                </a:solidFill>
                <a:effectLst/>
                <a:latin typeface="+mn-lt"/>
                <a:ea typeface="+mn-ea"/>
                <a:cs typeface="+mn-cs"/>
              </a:rPr>
              <a:t> hueco (HC-PBCF).</a:t>
            </a:r>
            <a:endParaRPr lang="es-E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Después, se implementa una de ellas en Matlab. Se ha escogido dentro de las</a:t>
            </a:r>
            <a:r>
              <a:rPr lang="es-ES" sz="1200" kern="1200" baseline="0" dirty="0" smtClean="0">
                <a:solidFill>
                  <a:schemeClr val="tx1"/>
                </a:solidFill>
                <a:effectLst/>
                <a:latin typeface="+mn-lt"/>
                <a:ea typeface="+mn-ea"/>
                <a:cs typeface="+mn-cs"/>
              </a:rPr>
              <a:t> fibras </a:t>
            </a:r>
            <a:r>
              <a:rPr lang="es-ES" sz="1200" kern="1200" baseline="0" dirty="0" err="1" smtClean="0">
                <a:solidFill>
                  <a:schemeClr val="tx1"/>
                </a:solidFill>
                <a:effectLst/>
                <a:latin typeface="+mn-lt"/>
                <a:ea typeface="+mn-ea"/>
                <a:cs typeface="+mn-cs"/>
              </a:rPr>
              <a:t>multimodo</a:t>
            </a:r>
            <a:r>
              <a:rPr lang="es-ES" sz="1200" kern="1200" baseline="0" dirty="0" smtClean="0">
                <a:solidFill>
                  <a:schemeClr val="tx1"/>
                </a:solidFill>
                <a:effectLst/>
                <a:latin typeface="+mn-lt"/>
                <a:ea typeface="+mn-ea"/>
                <a:cs typeface="+mn-cs"/>
              </a:rPr>
              <a:t>, las llamadas fibras de pocos modos (FMF).</a:t>
            </a:r>
            <a:endParaRPr lang="es-ES" dirty="0" smtClean="0"/>
          </a:p>
        </p:txBody>
      </p:sp>
      <p:sp>
        <p:nvSpPr>
          <p:cNvPr id="4" name="3 Marcador de número de diapositiva"/>
          <p:cNvSpPr>
            <a:spLocks noGrp="1"/>
          </p:cNvSpPr>
          <p:nvPr>
            <p:ph type="sldNum" sz="quarter" idx="10"/>
          </p:nvPr>
        </p:nvSpPr>
        <p:spPr/>
        <p:txBody>
          <a:bodyPr/>
          <a:lstStyle/>
          <a:p>
            <a:fld id="{EC08726A-76F6-4D84-A877-601E9905A592}" type="slidenum">
              <a:rPr lang="es-ES" smtClean="0"/>
              <a:t>3</a:t>
            </a:fld>
            <a:endParaRPr lang="es-ES"/>
          </a:p>
        </p:txBody>
      </p:sp>
    </p:spTree>
    <p:extLst>
      <p:ext uri="{BB962C8B-B14F-4D97-AF65-F5344CB8AC3E}">
        <p14:creationId xmlns:p14="http://schemas.microsoft.com/office/powerpoint/2010/main" val="2916256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Los objetivos del proyecto son los siguientes: [leer diapositiva].</a:t>
            </a:r>
            <a:endParaRPr lang="es-ES" dirty="0"/>
          </a:p>
        </p:txBody>
      </p:sp>
      <p:sp>
        <p:nvSpPr>
          <p:cNvPr id="4" name="3 Marcador de número de diapositiva"/>
          <p:cNvSpPr>
            <a:spLocks noGrp="1"/>
          </p:cNvSpPr>
          <p:nvPr>
            <p:ph type="sldNum" sz="quarter" idx="10"/>
          </p:nvPr>
        </p:nvSpPr>
        <p:spPr/>
        <p:txBody>
          <a:bodyPr/>
          <a:lstStyle/>
          <a:p>
            <a:fld id="{EC08726A-76F6-4D84-A877-601E9905A592}" type="slidenum">
              <a:rPr lang="es-ES" smtClean="0"/>
              <a:t>4</a:t>
            </a:fld>
            <a:endParaRPr lang="es-ES"/>
          </a:p>
        </p:txBody>
      </p:sp>
    </p:spTree>
    <p:extLst>
      <p:ext uri="{BB962C8B-B14F-4D97-AF65-F5344CB8AC3E}">
        <p14:creationId xmlns:p14="http://schemas.microsoft.com/office/powerpoint/2010/main" val="648322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La fibra óptica es </a:t>
                </a:r>
                <a:r>
                  <a:rPr lang="es-ES" sz="1200" b="0" kern="1200" dirty="0" smtClean="0">
                    <a:solidFill>
                      <a:schemeClr val="tx1"/>
                    </a:solidFill>
                    <a:effectLst/>
                    <a:latin typeface="+mn-lt"/>
                    <a:ea typeface="+mn-ea"/>
                    <a:cs typeface="+mn-cs"/>
                  </a:rPr>
                  <a:t>un medio físico de transmisión de información</a:t>
                </a:r>
                <a:r>
                  <a:rPr lang="es-ES" sz="1200" kern="1200" dirty="0" smtClean="0">
                    <a:solidFill>
                      <a:schemeClr val="tx1"/>
                    </a:solidFill>
                    <a:effectLst/>
                    <a:latin typeface="+mn-lt"/>
                    <a:ea typeface="+mn-ea"/>
                    <a:cs typeface="+mn-cs"/>
                  </a:rPr>
                  <a:t>, que consiste en un filamento delgado de vidrio (sílice) o de plástico a través del cual viajan pulsos de luz láser o </a:t>
                </a:r>
                <a:r>
                  <a:rPr lang="es-ES" sz="1200" kern="1200" dirty="0" err="1" smtClean="0">
                    <a:solidFill>
                      <a:schemeClr val="tx1"/>
                    </a:solidFill>
                    <a:effectLst/>
                    <a:latin typeface="+mn-lt"/>
                    <a:ea typeface="+mn-ea"/>
                    <a:cs typeface="+mn-cs"/>
                  </a:rPr>
                  <a:t>led</a:t>
                </a:r>
                <a:r>
                  <a:rPr lang="es-ES" sz="1200" kern="1200" dirty="0" smtClean="0">
                    <a:solidFill>
                      <a:schemeClr val="tx1"/>
                    </a:solidFill>
                    <a:effectLst/>
                    <a:latin typeface="+mn-lt"/>
                    <a:ea typeface="+mn-ea"/>
                    <a:cs typeface="+mn-cs"/>
                  </a:rPr>
                  <a:t>, en los que se contienen los datos a transmitir.</a:t>
                </a:r>
              </a:p>
              <a:p>
                <a:endParaRPr lang="es-ES" dirty="0" smtClean="0"/>
              </a:p>
              <a:p>
                <a:r>
                  <a:rPr lang="es-ES" sz="1200" kern="1200" dirty="0" smtClean="0">
                    <a:solidFill>
                      <a:schemeClr val="tx1"/>
                    </a:solidFill>
                    <a:effectLst/>
                    <a:latin typeface="+mn-lt"/>
                    <a:ea typeface="+mn-ea"/>
                    <a:cs typeface="+mn-cs"/>
                  </a:rPr>
                  <a:t>Como por el cable de fibra óptica viaja una señal luminosa, la transmisión se produce gracias a los fenómenos físicos de reflexión y refracción.</a:t>
                </a: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La </a:t>
                </a:r>
                <a:r>
                  <a:rPr lang="es-ES" sz="1200" u="sng" kern="1200" dirty="0" smtClean="0">
                    <a:solidFill>
                      <a:schemeClr val="tx1"/>
                    </a:solidFill>
                    <a:effectLst/>
                    <a:latin typeface="+mn-lt"/>
                    <a:ea typeface="+mn-ea"/>
                    <a:cs typeface="+mn-cs"/>
                  </a:rPr>
                  <a:t>reflexión</a:t>
                </a:r>
                <a:r>
                  <a:rPr lang="es-ES" sz="1200" kern="1200" dirty="0" smtClean="0">
                    <a:solidFill>
                      <a:schemeClr val="tx1"/>
                    </a:solidFill>
                    <a:effectLst/>
                    <a:latin typeface="+mn-lt"/>
                    <a:ea typeface="+mn-ea"/>
                    <a:cs typeface="+mn-cs"/>
                  </a:rPr>
                  <a:t> de un haz de luz se produce cuando éste incide sobre una superficie de separación de dos medios y se produce el cambio de dirección de la onda que la lleva a tomar una dirección con un ángulo igual al de incidencia.</a:t>
                </a:r>
              </a:p>
              <a:p>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La </a:t>
                </a:r>
                <a:r>
                  <a:rPr lang="es-ES" sz="1200" u="sng" kern="1200" dirty="0" smtClean="0">
                    <a:solidFill>
                      <a:schemeClr val="tx1"/>
                    </a:solidFill>
                    <a:effectLst/>
                    <a:latin typeface="+mn-lt"/>
                    <a:ea typeface="+mn-ea"/>
                    <a:cs typeface="+mn-cs"/>
                  </a:rPr>
                  <a:t>refracción</a:t>
                </a:r>
                <a:r>
                  <a:rPr lang="es-ES" sz="1200" kern="1200" dirty="0" smtClean="0">
                    <a:solidFill>
                      <a:schemeClr val="tx1"/>
                    </a:solidFill>
                    <a:effectLst/>
                    <a:latin typeface="+mn-lt"/>
                    <a:ea typeface="+mn-ea"/>
                    <a:cs typeface="+mn-cs"/>
                  </a:rPr>
                  <a:t> es el cambio de dirección y velocidad que experimenta un haz de luz al pasar de un medio a otro con distinto índice refractivo. La ley de Snell marca la relación entre el ángulo de incidencia (</a:t>
                </a:r>
                <a14:m>
                  <m:oMath xmlns:m="http://schemas.openxmlformats.org/officeDocument/2006/math">
                    <m:acc>
                      <m:accPr>
                        <m:chr m:val="̂"/>
                        <m:ctrlPr>
                          <a:rPr lang="es-ES" sz="1200" i="1" kern="1200">
                            <a:solidFill>
                              <a:schemeClr val="tx1"/>
                            </a:solidFill>
                            <a:effectLst/>
                            <a:latin typeface="Cambria Math"/>
                            <a:ea typeface="+mn-ea"/>
                            <a:cs typeface="+mn-cs"/>
                          </a:rPr>
                        </m:ctrlPr>
                      </m:accPr>
                      <m:e>
                        <m:r>
                          <a:rPr lang="es-ES" sz="1200" i="1" kern="1200">
                            <a:solidFill>
                              <a:schemeClr val="tx1"/>
                            </a:solidFill>
                            <a:effectLst/>
                            <a:latin typeface="Cambria Math"/>
                            <a:ea typeface="+mn-ea"/>
                            <a:cs typeface="+mn-cs"/>
                          </a:rPr>
                          <m:t>𝑖</m:t>
                        </m:r>
                      </m:e>
                    </m:acc>
                  </m:oMath>
                </a14:m>
                <a:r>
                  <a:rPr lang="es-ES" sz="1200" kern="1200" dirty="0">
                    <a:solidFill>
                      <a:schemeClr val="tx1"/>
                    </a:solidFill>
                    <a:effectLst/>
                    <a:latin typeface="+mn-lt"/>
                    <a:ea typeface="+mn-ea"/>
                    <a:cs typeface="+mn-cs"/>
                  </a:rPr>
                  <a:t>), el de refracción (</a:t>
                </a:r>
                <a14:m>
                  <m:oMath xmlns:m="http://schemas.openxmlformats.org/officeDocument/2006/math">
                    <m:acc>
                      <m:accPr>
                        <m:chr m:val="̂"/>
                        <m:ctrlPr>
                          <a:rPr lang="es-ES" sz="1200" i="1" kern="1200">
                            <a:solidFill>
                              <a:schemeClr val="tx1"/>
                            </a:solidFill>
                            <a:effectLst/>
                            <a:latin typeface="Cambria Math"/>
                            <a:ea typeface="+mn-ea"/>
                            <a:cs typeface="+mn-cs"/>
                          </a:rPr>
                        </m:ctrlPr>
                      </m:accPr>
                      <m:e>
                        <m:r>
                          <a:rPr lang="es-ES" sz="1200" i="1" kern="1200">
                            <a:solidFill>
                              <a:schemeClr val="tx1"/>
                            </a:solidFill>
                            <a:effectLst/>
                            <a:latin typeface="Cambria Math"/>
                            <a:ea typeface="+mn-ea"/>
                            <a:cs typeface="+mn-cs"/>
                          </a:rPr>
                          <m:t>𝑟</m:t>
                        </m:r>
                      </m:e>
                    </m:acc>
                  </m:oMath>
                </a14:m>
                <a:r>
                  <a:rPr lang="es-ES" sz="1200" kern="1200" dirty="0">
                    <a:solidFill>
                      <a:schemeClr val="tx1"/>
                    </a:solidFill>
                    <a:effectLst/>
                    <a:latin typeface="+mn-lt"/>
                    <a:ea typeface="+mn-ea"/>
                    <a:cs typeface="+mn-cs"/>
                  </a:rPr>
                  <a:t>) y el de las velocidades (</a:t>
                </a:r>
                <a14:m>
                  <m:oMath xmlns:m="http://schemas.openxmlformats.org/officeDocument/2006/math">
                    <m:sSub>
                      <m:sSubPr>
                        <m:ctrlPr>
                          <a:rPr lang="es-ES" sz="1200" i="1" kern="1200">
                            <a:solidFill>
                              <a:schemeClr val="tx1"/>
                            </a:solidFill>
                            <a:effectLst/>
                            <a:latin typeface="Cambria Math"/>
                            <a:ea typeface="+mn-ea"/>
                            <a:cs typeface="+mn-cs"/>
                          </a:rPr>
                        </m:ctrlPr>
                      </m:sSubPr>
                      <m:e>
                        <m:r>
                          <a:rPr lang="es-ES" sz="1200" i="1" kern="1200">
                            <a:solidFill>
                              <a:schemeClr val="tx1"/>
                            </a:solidFill>
                            <a:effectLst/>
                            <a:latin typeface="Cambria Math"/>
                            <a:ea typeface="+mn-ea"/>
                            <a:cs typeface="+mn-cs"/>
                          </a:rPr>
                          <m:t>𝑣</m:t>
                        </m:r>
                      </m:e>
                      <m:sub>
                        <m:r>
                          <a:rPr lang="es-ES" sz="1200" i="1" kern="1200">
                            <a:solidFill>
                              <a:schemeClr val="tx1"/>
                            </a:solidFill>
                            <a:effectLst/>
                            <a:latin typeface="Cambria Math"/>
                            <a:ea typeface="+mn-ea"/>
                            <a:cs typeface="+mn-cs"/>
                          </a:rPr>
                          <m:t>1</m:t>
                        </m:r>
                      </m:sub>
                    </m:sSub>
                  </m:oMath>
                </a14:m>
                <a:r>
                  <a:rPr lang="es-ES" sz="1200" kern="1200" dirty="0">
                    <a:solidFill>
                      <a:schemeClr val="tx1"/>
                    </a:solidFill>
                    <a:effectLst/>
                    <a:latin typeface="+mn-lt"/>
                    <a:ea typeface="+mn-ea"/>
                    <a:cs typeface="+mn-cs"/>
                  </a:rPr>
                  <a:t> y </a:t>
                </a:r>
                <a14:m>
                  <m:oMath xmlns:m="http://schemas.openxmlformats.org/officeDocument/2006/math">
                    <m:sSub>
                      <m:sSubPr>
                        <m:ctrlPr>
                          <a:rPr lang="es-ES" sz="1200" i="1" kern="1200">
                            <a:solidFill>
                              <a:schemeClr val="tx1"/>
                            </a:solidFill>
                            <a:effectLst/>
                            <a:latin typeface="Cambria Math"/>
                            <a:ea typeface="+mn-ea"/>
                            <a:cs typeface="+mn-cs"/>
                          </a:rPr>
                        </m:ctrlPr>
                      </m:sSubPr>
                      <m:e>
                        <m:r>
                          <a:rPr lang="es-ES" sz="1200" i="1" kern="1200">
                            <a:solidFill>
                              <a:schemeClr val="tx1"/>
                            </a:solidFill>
                            <a:effectLst/>
                            <a:latin typeface="Cambria Math"/>
                            <a:ea typeface="+mn-ea"/>
                            <a:cs typeface="+mn-cs"/>
                          </a:rPr>
                          <m:t>𝑣</m:t>
                        </m:r>
                      </m:e>
                      <m:sub>
                        <m:r>
                          <a:rPr lang="es-ES" sz="1200" i="1" kern="1200">
                            <a:solidFill>
                              <a:schemeClr val="tx1"/>
                            </a:solidFill>
                            <a:effectLst/>
                            <a:latin typeface="Cambria Math"/>
                            <a:ea typeface="+mn-ea"/>
                            <a:cs typeface="+mn-cs"/>
                          </a:rPr>
                          <m:t>2</m:t>
                        </m:r>
                      </m:sub>
                    </m:sSub>
                  </m:oMath>
                </a14:m>
                <a:r>
                  <a:rPr lang="es-ES" sz="1200" kern="1200" dirty="0">
                    <a:solidFill>
                      <a:schemeClr val="tx1"/>
                    </a:solidFill>
                    <a:effectLst/>
                    <a:latin typeface="+mn-lt"/>
                    <a:ea typeface="+mn-ea"/>
                    <a:cs typeface="+mn-cs"/>
                  </a:rPr>
                  <a:t>) de las ondas en los distintos </a:t>
                </a:r>
                <a:r>
                  <a:rPr lang="es-ES" sz="1200" kern="1200" dirty="0" smtClean="0">
                    <a:solidFill>
                      <a:schemeClr val="tx1"/>
                    </a:solidFill>
                    <a:effectLst/>
                    <a:latin typeface="+mn-lt"/>
                    <a:ea typeface="+mn-ea"/>
                    <a:cs typeface="+mn-cs"/>
                  </a:rPr>
                  <a:t>medios.</a:t>
                </a:r>
                <a:endParaRPr lang="es-ES" dirty="0"/>
              </a:p>
            </p:txBody>
          </p:sp>
        </mc:Choice>
        <mc:Fallback xmlns="">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La fibra óptica es </a:t>
                </a:r>
                <a:r>
                  <a:rPr lang="es-ES" sz="1200" b="0" kern="1200" dirty="0" smtClean="0">
                    <a:solidFill>
                      <a:schemeClr val="tx1"/>
                    </a:solidFill>
                    <a:effectLst/>
                    <a:latin typeface="+mn-lt"/>
                    <a:ea typeface="+mn-ea"/>
                    <a:cs typeface="+mn-cs"/>
                  </a:rPr>
                  <a:t>un medio físico de transmisión de información</a:t>
                </a:r>
                <a:r>
                  <a:rPr lang="es-ES" sz="1200" kern="1200" dirty="0" smtClean="0">
                    <a:solidFill>
                      <a:schemeClr val="tx1"/>
                    </a:solidFill>
                    <a:effectLst/>
                    <a:latin typeface="+mn-lt"/>
                    <a:ea typeface="+mn-ea"/>
                    <a:cs typeface="+mn-cs"/>
                  </a:rPr>
                  <a:t>, que consiste en un filamento delgado de vidrio (sílice) o de plástico a través del cual viajan pulsos de luz láser o </a:t>
                </a:r>
                <a:r>
                  <a:rPr lang="es-ES" sz="1200" kern="1200" dirty="0" err="1" smtClean="0">
                    <a:solidFill>
                      <a:schemeClr val="tx1"/>
                    </a:solidFill>
                    <a:effectLst/>
                    <a:latin typeface="+mn-lt"/>
                    <a:ea typeface="+mn-ea"/>
                    <a:cs typeface="+mn-cs"/>
                  </a:rPr>
                  <a:t>led</a:t>
                </a:r>
                <a:r>
                  <a:rPr lang="es-ES" sz="1200" kern="1200" dirty="0" smtClean="0">
                    <a:solidFill>
                      <a:schemeClr val="tx1"/>
                    </a:solidFill>
                    <a:effectLst/>
                    <a:latin typeface="+mn-lt"/>
                    <a:ea typeface="+mn-ea"/>
                    <a:cs typeface="+mn-cs"/>
                  </a:rPr>
                  <a:t>, en los que se contienen los datos a transmitir.</a:t>
                </a:r>
              </a:p>
              <a:p>
                <a:endParaRPr lang="es-ES" dirty="0" smtClean="0"/>
              </a:p>
              <a:p>
                <a:r>
                  <a:rPr lang="es-ES" sz="1200" kern="1200" dirty="0" smtClean="0">
                    <a:solidFill>
                      <a:schemeClr val="tx1"/>
                    </a:solidFill>
                    <a:effectLst/>
                    <a:latin typeface="+mn-lt"/>
                    <a:ea typeface="+mn-ea"/>
                    <a:cs typeface="+mn-cs"/>
                  </a:rPr>
                  <a:t>Como por el cable de fibra óptica viaja una señal luminosa, la transmisión se produce gracias a los fenómenos físicos de reflexión y refracción.</a:t>
                </a: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La </a:t>
                </a:r>
                <a:r>
                  <a:rPr lang="es-ES" sz="1200" u="sng" kern="1200" dirty="0" smtClean="0">
                    <a:solidFill>
                      <a:schemeClr val="tx1"/>
                    </a:solidFill>
                    <a:effectLst/>
                    <a:latin typeface="+mn-lt"/>
                    <a:ea typeface="+mn-ea"/>
                    <a:cs typeface="+mn-cs"/>
                  </a:rPr>
                  <a:t>reflexión</a:t>
                </a:r>
                <a:r>
                  <a:rPr lang="es-ES" sz="1200" kern="1200" dirty="0" smtClean="0">
                    <a:solidFill>
                      <a:schemeClr val="tx1"/>
                    </a:solidFill>
                    <a:effectLst/>
                    <a:latin typeface="+mn-lt"/>
                    <a:ea typeface="+mn-ea"/>
                    <a:cs typeface="+mn-cs"/>
                  </a:rPr>
                  <a:t> de un haz de luz se produce cuando éste incide sobre una superficie de separación de dos medios y se produce el cambio de dirección de la onda que la lleva a tomar una dirección con un ángulo igual al de incidencia.</a:t>
                </a:r>
              </a:p>
              <a:p>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La </a:t>
                </a:r>
                <a:r>
                  <a:rPr lang="es-ES" sz="1200" u="sng" kern="1200" dirty="0" smtClean="0">
                    <a:solidFill>
                      <a:schemeClr val="tx1"/>
                    </a:solidFill>
                    <a:effectLst/>
                    <a:latin typeface="+mn-lt"/>
                    <a:ea typeface="+mn-ea"/>
                    <a:cs typeface="+mn-cs"/>
                  </a:rPr>
                  <a:t>refracción</a:t>
                </a:r>
                <a:r>
                  <a:rPr lang="es-ES" sz="1200" kern="1200" dirty="0" smtClean="0">
                    <a:solidFill>
                      <a:schemeClr val="tx1"/>
                    </a:solidFill>
                    <a:effectLst/>
                    <a:latin typeface="+mn-lt"/>
                    <a:ea typeface="+mn-ea"/>
                    <a:cs typeface="+mn-cs"/>
                  </a:rPr>
                  <a:t> es el cambio de dirección y velocidad que experimenta un haz de luz al pasar de un medio a otro con distinto índice refractivo. La ley de Snell marca la relación entre el ángulo de incidencia (</a:t>
                </a:r>
                <a:r>
                  <a:rPr lang="es-ES" sz="1200" i="0" kern="1200">
                    <a:solidFill>
                      <a:schemeClr val="tx1"/>
                    </a:solidFill>
                    <a:effectLst/>
                    <a:latin typeface="+mn-lt"/>
                    <a:ea typeface="+mn-ea"/>
                    <a:cs typeface="+mn-cs"/>
                  </a:rPr>
                  <a:t>𝑖 ̂</a:t>
                </a:r>
                <a:r>
                  <a:rPr lang="es-ES" sz="1200" kern="1200" dirty="0">
                    <a:solidFill>
                      <a:schemeClr val="tx1"/>
                    </a:solidFill>
                    <a:effectLst/>
                    <a:latin typeface="+mn-lt"/>
                    <a:ea typeface="+mn-ea"/>
                    <a:cs typeface="+mn-cs"/>
                  </a:rPr>
                  <a:t>), el de refracción (</a:t>
                </a:r>
                <a:r>
                  <a:rPr lang="es-ES" sz="1200" i="0" kern="1200">
                    <a:solidFill>
                      <a:schemeClr val="tx1"/>
                    </a:solidFill>
                    <a:effectLst/>
                    <a:latin typeface="+mn-lt"/>
                    <a:ea typeface="+mn-ea"/>
                    <a:cs typeface="+mn-cs"/>
                  </a:rPr>
                  <a:t>𝑟 ̂</a:t>
                </a:r>
                <a:r>
                  <a:rPr lang="es-ES" sz="1200" kern="1200" dirty="0">
                    <a:solidFill>
                      <a:schemeClr val="tx1"/>
                    </a:solidFill>
                    <a:effectLst/>
                    <a:latin typeface="+mn-lt"/>
                    <a:ea typeface="+mn-ea"/>
                    <a:cs typeface="+mn-cs"/>
                  </a:rPr>
                  <a:t>) y el de las velocidades (</a:t>
                </a:r>
                <a:r>
                  <a:rPr lang="es-ES" sz="1200" i="0" kern="1200">
                    <a:solidFill>
                      <a:schemeClr val="tx1"/>
                    </a:solidFill>
                    <a:effectLst/>
                    <a:latin typeface="+mn-lt"/>
                    <a:ea typeface="+mn-ea"/>
                    <a:cs typeface="+mn-cs"/>
                  </a:rPr>
                  <a:t>𝑣_1</a:t>
                </a:r>
                <a:r>
                  <a:rPr lang="es-ES" sz="1200" kern="1200" dirty="0">
                    <a:solidFill>
                      <a:schemeClr val="tx1"/>
                    </a:solidFill>
                    <a:effectLst/>
                    <a:latin typeface="+mn-lt"/>
                    <a:ea typeface="+mn-ea"/>
                    <a:cs typeface="+mn-cs"/>
                  </a:rPr>
                  <a:t> y </a:t>
                </a:r>
                <a:r>
                  <a:rPr lang="es-ES" sz="1200" i="0" kern="1200">
                    <a:solidFill>
                      <a:schemeClr val="tx1"/>
                    </a:solidFill>
                    <a:effectLst/>
                    <a:latin typeface="+mn-lt"/>
                    <a:ea typeface="+mn-ea"/>
                    <a:cs typeface="+mn-cs"/>
                  </a:rPr>
                  <a:t>𝑣_2</a:t>
                </a:r>
                <a:r>
                  <a:rPr lang="es-ES" sz="1200" kern="1200" dirty="0">
                    <a:solidFill>
                      <a:schemeClr val="tx1"/>
                    </a:solidFill>
                    <a:effectLst/>
                    <a:latin typeface="+mn-lt"/>
                    <a:ea typeface="+mn-ea"/>
                    <a:cs typeface="+mn-cs"/>
                  </a:rPr>
                  <a:t>) de las ondas en los distintos </a:t>
                </a:r>
                <a:r>
                  <a:rPr lang="es-ES" sz="1200" kern="1200" dirty="0" smtClean="0">
                    <a:solidFill>
                      <a:schemeClr val="tx1"/>
                    </a:solidFill>
                    <a:effectLst/>
                    <a:latin typeface="+mn-lt"/>
                    <a:ea typeface="+mn-ea"/>
                    <a:cs typeface="+mn-cs"/>
                  </a:rPr>
                  <a:t>medios.</a:t>
                </a:r>
                <a:endParaRPr lang="es-ES" dirty="0"/>
              </a:p>
            </p:txBody>
          </p:sp>
        </mc:Fallback>
      </mc:AlternateContent>
      <p:sp>
        <p:nvSpPr>
          <p:cNvPr id="4" name="3 Marcador de número de diapositiva"/>
          <p:cNvSpPr>
            <a:spLocks noGrp="1"/>
          </p:cNvSpPr>
          <p:nvPr>
            <p:ph type="sldNum" sz="quarter" idx="10"/>
          </p:nvPr>
        </p:nvSpPr>
        <p:spPr/>
        <p:txBody>
          <a:bodyPr/>
          <a:lstStyle/>
          <a:p>
            <a:fld id="{EC08726A-76F6-4D84-A877-601E9905A592}" type="slidenum">
              <a:rPr lang="es-ES" smtClean="0"/>
              <a:t>5</a:t>
            </a:fld>
            <a:endParaRPr lang="es-ES"/>
          </a:p>
        </p:txBody>
      </p:sp>
    </p:spTree>
    <p:extLst>
      <p:ext uri="{BB962C8B-B14F-4D97-AF65-F5344CB8AC3E}">
        <p14:creationId xmlns:p14="http://schemas.microsoft.com/office/powerpoint/2010/main" val="4230265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Las ondas electromagnéticas viajan a través de la guía de ondas en diferentes modos de propagación. Un modo es la manera en la que la energía se puede propagar a lo largo de una guía y para que todos estos modos existan se deben satisfacer ciertas condiciones de frontera.</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Los modos de propagación dependen de la longitud de onda, de su polarización y de las dimensiones de la guía.</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Los modos se clasifican en:</a:t>
                </a:r>
              </a:p>
              <a:p>
                <a:r>
                  <a:rPr lang="es-ES" sz="1200" kern="1200" dirty="0" smtClean="0">
                    <a:solidFill>
                      <a:schemeClr val="tx1"/>
                    </a:solidFill>
                    <a:effectLst/>
                    <a:latin typeface="+mn-lt"/>
                    <a:ea typeface="+mn-ea"/>
                    <a:cs typeface="+mn-cs"/>
                  </a:rPr>
                  <a:t>-</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Modo TE (Transversal eléctrico): la componente del campo eléctrico en la dirección de propagación es nula.</a:t>
                </a:r>
              </a:p>
              <a:p>
                <a:pPr lvl="0"/>
                <a:r>
                  <a:rPr lang="es-ES" sz="1200" kern="1200" dirty="0" smtClean="0">
                    <a:solidFill>
                      <a:schemeClr val="tx1"/>
                    </a:solidFill>
                    <a:effectLst/>
                    <a:latin typeface="+mn-lt"/>
                    <a:ea typeface="+mn-ea"/>
                    <a:cs typeface="+mn-cs"/>
                  </a:rPr>
                  <a:t>- Modo TM (Transversal magnético): la componente del campo magnético en la dirección de propagación es nula.</a:t>
                </a:r>
              </a:p>
              <a:p>
                <a:pPr lvl="0"/>
                <a:r>
                  <a:rPr lang="es-ES" sz="1200" kern="1200" dirty="0" smtClean="0">
                    <a:solidFill>
                      <a:schemeClr val="tx1"/>
                    </a:solidFill>
                    <a:effectLst/>
                    <a:latin typeface="+mn-lt"/>
                    <a:ea typeface="+mn-ea"/>
                    <a:cs typeface="+mn-cs"/>
                  </a:rPr>
                  <a:t>- Modo TEM (Transversal electromagnético): la componente tanto del campo eléctrico como del magnético en la dirección de propagación es nula.</a:t>
                </a:r>
              </a:p>
              <a:p>
                <a:pPr lvl="0"/>
                <a:r>
                  <a:rPr lang="es-ES" sz="1200" kern="1200" dirty="0" smtClean="0">
                    <a:solidFill>
                      <a:schemeClr val="tx1"/>
                    </a:solidFill>
                    <a:effectLst/>
                    <a:latin typeface="+mn-lt"/>
                    <a:ea typeface="+mn-ea"/>
                    <a:cs typeface="+mn-cs"/>
                  </a:rPr>
                  <a:t>- Modo HE o EH (Híbrido): sí tienen componente en la dirección de propagación tanto en el campo eléctrico como en el magnético.</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resolución de las ecuaciones de Maxwell para una guía de onda cilíndrica con condiciones de frontera establecidas por la geometría de la fibra, nos presenta la siguiente ecuación electromagnética (ver en la</a:t>
                </a:r>
                <a:r>
                  <a:rPr lang="es-ES" sz="1200" kern="1200" baseline="0" dirty="0" smtClean="0">
                    <a:solidFill>
                      <a:schemeClr val="tx1"/>
                    </a:solidFill>
                    <a:effectLst/>
                    <a:latin typeface="+mn-lt"/>
                    <a:ea typeface="+mn-ea"/>
                    <a:cs typeface="+mn-cs"/>
                  </a:rPr>
                  <a:t> diapositiva).</a:t>
                </a:r>
              </a:p>
              <a:p>
                <a:endParaRPr lang="es-ES" sz="1200" kern="1200" baseline="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Cuando se cumple la condición en que la diferencia entre los índices de refracción del núcleo y el revestimiento de la fibra tienen un valor mucho más pequeño que 1 ( </a:t>
                </a:r>
                <a14:m>
                  <m:oMath xmlns:m="http://schemas.openxmlformats.org/officeDocument/2006/math">
                    <m:sSub>
                      <m:sSubPr>
                        <m:ctrlPr>
                          <a:rPr lang="es-ES" sz="1200" i="1" kern="1200">
                            <a:solidFill>
                              <a:schemeClr val="tx1"/>
                            </a:solidFill>
                            <a:effectLst/>
                            <a:latin typeface="Cambria Math"/>
                            <a:ea typeface="+mn-ea"/>
                            <a:cs typeface="+mn-cs"/>
                          </a:rPr>
                        </m:ctrlPr>
                      </m:sSubPr>
                      <m:e>
                        <m:r>
                          <a:rPr lang="es-ES" sz="1200" i="1" kern="1200">
                            <a:solidFill>
                              <a:schemeClr val="tx1"/>
                            </a:solidFill>
                            <a:effectLst/>
                            <a:latin typeface="Cambria Math"/>
                            <a:ea typeface="+mn-ea"/>
                            <a:cs typeface="+mn-cs"/>
                          </a:rPr>
                          <m:t>𝑛</m:t>
                        </m:r>
                      </m:e>
                      <m:sub>
                        <m:r>
                          <a:rPr lang="es-ES" sz="1200" i="1" kern="1200">
                            <a:solidFill>
                              <a:schemeClr val="tx1"/>
                            </a:solidFill>
                            <a:effectLst/>
                            <a:latin typeface="Cambria Math"/>
                            <a:ea typeface="+mn-ea"/>
                            <a:cs typeface="+mn-cs"/>
                          </a:rPr>
                          <m:t>1</m:t>
                        </m:r>
                      </m:sub>
                    </m:sSub>
                    <m:r>
                      <a:rPr lang="es-ES" sz="1200" i="1" kern="1200">
                        <a:solidFill>
                          <a:schemeClr val="tx1"/>
                        </a:solidFill>
                        <a:effectLst/>
                        <a:latin typeface="Cambria Math"/>
                        <a:ea typeface="+mn-ea"/>
                        <a:cs typeface="+mn-cs"/>
                      </a:rPr>
                      <m:t>−</m:t>
                    </m:r>
                    <m:sSub>
                      <m:sSubPr>
                        <m:ctrlPr>
                          <a:rPr lang="es-ES" sz="1200" i="1" kern="1200">
                            <a:solidFill>
                              <a:schemeClr val="tx1"/>
                            </a:solidFill>
                            <a:effectLst/>
                            <a:latin typeface="Cambria Math"/>
                            <a:ea typeface="+mn-ea"/>
                            <a:cs typeface="+mn-cs"/>
                          </a:rPr>
                        </m:ctrlPr>
                      </m:sSubPr>
                      <m:e>
                        <m:r>
                          <a:rPr lang="es-ES" sz="1200" i="1" kern="1200">
                            <a:solidFill>
                              <a:schemeClr val="tx1"/>
                            </a:solidFill>
                            <a:effectLst/>
                            <a:latin typeface="Cambria Math"/>
                            <a:ea typeface="+mn-ea"/>
                            <a:cs typeface="+mn-cs"/>
                          </a:rPr>
                          <m:t>𝑛</m:t>
                        </m:r>
                      </m:e>
                      <m:sub>
                        <m:r>
                          <a:rPr lang="es-ES" sz="1200" i="1" kern="1200">
                            <a:solidFill>
                              <a:schemeClr val="tx1"/>
                            </a:solidFill>
                            <a:effectLst/>
                            <a:latin typeface="Cambria Math"/>
                            <a:ea typeface="+mn-ea"/>
                            <a:cs typeface="+mn-cs"/>
                          </a:rPr>
                          <m:t>2</m:t>
                        </m:r>
                      </m:sub>
                    </m:sSub>
                    <m:r>
                      <a:rPr lang="es-ES" sz="1200" i="1" kern="1200">
                        <a:solidFill>
                          <a:schemeClr val="tx1"/>
                        </a:solidFill>
                        <a:effectLst/>
                        <a:latin typeface="Cambria Math"/>
                        <a:ea typeface="+mn-ea"/>
                        <a:cs typeface="+mn-cs"/>
                      </a:rPr>
                      <m:t>≪1</m:t>
                    </m:r>
                  </m:oMath>
                </a14:m>
                <a:r>
                  <a:rPr lang="es-ES" sz="1200" kern="1200" dirty="0" smtClean="0">
                    <a:solidFill>
                      <a:schemeClr val="tx1"/>
                    </a:solidFill>
                    <a:effectLst/>
                    <a:latin typeface="+mn-lt"/>
                    <a:ea typeface="+mn-ea"/>
                    <a:cs typeface="+mn-cs"/>
                  </a:rPr>
                  <a:t>)</a:t>
                </a:r>
                <a:r>
                  <a:rPr lang="es-ES" sz="1200" kern="1200" dirty="0">
                    <a:solidFill>
                      <a:schemeClr val="tx1"/>
                    </a:solidFill>
                    <a:effectLst/>
                    <a:latin typeface="+mn-lt"/>
                    <a:ea typeface="+mn-ea"/>
                    <a:cs typeface="+mn-cs"/>
                  </a:rPr>
                  <a:t>, se está haciendo una aproximación para simplificar el tratamiento de las ecuaciones de Maxwell, cuya resolución exacta es matemáticamente complicada y conduce a resultados complejos</a:t>
                </a:r>
                <a:r>
                  <a:rPr lang="es-ES" sz="1200" kern="1200" dirty="0" smtClean="0">
                    <a:solidFill>
                      <a:schemeClr val="tx1"/>
                    </a:solidFill>
                    <a:effectLst/>
                    <a:latin typeface="+mn-lt"/>
                    <a:ea typeface="+mn-ea"/>
                    <a:cs typeface="+mn-cs"/>
                  </a:rPr>
                  <a:t>.</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Esta aproximación se denomina de modos débilmente guiados o </a:t>
                </a:r>
                <a:r>
                  <a:rPr lang="es-ES" sz="1200" i="1" kern="1200" dirty="0" err="1" smtClean="0">
                    <a:solidFill>
                      <a:schemeClr val="tx1"/>
                    </a:solidFill>
                    <a:effectLst/>
                    <a:latin typeface="+mn-lt"/>
                    <a:ea typeface="+mn-ea"/>
                    <a:cs typeface="+mn-cs"/>
                  </a:rPr>
                  <a:t>weakly-guided</a:t>
                </a:r>
                <a:r>
                  <a:rPr lang="es-ES" sz="1200" i="1"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modes</a:t>
                </a:r>
                <a:r>
                  <a:rPr lang="es-ES" sz="1200" i="1" kern="120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(WGM).</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primera consecuencia de la adopción del modelo WGM es la aparición de los denominados modos linealmente polarizados o modos LP, los cuales no son soluciones directas de las ecuaciones de Maxwell (a excepción del modo fundamental), sino combinaciones lineales de varias soluciones.</a:t>
                </a: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La adopción de modos LP permite evitar el uso de los modos EH, HE, TE y TM dentro de la aproximación WGM. En la</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tabla de la diapositiva se muestran las correspondencias entre modos exactos y modos LP. En este proyecto, se trabajarán con los modos LP11, LP01, LP02 y LP21.</a:t>
                </a:r>
                <a:endParaRPr lang="es-ES" dirty="0"/>
              </a:p>
            </p:txBody>
          </p:sp>
        </mc:Choice>
        <mc:Fallback xmlns="">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Las ondas electromagnéticas viajan a través de la guía de ondas en diferentes modos de propagación. Un modo es la manera en la que la energía se puede propagar a lo largo de una guía y para que todos estos modos existan se deben satisfacer ciertas condiciones de frontera.</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Los modos de propagación dependen de la longitud de onda, de su polarización y de las dimensiones de la guía.</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Los modos se clasifican en:</a:t>
                </a:r>
              </a:p>
              <a:p>
                <a:r>
                  <a:rPr lang="es-ES" sz="1200" kern="1200" dirty="0" smtClean="0">
                    <a:solidFill>
                      <a:schemeClr val="tx1"/>
                    </a:solidFill>
                    <a:effectLst/>
                    <a:latin typeface="+mn-lt"/>
                    <a:ea typeface="+mn-ea"/>
                    <a:cs typeface="+mn-cs"/>
                  </a:rPr>
                  <a:t>-</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Modo TE (Transversal eléctrico): la componente del campo eléctrico en la dirección de propagación es nula.</a:t>
                </a:r>
              </a:p>
              <a:p>
                <a:pPr lvl="0"/>
                <a:r>
                  <a:rPr lang="es-ES" sz="1200" kern="1200" dirty="0" smtClean="0">
                    <a:solidFill>
                      <a:schemeClr val="tx1"/>
                    </a:solidFill>
                    <a:effectLst/>
                    <a:latin typeface="+mn-lt"/>
                    <a:ea typeface="+mn-ea"/>
                    <a:cs typeface="+mn-cs"/>
                  </a:rPr>
                  <a:t>- Modo TM (Transversal magnético): la componente del campo magnético en la dirección de propagación es nula.</a:t>
                </a:r>
              </a:p>
              <a:p>
                <a:pPr lvl="0"/>
                <a:r>
                  <a:rPr lang="es-ES" sz="1200" kern="1200" dirty="0" smtClean="0">
                    <a:solidFill>
                      <a:schemeClr val="tx1"/>
                    </a:solidFill>
                    <a:effectLst/>
                    <a:latin typeface="+mn-lt"/>
                    <a:ea typeface="+mn-ea"/>
                    <a:cs typeface="+mn-cs"/>
                  </a:rPr>
                  <a:t>- Modo TEM (Transversal electromagnético): la componente tanto del campo eléctrico como del magnético en la dirección de propagación es nula.</a:t>
                </a:r>
              </a:p>
              <a:p>
                <a:pPr lvl="0"/>
                <a:r>
                  <a:rPr lang="es-ES" sz="1200" kern="1200" dirty="0" smtClean="0">
                    <a:solidFill>
                      <a:schemeClr val="tx1"/>
                    </a:solidFill>
                    <a:effectLst/>
                    <a:latin typeface="+mn-lt"/>
                    <a:ea typeface="+mn-ea"/>
                    <a:cs typeface="+mn-cs"/>
                  </a:rPr>
                  <a:t>- Modo HE o EH (Híbrido): sí tienen componente en la dirección de propagación tanto en el campo eléctrico como en el magnético.</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resolución de las ecuaciones de Maxwell para una guía de onda cilíndrica con condiciones de frontera establecidas por la geometría de la fibra, nos presenta la siguiente ecuación electromagnética (ver en la</a:t>
                </a:r>
                <a:r>
                  <a:rPr lang="es-ES" sz="1200" kern="1200" baseline="0" dirty="0" smtClean="0">
                    <a:solidFill>
                      <a:schemeClr val="tx1"/>
                    </a:solidFill>
                    <a:effectLst/>
                    <a:latin typeface="+mn-lt"/>
                    <a:ea typeface="+mn-ea"/>
                    <a:cs typeface="+mn-cs"/>
                  </a:rPr>
                  <a:t> diapositiva).</a:t>
                </a:r>
              </a:p>
              <a:p>
                <a:endParaRPr lang="es-ES" sz="1200" kern="1200" baseline="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Cuando se cumple la condición en que la diferencia entre los índices de refracción del núcleo y el revestimiento de la fibra tienen un valor mucho más pequeño que 1 ( </a:t>
                </a:r>
                <a:r>
                  <a:rPr lang="es-ES" sz="1200" i="0" kern="1200">
                    <a:solidFill>
                      <a:schemeClr val="tx1"/>
                    </a:solidFill>
                    <a:effectLst/>
                    <a:latin typeface="+mn-lt"/>
                    <a:ea typeface="+mn-ea"/>
                    <a:cs typeface="+mn-cs"/>
                  </a:rPr>
                  <a:t>𝑛_1−𝑛_2≪1</a:t>
                </a:r>
                <a:r>
                  <a:rPr lang="es-ES" sz="1200" kern="1200" dirty="0" smtClean="0">
                    <a:solidFill>
                      <a:schemeClr val="tx1"/>
                    </a:solidFill>
                    <a:effectLst/>
                    <a:latin typeface="+mn-lt"/>
                    <a:ea typeface="+mn-ea"/>
                    <a:cs typeface="+mn-cs"/>
                  </a:rPr>
                  <a:t>)</a:t>
                </a:r>
                <a:r>
                  <a:rPr lang="es-ES" sz="1200" kern="1200" dirty="0">
                    <a:solidFill>
                      <a:schemeClr val="tx1"/>
                    </a:solidFill>
                    <a:effectLst/>
                    <a:latin typeface="+mn-lt"/>
                    <a:ea typeface="+mn-ea"/>
                    <a:cs typeface="+mn-cs"/>
                  </a:rPr>
                  <a:t>, se está haciendo una aproximación para simplificar el tratamiento de las ecuaciones de Maxwell, cuya resolución exacta es matemáticamente complicada y conduce a resultados complejos</a:t>
                </a:r>
                <a:r>
                  <a:rPr lang="es-ES" sz="1200" kern="1200" dirty="0" smtClean="0">
                    <a:solidFill>
                      <a:schemeClr val="tx1"/>
                    </a:solidFill>
                    <a:effectLst/>
                    <a:latin typeface="+mn-lt"/>
                    <a:ea typeface="+mn-ea"/>
                    <a:cs typeface="+mn-cs"/>
                  </a:rPr>
                  <a:t>.</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Esta aproximación se denomina de modos débilmente guiados o </a:t>
                </a:r>
                <a:r>
                  <a:rPr lang="es-ES" sz="1200" i="1" kern="1200" dirty="0" err="1" smtClean="0">
                    <a:solidFill>
                      <a:schemeClr val="tx1"/>
                    </a:solidFill>
                    <a:effectLst/>
                    <a:latin typeface="+mn-lt"/>
                    <a:ea typeface="+mn-ea"/>
                    <a:cs typeface="+mn-cs"/>
                  </a:rPr>
                  <a:t>weakly-guided</a:t>
                </a:r>
                <a:r>
                  <a:rPr lang="es-ES" sz="1200" i="1"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modes</a:t>
                </a:r>
                <a:r>
                  <a:rPr lang="es-ES" sz="1200" i="1" kern="120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(WGM).</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primera consecuencia de la adopción del modelo WGM es la aparición de los denominados modos linealmente polarizados o modos LP, los cuales no son soluciones directas de las ecuaciones de Maxwell (a excepción del modo fundamental), sino combinaciones lineales de varias soluciones.</a:t>
                </a: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La adopción de modos LP permite evitar el uso de los modos EH, HE, TE y TM dentro de la aproximación WGM. En la</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tabla de la diapositiva se muestran las correspondencias entre modos exactos y modos LP. En este proyecto, se trabajarán con los modos LP11, LP01, LP02 y LP21.</a:t>
                </a:r>
                <a:endParaRPr lang="es-ES" dirty="0"/>
              </a:p>
            </p:txBody>
          </p:sp>
        </mc:Fallback>
      </mc:AlternateContent>
      <p:sp>
        <p:nvSpPr>
          <p:cNvPr id="4" name="3 Marcador de número de diapositiva"/>
          <p:cNvSpPr>
            <a:spLocks noGrp="1"/>
          </p:cNvSpPr>
          <p:nvPr>
            <p:ph type="sldNum" sz="quarter" idx="10"/>
          </p:nvPr>
        </p:nvSpPr>
        <p:spPr/>
        <p:txBody>
          <a:bodyPr/>
          <a:lstStyle/>
          <a:p>
            <a:fld id="{EC08726A-76F6-4D84-A877-601E9905A592}" type="slidenum">
              <a:rPr lang="es-ES" smtClean="0"/>
              <a:t>6</a:t>
            </a:fld>
            <a:endParaRPr lang="es-ES"/>
          </a:p>
        </p:txBody>
      </p:sp>
    </p:spTree>
    <p:extLst>
      <p:ext uri="{BB962C8B-B14F-4D97-AF65-F5344CB8AC3E}">
        <p14:creationId xmlns:p14="http://schemas.microsoft.com/office/powerpoint/2010/main" val="1164575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La multiplexación es la técnica de combinar dos o más señales, y transmitirlas por un solo medio de transmisión. Se comparte la capacidad de transmisión de datos sobre un mismo enlace, de manera que se aumenta la eficiencia. El dispositivo encargado de recibir varias entradas y transmitirlas por un medio de transmisión compartido es el multiplexor (dispositivo de la izquierda en</a:t>
            </a:r>
            <a:r>
              <a:rPr lang="es-ES" sz="1200" kern="1200" baseline="0" dirty="0" smtClean="0">
                <a:solidFill>
                  <a:schemeClr val="tx1"/>
                </a:solidFill>
                <a:effectLst/>
                <a:latin typeface="+mn-lt"/>
                <a:ea typeface="+mn-ea"/>
                <a:cs typeface="+mn-cs"/>
              </a:rPr>
              <a:t> la imagen)</a:t>
            </a:r>
            <a:r>
              <a:rPr lang="es-ES" sz="1200" kern="1200" dirty="0" smtClean="0">
                <a:solidFill>
                  <a:schemeClr val="tx1"/>
                </a:solidFill>
                <a:effectLst/>
                <a:latin typeface="+mn-lt"/>
                <a:ea typeface="+mn-ea"/>
                <a:cs typeface="+mn-cs"/>
              </a:rPr>
              <a:t>, y el dispositivo que hace lo contrario es el demultiplexor</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(dispositivo de la derecha en</a:t>
            </a:r>
            <a:r>
              <a:rPr lang="es-ES" sz="1200" kern="1200" baseline="0" dirty="0" smtClean="0">
                <a:solidFill>
                  <a:schemeClr val="tx1"/>
                </a:solidFill>
                <a:effectLst/>
                <a:latin typeface="+mn-lt"/>
                <a:ea typeface="+mn-ea"/>
                <a:cs typeface="+mn-cs"/>
              </a:rPr>
              <a:t> la imagen).</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la comunicación por fibra óptica, la multiplexación se considera el principal medio para la expansión de la ingeniería de redes de fibra existente</a:t>
            </a:r>
            <a:r>
              <a:rPr lang="es-ES" sz="1200" kern="1200" baseline="0" dirty="0" smtClean="0">
                <a:solidFill>
                  <a:schemeClr val="tx1"/>
                </a:solidFill>
                <a:effectLst/>
                <a:latin typeface="+mn-lt"/>
                <a:ea typeface="+mn-ea"/>
                <a:cs typeface="+mn-cs"/>
              </a:rPr>
              <a:t> dado que los datos ópticos se pueden transportar empleando diferentes dimensiones físicas como el tiempo, la frecuencia, el espacio, la polaridad…</a:t>
            </a:r>
          </a:p>
          <a:p>
            <a:endParaRPr lang="es-ES" sz="1200" kern="1200" baseline="0" dirty="0" smtClean="0">
              <a:solidFill>
                <a:schemeClr val="tx1"/>
              </a:solidFill>
              <a:effectLst/>
              <a:latin typeface="+mn-lt"/>
              <a:ea typeface="+mn-ea"/>
              <a:cs typeface="+mn-cs"/>
            </a:endParaRPr>
          </a:p>
          <a:p>
            <a:r>
              <a:rPr lang="es-ES" sz="1200" kern="1200" baseline="0" dirty="0" smtClean="0">
                <a:solidFill>
                  <a:schemeClr val="tx1"/>
                </a:solidFill>
                <a:effectLst/>
                <a:latin typeface="+mn-lt"/>
                <a:ea typeface="+mn-ea"/>
                <a:cs typeface="+mn-cs"/>
              </a:rPr>
              <a:t>A continuación, se presentan las </a:t>
            </a:r>
            <a:r>
              <a:rPr lang="es-ES" sz="1200" kern="1200" baseline="0" dirty="0" err="1" smtClean="0">
                <a:solidFill>
                  <a:schemeClr val="tx1"/>
                </a:solidFill>
                <a:effectLst/>
                <a:latin typeface="+mn-lt"/>
                <a:ea typeface="+mn-ea"/>
                <a:cs typeface="+mn-cs"/>
              </a:rPr>
              <a:t>multiplexaciones</a:t>
            </a:r>
            <a:r>
              <a:rPr lang="es-ES" sz="1200" kern="1200" baseline="0" dirty="0" smtClean="0">
                <a:solidFill>
                  <a:schemeClr val="tx1"/>
                </a:solidFill>
                <a:effectLst/>
                <a:latin typeface="+mn-lt"/>
                <a:ea typeface="+mn-ea"/>
                <a:cs typeface="+mn-cs"/>
              </a:rPr>
              <a:t> más conocidas.</a:t>
            </a:r>
            <a:endParaRPr lang="es-ES" dirty="0"/>
          </a:p>
        </p:txBody>
      </p:sp>
      <p:sp>
        <p:nvSpPr>
          <p:cNvPr id="4" name="3 Marcador de número de diapositiva"/>
          <p:cNvSpPr>
            <a:spLocks noGrp="1"/>
          </p:cNvSpPr>
          <p:nvPr>
            <p:ph type="sldNum" sz="quarter" idx="10"/>
          </p:nvPr>
        </p:nvSpPr>
        <p:spPr/>
        <p:txBody>
          <a:bodyPr/>
          <a:lstStyle/>
          <a:p>
            <a:fld id="{EC08726A-76F6-4D84-A877-601E9905A592}" type="slidenum">
              <a:rPr lang="es-ES" smtClean="0"/>
              <a:t>7</a:t>
            </a:fld>
            <a:endParaRPr lang="es-ES"/>
          </a:p>
        </p:txBody>
      </p:sp>
    </p:spTree>
    <p:extLst>
      <p:ext uri="{BB962C8B-B14F-4D97-AF65-F5344CB8AC3E}">
        <p14:creationId xmlns:p14="http://schemas.microsoft.com/office/powerpoint/2010/main" val="1054722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u="sng" dirty="0" smtClean="0"/>
              <a:t>Multiplexación</a:t>
            </a:r>
            <a:r>
              <a:rPr lang="es-ES" u="sng" baseline="0" dirty="0" smtClean="0"/>
              <a:t> FDM y WDM</a:t>
            </a:r>
            <a:r>
              <a:rPr lang="es-ES" u="none" baseline="0" dirty="0" smtClean="0"/>
              <a:t>:</a:t>
            </a:r>
            <a:endParaRPr lang="es-ES" sz="1200" u="none"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multiplexación FDM se basa en dividir el ancho de banda total disponible en una serie de sub-bandas de frecuencia. Este proceso es posible cuando la anchura de banda del medio de transmisión excede de la anchura de banda de las señales a transmitir.</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Se pueden transmitir varias señales simultáneamente si cada una se modula con una portadora de frecuencia distinta,</a:t>
            </a:r>
            <a:r>
              <a:rPr lang="es-ES" sz="1200" kern="1200" baseline="0" dirty="0" smtClean="0">
                <a:solidFill>
                  <a:schemeClr val="tx1"/>
                </a:solidFill>
                <a:effectLst/>
                <a:latin typeface="+mn-lt"/>
                <a:ea typeface="+mn-ea"/>
                <a:cs typeface="+mn-cs"/>
              </a:rPr>
              <a:t> y dichas frecuencias deben estar lo suficientemente separadas para que no haya interferencias.</a:t>
            </a:r>
          </a:p>
          <a:p>
            <a:endParaRPr lang="es-E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Mientras que FDM se emplea para referirse a una portadora de radiofrecuencia, la multiplexación por división de longitud de onda (WDM) se refiere a una portadora óptica. Por tanto, esta tecnología es la que permite transmitir varias señales independientes sobre una sola fibra óptica mediante portadoras ópticas de diferente longitud de onda, usando luz procedente de un láser o un LED.</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u="sng" kern="1200" dirty="0" smtClean="0">
                <a:solidFill>
                  <a:schemeClr val="tx1"/>
                </a:solidFill>
                <a:effectLst/>
                <a:latin typeface="+mn-lt"/>
                <a:ea typeface="+mn-ea"/>
                <a:cs typeface="+mn-cs"/>
              </a:rPr>
              <a:t>Multiplexación TDM</a:t>
            </a:r>
            <a:r>
              <a:rPr lang="es-E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Es una técnica que permite la transmisión de señales digitales ocupando un canal de trasmisión a partir de distintas fuentes. El ancho de banda total del medio de transmisión es asignado a cada canal durante una fracción del tiempo total (intervalo de tiempo).</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El multiplexor por división en el tiempo muestrea cíclicamente las señales de entrada de los diferentes usuarios, y transmite las tramas a través de una única línea de comunicación de alta velocidad. La operación de muestreo debe ser lo suficientemente rápida para que cada buffer sea vaciado antes de que lleguen nuevos datos.</a:t>
            </a:r>
            <a:endParaRPr lang="es-ES" dirty="0"/>
          </a:p>
        </p:txBody>
      </p:sp>
      <p:sp>
        <p:nvSpPr>
          <p:cNvPr id="4" name="3 Marcador de número de diapositiva"/>
          <p:cNvSpPr>
            <a:spLocks noGrp="1"/>
          </p:cNvSpPr>
          <p:nvPr>
            <p:ph type="sldNum" sz="quarter" idx="10"/>
          </p:nvPr>
        </p:nvSpPr>
        <p:spPr/>
        <p:txBody>
          <a:bodyPr/>
          <a:lstStyle/>
          <a:p>
            <a:fld id="{EC08726A-76F6-4D84-A877-601E9905A592}" type="slidenum">
              <a:rPr lang="es-ES" smtClean="0"/>
              <a:t>8</a:t>
            </a:fld>
            <a:endParaRPr lang="es-ES"/>
          </a:p>
        </p:txBody>
      </p:sp>
    </p:spTree>
    <p:extLst>
      <p:ext uri="{BB962C8B-B14F-4D97-AF65-F5344CB8AC3E}">
        <p14:creationId xmlns:p14="http://schemas.microsoft.com/office/powerpoint/2010/main" val="2441166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u="sng" dirty="0" smtClean="0"/>
              <a:t>Multiplexación CDM</a:t>
            </a:r>
            <a:r>
              <a:rPr lang="es-ES" dirty="0" smtClean="0"/>
              <a:t>:</a:t>
            </a:r>
          </a:p>
          <a:p>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Es una técnica donde cada canal transmite sus bits como una secuencia de pulsos codificada de forma única para ese canal. Se consigue transmitiendo una serie de pulsos cortos. Esto permite transmitir por una misma fibra varios canales con códigos diferentes. Este tipo de multiplexación es compleja y es más conocida su variante de acceso múltiple (</a:t>
            </a:r>
            <a:r>
              <a:rPr lang="es-ES" sz="1200" i="1" kern="1200" dirty="0" err="1" smtClean="0">
                <a:solidFill>
                  <a:schemeClr val="tx1"/>
                </a:solidFill>
                <a:effectLst/>
                <a:latin typeface="+mn-lt"/>
                <a:ea typeface="+mn-ea"/>
                <a:cs typeface="+mn-cs"/>
              </a:rPr>
              <a:t>Code</a:t>
            </a:r>
            <a:r>
              <a:rPr lang="es-ES" sz="1200" i="1"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Division</a:t>
            </a:r>
            <a:r>
              <a:rPr lang="es-ES" sz="1200" i="1"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Multiple</a:t>
            </a:r>
            <a:r>
              <a:rPr lang="es-ES" sz="1200" i="1" kern="1200" dirty="0" smtClean="0">
                <a:solidFill>
                  <a:schemeClr val="tx1"/>
                </a:solidFill>
                <a:effectLst/>
                <a:latin typeface="+mn-lt"/>
                <a:ea typeface="+mn-ea"/>
                <a:cs typeface="+mn-cs"/>
              </a:rPr>
              <a:t> Access</a:t>
            </a:r>
            <a:r>
              <a:rPr lang="es-ES" sz="1200" kern="1200" dirty="0" smtClean="0">
                <a:solidFill>
                  <a:schemeClr val="tx1"/>
                </a:solidFill>
                <a:effectLst/>
                <a:latin typeface="+mn-lt"/>
                <a:ea typeface="+mn-ea"/>
                <a:cs typeface="+mn-cs"/>
              </a:rPr>
              <a:t>, CDMA).</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effectLst/>
              <a:latin typeface="+mn-lt"/>
              <a:ea typeface="+mn-ea"/>
              <a:cs typeface="+mn-cs"/>
            </a:endParaRPr>
          </a:p>
          <a:p>
            <a:r>
              <a:rPr lang="es-ES" u="sng" dirty="0" smtClean="0"/>
              <a:t>Multiplexación</a:t>
            </a:r>
            <a:r>
              <a:rPr lang="es-ES" u="sng" baseline="0" dirty="0" smtClean="0"/>
              <a:t> SDM</a:t>
            </a:r>
            <a:r>
              <a:rPr lang="es-ES" baseline="0" dirty="0" smtClean="0"/>
              <a:t>:</a:t>
            </a:r>
          </a:p>
          <a:p>
            <a:endParaRPr lang="es-E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El término SDM se emplea para referirse a técnicas de multiplexación que establecen múltiples rutas paralelas de datos dentro de una misma fibra. Dada la proximidad de las rutas, el principal desafío técnico es la diafonía (</a:t>
            </a:r>
            <a:r>
              <a:rPr lang="es-ES" sz="1200" i="1" kern="1200" dirty="0" err="1" smtClean="0">
                <a:solidFill>
                  <a:schemeClr val="tx1"/>
                </a:solidFill>
                <a:effectLst/>
                <a:latin typeface="+mn-lt"/>
                <a:ea typeface="+mn-ea"/>
                <a:cs typeface="+mn-cs"/>
              </a:rPr>
              <a:t>cross-talk</a:t>
            </a:r>
            <a:r>
              <a:rPr lang="es-ES" sz="1200" kern="1200" dirty="0" smtClean="0">
                <a:solidFill>
                  <a:schemeClr val="tx1"/>
                </a:solidFill>
                <a:effectLst/>
                <a:latin typeface="+mn-lt"/>
                <a:ea typeface="+mn-ea"/>
                <a:cs typeface="+mn-cs"/>
              </a:rPr>
              <a:t>), la cual se define como una perturbación causada por los campos eléctricos o magnéticos de una señal que afectan a una señal en un camino adyacente.</a:t>
            </a:r>
          </a:p>
          <a:p>
            <a:pPr marL="0" indent="0">
              <a:buFontTx/>
              <a:buNone/>
            </a:pPr>
            <a:endParaRPr lang="es-ES" sz="1200" kern="1200" dirty="0" smtClean="0">
              <a:solidFill>
                <a:schemeClr val="tx1"/>
              </a:solidFill>
              <a:effectLst/>
              <a:latin typeface="+mn-lt"/>
              <a:ea typeface="+mn-ea"/>
              <a:cs typeface="+mn-cs"/>
            </a:endParaRPr>
          </a:p>
          <a:p>
            <a:pPr marL="0" indent="0">
              <a:buFontTx/>
              <a:buNone/>
            </a:pPr>
            <a:r>
              <a:rPr lang="es-ES" sz="1200" kern="1200" dirty="0" smtClean="0">
                <a:solidFill>
                  <a:schemeClr val="tx1"/>
                </a:solidFill>
                <a:effectLst/>
                <a:latin typeface="+mn-lt"/>
                <a:ea typeface="+mn-ea"/>
                <a:cs typeface="+mn-cs"/>
              </a:rPr>
              <a:t>A</a:t>
            </a:r>
            <a:r>
              <a:rPr lang="es-ES" sz="1200" kern="1200" baseline="0" dirty="0" smtClean="0">
                <a:solidFill>
                  <a:schemeClr val="tx1"/>
                </a:solidFill>
                <a:effectLst/>
                <a:latin typeface="+mn-lt"/>
                <a:ea typeface="+mn-ea"/>
                <a:cs typeface="+mn-cs"/>
              </a:rPr>
              <a:t> continuación, se explican diferentes tipos de fibra óptica que utilizan multiplexación por división en el espacio (SDM), donde entre las más conocidas se encuentran las fibras </a:t>
            </a:r>
            <a:r>
              <a:rPr lang="es-ES" sz="1200" kern="1200" baseline="0" dirty="0" err="1" smtClean="0">
                <a:solidFill>
                  <a:schemeClr val="tx1"/>
                </a:solidFill>
                <a:effectLst/>
                <a:latin typeface="+mn-lt"/>
                <a:ea typeface="+mn-ea"/>
                <a:cs typeface="+mn-cs"/>
              </a:rPr>
              <a:t>multinucleo</a:t>
            </a:r>
            <a:r>
              <a:rPr lang="es-ES" sz="1200" kern="1200" baseline="0" dirty="0" smtClean="0">
                <a:solidFill>
                  <a:schemeClr val="tx1"/>
                </a:solidFill>
                <a:effectLst/>
                <a:latin typeface="+mn-lt"/>
                <a:ea typeface="+mn-ea"/>
                <a:cs typeface="+mn-cs"/>
              </a:rPr>
              <a:t> y </a:t>
            </a:r>
            <a:r>
              <a:rPr lang="es-ES" sz="1200" kern="1200" baseline="0" dirty="0" err="1" smtClean="0">
                <a:solidFill>
                  <a:schemeClr val="tx1"/>
                </a:solidFill>
                <a:effectLst/>
                <a:latin typeface="+mn-lt"/>
                <a:ea typeface="+mn-ea"/>
                <a:cs typeface="+mn-cs"/>
              </a:rPr>
              <a:t>multimodo</a:t>
            </a:r>
            <a:r>
              <a:rPr lang="es-ES" sz="1200" kern="1200" baseline="0" dirty="0" smtClean="0">
                <a:solidFill>
                  <a:schemeClr val="tx1"/>
                </a:solidFill>
                <a:effectLst/>
                <a:latin typeface="+mn-lt"/>
                <a:ea typeface="+mn-ea"/>
                <a:cs typeface="+mn-cs"/>
              </a:rPr>
              <a:t>.</a:t>
            </a: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EC08726A-76F6-4D84-A877-601E9905A592}" type="slidenum">
              <a:rPr lang="es-ES" smtClean="0"/>
              <a:t>9</a:t>
            </a:fld>
            <a:endParaRPr lang="es-ES"/>
          </a:p>
        </p:txBody>
      </p:sp>
    </p:spTree>
    <p:extLst>
      <p:ext uri="{BB962C8B-B14F-4D97-AF65-F5344CB8AC3E}">
        <p14:creationId xmlns:p14="http://schemas.microsoft.com/office/powerpoint/2010/main" val="3466873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F43EB95-D7B6-430D-9BE1-F746540FC6F8}" type="datetime1">
              <a:rPr lang="es-ES" smtClean="0"/>
              <a:t>11/01/2020</a:t>
            </a:fld>
            <a:endParaRPr lang="es-ES"/>
          </a:p>
        </p:txBody>
      </p:sp>
      <p:sp>
        <p:nvSpPr>
          <p:cNvPr id="5" name="Footer Placeholder 4"/>
          <p:cNvSpPr>
            <a:spLocks noGrp="1"/>
          </p:cNvSpPr>
          <p:nvPr>
            <p:ph type="ftr" sz="quarter" idx="11"/>
          </p:nvPr>
        </p:nvSpPr>
        <p:spPr/>
        <p:txBody>
          <a:bodyPr/>
          <a:lstStyle/>
          <a:p>
            <a:endParaRPr lang="es-E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4D1BB2E4-B006-4F43-B11D-46F6F5B3DA2B}" type="slidenum">
              <a:rPr lang="es-ES" smtClean="0"/>
              <a:t>‹Nº›</a:t>
            </a:fld>
            <a:endParaRPr lang="es-E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E3E68D8-DFFE-4E91-8815-1757F3B858C9}" type="datetime1">
              <a:rPr lang="es-ES" smtClean="0"/>
              <a:t>11/01/2020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1BB2E4-B006-4F43-B11D-46F6F5B3DA2B}"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02AEF06-6548-4F6A-99F0-981535178B6F}" type="datetime1">
              <a:rPr lang="es-ES" smtClean="0"/>
              <a:t>11/01/2020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1BB2E4-B006-4F43-B11D-46F6F5B3DA2B}"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1169525-CCAA-4290-ABCD-428476F87AE0}" type="datetime1">
              <a:rPr lang="es-ES" smtClean="0"/>
              <a:t>11/01/2020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1BB2E4-B006-4F43-B11D-46F6F5B3DA2B}"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B42CE8F-1C7B-4A5E-BD27-D0DE105272A5}" type="datetime1">
              <a:rPr lang="es-ES" smtClean="0"/>
              <a:t>11/01/2020</a:t>
            </a:fld>
            <a:endParaRPr lang="es-E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1BB2E4-B006-4F43-B11D-46F6F5B3DA2B}" type="slidenum">
              <a:rPr lang="es-ES" smtClean="0"/>
              <a:t>‹Nº›</a:t>
            </a:fld>
            <a:endParaRPr lang="es-E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s-ES" smtClean="0"/>
              <a:t>Haga clic para modificar el estilo de título del patrón</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4C75FBC-4DE6-427E-824B-9CB1C1535084}" type="datetime1">
              <a:rPr lang="es-ES" smtClean="0"/>
              <a:t>11/01/2020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1BB2E4-B006-4F43-B11D-46F6F5B3DA2B}"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A222CF6-DCC2-4DCA-8F80-8B08DAD3C8D9}" type="datetime1">
              <a:rPr lang="es-ES" smtClean="0"/>
              <a:t>11/01/2020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D1BB2E4-B006-4F43-B11D-46F6F5B3DA2B}"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187AD635-444D-4FE8-BD69-F31070A92073}" type="datetime1">
              <a:rPr lang="es-ES" smtClean="0"/>
              <a:t>11/01/2020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D1BB2E4-B006-4F43-B11D-46F6F5B3DA2B}"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E965CFD-D8A4-43F1-AD59-ADF7A58C53F1}" type="datetime1">
              <a:rPr lang="es-ES" smtClean="0"/>
              <a:t>11/01/2020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D1BB2E4-B006-4F43-B11D-46F6F5B3DA2B}"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9E63154-7B36-4777-B6AD-C7BC43B379D3}" type="datetime1">
              <a:rPr lang="es-ES" smtClean="0"/>
              <a:t>11/01/2020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1BB2E4-B006-4F43-B11D-46F6F5B3DA2B}" type="slidenum">
              <a:rPr lang="es-ES" smtClean="0"/>
              <a:t>‹Nº›</a:t>
            </a:fld>
            <a:endParaRPr lang="es-E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s-ES" smtClean="0"/>
              <a:t>Haga clic para modificar el estilo de título del patrón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5" name="Date Placeholder 4"/>
          <p:cNvSpPr>
            <a:spLocks noGrp="1"/>
          </p:cNvSpPr>
          <p:nvPr>
            <p:ph type="dt" sz="half" idx="10"/>
          </p:nvPr>
        </p:nvSpPr>
        <p:spPr/>
        <p:txBody>
          <a:bodyPr/>
          <a:lstStyle/>
          <a:p>
            <a:fld id="{365E6F01-EED8-45E4-8CDE-0E31B863AFAD}" type="datetime1">
              <a:rPr lang="es-ES" smtClean="0"/>
              <a:t>11/01/2020</a:t>
            </a:fld>
            <a:endParaRPr lang="es-ES"/>
          </a:p>
        </p:txBody>
      </p:sp>
      <p:sp>
        <p:nvSpPr>
          <p:cNvPr id="7" name="Slide Number Placeholder 6"/>
          <p:cNvSpPr>
            <a:spLocks noGrp="1"/>
          </p:cNvSpPr>
          <p:nvPr>
            <p:ph type="sldNum" sz="quarter" idx="12"/>
          </p:nvPr>
        </p:nvSpPr>
        <p:spPr/>
        <p:txBody>
          <a:bodyPr/>
          <a:lstStyle/>
          <a:p>
            <a:fld id="{4D1BB2E4-B006-4F43-B11D-46F6F5B3DA2B}" type="slidenum">
              <a:rPr lang="es-ES" smtClean="0"/>
              <a:t>‹Nº›</a:t>
            </a:fld>
            <a:endParaRPr lang="es-E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s-E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s-ES" smtClean="0"/>
              <a:t>Haga clic para modificar el estilo de título del patrón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C854EA3E-D698-40E5-86E5-D8763D1ED308}" type="datetime1">
              <a:rPr lang="es-ES" smtClean="0"/>
              <a:t>11/01/2020</a:t>
            </a:fld>
            <a:endParaRPr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D1BB2E4-B006-4F43-B11D-46F6F5B3DA2B}" type="slidenum">
              <a:rPr lang="es-ES" smtClean="0"/>
              <a:t>‹Nº›</a:t>
            </a:fld>
            <a:endParaRPr lang="es-E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42805" y="4581128"/>
            <a:ext cx="6553200" cy="653008"/>
          </a:xfrm>
        </p:spPr>
        <p:txBody>
          <a:bodyPr>
            <a:normAutofit fontScale="70000" lnSpcReduction="20000"/>
          </a:bodyPr>
          <a:lstStyle/>
          <a:p>
            <a:r>
              <a:rPr lang="es-ES" b="1" dirty="0" smtClean="0"/>
              <a:t>Alumna: </a:t>
            </a:r>
            <a:r>
              <a:rPr lang="es-ES" dirty="0" smtClean="0"/>
              <a:t>Ester serrano </a:t>
            </a:r>
            <a:r>
              <a:rPr lang="es-ES" dirty="0" err="1" smtClean="0"/>
              <a:t>jiménez</a:t>
            </a:r>
            <a:endParaRPr lang="es-ES" b="1" dirty="0" smtClean="0"/>
          </a:p>
          <a:p>
            <a:r>
              <a:rPr lang="es-ES" b="1" dirty="0" smtClean="0"/>
              <a:t>Tutora:</a:t>
            </a:r>
            <a:r>
              <a:rPr lang="es-ES" dirty="0" smtClean="0"/>
              <a:t> Laia </a:t>
            </a:r>
            <a:r>
              <a:rPr lang="es-ES" dirty="0" err="1" smtClean="0"/>
              <a:t>nadal</a:t>
            </a:r>
            <a:r>
              <a:rPr lang="es-ES" dirty="0" smtClean="0"/>
              <a:t> </a:t>
            </a:r>
            <a:r>
              <a:rPr lang="es-ES" dirty="0" err="1" smtClean="0"/>
              <a:t>reixats</a:t>
            </a:r>
            <a:endParaRPr lang="es-ES" dirty="0" smtClean="0"/>
          </a:p>
          <a:p>
            <a:r>
              <a:rPr lang="es-ES" b="1" i="1" dirty="0" smtClean="0"/>
              <a:t>Área de comunicaciones ópticas</a:t>
            </a:r>
            <a:endParaRPr lang="es-ES" b="1" i="1" dirty="0"/>
          </a:p>
        </p:txBody>
      </p:sp>
      <p:sp>
        <p:nvSpPr>
          <p:cNvPr id="2" name="1 Título"/>
          <p:cNvSpPr>
            <a:spLocks noGrp="1"/>
          </p:cNvSpPr>
          <p:nvPr>
            <p:ph type="ctrTitle"/>
          </p:nvPr>
        </p:nvSpPr>
        <p:spPr/>
        <p:txBody>
          <a:bodyPr/>
          <a:lstStyle/>
          <a:p>
            <a:r>
              <a:rPr lang="es-ES" dirty="0"/>
              <a:t/>
            </a:r>
            <a:br>
              <a:rPr lang="es-ES" dirty="0"/>
            </a:br>
            <a:r>
              <a:rPr lang="es-ES" sz="2400" dirty="0"/>
              <a:t> </a:t>
            </a:r>
            <a:r>
              <a:rPr lang="es-ES" sz="2400" b="1" dirty="0"/>
              <a:t>Técnicas de multiplexación por división en el espacio (SDM): estudio e </a:t>
            </a:r>
            <a:r>
              <a:rPr lang="es-ES" sz="2400" b="1" dirty="0" smtClean="0"/>
              <a:t>implementación </a:t>
            </a:r>
            <a:endParaRPr lang="es-ES" sz="2400" dirty="0"/>
          </a:p>
        </p:txBody>
      </p:sp>
      <p:pic>
        <p:nvPicPr>
          <p:cNvPr id="4" name="Picture 0" descr="marca_UOC_blau_paper.png"/>
          <p:cNvPicPr/>
          <p:nvPr/>
        </p:nvPicPr>
        <p:blipFill>
          <a:blip r:embed="rId3" cstate="print"/>
          <a:stretch>
            <a:fillRect/>
          </a:stretch>
        </p:blipFill>
        <p:spPr>
          <a:xfrm>
            <a:off x="251520" y="332656"/>
            <a:ext cx="3168352" cy="864096"/>
          </a:xfrm>
          <a:prstGeom prst="rect">
            <a:avLst/>
          </a:prstGeom>
        </p:spPr>
      </p:pic>
      <p:sp>
        <p:nvSpPr>
          <p:cNvPr id="5" name="2 Subtítulo"/>
          <p:cNvSpPr txBox="1">
            <a:spLocks/>
          </p:cNvSpPr>
          <p:nvPr/>
        </p:nvSpPr>
        <p:spPr>
          <a:xfrm>
            <a:off x="467544" y="1772816"/>
            <a:ext cx="6553200" cy="653008"/>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accent1"/>
              </a:buClr>
              <a:buFont typeface="Arial" pitchFamily="34" charset="0"/>
              <a:buNone/>
              <a:defRPr sz="1800" kern="1200" cap="all" spc="30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endParaRPr lang="es-ES" b="1" i="1" dirty="0">
              <a:latin typeface="Times New Roman" pitchFamily="18" charset="0"/>
              <a:cs typeface="Times New Roman" pitchFamily="18" charset="0"/>
            </a:endParaRPr>
          </a:p>
        </p:txBody>
      </p:sp>
      <p:sp>
        <p:nvSpPr>
          <p:cNvPr id="6" name="5 CuadroTexto"/>
          <p:cNvSpPr txBox="1"/>
          <p:nvPr/>
        </p:nvSpPr>
        <p:spPr>
          <a:xfrm>
            <a:off x="251520" y="1196752"/>
            <a:ext cx="3254096" cy="646331"/>
          </a:xfrm>
          <a:prstGeom prst="rect">
            <a:avLst/>
          </a:prstGeom>
          <a:noFill/>
        </p:spPr>
        <p:txBody>
          <a:bodyPr wrap="none" rtlCol="0">
            <a:spAutoFit/>
          </a:bodyPr>
          <a:lstStyle/>
          <a:p>
            <a:r>
              <a:rPr lang="es-ES" b="1" i="1" dirty="0" smtClean="0">
                <a:solidFill>
                  <a:srgbClr val="002060"/>
                </a:solidFill>
                <a:latin typeface="Times New Roman" pitchFamily="18" charset="0"/>
                <a:cs typeface="Times New Roman" pitchFamily="18" charset="0"/>
              </a:rPr>
              <a:t>Máster Universitario en </a:t>
            </a:r>
          </a:p>
          <a:p>
            <a:r>
              <a:rPr lang="es-ES" b="1" i="1" dirty="0" smtClean="0">
                <a:solidFill>
                  <a:srgbClr val="002060"/>
                </a:solidFill>
                <a:latin typeface="Times New Roman" pitchFamily="18" charset="0"/>
                <a:cs typeface="Times New Roman" pitchFamily="18" charset="0"/>
              </a:rPr>
              <a:t>Ingeniería de Telecomunicación</a:t>
            </a:r>
            <a:endParaRPr lang="es-ES" b="1" i="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096029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TIPOS DE FIBRA ÓPTICA QUE IMPLEMENTAN SDM</a:t>
            </a:r>
            <a:endParaRPr lang="es-ES" b="1" dirty="0"/>
          </a:p>
        </p:txBody>
      </p:sp>
      <p:sp>
        <p:nvSpPr>
          <p:cNvPr id="3" name="2 Marcador de contenido"/>
          <p:cNvSpPr>
            <a:spLocks noGrp="1"/>
          </p:cNvSpPr>
          <p:nvPr>
            <p:ph idx="1"/>
          </p:nvPr>
        </p:nvSpPr>
        <p:spPr/>
        <p:txBody>
          <a:bodyPr>
            <a:normAutofit/>
          </a:bodyPr>
          <a:lstStyle/>
          <a:p>
            <a:r>
              <a:rPr lang="es-ES" sz="2000" b="1" dirty="0" smtClean="0"/>
              <a:t>Fibra </a:t>
            </a:r>
            <a:r>
              <a:rPr lang="es-ES" sz="2000" b="1" dirty="0" err="1" smtClean="0"/>
              <a:t>multielemento</a:t>
            </a:r>
            <a:r>
              <a:rPr lang="es-ES" sz="2000" b="1" dirty="0" smtClean="0"/>
              <a:t> (</a:t>
            </a:r>
            <a:r>
              <a:rPr lang="es-ES" sz="2000" b="1" i="1" dirty="0" err="1" smtClean="0"/>
              <a:t>multi</a:t>
            </a:r>
            <a:r>
              <a:rPr lang="es-ES" sz="2000" b="1" i="1" dirty="0" smtClean="0"/>
              <a:t> </a:t>
            </a:r>
            <a:r>
              <a:rPr lang="es-ES" sz="2000" b="1" i="1" dirty="0" err="1" smtClean="0"/>
              <a:t>element</a:t>
            </a:r>
            <a:r>
              <a:rPr lang="es-ES" sz="2000" b="1" i="1" dirty="0" smtClean="0"/>
              <a:t> </a:t>
            </a:r>
            <a:r>
              <a:rPr lang="es-ES" sz="2000" b="1" i="1" dirty="0" err="1" smtClean="0"/>
              <a:t>fiber</a:t>
            </a:r>
            <a:r>
              <a:rPr lang="es-ES" sz="2000" b="1" dirty="0" smtClean="0"/>
              <a:t>, MEF)</a:t>
            </a:r>
            <a:endParaRPr lang="es-ES" sz="2000" b="1" dirty="0"/>
          </a:p>
        </p:txBody>
      </p:sp>
      <p:sp>
        <p:nvSpPr>
          <p:cNvPr id="4" name="3 Marcador de número de diapositiva"/>
          <p:cNvSpPr>
            <a:spLocks noGrp="1"/>
          </p:cNvSpPr>
          <p:nvPr>
            <p:ph type="sldNum" sz="quarter" idx="12"/>
          </p:nvPr>
        </p:nvSpPr>
        <p:spPr/>
        <p:txBody>
          <a:bodyPr/>
          <a:lstStyle/>
          <a:p>
            <a:fld id="{4D1BB2E4-B006-4F43-B11D-46F6F5B3DA2B}" type="slidenum">
              <a:rPr lang="es-ES" smtClean="0"/>
              <a:t>10</a:t>
            </a:fld>
            <a:endParaRPr lang="es-ES"/>
          </a:p>
        </p:txBody>
      </p:sp>
      <p:sp>
        <p:nvSpPr>
          <p:cNvPr id="6" name="5 Rectángulo redondeado"/>
          <p:cNvSpPr/>
          <p:nvPr/>
        </p:nvSpPr>
        <p:spPr>
          <a:xfrm>
            <a:off x="3048980" y="2276872"/>
            <a:ext cx="3179204" cy="8640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300" dirty="0" smtClean="0"/>
              <a:t>Paquete de elementos de fibra monomodo, unidos en un mismo polímero. Cada elemento tiene su núcleo y revestimiento.</a:t>
            </a:r>
            <a:endParaRPr lang="es-ES" sz="1300" dirty="0"/>
          </a:p>
        </p:txBody>
      </p:sp>
      <mc:AlternateContent xmlns:mc="http://schemas.openxmlformats.org/markup-compatibility/2006" xmlns:a14="http://schemas.microsoft.com/office/drawing/2010/main">
        <mc:Choice Requires="a14">
          <p:sp>
            <p:nvSpPr>
              <p:cNvPr id="7" name="6 Rectángulo redondeado"/>
              <p:cNvSpPr/>
              <p:nvPr/>
            </p:nvSpPr>
            <p:spPr>
              <a:xfrm>
                <a:off x="5292080" y="3390055"/>
                <a:ext cx="2880320" cy="6480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300" dirty="0" smtClean="0"/>
                  <a:t>Cada elemento tiene un diámetro más pequeño que una SMF: pérdidas </a:t>
                </a:r>
                <a:r>
                  <a:rPr lang="es-ES" sz="1300" dirty="0" err="1" smtClean="0"/>
                  <a:t>microflexión</a:t>
                </a:r>
                <a14:m>
                  <m:oMath xmlns:m="http://schemas.openxmlformats.org/officeDocument/2006/math">
                    <m:r>
                      <a:rPr lang="es-ES" sz="1300" i="1" smtClean="0">
                        <a:latin typeface="Cambria Math"/>
                        <a:ea typeface="Cambria Math"/>
                      </a:rPr>
                      <m:t>↓↓</m:t>
                    </m:r>
                  </m:oMath>
                </a14:m>
                <a:endParaRPr lang="es-ES" sz="1300" dirty="0"/>
              </a:p>
            </p:txBody>
          </p:sp>
        </mc:Choice>
        <mc:Fallback xmlns="">
          <p:sp>
            <p:nvSpPr>
              <p:cNvPr id="7" name="6 Rectángulo redondeado"/>
              <p:cNvSpPr>
                <a:spLocks noRot="1" noChangeAspect="1" noMove="1" noResize="1" noEditPoints="1" noAdjustHandles="1" noChangeArrowheads="1" noChangeShapeType="1" noTextEdit="1"/>
              </p:cNvSpPr>
              <p:nvPr/>
            </p:nvSpPr>
            <p:spPr>
              <a:xfrm>
                <a:off x="5292080" y="3390055"/>
                <a:ext cx="2880320" cy="648072"/>
              </a:xfrm>
              <a:prstGeom prst="roundRect">
                <a:avLst/>
              </a:prstGeom>
              <a:blipFill rotWithShape="1">
                <a:blip r:embed="rId3"/>
                <a:stretch>
                  <a:fillRect b="-6087"/>
                </a:stretch>
              </a:blipFill>
            </p:spPr>
            <p:txBody>
              <a:bodyPr/>
              <a:lstStyle/>
              <a:p>
                <a:r>
                  <a:rPr lang="es-ES">
                    <a:noFill/>
                  </a:rPr>
                  <a:t> </a:t>
                </a:r>
              </a:p>
            </p:txBody>
          </p:sp>
        </mc:Fallback>
      </mc:AlternateContent>
      <p:sp>
        <p:nvSpPr>
          <p:cNvPr id="8" name="7 Rectángulo redondeado"/>
          <p:cNvSpPr/>
          <p:nvPr/>
        </p:nvSpPr>
        <p:spPr>
          <a:xfrm>
            <a:off x="5292080" y="4293096"/>
            <a:ext cx="2880320" cy="5040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300" dirty="0" smtClean="0"/>
              <a:t>Fácil acceso a los elementos de fibra individuales.</a:t>
            </a:r>
            <a:endParaRPr lang="es-ES" sz="1300" dirty="0"/>
          </a:p>
        </p:txBody>
      </p:sp>
      <p:sp>
        <p:nvSpPr>
          <p:cNvPr id="9" name="8 Rectángulo redondeado"/>
          <p:cNvSpPr/>
          <p:nvPr/>
        </p:nvSpPr>
        <p:spPr>
          <a:xfrm>
            <a:off x="3048980" y="5877272"/>
            <a:ext cx="3179204" cy="5040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300" dirty="0" smtClean="0"/>
              <a:t>Valores de atenuación </a:t>
            </a:r>
            <a:r>
              <a:rPr lang="es-ES" sz="1300" dirty="0"/>
              <a:t>y </a:t>
            </a:r>
            <a:r>
              <a:rPr lang="es-ES" sz="1300" dirty="0" smtClean="0"/>
              <a:t>dispersión </a:t>
            </a:r>
            <a:r>
              <a:rPr lang="es-ES" sz="1300" dirty="0"/>
              <a:t>similares a las </a:t>
            </a:r>
            <a:r>
              <a:rPr lang="es-ES" sz="1300" dirty="0" smtClean="0"/>
              <a:t>SMF.</a:t>
            </a:r>
            <a:endParaRPr lang="es-ES" sz="1300" dirty="0"/>
          </a:p>
        </p:txBody>
      </p:sp>
      <p:sp>
        <p:nvSpPr>
          <p:cNvPr id="10" name="9 Rectángulo redondeado"/>
          <p:cNvSpPr/>
          <p:nvPr/>
        </p:nvSpPr>
        <p:spPr>
          <a:xfrm>
            <a:off x="3048980" y="5013176"/>
            <a:ext cx="3179204" cy="64807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300" dirty="0" smtClean="0"/>
              <a:t>Vigilar distancia entre elementos para lograr robustez y evitar introducir más pérdidas.</a:t>
            </a:r>
            <a:endParaRPr lang="es-ES" sz="1300" dirty="0"/>
          </a:p>
        </p:txBody>
      </p:sp>
      <p:sp>
        <p:nvSpPr>
          <p:cNvPr id="11" name="10 Elipse"/>
          <p:cNvSpPr/>
          <p:nvPr/>
        </p:nvSpPr>
        <p:spPr>
          <a:xfrm>
            <a:off x="971600" y="3599183"/>
            <a:ext cx="1213284" cy="10801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2000" b="1" dirty="0" smtClean="0"/>
              <a:t>MEF</a:t>
            </a:r>
            <a:endParaRPr lang="es-ES" sz="2000" b="1" dirty="0"/>
          </a:p>
        </p:txBody>
      </p:sp>
      <p:sp>
        <p:nvSpPr>
          <p:cNvPr id="12" name="11 CuadroTexto"/>
          <p:cNvSpPr txBox="1"/>
          <p:nvPr/>
        </p:nvSpPr>
        <p:spPr>
          <a:xfrm>
            <a:off x="3067438" y="3954577"/>
            <a:ext cx="1257075" cy="338554"/>
          </a:xfrm>
          <a:prstGeom prst="rect">
            <a:avLst/>
          </a:prstGeom>
          <a:noFill/>
        </p:spPr>
        <p:txBody>
          <a:bodyPr wrap="none" rtlCol="0">
            <a:spAutoFit/>
          </a:bodyPr>
          <a:lstStyle/>
          <a:p>
            <a:r>
              <a:rPr lang="es-ES" sz="1600" b="1" dirty="0" err="1" smtClean="0">
                <a:solidFill>
                  <a:schemeClr val="accent1"/>
                </a:solidFill>
              </a:rPr>
              <a:t>Geometria</a:t>
            </a:r>
            <a:endParaRPr lang="es-ES" sz="1600" b="1" dirty="0">
              <a:solidFill>
                <a:schemeClr val="accent1"/>
              </a:solidFill>
            </a:endParaRPr>
          </a:p>
        </p:txBody>
      </p:sp>
      <p:cxnSp>
        <p:nvCxnSpPr>
          <p:cNvPr id="14" name="13 Conector recto"/>
          <p:cNvCxnSpPr>
            <a:stCxn id="11" idx="6"/>
            <a:endCxn id="12" idx="1"/>
          </p:cNvCxnSpPr>
          <p:nvPr/>
        </p:nvCxnSpPr>
        <p:spPr>
          <a:xfrm flipV="1">
            <a:off x="2184884" y="4123854"/>
            <a:ext cx="882554" cy="1538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a:stCxn id="12" idx="3"/>
          </p:cNvCxnSpPr>
          <p:nvPr/>
        </p:nvCxnSpPr>
        <p:spPr>
          <a:xfrm flipV="1">
            <a:off x="4324513" y="3714091"/>
            <a:ext cx="967567" cy="4097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a:stCxn id="12" idx="3"/>
          </p:cNvCxnSpPr>
          <p:nvPr/>
        </p:nvCxnSpPr>
        <p:spPr>
          <a:xfrm>
            <a:off x="4324513" y="4123854"/>
            <a:ext cx="967567" cy="4212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a:stCxn id="11" idx="0"/>
            <a:endCxn id="6" idx="1"/>
          </p:cNvCxnSpPr>
          <p:nvPr/>
        </p:nvCxnSpPr>
        <p:spPr>
          <a:xfrm flipV="1">
            <a:off x="1578242" y="2708920"/>
            <a:ext cx="1470738" cy="8902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stCxn id="11" idx="5"/>
          </p:cNvCxnSpPr>
          <p:nvPr/>
        </p:nvCxnSpPr>
        <p:spPr>
          <a:xfrm>
            <a:off x="2007203" y="4521123"/>
            <a:ext cx="1041777" cy="81608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a:stCxn id="11" idx="4"/>
          </p:cNvCxnSpPr>
          <p:nvPr/>
        </p:nvCxnSpPr>
        <p:spPr>
          <a:xfrm>
            <a:off x="1578242" y="4679303"/>
            <a:ext cx="1470738" cy="144999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27" name="26 Imagen"/>
          <p:cNvPicPr/>
          <p:nvPr/>
        </p:nvPicPr>
        <p:blipFill rotWithShape="1">
          <a:blip r:embed="rId4"/>
          <a:srcRect l="36754" t="4099" r="34467" b="54444"/>
          <a:stretch/>
        </p:blipFill>
        <p:spPr bwMode="auto">
          <a:xfrm>
            <a:off x="6948264" y="1844824"/>
            <a:ext cx="1440160" cy="12961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7325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TIPOS DE FIBRA ÓPTICA QUE IMPLEMENTAN SDM</a:t>
            </a:r>
            <a:endParaRPr lang="es-ES" dirty="0"/>
          </a:p>
        </p:txBody>
      </p:sp>
      <p:sp>
        <p:nvSpPr>
          <p:cNvPr id="3" name="2 Marcador de contenido"/>
          <p:cNvSpPr>
            <a:spLocks noGrp="1"/>
          </p:cNvSpPr>
          <p:nvPr>
            <p:ph idx="1"/>
          </p:nvPr>
        </p:nvSpPr>
        <p:spPr/>
        <p:txBody>
          <a:bodyPr>
            <a:normAutofit/>
          </a:bodyPr>
          <a:lstStyle/>
          <a:p>
            <a:r>
              <a:rPr lang="es-ES" sz="2000" b="1" dirty="0" smtClean="0"/>
              <a:t>Fibra </a:t>
            </a:r>
            <a:r>
              <a:rPr lang="es-ES" sz="2000" b="1" dirty="0" err="1" smtClean="0"/>
              <a:t>multinúcleo</a:t>
            </a:r>
            <a:r>
              <a:rPr lang="es-ES" sz="2000" b="1" dirty="0" smtClean="0"/>
              <a:t> </a:t>
            </a:r>
            <a:r>
              <a:rPr lang="es-ES" sz="2000" b="1" dirty="0"/>
              <a:t>(</a:t>
            </a:r>
            <a:r>
              <a:rPr lang="es-ES" sz="2000" b="1" i="1" dirty="0" err="1"/>
              <a:t>multi</a:t>
            </a:r>
            <a:r>
              <a:rPr lang="es-ES" sz="2000" b="1" i="1" dirty="0"/>
              <a:t> </a:t>
            </a:r>
            <a:r>
              <a:rPr lang="es-ES" sz="2000" b="1" i="1" dirty="0" err="1" smtClean="0"/>
              <a:t>core</a:t>
            </a:r>
            <a:r>
              <a:rPr lang="es-ES" sz="2000" b="1" i="1" dirty="0" smtClean="0"/>
              <a:t> </a:t>
            </a:r>
            <a:r>
              <a:rPr lang="es-ES" sz="2000" b="1" i="1" dirty="0" err="1"/>
              <a:t>fiber</a:t>
            </a:r>
            <a:r>
              <a:rPr lang="es-ES" sz="2000" b="1" dirty="0"/>
              <a:t>, </a:t>
            </a:r>
            <a:r>
              <a:rPr lang="es-ES" sz="2000" b="1" dirty="0" smtClean="0"/>
              <a:t>MCF</a:t>
            </a:r>
            <a:r>
              <a:rPr lang="es-ES" sz="2000" b="1" dirty="0"/>
              <a:t>)</a:t>
            </a:r>
            <a:endParaRPr lang="es-ES" sz="2000" dirty="0"/>
          </a:p>
        </p:txBody>
      </p:sp>
      <p:sp>
        <p:nvSpPr>
          <p:cNvPr id="4" name="3 Marcador de número de diapositiva"/>
          <p:cNvSpPr>
            <a:spLocks noGrp="1"/>
          </p:cNvSpPr>
          <p:nvPr>
            <p:ph type="sldNum" sz="quarter" idx="12"/>
          </p:nvPr>
        </p:nvSpPr>
        <p:spPr/>
        <p:txBody>
          <a:bodyPr/>
          <a:lstStyle/>
          <a:p>
            <a:fld id="{4D1BB2E4-B006-4F43-B11D-46F6F5B3DA2B}" type="slidenum">
              <a:rPr lang="es-ES" smtClean="0"/>
              <a:t>11</a:t>
            </a:fld>
            <a:endParaRPr lang="es-ES"/>
          </a:p>
        </p:txBody>
      </p:sp>
      <p:pic>
        <p:nvPicPr>
          <p:cNvPr id="5" name="4 Imagen"/>
          <p:cNvPicPr/>
          <p:nvPr/>
        </p:nvPicPr>
        <p:blipFill>
          <a:blip r:embed="rId3"/>
          <a:stretch>
            <a:fillRect/>
          </a:stretch>
        </p:blipFill>
        <p:spPr>
          <a:xfrm>
            <a:off x="1259632" y="3284984"/>
            <a:ext cx="6192688" cy="2736304"/>
          </a:xfrm>
          <a:prstGeom prst="rect">
            <a:avLst/>
          </a:prstGeom>
        </p:spPr>
      </p:pic>
      <p:sp>
        <p:nvSpPr>
          <p:cNvPr id="6" name="5 Rectángulo redondeado"/>
          <p:cNvSpPr/>
          <p:nvPr/>
        </p:nvSpPr>
        <p:spPr>
          <a:xfrm>
            <a:off x="1835696" y="2420888"/>
            <a:ext cx="4896544" cy="541390"/>
          </a:xfrm>
          <a:prstGeom prst="roundRect">
            <a:avLst/>
          </a:prstGeom>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a:t>Consiste en incorporar múltiples núcleos dentro de una misma </a:t>
            </a:r>
            <a:r>
              <a:rPr lang="es-ES" sz="1400" dirty="0" smtClean="0"/>
              <a:t>fibra.</a:t>
            </a:r>
            <a:endParaRPr lang="es-ES" sz="1300" dirty="0"/>
          </a:p>
        </p:txBody>
      </p:sp>
    </p:spTree>
    <p:extLst>
      <p:ext uri="{BB962C8B-B14F-4D97-AF65-F5344CB8AC3E}">
        <p14:creationId xmlns:p14="http://schemas.microsoft.com/office/powerpoint/2010/main" val="2627422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TIPOS DE FIBRA ÓPTICA QUE IMPLEMENTAN SDM</a:t>
            </a:r>
            <a:endParaRPr lang="es-ES" dirty="0"/>
          </a:p>
        </p:txBody>
      </p:sp>
      <p:sp>
        <p:nvSpPr>
          <p:cNvPr id="3" name="2 Marcador de contenido"/>
          <p:cNvSpPr>
            <a:spLocks noGrp="1"/>
          </p:cNvSpPr>
          <p:nvPr>
            <p:ph idx="1"/>
          </p:nvPr>
        </p:nvSpPr>
        <p:spPr>
          <a:xfrm>
            <a:off x="457200" y="1752600"/>
            <a:ext cx="8229600" cy="4916760"/>
          </a:xfrm>
        </p:spPr>
        <p:txBody>
          <a:bodyPr>
            <a:normAutofit/>
          </a:bodyPr>
          <a:lstStyle/>
          <a:p>
            <a:r>
              <a:rPr lang="es-ES" sz="2000" b="1" dirty="0"/>
              <a:t>Fibra de cristal de banda prohibida fotónica de núcleo hueco (</a:t>
            </a:r>
            <a:r>
              <a:rPr lang="es-ES" sz="2000" b="1" i="1" dirty="0" err="1"/>
              <a:t>hollow</a:t>
            </a:r>
            <a:r>
              <a:rPr lang="es-ES" sz="2000" b="1" i="1" dirty="0"/>
              <a:t> </a:t>
            </a:r>
            <a:r>
              <a:rPr lang="es-ES" sz="2000" b="1" i="1" dirty="0" err="1"/>
              <a:t>core</a:t>
            </a:r>
            <a:r>
              <a:rPr lang="es-ES" sz="2000" b="1" i="1" dirty="0"/>
              <a:t> </a:t>
            </a:r>
            <a:r>
              <a:rPr lang="es-ES" sz="2000" b="1" i="1" dirty="0" err="1"/>
              <a:t>photonic</a:t>
            </a:r>
            <a:r>
              <a:rPr lang="es-ES" sz="2000" b="1" i="1" dirty="0"/>
              <a:t> </a:t>
            </a:r>
            <a:r>
              <a:rPr lang="es-ES" sz="2000" b="1" i="1" dirty="0" err="1"/>
              <a:t>bandgap</a:t>
            </a:r>
            <a:r>
              <a:rPr lang="es-ES" sz="2000" b="1" i="1" dirty="0"/>
              <a:t> </a:t>
            </a:r>
            <a:r>
              <a:rPr lang="es-ES" sz="2000" b="1" i="1" dirty="0" err="1"/>
              <a:t>crystal</a:t>
            </a:r>
            <a:r>
              <a:rPr lang="es-ES" sz="2000" b="1" i="1" dirty="0"/>
              <a:t> </a:t>
            </a:r>
            <a:r>
              <a:rPr lang="es-ES" sz="2000" b="1" i="1" dirty="0" err="1"/>
              <a:t>fibers</a:t>
            </a:r>
            <a:r>
              <a:rPr lang="es-ES" sz="2000" b="1" dirty="0"/>
              <a:t>, HC-PBCF</a:t>
            </a:r>
            <a:r>
              <a:rPr lang="es-ES" sz="2000" b="1" dirty="0" smtClean="0"/>
              <a:t>)</a:t>
            </a:r>
          </a:p>
          <a:p>
            <a:pPr marL="411480" lvl="1" indent="0">
              <a:buNone/>
            </a:pPr>
            <a:endParaRPr lang="es-ES" sz="1400" dirty="0" smtClean="0"/>
          </a:p>
          <a:p>
            <a:pPr marL="411480" lvl="1" indent="0">
              <a:buNone/>
            </a:pPr>
            <a:endParaRPr lang="es-ES" sz="1400" dirty="0"/>
          </a:p>
          <a:p>
            <a:pPr marL="411480" lvl="1" indent="0">
              <a:buNone/>
            </a:pPr>
            <a:endParaRPr lang="es-ES" sz="1400" dirty="0" smtClean="0"/>
          </a:p>
          <a:p>
            <a:pPr marL="411480" lvl="1" indent="0">
              <a:buNone/>
            </a:pPr>
            <a:endParaRPr lang="es-ES" sz="1400" dirty="0" smtClean="0"/>
          </a:p>
          <a:p>
            <a:pPr marL="411480" lvl="1" indent="0">
              <a:buNone/>
            </a:pPr>
            <a:endParaRPr lang="es-ES" sz="1400" dirty="0"/>
          </a:p>
          <a:p>
            <a:pPr marL="411480" lvl="1" indent="0">
              <a:buNone/>
            </a:pPr>
            <a:endParaRPr lang="es-ES" sz="1400" dirty="0" smtClean="0"/>
          </a:p>
          <a:p>
            <a:pPr marL="411480" lvl="1" indent="0">
              <a:buNone/>
            </a:pPr>
            <a:endParaRPr lang="es-ES" sz="1400" dirty="0" smtClean="0"/>
          </a:p>
          <a:p>
            <a:pPr marL="411480" lvl="1" indent="0">
              <a:buNone/>
            </a:pPr>
            <a:endParaRPr lang="es-ES" sz="1400" dirty="0"/>
          </a:p>
          <a:p>
            <a:pPr marL="411480" lvl="1" indent="0">
              <a:buNone/>
            </a:pPr>
            <a:endParaRPr lang="es-ES" sz="1400" dirty="0" smtClean="0"/>
          </a:p>
          <a:p>
            <a:pPr marL="411480" lvl="1" indent="0">
              <a:buNone/>
            </a:pPr>
            <a:endParaRPr lang="es-ES" sz="1400" dirty="0"/>
          </a:p>
          <a:p>
            <a:pPr marL="411480" lvl="1" indent="0">
              <a:buNone/>
            </a:pPr>
            <a:endParaRPr lang="es-ES" sz="1400" dirty="0" smtClean="0"/>
          </a:p>
          <a:p>
            <a:pPr marL="411480" lvl="1" indent="0">
              <a:buNone/>
            </a:pPr>
            <a:endParaRPr lang="es-ES" sz="1400" dirty="0"/>
          </a:p>
          <a:p>
            <a:pPr marL="411480" lvl="1" indent="0">
              <a:buNone/>
            </a:pPr>
            <a:endParaRPr lang="es-ES" sz="1400" dirty="0" smtClean="0"/>
          </a:p>
          <a:p>
            <a:pPr marL="411480" lvl="1" indent="0">
              <a:buNone/>
            </a:pPr>
            <a:endParaRPr lang="es-ES" sz="1400" dirty="0"/>
          </a:p>
          <a:p>
            <a:pPr marL="411480" lvl="1" indent="0">
              <a:buNone/>
            </a:pPr>
            <a:endParaRPr lang="es-ES" sz="1400" dirty="0" smtClean="0"/>
          </a:p>
        </p:txBody>
      </p:sp>
      <p:sp>
        <p:nvSpPr>
          <p:cNvPr id="4" name="3 Marcador de número de diapositiva"/>
          <p:cNvSpPr>
            <a:spLocks noGrp="1"/>
          </p:cNvSpPr>
          <p:nvPr>
            <p:ph type="sldNum" sz="quarter" idx="12"/>
          </p:nvPr>
        </p:nvSpPr>
        <p:spPr/>
        <p:txBody>
          <a:bodyPr/>
          <a:lstStyle/>
          <a:p>
            <a:fld id="{4D1BB2E4-B006-4F43-B11D-46F6F5B3DA2B}" type="slidenum">
              <a:rPr lang="es-ES" smtClean="0"/>
              <a:t>12</a:t>
            </a:fld>
            <a:endParaRPr lang="es-ES"/>
          </a:p>
        </p:txBody>
      </p:sp>
      <p:pic>
        <p:nvPicPr>
          <p:cNvPr id="5" name="4 Imagen" descr="Hollow-core photonic-bandgap fiber. The diameter of the inner hole, where the atoms are trapped, is 6 µm. The mode waist inside the fiber is 1.9(2)µm. A 3 cm long, vertically mounted piece of fiber is used for the experiments.  "/>
          <p:cNvPicPr/>
          <p:nvPr/>
        </p:nvPicPr>
        <p:blipFill rotWithShape="1">
          <a:blip r:embed="rId3">
            <a:extLst>
              <a:ext uri="{28A0092B-C50C-407E-A947-70E740481C1C}">
                <a14:useLocalDpi xmlns:a14="http://schemas.microsoft.com/office/drawing/2010/main" val="0"/>
              </a:ext>
            </a:extLst>
          </a:blip>
          <a:srcRect l="1558" t="6026" r="1965" b="9040"/>
          <a:stretch/>
        </p:blipFill>
        <p:spPr bwMode="auto">
          <a:xfrm>
            <a:off x="1475656" y="2780928"/>
            <a:ext cx="2970076" cy="1296144"/>
          </a:xfrm>
          <a:prstGeom prst="rect">
            <a:avLst/>
          </a:prstGeom>
          <a:noFill/>
          <a:ln>
            <a:noFill/>
          </a:ln>
          <a:extLst>
            <a:ext uri="{53640926-AAD7-44D8-BBD7-CCE9431645EC}">
              <a14:shadowObscured xmlns:a14="http://schemas.microsoft.com/office/drawing/2010/main"/>
            </a:ext>
          </a:extLst>
        </p:spPr>
      </p:pic>
      <p:pic>
        <p:nvPicPr>
          <p:cNvPr id="6" name="5 Imagen"/>
          <p:cNvPicPr/>
          <p:nvPr/>
        </p:nvPicPr>
        <p:blipFill>
          <a:blip r:embed="rId4"/>
          <a:stretch>
            <a:fillRect/>
          </a:stretch>
        </p:blipFill>
        <p:spPr>
          <a:xfrm>
            <a:off x="4794796" y="4509120"/>
            <a:ext cx="2369492" cy="1895723"/>
          </a:xfrm>
          <a:prstGeom prst="rect">
            <a:avLst/>
          </a:prstGeom>
        </p:spPr>
      </p:pic>
      <p:sp>
        <p:nvSpPr>
          <p:cNvPr id="7" name="6 Rectángulo redondeado"/>
          <p:cNvSpPr/>
          <p:nvPr/>
        </p:nvSpPr>
        <p:spPr>
          <a:xfrm>
            <a:off x="4794796" y="2740554"/>
            <a:ext cx="2513508" cy="140852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lvl="1" algn="ctr"/>
            <a:r>
              <a:rPr lang="es-ES" sz="1300" dirty="0"/>
              <a:t>Utilizan una estructura altamente periódica de agujeros de aire en el revestimiento de la fibra para crear una banda prohibida fotónica</a:t>
            </a:r>
            <a:r>
              <a:rPr lang="es-ES" sz="1300" dirty="0" smtClean="0"/>
              <a:t>.</a:t>
            </a:r>
            <a:endParaRPr lang="es-ES" sz="1300" dirty="0"/>
          </a:p>
        </p:txBody>
      </p:sp>
      <p:sp>
        <p:nvSpPr>
          <p:cNvPr id="9" name="8 Rectángulo redondeado"/>
          <p:cNvSpPr/>
          <p:nvPr/>
        </p:nvSpPr>
        <p:spPr>
          <a:xfrm>
            <a:off x="1475656" y="4653136"/>
            <a:ext cx="2952328" cy="14401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300" dirty="0" smtClean="0">
                <a:solidFill>
                  <a:schemeClr val="tx1"/>
                </a:solidFill>
              </a:rPr>
              <a:t>La </a:t>
            </a:r>
            <a:r>
              <a:rPr lang="es-ES" sz="1300" dirty="0">
                <a:solidFill>
                  <a:schemeClr val="tx1"/>
                </a:solidFill>
              </a:rPr>
              <a:t>fibra solo guía la luz en una región espectral </a:t>
            </a:r>
            <a:r>
              <a:rPr lang="es-ES" sz="1300" dirty="0" smtClean="0">
                <a:solidFill>
                  <a:schemeClr val="tx1"/>
                </a:solidFill>
              </a:rPr>
              <a:t>limitada. Alrededor de los 1550 </a:t>
            </a:r>
            <a:r>
              <a:rPr lang="es-ES" sz="1300" dirty="0" err="1" smtClean="0">
                <a:solidFill>
                  <a:schemeClr val="tx1"/>
                </a:solidFill>
              </a:rPr>
              <a:t>nm</a:t>
            </a:r>
            <a:r>
              <a:rPr lang="es-ES" sz="1300" dirty="0" smtClean="0">
                <a:solidFill>
                  <a:schemeClr val="tx1"/>
                </a:solidFill>
              </a:rPr>
              <a:t>, el ancho de banda es de 200 </a:t>
            </a:r>
            <a:r>
              <a:rPr lang="es-ES" sz="1300" dirty="0" err="1" smtClean="0">
                <a:solidFill>
                  <a:schemeClr val="tx1"/>
                </a:solidFill>
              </a:rPr>
              <a:t>nm</a:t>
            </a:r>
            <a:r>
              <a:rPr lang="es-ES" sz="1300" dirty="0" smtClean="0">
                <a:solidFill>
                  <a:schemeClr val="tx1"/>
                </a:solidFill>
              </a:rPr>
              <a:t> y, fuera de esta región, el núcleo de fibra es anti-guía.</a:t>
            </a:r>
            <a:endParaRPr lang="es-ES" sz="1300" dirty="0"/>
          </a:p>
        </p:txBody>
      </p:sp>
    </p:spTree>
    <p:extLst>
      <p:ext uri="{BB962C8B-B14F-4D97-AF65-F5344CB8AC3E}">
        <p14:creationId xmlns:p14="http://schemas.microsoft.com/office/powerpoint/2010/main" val="1522718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TIPOS DE FIBRA ÓPTICA QUE IMPLEMENTAN SDM</a:t>
            </a:r>
            <a:endParaRPr lang="es-ES" dirty="0"/>
          </a:p>
        </p:txBody>
      </p:sp>
      <p:sp>
        <p:nvSpPr>
          <p:cNvPr id="3" name="2 Marcador de contenido"/>
          <p:cNvSpPr>
            <a:spLocks noGrp="1"/>
          </p:cNvSpPr>
          <p:nvPr>
            <p:ph idx="1"/>
          </p:nvPr>
        </p:nvSpPr>
        <p:spPr/>
        <p:txBody>
          <a:bodyPr/>
          <a:lstStyle/>
          <a:p>
            <a:r>
              <a:rPr lang="es-ES" sz="2000" b="1" dirty="0"/>
              <a:t>Fibra </a:t>
            </a:r>
            <a:r>
              <a:rPr lang="es-ES" sz="2000" b="1" dirty="0" smtClean="0"/>
              <a:t>de pocos modos (</a:t>
            </a:r>
            <a:r>
              <a:rPr lang="es-ES" sz="2000" b="1" i="1" dirty="0" err="1" smtClean="0"/>
              <a:t>few</a:t>
            </a:r>
            <a:r>
              <a:rPr lang="es-ES" sz="2000" b="1" i="1" dirty="0" smtClean="0"/>
              <a:t> </a:t>
            </a:r>
            <a:r>
              <a:rPr lang="es-ES" sz="2000" b="1" i="1" dirty="0" err="1" smtClean="0"/>
              <a:t>mode</a:t>
            </a:r>
            <a:r>
              <a:rPr lang="es-ES" sz="2000" b="1" i="1" dirty="0" smtClean="0"/>
              <a:t> </a:t>
            </a:r>
            <a:r>
              <a:rPr lang="es-ES" sz="2000" b="1" i="1" dirty="0" err="1"/>
              <a:t>fiber</a:t>
            </a:r>
            <a:r>
              <a:rPr lang="es-ES" sz="2000" b="1" dirty="0"/>
              <a:t>, </a:t>
            </a:r>
            <a:r>
              <a:rPr lang="es-ES" sz="2000" b="1" dirty="0" smtClean="0"/>
              <a:t>FMF</a:t>
            </a:r>
            <a:r>
              <a:rPr lang="es-ES" sz="2000" b="1" dirty="0"/>
              <a:t>)</a:t>
            </a:r>
            <a:endParaRPr lang="es-ES" sz="2000" dirty="0"/>
          </a:p>
          <a:p>
            <a:endParaRPr lang="es-ES" dirty="0"/>
          </a:p>
        </p:txBody>
      </p:sp>
      <p:sp>
        <p:nvSpPr>
          <p:cNvPr id="4" name="3 Marcador de número de diapositiva"/>
          <p:cNvSpPr>
            <a:spLocks noGrp="1"/>
          </p:cNvSpPr>
          <p:nvPr>
            <p:ph type="sldNum" sz="quarter" idx="12"/>
          </p:nvPr>
        </p:nvSpPr>
        <p:spPr/>
        <p:txBody>
          <a:bodyPr/>
          <a:lstStyle/>
          <a:p>
            <a:fld id="{4D1BB2E4-B006-4F43-B11D-46F6F5B3DA2B}" type="slidenum">
              <a:rPr lang="es-ES" smtClean="0"/>
              <a:t>13</a:t>
            </a:fld>
            <a:endParaRPr lang="es-ES"/>
          </a:p>
        </p:txBody>
      </p:sp>
      <p:sp>
        <p:nvSpPr>
          <p:cNvPr id="5" name="4 Rectángulo redondeado"/>
          <p:cNvSpPr/>
          <p:nvPr/>
        </p:nvSpPr>
        <p:spPr>
          <a:xfrm>
            <a:off x="1115616" y="3429000"/>
            <a:ext cx="2592288" cy="36004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300" dirty="0" smtClean="0"/>
              <a:t>Soportan entre 2 y 50 modos.</a:t>
            </a:r>
            <a:endParaRPr lang="es-ES" sz="1300" dirty="0"/>
          </a:p>
        </p:txBody>
      </p:sp>
      <p:sp>
        <p:nvSpPr>
          <p:cNvPr id="6" name="5 Rectángulo redondeado"/>
          <p:cNvSpPr/>
          <p:nvPr/>
        </p:nvSpPr>
        <p:spPr>
          <a:xfrm>
            <a:off x="5508104" y="3429000"/>
            <a:ext cx="2592288" cy="36004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300" dirty="0" smtClean="0"/>
              <a:t>No tienen los problemas de no linealidad de las SMF.</a:t>
            </a:r>
            <a:endParaRPr lang="es-ES" sz="1300" dirty="0"/>
          </a:p>
        </p:txBody>
      </p:sp>
      <p:sp>
        <p:nvSpPr>
          <p:cNvPr id="7" name="6 Rectángulo redondeado"/>
          <p:cNvSpPr/>
          <p:nvPr/>
        </p:nvSpPr>
        <p:spPr>
          <a:xfrm>
            <a:off x="5436096" y="4293096"/>
            <a:ext cx="3456384" cy="72008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300" dirty="0"/>
              <a:t>S</a:t>
            </a:r>
            <a:r>
              <a:rPr lang="es-ES" sz="1300" dirty="0" smtClean="0"/>
              <a:t>e </a:t>
            </a:r>
            <a:r>
              <a:rPr lang="es-ES" sz="1300" dirty="0"/>
              <a:t>pueden configurar para no tener los problemas de dispersión modal que son comunes </a:t>
            </a:r>
            <a:r>
              <a:rPr lang="es-ES" sz="1300" dirty="0" smtClean="0"/>
              <a:t>en las </a:t>
            </a:r>
            <a:r>
              <a:rPr lang="es-ES" sz="1300" dirty="0" err="1" smtClean="0"/>
              <a:t>multimodo</a:t>
            </a:r>
            <a:r>
              <a:rPr lang="es-ES" sz="1300" dirty="0" smtClean="0"/>
              <a:t>.</a:t>
            </a:r>
            <a:endParaRPr lang="es-ES" sz="1300" dirty="0"/>
          </a:p>
        </p:txBody>
      </p:sp>
      <mc:AlternateContent xmlns:mc="http://schemas.openxmlformats.org/markup-compatibility/2006" xmlns:a14="http://schemas.microsoft.com/office/drawing/2010/main">
        <mc:Choice Requires="a14">
          <p:sp>
            <p:nvSpPr>
              <p:cNvPr id="8" name="7 Rectángulo redondeado"/>
              <p:cNvSpPr/>
              <p:nvPr/>
            </p:nvSpPr>
            <p:spPr>
              <a:xfrm>
                <a:off x="1991302" y="5445224"/>
                <a:ext cx="5317002" cy="57606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300" dirty="0" smtClean="0"/>
                  <a:t>El acoplamiento entre modos </a:t>
                </a:r>
                <a14:m>
                  <m:oMath xmlns:m="http://schemas.openxmlformats.org/officeDocument/2006/math">
                    <m:r>
                      <a:rPr lang="es-ES" sz="1300" i="1" smtClean="0">
                        <a:latin typeface="Cambria Math"/>
                        <a:ea typeface="Cambria Math"/>
                      </a:rPr>
                      <m:t>↓↓</m:t>
                    </m:r>
                  </m:oMath>
                </a14:m>
                <a:r>
                  <a:rPr lang="es-ES" sz="1300" dirty="0" smtClean="0"/>
                  <a:t> a </a:t>
                </a:r>
                <a:r>
                  <a:rPr lang="es-ES" sz="1300" dirty="0"/>
                  <a:t>medida que aumenta la diferencia entre las constantes de propagación de l</a:t>
                </a:r>
                <a:r>
                  <a:rPr lang="es-ES" sz="1300" dirty="0" smtClean="0"/>
                  <a:t>os modos.</a:t>
                </a:r>
                <a:endParaRPr lang="es-ES" sz="1300" dirty="0"/>
              </a:p>
            </p:txBody>
          </p:sp>
        </mc:Choice>
        <mc:Fallback xmlns="">
          <p:sp>
            <p:nvSpPr>
              <p:cNvPr id="8" name="7 Rectángulo redondeado"/>
              <p:cNvSpPr>
                <a:spLocks noRot="1" noChangeAspect="1" noMove="1" noResize="1" noEditPoints="1" noAdjustHandles="1" noChangeArrowheads="1" noChangeShapeType="1" noTextEdit="1"/>
              </p:cNvSpPr>
              <p:nvPr/>
            </p:nvSpPr>
            <p:spPr>
              <a:xfrm>
                <a:off x="1991302" y="5445224"/>
                <a:ext cx="5317002" cy="576064"/>
              </a:xfrm>
              <a:prstGeom prst="roundRect">
                <a:avLst/>
              </a:prstGeom>
              <a:blipFill rotWithShape="1">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9 Rectángulo redondeado"/>
              <p:cNvSpPr/>
              <p:nvPr/>
            </p:nvSpPr>
            <p:spPr>
              <a:xfrm>
                <a:off x="323528" y="4293096"/>
                <a:ext cx="3456384" cy="72008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300" dirty="0"/>
                  <a:t>L</a:t>
                </a:r>
                <a:r>
                  <a:rPr lang="es-ES" sz="1300" dirty="0" smtClean="0"/>
                  <a:t>a </a:t>
                </a:r>
                <a:r>
                  <a:rPr lang="es-ES" sz="1300" dirty="0"/>
                  <a:t>diferencia de índice entre los diferentes </a:t>
                </a:r>
                <a:r>
                  <a:rPr lang="es-ES" sz="1300" dirty="0" smtClean="0"/>
                  <a:t>modos </a:t>
                </a:r>
                <a14:m>
                  <m:oMath xmlns:m="http://schemas.openxmlformats.org/officeDocument/2006/math">
                    <m:r>
                      <a:rPr lang="es-ES" sz="1300" i="1" smtClean="0">
                        <a:latin typeface="Cambria Math"/>
                        <a:ea typeface="Cambria Math"/>
                      </a:rPr>
                      <m:t>↑↑</m:t>
                    </m:r>
                  </m:oMath>
                </a14:m>
                <a:r>
                  <a:rPr lang="es-ES" sz="1300" dirty="0" smtClean="0"/>
                  <a:t> si el </a:t>
                </a:r>
                <a:r>
                  <a:rPr lang="es-ES" sz="1300" dirty="0"/>
                  <a:t>número de modos </a:t>
                </a:r>
                <a14:m>
                  <m:oMath xmlns:m="http://schemas.openxmlformats.org/officeDocument/2006/math">
                    <m:r>
                      <a:rPr lang="es-ES" sz="1300" i="1" smtClean="0">
                        <a:latin typeface="Cambria Math"/>
                        <a:ea typeface="Cambria Math"/>
                      </a:rPr>
                      <m:t>↓↓</m:t>
                    </m:r>
                  </m:oMath>
                </a14:m>
                <a:endParaRPr lang="es-ES" sz="1300" dirty="0"/>
              </a:p>
            </p:txBody>
          </p:sp>
        </mc:Choice>
        <mc:Fallback xmlns="">
          <p:sp>
            <p:nvSpPr>
              <p:cNvPr id="10" name="9 Rectángulo redondeado"/>
              <p:cNvSpPr>
                <a:spLocks noRot="1" noChangeAspect="1" noMove="1" noResize="1" noEditPoints="1" noAdjustHandles="1" noChangeArrowheads="1" noChangeShapeType="1" noTextEdit="1"/>
              </p:cNvSpPr>
              <p:nvPr/>
            </p:nvSpPr>
            <p:spPr>
              <a:xfrm>
                <a:off x="323528" y="4293096"/>
                <a:ext cx="3456384" cy="720080"/>
              </a:xfrm>
              <a:prstGeom prst="roundRect">
                <a:avLst/>
              </a:prstGeom>
              <a:blipFill rotWithShape="1">
                <a:blip r:embed="rId4"/>
                <a:stretch>
                  <a:fillRect b="-787"/>
                </a:stretch>
              </a:blipFill>
            </p:spPr>
            <p:txBody>
              <a:bodyPr/>
              <a:lstStyle/>
              <a:p>
                <a:r>
                  <a:rPr lang="es-ES">
                    <a:noFill/>
                  </a:rPr>
                  <a:t> </a:t>
                </a:r>
              </a:p>
            </p:txBody>
          </p:sp>
        </mc:Fallback>
      </mc:AlternateContent>
      <p:sp>
        <p:nvSpPr>
          <p:cNvPr id="11" name="10 Rectángulo redondeado"/>
          <p:cNvSpPr/>
          <p:nvPr/>
        </p:nvSpPr>
        <p:spPr>
          <a:xfrm>
            <a:off x="3059832" y="2367212"/>
            <a:ext cx="3096344" cy="648072"/>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S" sz="1300" dirty="0" smtClean="0"/>
              <a:t>Diámetro del núcleo </a:t>
            </a:r>
            <a:r>
              <a:rPr lang="es-ES" sz="1300" dirty="0"/>
              <a:t>entre 10 y 60 </a:t>
            </a:r>
            <a:r>
              <a:rPr lang="es-ES" sz="1300" dirty="0" err="1"/>
              <a:t>μm</a:t>
            </a:r>
            <a:r>
              <a:rPr lang="es-ES" sz="1300" dirty="0"/>
              <a:t> y </a:t>
            </a:r>
            <a:r>
              <a:rPr lang="es-ES" sz="1300" dirty="0" smtClean="0"/>
              <a:t>diámetro exterior del </a:t>
            </a:r>
            <a:r>
              <a:rPr lang="es-ES" sz="1300" dirty="0"/>
              <a:t>revestimiento </a:t>
            </a:r>
            <a:r>
              <a:rPr lang="es-ES" sz="1300" dirty="0" smtClean="0"/>
              <a:t>de </a:t>
            </a:r>
            <a:r>
              <a:rPr lang="es-ES" sz="1300" dirty="0"/>
              <a:t>80 a 300 </a:t>
            </a:r>
            <a:r>
              <a:rPr lang="es-ES" sz="1300" dirty="0" smtClean="0"/>
              <a:t>pm.</a:t>
            </a:r>
            <a:endParaRPr lang="es-ES" sz="1300" dirty="0"/>
          </a:p>
        </p:txBody>
      </p:sp>
      <p:sp>
        <p:nvSpPr>
          <p:cNvPr id="12" name="11 Elipse"/>
          <p:cNvSpPr/>
          <p:nvPr/>
        </p:nvSpPr>
        <p:spPr>
          <a:xfrm>
            <a:off x="3995936" y="3501008"/>
            <a:ext cx="1213284" cy="108012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000" b="1" dirty="0" smtClean="0"/>
              <a:t>FMF</a:t>
            </a:r>
            <a:endParaRPr lang="es-ES" sz="2000" b="1" dirty="0"/>
          </a:p>
        </p:txBody>
      </p:sp>
      <p:cxnSp>
        <p:nvCxnSpPr>
          <p:cNvPr id="14" name="13 Conector recto de flecha"/>
          <p:cNvCxnSpPr>
            <a:stCxn id="12" idx="0"/>
          </p:cNvCxnSpPr>
          <p:nvPr/>
        </p:nvCxnSpPr>
        <p:spPr>
          <a:xfrm flipV="1">
            <a:off x="4602578" y="3015284"/>
            <a:ext cx="0" cy="485724"/>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a:stCxn id="12" idx="7"/>
            <a:endCxn id="6" idx="1"/>
          </p:cNvCxnSpPr>
          <p:nvPr/>
        </p:nvCxnSpPr>
        <p:spPr>
          <a:xfrm flipV="1">
            <a:off x="5031539" y="3609020"/>
            <a:ext cx="476565" cy="50168"/>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a:stCxn id="12" idx="5"/>
            <a:endCxn id="7" idx="1"/>
          </p:cNvCxnSpPr>
          <p:nvPr/>
        </p:nvCxnSpPr>
        <p:spPr>
          <a:xfrm>
            <a:off x="5031539" y="4422948"/>
            <a:ext cx="404557" cy="230188"/>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stCxn id="12" idx="4"/>
            <a:endCxn id="8" idx="0"/>
          </p:cNvCxnSpPr>
          <p:nvPr/>
        </p:nvCxnSpPr>
        <p:spPr>
          <a:xfrm>
            <a:off x="4602578" y="4581128"/>
            <a:ext cx="47225" cy="864096"/>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a:stCxn id="12" idx="3"/>
          </p:cNvCxnSpPr>
          <p:nvPr/>
        </p:nvCxnSpPr>
        <p:spPr>
          <a:xfrm flipH="1">
            <a:off x="3779912" y="4422948"/>
            <a:ext cx="393705" cy="230188"/>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a:stCxn id="12" idx="1"/>
            <a:endCxn id="5" idx="3"/>
          </p:cNvCxnSpPr>
          <p:nvPr/>
        </p:nvCxnSpPr>
        <p:spPr>
          <a:xfrm flipH="1" flipV="1">
            <a:off x="3707904" y="3609020"/>
            <a:ext cx="465713" cy="50168"/>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758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DISPERSIÓN Y EFECTOS NO LINEALES DE LA FIBRA</a:t>
            </a:r>
            <a:endParaRPr lang="es-ES" b="1" dirty="0"/>
          </a:p>
        </p:txBody>
      </p:sp>
      <p:sp>
        <p:nvSpPr>
          <p:cNvPr id="3" name="2 Marcador de contenido"/>
          <p:cNvSpPr>
            <a:spLocks noGrp="1"/>
          </p:cNvSpPr>
          <p:nvPr>
            <p:ph idx="1"/>
          </p:nvPr>
        </p:nvSpPr>
        <p:spPr/>
        <p:txBody>
          <a:bodyPr>
            <a:normAutofit/>
          </a:bodyPr>
          <a:lstStyle/>
          <a:p>
            <a:r>
              <a:rPr lang="es-ES" sz="1800" b="1" dirty="0"/>
              <a:t>Dispersión de velocidad </a:t>
            </a:r>
            <a:r>
              <a:rPr lang="es-ES" sz="1800" b="1" dirty="0" smtClean="0"/>
              <a:t>de grupo </a:t>
            </a:r>
            <a:r>
              <a:rPr lang="es-ES" sz="1800" b="1" dirty="0"/>
              <a:t>(</a:t>
            </a:r>
            <a:r>
              <a:rPr lang="es-ES" sz="1800" b="1" i="1" dirty="0" err="1"/>
              <a:t>group</a:t>
            </a:r>
            <a:r>
              <a:rPr lang="es-ES" sz="1800" b="1" i="1" dirty="0"/>
              <a:t> </a:t>
            </a:r>
            <a:endParaRPr lang="es-ES" sz="1800" b="1" i="1" dirty="0" smtClean="0"/>
          </a:p>
          <a:p>
            <a:pPr marL="114300" indent="0">
              <a:buNone/>
            </a:pPr>
            <a:r>
              <a:rPr lang="es-ES" sz="1800" b="1" i="1" dirty="0"/>
              <a:t> </a:t>
            </a:r>
            <a:r>
              <a:rPr lang="es-ES" sz="1800" b="1" i="1" dirty="0" smtClean="0"/>
              <a:t>   </a:t>
            </a:r>
            <a:r>
              <a:rPr lang="es-ES" sz="1800" b="1" i="1" dirty="0" err="1" smtClean="0"/>
              <a:t>velocity</a:t>
            </a:r>
            <a:r>
              <a:rPr lang="es-ES" sz="1800" b="1" i="1" dirty="0" smtClean="0"/>
              <a:t> </a:t>
            </a:r>
            <a:r>
              <a:rPr lang="es-ES" sz="1800" b="1" i="1" dirty="0" err="1" smtClean="0"/>
              <a:t>dispersion</a:t>
            </a:r>
            <a:r>
              <a:rPr lang="es-ES" sz="1800" b="1" dirty="0"/>
              <a:t>, GVD</a:t>
            </a:r>
            <a:r>
              <a:rPr lang="es-ES" sz="1800" b="1" dirty="0" smtClean="0"/>
              <a:t>):</a:t>
            </a:r>
          </a:p>
          <a:p>
            <a:pPr marL="114300" indent="0">
              <a:buNone/>
            </a:pPr>
            <a:endParaRPr lang="es-ES" sz="1800" b="1" dirty="0" smtClean="0"/>
          </a:p>
          <a:p>
            <a:r>
              <a:rPr lang="es-ES" sz="1800" b="1" dirty="0" smtClean="0"/>
              <a:t>Dispersión de orden superior:</a:t>
            </a:r>
          </a:p>
          <a:p>
            <a:endParaRPr lang="es-ES" sz="1800" b="1" dirty="0" smtClean="0"/>
          </a:p>
          <a:p>
            <a:r>
              <a:rPr lang="es-ES" sz="1800" b="1" dirty="0" smtClean="0"/>
              <a:t>Pérdidas:</a:t>
            </a:r>
          </a:p>
          <a:p>
            <a:endParaRPr lang="es-ES" sz="1800" b="1" dirty="0" smtClean="0"/>
          </a:p>
          <a:p>
            <a:r>
              <a:rPr lang="es-ES" sz="1800" b="1" dirty="0"/>
              <a:t>Modulación </a:t>
            </a:r>
            <a:r>
              <a:rPr lang="es-ES" sz="1800" b="1" dirty="0" err="1"/>
              <a:t>autofásica</a:t>
            </a:r>
            <a:r>
              <a:rPr lang="es-ES" sz="1800" b="1" dirty="0"/>
              <a:t> (</a:t>
            </a:r>
            <a:r>
              <a:rPr lang="es-ES" sz="1800" b="1" i="1" dirty="0" err="1"/>
              <a:t>self-phase</a:t>
            </a:r>
            <a:r>
              <a:rPr lang="es-ES" sz="1800" b="1" i="1" dirty="0"/>
              <a:t> </a:t>
            </a:r>
            <a:endParaRPr lang="es-ES" sz="1800" b="1" i="1" dirty="0" smtClean="0"/>
          </a:p>
          <a:p>
            <a:pPr marL="114300" indent="0">
              <a:buNone/>
            </a:pPr>
            <a:r>
              <a:rPr lang="es-ES" sz="1800" b="1" i="1" dirty="0"/>
              <a:t> </a:t>
            </a:r>
            <a:r>
              <a:rPr lang="es-ES" sz="1800" b="1" i="1" dirty="0" smtClean="0"/>
              <a:t>   </a:t>
            </a:r>
            <a:r>
              <a:rPr lang="es-ES" sz="1800" b="1" i="1" dirty="0" err="1" smtClean="0"/>
              <a:t>modulation</a:t>
            </a:r>
            <a:r>
              <a:rPr lang="es-ES" sz="1800" b="1" dirty="0"/>
              <a:t>, SPM</a:t>
            </a:r>
            <a:r>
              <a:rPr lang="es-ES" sz="1800" b="1" dirty="0" smtClean="0"/>
              <a:t>):</a:t>
            </a:r>
          </a:p>
          <a:p>
            <a:pPr marL="114300" indent="0">
              <a:buNone/>
            </a:pPr>
            <a:endParaRPr lang="es-ES" sz="1800" b="1" dirty="0"/>
          </a:p>
          <a:p>
            <a:r>
              <a:rPr lang="es-ES" sz="1800" b="1" dirty="0"/>
              <a:t>Pérdidas dependientes de la </a:t>
            </a:r>
            <a:r>
              <a:rPr lang="es-ES" sz="1800" b="1" dirty="0" smtClean="0"/>
              <a:t>polarización</a:t>
            </a:r>
          </a:p>
          <a:p>
            <a:endParaRPr lang="es-ES" sz="1800" b="1" dirty="0" smtClean="0"/>
          </a:p>
          <a:p>
            <a:r>
              <a:rPr lang="es-ES" sz="1800" b="1" dirty="0" smtClean="0"/>
              <a:t>Birrefringencia:</a:t>
            </a:r>
            <a:endParaRPr lang="es-ES" sz="1800" b="1" dirty="0"/>
          </a:p>
        </p:txBody>
      </p:sp>
      <p:sp>
        <p:nvSpPr>
          <p:cNvPr id="4" name="3 Marcador de número de diapositiva"/>
          <p:cNvSpPr>
            <a:spLocks noGrp="1"/>
          </p:cNvSpPr>
          <p:nvPr>
            <p:ph type="sldNum" sz="quarter" idx="12"/>
          </p:nvPr>
        </p:nvSpPr>
        <p:spPr/>
        <p:txBody>
          <a:bodyPr/>
          <a:lstStyle/>
          <a:p>
            <a:fld id="{4D1BB2E4-B006-4F43-B11D-46F6F5B3DA2B}" type="slidenum">
              <a:rPr lang="es-ES" smtClean="0"/>
              <a:t>14</a:t>
            </a:fld>
            <a:endParaRPr lang="es-E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800" y="1844824"/>
            <a:ext cx="21336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6823" y="2636912"/>
            <a:ext cx="225742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3284984"/>
            <a:ext cx="204787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2618" y="4149080"/>
            <a:ext cx="97155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9242" y="4138786"/>
            <a:ext cx="158115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5816" y="5661248"/>
            <a:ext cx="35052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289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SSPROP</a:t>
            </a:r>
            <a:endParaRPr lang="es-ES" b="1" dirty="0"/>
          </a:p>
        </p:txBody>
      </p:sp>
      <p:sp>
        <p:nvSpPr>
          <p:cNvPr id="3" name="2 Marcador de contenido"/>
          <p:cNvSpPr>
            <a:spLocks noGrp="1"/>
          </p:cNvSpPr>
          <p:nvPr>
            <p:ph idx="1"/>
          </p:nvPr>
        </p:nvSpPr>
        <p:spPr/>
        <p:txBody>
          <a:bodyPr/>
          <a:lstStyle/>
          <a:p>
            <a:pPr marL="114300" indent="0">
              <a:buNone/>
            </a:pPr>
            <a:endParaRPr lang="es-ES" dirty="0"/>
          </a:p>
        </p:txBody>
      </p:sp>
      <p:sp>
        <p:nvSpPr>
          <p:cNvPr id="4" name="3 Marcador de número de diapositiva"/>
          <p:cNvSpPr>
            <a:spLocks noGrp="1"/>
          </p:cNvSpPr>
          <p:nvPr>
            <p:ph type="sldNum" sz="quarter" idx="12"/>
          </p:nvPr>
        </p:nvSpPr>
        <p:spPr/>
        <p:txBody>
          <a:bodyPr/>
          <a:lstStyle/>
          <a:p>
            <a:fld id="{4D1BB2E4-B006-4F43-B11D-46F6F5B3DA2B}" type="slidenum">
              <a:rPr lang="es-ES" smtClean="0"/>
              <a:t>15</a:t>
            </a:fld>
            <a:endParaRPr lang="es-ES"/>
          </a:p>
        </p:txBody>
      </p:sp>
      <p:sp>
        <p:nvSpPr>
          <p:cNvPr id="5" name="4 Rectángulo redondeado"/>
          <p:cNvSpPr/>
          <p:nvPr/>
        </p:nvSpPr>
        <p:spPr>
          <a:xfrm>
            <a:off x="3779912" y="1772816"/>
            <a:ext cx="1440160" cy="43204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S" b="1" dirty="0" smtClean="0"/>
              <a:t>SSPROP</a:t>
            </a:r>
            <a:endParaRPr lang="es-ES" b="1" dirty="0"/>
          </a:p>
        </p:txBody>
      </p:sp>
      <p:sp>
        <p:nvSpPr>
          <p:cNvPr id="8" name="7 CuadroTexto"/>
          <p:cNvSpPr txBox="1"/>
          <p:nvPr/>
        </p:nvSpPr>
        <p:spPr>
          <a:xfrm>
            <a:off x="2505182" y="2420888"/>
            <a:ext cx="4011034" cy="307777"/>
          </a:xfrm>
          <a:prstGeom prst="rect">
            <a:avLst/>
          </a:prstGeom>
          <a:noFill/>
        </p:spPr>
        <p:txBody>
          <a:bodyPr wrap="none" rtlCol="0">
            <a:spAutoFit/>
          </a:bodyPr>
          <a:lstStyle/>
          <a:p>
            <a:r>
              <a:rPr lang="es-ES" sz="1400" b="1" dirty="0" smtClean="0">
                <a:solidFill>
                  <a:schemeClr val="accent1"/>
                </a:solidFill>
              </a:rPr>
              <a:t>Desarrollada en la Universidad de Maryland</a:t>
            </a:r>
            <a:endParaRPr lang="es-ES" sz="1400" b="1" dirty="0">
              <a:solidFill>
                <a:schemeClr val="accent1"/>
              </a:solidFill>
            </a:endParaRPr>
          </a:p>
        </p:txBody>
      </p:sp>
      <p:sp>
        <p:nvSpPr>
          <p:cNvPr id="11" name="10 Rectángulo redondeado"/>
          <p:cNvSpPr/>
          <p:nvPr/>
        </p:nvSpPr>
        <p:spPr>
          <a:xfrm>
            <a:off x="1259632" y="3645024"/>
            <a:ext cx="2304256" cy="72008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S" dirty="0" smtClean="0"/>
              <a:t>Ecuación no lineal de Schrödinger</a:t>
            </a:r>
            <a:endParaRPr lang="es-ES" dirty="0"/>
          </a:p>
        </p:txBody>
      </p:sp>
      <p:sp>
        <p:nvSpPr>
          <p:cNvPr id="12" name="11 Rectángulo redondeado"/>
          <p:cNvSpPr/>
          <p:nvPr/>
        </p:nvSpPr>
        <p:spPr>
          <a:xfrm>
            <a:off x="5652120" y="3645024"/>
            <a:ext cx="2304256" cy="72008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S" dirty="0" smtClean="0"/>
              <a:t>Split </a:t>
            </a:r>
            <a:r>
              <a:rPr lang="es-ES" dirty="0" err="1" smtClean="0"/>
              <a:t>Step</a:t>
            </a:r>
            <a:r>
              <a:rPr lang="es-ES" dirty="0" smtClean="0"/>
              <a:t> Fourier </a:t>
            </a:r>
            <a:r>
              <a:rPr lang="es-ES" dirty="0" err="1" smtClean="0"/>
              <a:t>Method</a:t>
            </a:r>
            <a:endParaRPr lang="es-ES" dirty="0"/>
          </a:p>
        </p:txBody>
      </p:sp>
      <p:pic>
        <p:nvPicPr>
          <p:cNvPr id="13" name="12 Imagen"/>
          <p:cNvPicPr/>
          <p:nvPr/>
        </p:nvPicPr>
        <p:blipFill rotWithShape="1">
          <a:blip r:embed="rId3"/>
          <a:srcRect l="967" r="1272"/>
          <a:stretch/>
        </p:blipFill>
        <p:spPr bwMode="auto">
          <a:xfrm>
            <a:off x="5292080" y="4944576"/>
            <a:ext cx="3024336" cy="1220728"/>
          </a:xfrm>
          <a:prstGeom prst="rect">
            <a:avLst/>
          </a:prstGeom>
          <a:ln>
            <a:noFill/>
          </a:ln>
          <a:extLst>
            <a:ext uri="{53640926-AAD7-44D8-BBD7-CCE9431645EC}">
              <a14:shadowObscured xmlns:a14="http://schemas.microsoft.com/office/drawing/2010/main"/>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646825"/>
            <a:ext cx="3528392" cy="955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Rectángulo redondeado"/>
          <p:cNvSpPr/>
          <p:nvPr/>
        </p:nvSpPr>
        <p:spPr>
          <a:xfrm>
            <a:off x="395536" y="3429000"/>
            <a:ext cx="3924436" cy="2520280"/>
          </a:xfrm>
          <a:prstGeom prst="round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Rectángulo redondeado"/>
          <p:cNvSpPr/>
          <p:nvPr/>
        </p:nvSpPr>
        <p:spPr>
          <a:xfrm>
            <a:off x="4824028" y="3429000"/>
            <a:ext cx="3924436" cy="2952328"/>
          </a:xfrm>
          <a:prstGeom prst="round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6" name="15 Conector angular"/>
          <p:cNvCxnSpPr>
            <a:endCxn id="17" idx="0"/>
          </p:cNvCxnSpPr>
          <p:nvPr/>
        </p:nvCxnSpPr>
        <p:spPr>
          <a:xfrm>
            <a:off x="4540951" y="2996952"/>
            <a:ext cx="2245295" cy="432048"/>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18 Conector angular"/>
          <p:cNvCxnSpPr>
            <a:endCxn id="14" idx="0"/>
          </p:cNvCxnSpPr>
          <p:nvPr/>
        </p:nvCxnSpPr>
        <p:spPr>
          <a:xfrm rot="10800000" flipV="1">
            <a:off x="2357754" y="2996952"/>
            <a:ext cx="2178242" cy="432048"/>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p:cNvCxnSpPr>
            <a:stCxn id="8" idx="2"/>
          </p:cNvCxnSpPr>
          <p:nvPr/>
        </p:nvCxnSpPr>
        <p:spPr>
          <a:xfrm>
            <a:off x="4510699" y="2728665"/>
            <a:ext cx="0" cy="2682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a:off x="4499992" y="2204864"/>
            <a:ext cx="0" cy="21602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1773" y="4422579"/>
            <a:ext cx="1400547" cy="45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936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SSPROPV</a:t>
            </a:r>
            <a:endParaRPr lang="es-ES" b="1" dirty="0"/>
          </a:p>
        </p:txBody>
      </p:sp>
      <p:sp>
        <p:nvSpPr>
          <p:cNvPr id="3" name="2 Marcador de contenido"/>
          <p:cNvSpPr>
            <a:spLocks noGrp="1"/>
          </p:cNvSpPr>
          <p:nvPr>
            <p:ph idx="1"/>
          </p:nvPr>
        </p:nvSpPr>
        <p:spPr/>
        <p:txBody>
          <a:bodyPr/>
          <a:lstStyle/>
          <a:p>
            <a:pPr marL="114300" indent="0">
              <a:buNone/>
            </a:pPr>
            <a:endParaRPr lang="es-ES" dirty="0"/>
          </a:p>
        </p:txBody>
      </p:sp>
      <p:sp>
        <p:nvSpPr>
          <p:cNvPr id="4" name="3 Marcador de número de diapositiva"/>
          <p:cNvSpPr>
            <a:spLocks noGrp="1"/>
          </p:cNvSpPr>
          <p:nvPr>
            <p:ph type="sldNum" sz="quarter" idx="12"/>
          </p:nvPr>
        </p:nvSpPr>
        <p:spPr/>
        <p:txBody>
          <a:bodyPr/>
          <a:lstStyle/>
          <a:p>
            <a:fld id="{4D1BB2E4-B006-4F43-B11D-46F6F5B3DA2B}" type="slidenum">
              <a:rPr lang="es-ES" smtClean="0"/>
              <a:t>16</a:t>
            </a:fld>
            <a:endParaRPr lang="es-ES"/>
          </a:p>
        </p:txBody>
      </p:sp>
      <p:sp>
        <p:nvSpPr>
          <p:cNvPr id="6" name="5 Rectángulo redondeado"/>
          <p:cNvSpPr/>
          <p:nvPr/>
        </p:nvSpPr>
        <p:spPr>
          <a:xfrm>
            <a:off x="3779912" y="1772816"/>
            <a:ext cx="1440160" cy="43204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S" b="1" dirty="0" smtClean="0"/>
              <a:t>SSPROPV</a:t>
            </a:r>
            <a:endParaRPr lang="es-ES" b="1" dirty="0"/>
          </a:p>
        </p:txBody>
      </p:sp>
      <p:cxnSp>
        <p:nvCxnSpPr>
          <p:cNvPr id="7" name="6 Conector recto"/>
          <p:cNvCxnSpPr/>
          <p:nvPr/>
        </p:nvCxnSpPr>
        <p:spPr>
          <a:xfrm>
            <a:off x="4499992" y="2204864"/>
            <a:ext cx="0" cy="21602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2505182" y="2420888"/>
            <a:ext cx="4011034" cy="307777"/>
          </a:xfrm>
          <a:prstGeom prst="rect">
            <a:avLst/>
          </a:prstGeom>
          <a:noFill/>
        </p:spPr>
        <p:txBody>
          <a:bodyPr wrap="none" rtlCol="0">
            <a:spAutoFit/>
          </a:bodyPr>
          <a:lstStyle/>
          <a:p>
            <a:r>
              <a:rPr lang="es-ES" sz="1400" b="1" dirty="0" smtClean="0">
                <a:solidFill>
                  <a:schemeClr val="accent1"/>
                </a:solidFill>
              </a:rPr>
              <a:t>Desarrollada en la Universidad de Maryland</a:t>
            </a:r>
            <a:endParaRPr lang="es-ES" sz="1400" b="1" dirty="0">
              <a:solidFill>
                <a:schemeClr val="accent1"/>
              </a:solidFill>
            </a:endParaRPr>
          </a:p>
        </p:txBody>
      </p:sp>
      <p:sp>
        <p:nvSpPr>
          <p:cNvPr id="10" name="9 Rectángulo redondeado"/>
          <p:cNvSpPr/>
          <p:nvPr/>
        </p:nvSpPr>
        <p:spPr>
          <a:xfrm>
            <a:off x="395536" y="3429000"/>
            <a:ext cx="1944216" cy="56619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S" sz="1600" dirty="0" smtClean="0"/>
              <a:t>Versión vectorial de SSPROP</a:t>
            </a:r>
            <a:endParaRPr lang="es-ES" sz="1600" dirty="0"/>
          </a:p>
        </p:txBody>
      </p:sp>
      <p:sp>
        <p:nvSpPr>
          <p:cNvPr id="11" name="10 Rectángulo redondeado"/>
          <p:cNvSpPr/>
          <p:nvPr/>
        </p:nvSpPr>
        <p:spPr>
          <a:xfrm>
            <a:off x="3467321" y="3479539"/>
            <a:ext cx="2086756" cy="65300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S" sz="1600" dirty="0" smtClean="0"/>
              <a:t>Propagación fibra birrefringente</a:t>
            </a:r>
            <a:endParaRPr lang="es-ES" sz="1600" dirty="0"/>
          </a:p>
        </p:txBody>
      </p:sp>
      <mc:AlternateContent xmlns:mc="http://schemas.openxmlformats.org/markup-compatibility/2006" xmlns:a14="http://schemas.microsoft.com/office/drawing/2010/main">
        <mc:Choice Requires="a14">
          <p:sp>
            <p:nvSpPr>
              <p:cNvPr id="12" name="11 Rectángulo redondeado"/>
              <p:cNvSpPr/>
              <p:nvPr/>
            </p:nvSpPr>
            <p:spPr>
              <a:xfrm>
                <a:off x="6588224" y="3933056"/>
                <a:ext cx="1800200" cy="36004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S" sz="1600" dirty="0" smtClean="0"/>
                  <a:t>Dispersión </a:t>
                </a:r>
                <a14:m>
                  <m:oMath xmlns:m="http://schemas.openxmlformats.org/officeDocument/2006/math">
                    <m:r>
                      <a:rPr lang="es-ES" sz="1600" i="1">
                        <a:latin typeface="Cambria Math"/>
                      </a:rPr>
                      <m:t>𝛽</m:t>
                    </m:r>
                    <m:r>
                      <a:rPr lang="es-ES" sz="1600" i="1">
                        <a:latin typeface="Cambria Math"/>
                      </a:rPr>
                      <m:t>(</m:t>
                    </m:r>
                    <m:r>
                      <a:rPr lang="es-ES" sz="1600" i="1">
                        <a:latin typeface="Cambria Math"/>
                      </a:rPr>
                      <m:t>𝜔</m:t>
                    </m:r>
                    <m:r>
                      <a:rPr lang="es-ES" sz="1600" i="1">
                        <a:latin typeface="Cambria Math"/>
                      </a:rPr>
                      <m:t>)</m:t>
                    </m:r>
                  </m:oMath>
                </a14:m>
                <a:r>
                  <a:rPr lang="es-ES" sz="1600" dirty="0"/>
                  <a:t> </a:t>
                </a:r>
              </a:p>
            </p:txBody>
          </p:sp>
        </mc:Choice>
        <mc:Fallback xmlns="">
          <p:sp>
            <p:nvSpPr>
              <p:cNvPr id="12" name="11 Rectángulo redondeado"/>
              <p:cNvSpPr>
                <a:spLocks noRot="1" noChangeAspect="1" noMove="1" noResize="1" noEditPoints="1" noAdjustHandles="1" noChangeArrowheads="1" noChangeShapeType="1" noTextEdit="1"/>
              </p:cNvSpPr>
              <p:nvPr/>
            </p:nvSpPr>
            <p:spPr>
              <a:xfrm>
                <a:off x="6588224" y="3933056"/>
                <a:ext cx="1800200" cy="360040"/>
              </a:xfrm>
              <a:prstGeom prst="roundRect">
                <a:avLst/>
              </a:prstGeom>
              <a:blipFill rotWithShape="1">
                <a:blip r:embed="rId3"/>
                <a:stretch>
                  <a:fillRect b="-1230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12 Rectángulo redondeado"/>
              <p:cNvSpPr/>
              <p:nvPr/>
            </p:nvSpPr>
            <p:spPr>
              <a:xfrm>
                <a:off x="6588224" y="4437112"/>
                <a:ext cx="1800200" cy="36004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S" sz="1600" dirty="0" smtClean="0"/>
                  <a:t>Pérdidas </a:t>
                </a:r>
                <a14:m>
                  <m:oMath xmlns:m="http://schemas.openxmlformats.org/officeDocument/2006/math">
                    <m:r>
                      <a:rPr lang="es-ES" sz="1600" i="1">
                        <a:latin typeface="Cambria Math"/>
                      </a:rPr>
                      <m:t>(</m:t>
                    </m:r>
                    <m:r>
                      <a:rPr lang="es-ES" sz="1600" i="1">
                        <a:latin typeface="Cambria Math"/>
                      </a:rPr>
                      <m:t>𝛼</m:t>
                    </m:r>
                    <m:r>
                      <a:rPr lang="es-ES" sz="1600" i="1">
                        <a:latin typeface="Cambria Math"/>
                      </a:rPr>
                      <m:t>)</m:t>
                    </m:r>
                  </m:oMath>
                </a14:m>
                <a:endParaRPr lang="es-ES" sz="1600" dirty="0"/>
              </a:p>
            </p:txBody>
          </p:sp>
        </mc:Choice>
        <mc:Fallback xmlns="">
          <p:sp>
            <p:nvSpPr>
              <p:cNvPr id="13" name="12 Rectángulo redondeado"/>
              <p:cNvSpPr>
                <a:spLocks noRot="1" noChangeAspect="1" noMove="1" noResize="1" noEditPoints="1" noAdjustHandles="1" noChangeArrowheads="1" noChangeShapeType="1" noTextEdit="1"/>
              </p:cNvSpPr>
              <p:nvPr/>
            </p:nvSpPr>
            <p:spPr>
              <a:xfrm>
                <a:off x="6588224" y="4437112"/>
                <a:ext cx="1800200" cy="360040"/>
              </a:xfrm>
              <a:prstGeom prst="roundRect">
                <a:avLst/>
              </a:prstGeom>
              <a:blipFill rotWithShape="1">
                <a:blip r:embed="rId4"/>
                <a:stretch>
                  <a:fillRect b="-12308"/>
                </a:stretch>
              </a:blipFill>
            </p:spPr>
            <p:txBody>
              <a:bodyPr/>
              <a:lstStyle/>
              <a:p>
                <a:r>
                  <a:rPr lang="es-ES">
                    <a:noFill/>
                  </a:rPr>
                  <a:t> </a:t>
                </a:r>
              </a:p>
            </p:txBody>
          </p:sp>
        </mc:Fallback>
      </mc:AlternateContent>
      <p:sp>
        <p:nvSpPr>
          <p:cNvPr id="14" name="13 Rectángulo redondeado"/>
          <p:cNvSpPr/>
          <p:nvPr/>
        </p:nvSpPr>
        <p:spPr>
          <a:xfrm>
            <a:off x="6588224" y="4941168"/>
            <a:ext cx="1800200" cy="64807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S" sz="1600" dirty="0" smtClean="0"/>
              <a:t>Estados </a:t>
            </a:r>
            <a:r>
              <a:rPr lang="es-ES" sz="1600" dirty="0"/>
              <a:t>de </a:t>
            </a:r>
            <a:r>
              <a:rPr lang="es-ES" sz="1600" dirty="0" smtClean="0"/>
              <a:t>polarización</a:t>
            </a:r>
            <a:endParaRPr lang="es-ES" sz="1600" dirty="0"/>
          </a:p>
        </p:txBody>
      </p:sp>
      <p:sp>
        <p:nvSpPr>
          <p:cNvPr id="16" name="15 CuadroTexto"/>
          <p:cNvSpPr txBox="1"/>
          <p:nvPr/>
        </p:nvSpPr>
        <p:spPr>
          <a:xfrm>
            <a:off x="6477323" y="3481263"/>
            <a:ext cx="1911101" cy="307777"/>
          </a:xfrm>
          <a:prstGeom prst="rect">
            <a:avLst/>
          </a:prstGeom>
          <a:noFill/>
        </p:spPr>
        <p:txBody>
          <a:bodyPr wrap="none" rtlCol="0">
            <a:spAutoFit/>
          </a:bodyPr>
          <a:lstStyle/>
          <a:p>
            <a:r>
              <a:rPr lang="es-ES" sz="1400" b="1" dirty="0" smtClean="0">
                <a:solidFill>
                  <a:schemeClr val="accent1"/>
                </a:solidFill>
              </a:rPr>
              <a:t>Permite especificar:</a:t>
            </a:r>
            <a:endParaRPr lang="es-ES" sz="1400" b="1" dirty="0">
              <a:solidFill>
                <a:schemeClr val="accent1"/>
              </a:solidFill>
            </a:endParaRPr>
          </a:p>
        </p:txBody>
      </p:sp>
      <p:sp>
        <p:nvSpPr>
          <p:cNvPr id="17" name="16 CuadroTexto"/>
          <p:cNvSpPr txBox="1"/>
          <p:nvPr/>
        </p:nvSpPr>
        <p:spPr>
          <a:xfrm>
            <a:off x="2915816" y="4561383"/>
            <a:ext cx="567784" cy="307777"/>
          </a:xfrm>
          <a:prstGeom prst="rect">
            <a:avLst/>
          </a:prstGeom>
          <a:noFill/>
        </p:spPr>
        <p:txBody>
          <a:bodyPr wrap="none" rtlCol="0">
            <a:spAutoFit/>
          </a:bodyPr>
          <a:lstStyle/>
          <a:p>
            <a:r>
              <a:rPr lang="es-ES" sz="1400" b="1" dirty="0" smtClean="0">
                <a:solidFill>
                  <a:schemeClr val="accent1"/>
                </a:solidFill>
              </a:rPr>
              <a:t>Ejes:</a:t>
            </a:r>
            <a:endParaRPr lang="es-ES" sz="1400" b="1" dirty="0">
              <a:solidFill>
                <a:schemeClr val="accent1"/>
              </a:solidFill>
            </a:endParaRPr>
          </a:p>
        </p:txBody>
      </p:sp>
      <p:sp>
        <p:nvSpPr>
          <p:cNvPr id="18" name="17 CuadroTexto"/>
          <p:cNvSpPr txBox="1"/>
          <p:nvPr/>
        </p:nvSpPr>
        <p:spPr>
          <a:xfrm>
            <a:off x="2915816" y="5764032"/>
            <a:ext cx="1440159" cy="307777"/>
          </a:xfrm>
          <a:prstGeom prst="rect">
            <a:avLst/>
          </a:prstGeom>
          <a:noFill/>
        </p:spPr>
        <p:txBody>
          <a:bodyPr wrap="square" rtlCol="0">
            <a:spAutoFit/>
          </a:bodyPr>
          <a:lstStyle/>
          <a:p>
            <a:r>
              <a:rPr lang="es-ES" sz="1400" b="1" dirty="0" smtClean="0">
                <a:solidFill>
                  <a:schemeClr val="accent1"/>
                </a:solidFill>
              </a:rPr>
              <a:t>Polarización :</a:t>
            </a:r>
            <a:endParaRPr lang="es-ES" sz="1400" b="1" dirty="0">
              <a:solidFill>
                <a:schemeClr val="accent1"/>
              </a:solidFill>
            </a:endParaRPr>
          </a:p>
        </p:txBody>
      </p:sp>
      <mc:AlternateContent xmlns:mc="http://schemas.openxmlformats.org/markup-compatibility/2006" xmlns:a14="http://schemas.microsoft.com/office/drawing/2010/main">
        <mc:Choice Requires="a14">
          <p:sp>
            <p:nvSpPr>
              <p:cNvPr id="19" name="18 Rectángulo redondeado"/>
              <p:cNvSpPr/>
              <p:nvPr/>
            </p:nvSpPr>
            <p:spPr>
              <a:xfrm>
                <a:off x="3779912" y="4302970"/>
                <a:ext cx="2448272" cy="35016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S" sz="1600" dirty="0"/>
                  <a:t>D</a:t>
                </a:r>
                <a:r>
                  <a:rPr lang="es-ES" sz="1600" dirty="0" smtClean="0"/>
                  <a:t>irecciones </a:t>
                </a:r>
                <a14:m>
                  <m:oMath xmlns:m="http://schemas.openxmlformats.org/officeDocument/2006/math">
                    <m:r>
                      <a:rPr lang="es-ES" sz="1600" i="1">
                        <a:latin typeface="Cambria Math"/>
                      </a:rPr>
                      <m:t>𝑥</m:t>
                    </m:r>
                  </m:oMath>
                </a14:m>
                <a:r>
                  <a:rPr lang="es-ES" sz="1600" dirty="0"/>
                  <a:t> e </a:t>
                </a:r>
                <a14:m>
                  <m:oMath xmlns:m="http://schemas.openxmlformats.org/officeDocument/2006/math">
                    <m:r>
                      <a:rPr lang="es-ES" sz="1600" i="1" smtClean="0">
                        <a:latin typeface="Cambria Math"/>
                      </a:rPr>
                      <m:t>𝑦</m:t>
                    </m:r>
                  </m:oMath>
                </a14:m>
                <a:endParaRPr lang="es-ES" sz="1600" dirty="0"/>
              </a:p>
            </p:txBody>
          </p:sp>
        </mc:Choice>
        <mc:Fallback xmlns="">
          <p:sp>
            <p:nvSpPr>
              <p:cNvPr id="19" name="18 Rectángulo redondeado"/>
              <p:cNvSpPr>
                <a:spLocks noRot="1" noChangeAspect="1" noMove="1" noResize="1" noEditPoints="1" noAdjustHandles="1" noChangeArrowheads="1" noChangeShapeType="1" noTextEdit="1"/>
              </p:cNvSpPr>
              <p:nvPr/>
            </p:nvSpPr>
            <p:spPr>
              <a:xfrm>
                <a:off x="3779912" y="4302970"/>
                <a:ext cx="2448272" cy="350166"/>
              </a:xfrm>
              <a:prstGeom prst="roundRect">
                <a:avLst/>
              </a:prstGeom>
              <a:blipFill rotWithShape="1">
                <a:blip r:embed="rId5"/>
                <a:stretch>
                  <a:fillRect b="-1428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0" name="19 Rectángulo redondeado"/>
              <p:cNvSpPr/>
              <p:nvPr/>
            </p:nvSpPr>
            <p:spPr>
              <a:xfrm>
                <a:off x="3779911" y="4735018"/>
                <a:ext cx="2448273" cy="350166"/>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S" sz="1600" dirty="0"/>
                  <a:t>D</a:t>
                </a:r>
                <a:r>
                  <a:rPr lang="es-ES" sz="1600" dirty="0" smtClean="0"/>
                  <a:t>irección </a:t>
                </a:r>
                <a:r>
                  <a:rPr lang="es-ES" sz="1600" dirty="0"/>
                  <a:t>arbitraria </a:t>
                </a:r>
                <a14:m>
                  <m:oMath xmlns:m="http://schemas.openxmlformats.org/officeDocument/2006/math">
                    <m:r>
                      <a:rPr lang="es-ES" sz="1600" i="1">
                        <a:latin typeface="Cambria Math"/>
                      </a:rPr>
                      <m:t>𝜓</m:t>
                    </m:r>
                  </m:oMath>
                </a14:m>
                <a:endParaRPr lang="es-ES" sz="1600" dirty="0"/>
              </a:p>
            </p:txBody>
          </p:sp>
        </mc:Choice>
        <mc:Fallback xmlns="">
          <p:sp>
            <p:nvSpPr>
              <p:cNvPr id="20" name="19 Rectángulo redondeado"/>
              <p:cNvSpPr>
                <a:spLocks noRot="1" noChangeAspect="1" noMove="1" noResize="1" noEditPoints="1" noAdjustHandles="1" noChangeArrowheads="1" noChangeShapeType="1" noTextEdit="1"/>
              </p:cNvSpPr>
              <p:nvPr/>
            </p:nvSpPr>
            <p:spPr>
              <a:xfrm>
                <a:off x="3779911" y="4735018"/>
                <a:ext cx="2448273" cy="350166"/>
              </a:xfrm>
              <a:prstGeom prst="roundRect">
                <a:avLst/>
              </a:prstGeom>
              <a:blipFill rotWithShape="1">
                <a:blip r:embed="rId6"/>
                <a:stretch>
                  <a:fillRect b="-14286"/>
                </a:stretch>
              </a:blipFill>
            </p:spPr>
            <p:txBody>
              <a:bodyPr/>
              <a:lstStyle/>
              <a:p>
                <a:r>
                  <a:rPr lang="es-ES">
                    <a:noFill/>
                  </a:rPr>
                  <a:t> </a:t>
                </a:r>
              </a:p>
            </p:txBody>
          </p:sp>
        </mc:Fallback>
      </mc:AlternateContent>
      <p:sp>
        <p:nvSpPr>
          <p:cNvPr id="21" name="20 Rectángulo redondeado"/>
          <p:cNvSpPr/>
          <p:nvPr/>
        </p:nvSpPr>
        <p:spPr>
          <a:xfrm>
            <a:off x="4677224" y="5282045"/>
            <a:ext cx="1550959" cy="36004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S" sz="1600" dirty="0" smtClean="0"/>
              <a:t>Lineal</a:t>
            </a:r>
            <a:endParaRPr lang="es-ES" sz="1600" dirty="0"/>
          </a:p>
        </p:txBody>
      </p:sp>
      <p:sp>
        <p:nvSpPr>
          <p:cNvPr id="22" name="21 Rectángulo redondeado"/>
          <p:cNvSpPr/>
          <p:nvPr/>
        </p:nvSpPr>
        <p:spPr>
          <a:xfrm>
            <a:off x="4677224" y="5737901"/>
            <a:ext cx="1550960" cy="36004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S" sz="1600" dirty="0" smtClean="0"/>
              <a:t>Circular</a:t>
            </a:r>
            <a:endParaRPr lang="es-ES" sz="1600" dirty="0"/>
          </a:p>
        </p:txBody>
      </p:sp>
      <p:sp>
        <p:nvSpPr>
          <p:cNvPr id="23" name="22 Rectángulo redondeado"/>
          <p:cNvSpPr/>
          <p:nvPr/>
        </p:nvSpPr>
        <p:spPr>
          <a:xfrm>
            <a:off x="4677223" y="6165304"/>
            <a:ext cx="1550959" cy="36004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S" sz="1600" dirty="0" smtClean="0"/>
              <a:t>Elíptica</a:t>
            </a:r>
            <a:endParaRPr lang="es-ES" sz="1600" dirty="0"/>
          </a:p>
        </p:txBody>
      </p:sp>
      <p:cxnSp>
        <p:nvCxnSpPr>
          <p:cNvPr id="27" name="26 Conector recto de flecha"/>
          <p:cNvCxnSpPr>
            <a:stCxn id="8" idx="2"/>
            <a:endCxn id="11" idx="0"/>
          </p:cNvCxnSpPr>
          <p:nvPr/>
        </p:nvCxnSpPr>
        <p:spPr>
          <a:xfrm>
            <a:off x="4510699" y="2728665"/>
            <a:ext cx="0" cy="75087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flipH="1">
            <a:off x="1367644" y="3104102"/>
            <a:ext cx="606522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a:endCxn id="16" idx="0"/>
          </p:cNvCxnSpPr>
          <p:nvPr/>
        </p:nvCxnSpPr>
        <p:spPr>
          <a:xfrm>
            <a:off x="7432873" y="3104102"/>
            <a:ext cx="1" cy="37716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a:endCxn id="10" idx="0"/>
          </p:cNvCxnSpPr>
          <p:nvPr/>
        </p:nvCxnSpPr>
        <p:spPr>
          <a:xfrm>
            <a:off x="1367644" y="3104102"/>
            <a:ext cx="0" cy="32489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a:stCxn id="17" idx="3"/>
            <a:endCxn id="19" idx="1"/>
          </p:cNvCxnSpPr>
          <p:nvPr/>
        </p:nvCxnSpPr>
        <p:spPr>
          <a:xfrm flipV="1">
            <a:off x="3483600" y="4478053"/>
            <a:ext cx="296312" cy="23721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a:stCxn id="17" idx="3"/>
            <a:endCxn id="20" idx="1"/>
          </p:cNvCxnSpPr>
          <p:nvPr/>
        </p:nvCxnSpPr>
        <p:spPr>
          <a:xfrm>
            <a:off x="3483600" y="4715272"/>
            <a:ext cx="296311" cy="19482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2" name="41 Conector recto de flecha"/>
          <p:cNvCxnSpPr>
            <a:endCxn id="22" idx="1"/>
          </p:cNvCxnSpPr>
          <p:nvPr/>
        </p:nvCxnSpPr>
        <p:spPr>
          <a:xfrm>
            <a:off x="4355975" y="5917921"/>
            <a:ext cx="321249"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4" name="43 Conector angular"/>
          <p:cNvCxnSpPr>
            <a:endCxn id="21" idx="1"/>
          </p:cNvCxnSpPr>
          <p:nvPr/>
        </p:nvCxnSpPr>
        <p:spPr>
          <a:xfrm flipV="1">
            <a:off x="4211960" y="5462065"/>
            <a:ext cx="465264" cy="455855"/>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6" name="45 Conector angular"/>
          <p:cNvCxnSpPr>
            <a:endCxn id="23" idx="1"/>
          </p:cNvCxnSpPr>
          <p:nvPr/>
        </p:nvCxnSpPr>
        <p:spPr>
          <a:xfrm>
            <a:off x="4211960" y="5917920"/>
            <a:ext cx="465263" cy="427404"/>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292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Propagación de un pulso gaussiano por una SMF</a:t>
            </a:r>
          </a:p>
        </p:txBody>
      </p:sp>
      <p:sp>
        <p:nvSpPr>
          <p:cNvPr id="3" name="2 Marcador de contenido"/>
          <p:cNvSpPr>
            <a:spLocks noGrp="1"/>
          </p:cNvSpPr>
          <p:nvPr>
            <p:ph idx="1"/>
          </p:nvPr>
        </p:nvSpPr>
        <p:spPr/>
        <p:txBody>
          <a:bodyPr/>
          <a:lstStyle/>
          <a:p>
            <a:pPr marL="114300" indent="0">
              <a:buNone/>
            </a:pPr>
            <a:endParaRPr lang="es-ES" dirty="0"/>
          </a:p>
        </p:txBody>
      </p:sp>
      <p:sp>
        <p:nvSpPr>
          <p:cNvPr id="4" name="3 Marcador de número de diapositiva"/>
          <p:cNvSpPr>
            <a:spLocks noGrp="1"/>
          </p:cNvSpPr>
          <p:nvPr>
            <p:ph type="sldNum" sz="quarter" idx="12"/>
          </p:nvPr>
        </p:nvSpPr>
        <p:spPr/>
        <p:txBody>
          <a:bodyPr/>
          <a:lstStyle/>
          <a:p>
            <a:fld id="{4D1BB2E4-B006-4F43-B11D-46F6F5B3DA2B}" type="slidenum">
              <a:rPr lang="es-ES" smtClean="0"/>
              <a:t>17</a:t>
            </a:fld>
            <a:endParaRPr lang="es-ES"/>
          </a:p>
        </p:txBody>
      </p:sp>
      <mc:AlternateContent xmlns:mc="http://schemas.openxmlformats.org/markup-compatibility/2006" xmlns:a14="http://schemas.microsoft.com/office/drawing/2010/main">
        <mc:Choice Requires="a14">
          <p:graphicFrame>
            <p:nvGraphicFramePr>
              <p:cNvPr id="5" name="4 Tabla"/>
              <p:cNvGraphicFramePr>
                <a:graphicFrameLocks noGrp="1"/>
              </p:cNvGraphicFramePr>
              <p:nvPr>
                <p:extLst>
                  <p:ext uri="{D42A27DB-BD31-4B8C-83A1-F6EECF244321}">
                    <p14:modId xmlns:p14="http://schemas.microsoft.com/office/powerpoint/2010/main" val="824694112"/>
                  </p:ext>
                </p:extLst>
              </p:nvPr>
            </p:nvGraphicFramePr>
            <p:xfrm>
              <a:off x="1048378" y="1772816"/>
              <a:ext cx="3500055" cy="1440162"/>
            </p:xfrm>
            <a:graphic>
              <a:graphicData uri="http://schemas.openxmlformats.org/drawingml/2006/table">
                <a:tbl>
                  <a:tblPr firstRow="1" firstCol="1" bandRow="1">
                    <a:tableStyleId>{5C22544A-7EE6-4342-B048-85BDC9FD1C3A}</a:tableStyleId>
                  </a:tblPr>
                  <a:tblGrid>
                    <a:gridCol w="1814671"/>
                    <a:gridCol w="1685384"/>
                  </a:tblGrid>
                  <a:tr h="210515">
                    <a:tc>
                      <a:txBody>
                        <a:bodyPr/>
                        <a:lstStyle/>
                        <a:p>
                          <a:pPr algn="ctr">
                            <a:lnSpc>
                              <a:spcPct val="115000"/>
                            </a:lnSpc>
                            <a:spcAft>
                              <a:spcPts val="0"/>
                            </a:spcAft>
                          </a:pPr>
                          <a:r>
                            <a:rPr lang="es-ES" sz="1100" dirty="0">
                              <a:effectLst/>
                            </a:rPr>
                            <a:t> </a:t>
                          </a:r>
                          <a:endParaRPr lang="es-ES"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a:effectLst/>
                            </a:rPr>
                            <a:t>SMF</a:t>
                          </a:r>
                          <a:endParaRPr lang="es-ES" sz="1100">
                            <a:effectLst/>
                            <a:latin typeface="Calibri"/>
                            <a:ea typeface="Calibri"/>
                            <a:cs typeface="Times New Roman"/>
                          </a:endParaRPr>
                        </a:p>
                      </a:txBody>
                      <a:tcPr marL="68580" marR="68580" marT="0" marB="0"/>
                    </a:tc>
                  </a:tr>
                  <a:tr h="210515">
                    <a:tc>
                      <a:txBody>
                        <a:bodyPr/>
                        <a:lstStyle/>
                        <a:p>
                          <a:pPr algn="just">
                            <a:lnSpc>
                              <a:spcPct val="115000"/>
                            </a:lnSpc>
                            <a:spcAft>
                              <a:spcPts val="0"/>
                            </a:spcAft>
                          </a:pPr>
                          <a:r>
                            <a:rPr lang="es-ES" sz="1100">
                              <a:effectLst/>
                            </a:rPr>
                            <a:t>Longitud de onda</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1550 nm</a:t>
                          </a:r>
                          <a:endParaRPr lang="es-ES" sz="1100">
                            <a:effectLst/>
                            <a:latin typeface="Calibri"/>
                            <a:ea typeface="Calibri"/>
                            <a:cs typeface="Times New Roman"/>
                          </a:endParaRPr>
                        </a:p>
                      </a:txBody>
                      <a:tcPr marL="68580" marR="68580" marT="0" marB="0"/>
                    </a:tc>
                  </a:tr>
                  <a:tr h="210515">
                    <a:tc>
                      <a:txBody>
                        <a:bodyPr/>
                        <a:lstStyle/>
                        <a:p>
                          <a:pPr algn="just">
                            <a:lnSpc>
                              <a:spcPct val="115000"/>
                            </a:lnSpc>
                            <a:spcAft>
                              <a:spcPts val="0"/>
                            </a:spcAft>
                          </a:pPr>
                          <a:r>
                            <a:rPr lang="es-ES" sz="1100">
                              <a:effectLst/>
                            </a:rPr>
                            <a:t>Dispersión</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18 ps/(nm·km)</a:t>
                          </a:r>
                          <a:endParaRPr lang="es-ES" sz="1100">
                            <a:effectLst/>
                            <a:latin typeface="Calibri"/>
                            <a:ea typeface="Calibri"/>
                            <a:cs typeface="Times New Roman"/>
                          </a:endParaRPr>
                        </a:p>
                      </a:txBody>
                      <a:tcPr marL="68580" marR="68580" marT="0" marB="0"/>
                    </a:tc>
                  </a:tr>
                  <a:tr h="210515">
                    <a:tc>
                      <a:txBody>
                        <a:bodyPr/>
                        <a:lstStyle/>
                        <a:p>
                          <a:pPr algn="just">
                            <a:lnSpc>
                              <a:spcPct val="115000"/>
                            </a:lnSpc>
                            <a:spcAft>
                              <a:spcPts val="0"/>
                            </a:spcAft>
                          </a:pPr>
                          <a:r>
                            <a:rPr lang="es-ES" sz="1100">
                              <a:effectLst/>
                            </a:rPr>
                            <a:t>Slope</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0.092 ps/(nm</a:t>
                          </a:r>
                          <a:r>
                            <a:rPr lang="es-ES" sz="1100" baseline="30000">
                              <a:effectLst/>
                            </a:rPr>
                            <a:t>2</a:t>
                          </a:r>
                          <a:r>
                            <a:rPr lang="es-ES" sz="1100">
                              <a:effectLst/>
                            </a:rPr>
                            <a:t>·km)</a:t>
                          </a:r>
                          <a:endParaRPr lang="es-ES" sz="1100">
                            <a:effectLst/>
                            <a:latin typeface="Calibri"/>
                            <a:ea typeface="Calibri"/>
                            <a:cs typeface="Times New Roman"/>
                          </a:endParaRPr>
                        </a:p>
                      </a:txBody>
                      <a:tcPr marL="68580" marR="68580" marT="0" marB="0"/>
                    </a:tc>
                  </a:tr>
                  <a:tr h="210515">
                    <a:tc>
                      <a:txBody>
                        <a:bodyPr/>
                        <a:lstStyle/>
                        <a:p>
                          <a:pPr algn="just">
                            <a:lnSpc>
                              <a:spcPct val="115000"/>
                            </a:lnSpc>
                            <a:spcAft>
                              <a:spcPts val="0"/>
                            </a:spcAft>
                          </a:pPr>
                          <a:r>
                            <a:rPr lang="es-ES" sz="1100">
                              <a:effectLst/>
                            </a:rPr>
                            <a:t>Atenuación</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dirty="0">
                              <a:effectLst/>
                            </a:rPr>
                            <a:t>0.02 dB/km</a:t>
                          </a:r>
                          <a:endParaRPr lang="es-ES" sz="1100" dirty="0">
                            <a:effectLst/>
                            <a:latin typeface="Calibri"/>
                            <a:ea typeface="Calibri"/>
                            <a:cs typeface="Times New Roman"/>
                          </a:endParaRPr>
                        </a:p>
                      </a:txBody>
                      <a:tcPr marL="68580" marR="68580" marT="0" marB="0"/>
                    </a:tc>
                  </a:tr>
                  <a:tr h="387587">
                    <a:tc>
                      <a:txBody>
                        <a:bodyPr/>
                        <a:lstStyle/>
                        <a:p>
                          <a:pPr algn="just">
                            <a:lnSpc>
                              <a:spcPct val="115000"/>
                            </a:lnSpc>
                            <a:spcAft>
                              <a:spcPts val="0"/>
                            </a:spcAft>
                          </a:pPr>
                          <a:r>
                            <a:rPr lang="es-ES" sz="1100" dirty="0" err="1">
                              <a:effectLst/>
                            </a:rPr>
                            <a:t>Mode</a:t>
                          </a:r>
                          <a:r>
                            <a:rPr lang="es-ES" sz="1100" dirty="0">
                              <a:effectLst/>
                            </a:rPr>
                            <a:t> Field </a:t>
                          </a:r>
                          <a:r>
                            <a:rPr lang="es-ES" sz="1100" dirty="0" err="1">
                              <a:effectLst/>
                            </a:rPr>
                            <a:t>Diameter</a:t>
                          </a:r>
                          <a:endParaRPr lang="es-ES" sz="11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dirty="0">
                              <a:effectLst/>
                            </a:rPr>
                            <a:t>10.4 </a:t>
                          </a:r>
                          <a14:m>
                            <m:oMath xmlns:m="http://schemas.openxmlformats.org/officeDocument/2006/math">
                              <m:r>
                                <a:rPr lang="es-ES" sz="1100">
                                  <a:effectLst/>
                                  <a:latin typeface="Cambria Math"/>
                                </a:rPr>
                                <m:t>µ</m:t>
                              </m:r>
                            </m:oMath>
                          </a14:m>
                          <a:r>
                            <a:rPr lang="es-ES" sz="1100" dirty="0">
                              <a:effectLst/>
                            </a:rPr>
                            <a:t>m</a:t>
                          </a:r>
                          <a:endParaRPr lang="es-ES" sz="1100" dirty="0">
                            <a:effectLst/>
                            <a:latin typeface="Calibri"/>
                            <a:ea typeface="Calibri"/>
                            <a:cs typeface="Times New Roman"/>
                          </a:endParaRPr>
                        </a:p>
                      </a:txBody>
                      <a:tcPr marL="68580" marR="68580" marT="0" marB="0"/>
                    </a:tc>
                  </a:tr>
                </a:tbl>
              </a:graphicData>
            </a:graphic>
          </p:graphicFrame>
        </mc:Choice>
        <mc:Fallback xmlns="">
          <p:graphicFrame>
            <p:nvGraphicFramePr>
              <p:cNvPr id="5" name="4 Tabla"/>
              <p:cNvGraphicFramePr>
                <a:graphicFrameLocks noGrp="1"/>
              </p:cNvGraphicFramePr>
              <p:nvPr>
                <p:extLst>
                  <p:ext uri="{D42A27DB-BD31-4B8C-83A1-F6EECF244321}">
                    <p14:modId xmlns:p14="http://schemas.microsoft.com/office/powerpoint/2010/main" val="824694112"/>
                  </p:ext>
                </p:extLst>
              </p:nvPr>
            </p:nvGraphicFramePr>
            <p:xfrm>
              <a:off x="1048378" y="1772816"/>
              <a:ext cx="3500055" cy="1440162"/>
            </p:xfrm>
            <a:graphic>
              <a:graphicData uri="http://schemas.openxmlformats.org/drawingml/2006/table">
                <a:tbl>
                  <a:tblPr firstRow="1" firstCol="1" bandRow="1">
                    <a:tableStyleId>{5C22544A-7EE6-4342-B048-85BDC9FD1C3A}</a:tableStyleId>
                  </a:tblPr>
                  <a:tblGrid>
                    <a:gridCol w="1814671"/>
                    <a:gridCol w="1685384"/>
                  </a:tblGrid>
                  <a:tr h="210515">
                    <a:tc>
                      <a:txBody>
                        <a:bodyPr/>
                        <a:lstStyle/>
                        <a:p>
                          <a:pPr algn="ctr">
                            <a:lnSpc>
                              <a:spcPct val="115000"/>
                            </a:lnSpc>
                            <a:spcAft>
                              <a:spcPts val="0"/>
                            </a:spcAft>
                          </a:pPr>
                          <a:r>
                            <a:rPr lang="es-ES" sz="1100" dirty="0">
                              <a:effectLst/>
                            </a:rPr>
                            <a:t> </a:t>
                          </a:r>
                          <a:endParaRPr lang="es-ES"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a:effectLst/>
                            </a:rPr>
                            <a:t>SMF</a:t>
                          </a:r>
                          <a:endParaRPr lang="es-ES" sz="1100">
                            <a:effectLst/>
                            <a:latin typeface="Calibri"/>
                            <a:ea typeface="Calibri"/>
                            <a:cs typeface="Times New Roman"/>
                          </a:endParaRPr>
                        </a:p>
                      </a:txBody>
                      <a:tcPr marL="68580" marR="68580" marT="0" marB="0"/>
                    </a:tc>
                  </a:tr>
                  <a:tr h="210515">
                    <a:tc>
                      <a:txBody>
                        <a:bodyPr/>
                        <a:lstStyle/>
                        <a:p>
                          <a:pPr algn="just">
                            <a:lnSpc>
                              <a:spcPct val="115000"/>
                            </a:lnSpc>
                            <a:spcAft>
                              <a:spcPts val="0"/>
                            </a:spcAft>
                          </a:pPr>
                          <a:r>
                            <a:rPr lang="es-ES" sz="1100">
                              <a:effectLst/>
                            </a:rPr>
                            <a:t>Longitud de onda</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1550 nm</a:t>
                          </a:r>
                          <a:endParaRPr lang="es-ES" sz="1100">
                            <a:effectLst/>
                            <a:latin typeface="Calibri"/>
                            <a:ea typeface="Calibri"/>
                            <a:cs typeface="Times New Roman"/>
                          </a:endParaRPr>
                        </a:p>
                      </a:txBody>
                      <a:tcPr marL="68580" marR="68580" marT="0" marB="0"/>
                    </a:tc>
                  </a:tr>
                  <a:tr h="210515">
                    <a:tc>
                      <a:txBody>
                        <a:bodyPr/>
                        <a:lstStyle/>
                        <a:p>
                          <a:pPr algn="just">
                            <a:lnSpc>
                              <a:spcPct val="115000"/>
                            </a:lnSpc>
                            <a:spcAft>
                              <a:spcPts val="0"/>
                            </a:spcAft>
                          </a:pPr>
                          <a:r>
                            <a:rPr lang="es-ES" sz="1100">
                              <a:effectLst/>
                            </a:rPr>
                            <a:t>Dispersión</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18 ps/(nm·km)</a:t>
                          </a:r>
                          <a:endParaRPr lang="es-ES" sz="1100">
                            <a:effectLst/>
                            <a:latin typeface="Calibri"/>
                            <a:ea typeface="Calibri"/>
                            <a:cs typeface="Times New Roman"/>
                          </a:endParaRPr>
                        </a:p>
                      </a:txBody>
                      <a:tcPr marL="68580" marR="68580" marT="0" marB="0"/>
                    </a:tc>
                  </a:tr>
                  <a:tr h="210515">
                    <a:tc>
                      <a:txBody>
                        <a:bodyPr/>
                        <a:lstStyle/>
                        <a:p>
                          <a:pPr algn="just">
                            <a:lnSpc>
                              <a:spcPct val="115000"/>
                            </a:lnSpc>
                            <a:spcAft>
                              <a:spcPts val="0"/>
                            </a:spcAft>
                          </a:pPr>
                          <a:r>
                            <a:rPr lang="es-ES" sz="1100">
                              <a:effectLst/>
                            </a:rPr>
                            <a:t>Slope</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0.092 ps/(nm</a:t>
                          </a:r>
                          <a:r>
                            <a:rPr lang="es-ES" sz="1100" baseline="30000">
                              <a:effectLst/>
                            </a:rPr>
                            <a:t>2</a:t>
                          </a:r>
                          <a:r>
                            <a:rPr lang="es-ES" sz="1100">
                              <a:effectLst/>
                            </a:rPr>
                            <a:t>·km)</a:t>
                          </a:r>
                          <a:endParaRPr lang="es-ES" sz="1100">
                            <a:effectLst/>
                            <a:latin typeface="Calibri"/>
                            <a:ea typeface="Calibri"/>
                            <a:cs typeface="Times New Roman"/>
                          </a:endParaRPr>
                        </a:p>
                      </a:txBody>
                      <a:tcPr marL="68580" marR="68580" marT="0" marB="0"/>
                    </a:tc>
                  </a:tr>
                  <a:tr h="210515">
                    <a:tc>
                      <a:txBody>
                        <a:bodyPr/>
                        <a:lstStyle/>
                        <a:p>
                          <a:pPr algn="just">
                            <a:lnSpc>
                              <a:spcPct val="115000"/>
                            </a:lnSpc>
                            <a:spcAft>
                              <a:spcPts val="0"/>
                            </a:spcAft>
                          </a:pPr>
                          <a:r>
                            <a:rPr lang="es-ES" sz="1100">
                              <a:effectLst/>
                            </a:rPr>
                            <a:t>Atenuación</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dirty="0">
                              <a:effectLst/>
                            </a:rPr>
                            <a:t>0.02 dB/km</a:t>
                          </a:r>
                          <a:endParaRPr lang="es-ES" sz="1100" dirty="0">
                            <a:effectLst/>
                            <a:latin typeface="Calibri"/>
                            <a:ea typeface="Calibri"/>
                            <a:cs typeface="Times New Roman"/>
                          </a:endParaRPr>
                        </a:p>
                      </a:txBody>
                      <a:tcPr marL="68580" marR="68580" marT="0" marB="0"/>
                    </a:tc>
                  </a:tr>
                  <a:tr h="387587">
                    <a:tc>
                      <a:txBody>
                        <a:bodyPr/>
                        <a:lstStyle/>
                        <a:p>
                          <a:pPr algn="just">
                            <a:lnSpc>
                              <a:spcPct val="115000"/>
                            </a:lnSpc>
                            <a:spcAft>
                              <a:spcPts val="0"/>
                            </a:spcAft>
                          </a:pPr>
                          <a:r>
                            <a:rPr lang="es-ES" sz="1100" dirty="0" err="1">
                              <a:effectLst/>
                            </a:rPr>
                            <a:t>Mode</a:t>
                          </a:r>
                          <a:r>
                            <a:rPr lang="es-ES" sz="1100" dirty="0">
                              <a:effectLst/>
                            </a:rPr>
                            <a:t> Field </a:t>
                          </a:r>
                          <a:r>
                            <a:rPr lang="es-ES" sz="1100" dirty="0" err="1">
                              <a:effectLst/>
                            </a:rPr>
                            <a:t>Diameter</a:t>
                          </a:r>
                          <a:endParaRPr lang="es-ES" sz="1100" dirty="0">
                            <a:effectLst/>
                            <a:latin typeface="Calibri"/>
                            <a:ea typeface="Calibri"/>
                            <a:cs typeface="Times New Roman"/>
                          </a:endParaRPr>
                        </a:p>
                      </a:txBody>
                      <a:tcPr marL="68580" marR="68580" marT="0" marB="0"/>
                    </a:tc>
                    <a:tc>
                      <a:txBody>
                        <a:bodyPr/>
                        <a:lstStyle/>
                        <a:p>
                          <a:endParaRPr lang="es-ES"/>
                        </a:p>
                      </a:txBody>
                      <a:tcPr marL="68580" marR="68580" marT="0" marB="0">
                        <a:blipFill rotWithShape="1">
                          <a:blip r:embed="rId3"/>
                          <a:stretch>
                            <a:fillRect l="-108333" t="-279688" r="-362" b="-1563"/>
                          </a:stretch>
                        </a:blipFill>
                      </a:tcPr>
                    </a:tc>
                  </a:tr>
                </a:tbl>
              </a:graphicData>
            </a:graphic>
          </p:graphicFrame>
        </mc:Fallback>
      </mc:AlternateContent>
      <p:pic>
        <p:nvPicPr>
          <p:cNvPr id="6" name="5 Imagen" descr="C:\Users\Estercita\Google Drive\UOC - Máster en Ingeniería de Telecomunicación\TFM\1km.PNG"/>
          <p:cNvPicPr/>
          <p:nvPr/>
        </p:nvPicPr>
        <p:blipFill rotWithShape="1">
          <a:blip r:embed="rId4" cstate="print">
            <a:extLst>
              <a:ext uri="{28A0092B-C50C-407E-A947-70E740481C1C}">
                <a14:useLocalDpi xmlns:a14="http://schemas.microsoft.com/office/drawing/2010/main" val="0"/>
              </a:ext>
            </a:extLst>
          </a:blip>
          <a:srcRect l="519" t="17025" r="50675" b="1303"/>
          <a:stretch/>
        </p:blipFill>
        <p:spPr bwMode="auto">
          <a:xfrm>
            <a:off x="5521404" y="1772816"/>
            <a:ext cx="2243822" cy="1656184"/>
          </a:xfrm>
          <a:prstGeom prst="rect">
            <a:avLst/>
          </a:prstGeom>
          <a:noFill/>
          <a:ln>
            <a:noFill/>
          </a:ln>
          <a:extLst>
            <a:ext uri="{53640926-AAD7-44D8-BBD7-CCE9431645EC}">
              <a14:shadowObscured xmlns:a14="http://schemas.microsoft.com/office/drawing/2010/main"/>
            </a:ext>
          </a:extLst>
        </p:spPr>
      </p:pic>
      <p:pic>
        <p:nvPicPr>
          <p:cNvPr id="7" name="6 Imagen"/>
          <p:cNvPicPr/>
          <p:nvPr/>
        </p:nvPicPr>
        <p:blipFill>
          <a:blip r:embed="rId5"/>
          <a:stretch>
            <a:fillRect/>
          </a:stretch>
        </p:blipFill>
        <p:spPr>
          <a:xfrm>
            <a:off x="2555776" y="3645024"/>
            <a:ext cx="3985314" cy="2867380"/>
          </a:xfrm>
          <a:prstGeom prst="rect">
            <a:avLst/>
          </a:prstGeom>
        </p:spPr>
      </p:pic>
      <p:sp>
        <p:nvSpPr>
          <p:cNvPr id="8" name="7 CuadroTexto"/>
          <p:cNvSpPr txBox="1"/>
          <p:nvPr/>
        </p:nvSpPr>
        <p:spPr>
          <a:xfrm>
            <a:off x="995168" y="3212976"/>
            <a:ext cx="3936872" cy="400110"/>
          </a:xfrm>
          <a:prstGeom prst="rect">
            <a:avLst/>
          </a:prstGeom>
          <a:noFill/>
        </p:spPr>
        <p:txBody>
          <a:bodyPr wrap="square" rtlCol="0">
            <a:spAutoFit/>
          </a:bodyPr>
          <a:lstStyle/>
          <a:p>
            <a:r>
              <a:rPr lang="es-ES" sz="1000" b="1" dirty="0"/>
              <a:t>Tabla </a:t>
            </a:r>
            <a:r>
              <a:rPr lang="es-ES" sz="1000" b="1" dirty="0" smtClean="0"/>
              <a:t>1.</a:t>
            </a:r>
            <a:r>
              <a:rPr lang="es-ES" sz="1000" dirty="0" smtClean="0"/>
              <a:t> </a:t>
            </a:r>
            <a:r>
              <a:rPr lang="es-ES" sz="1000" dirty="0"/>
              <a:t>Características de la fibra extraídas del </a:t>
            </a:r>
            <a:r>
              <a:rPr lang="es-ES" sz="1000" i="1" dirty="0" err="1"/>
              <a:t>datasheet</a:t>
            </a:r>
            <a:r>
              <a:rPr lang="es-ES" sz="1000" dirty="0"/>
              <a:t> SMF-28e+ de </a:t>
            </a:r>
            <a:r>
              <a:rPr lang="es-ES" sz="1000" dirty="0" smtClean="0"/>
              <a:t>Corning.</a:t>
            </a:r>
            <a:endParaRPr lang="es-ES" sz="1000" dirty="0"/>
          </a:p>
        </p:txBody>
      </p:sp>
    </p:spTree>
    <p:extLst>
      <p:ext uri="{BB962C8B-B14F-4D97-AF65-F5344CB8AC3E}">
        <p14:creationId xmlns:p14="http://schemas.microsoft.com/office/powerpoint/2010/main" val="5010508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Propagación por una FMF de 2 modos</a:t>
            </a:r>
          </a:p>
        </p:txBody>
      </p:sp>
      <p:sp>
        <p:nvSpPr>
          <p:cNvPr id="3" name="2 Marcador de contenido"/>
          <p:cNvSpPr>
            <a:spLocks noGrp="1"/>
          </p:cNvSpPr>
          <p:nvPr>
            <p:ph idx="1"/>
          </p:nvPr>
        </p:nvSpPr>
        <p:spPr/>
        <p:txBody>
          <a:bodyPr/>
          <a:lstStyle/>
          <a:p>
            <a:r>
              <a:rPr lang="es-ES" b="1" dirty="0" smtClean="0"/>
              <a:t>Modos LP11a y LP11b:</a:t>
            </a:r>
          </a:p>
          <a:p>
            <a:pPr lvl="1"/>
            <a:r>
              <a:rPr lang="es-ES" sz="1600" dirty="0" smtClean="0"/>
              <a:t>Se propaga por un modo.</a:t>
            </a:r>
            <a:endParaRPr lang="es-ES" sz="1600" dirty="0"/>
          </a:p>
        </p:txBody>
      </p:sp>
      <p:sp>
        <p:nvSpPr>
          <p:cNvPr id="4" name="3 Marcador de número de diapositiva"/>
          <p:cNvSpPr>
            <a:spLocks noGrp="1"/>
          </p:cNvSpPr>
          <p:nvPr>
            <p:ph type="sldNum" sz="quarter" idx="12"/>
          </p:nvPr>
        </p:nvSpPr>
        <p:spPr/>
        <p:txBody>
          <a:bodyPr/>
          <a:lstStyle/>
          <a:p>
            <a:fld id="{4D1BB2E4-B006-4F43-B11D-46F6F5B3DA2B}" type="slidenum">
              <a:rPr lang="es-ES" smtClean="0"/>
              <a:t>18</a:t>
            </a:fld>
            <a:endParaRPr lang="es-ES"/>
          </a:p>
        </p:txBody>
      </p:sp>
      <mc:AlternateContent xmlns:mc="http://schemas.openxmlformats.org/markup-compatibility/2006" xmlns:a14="http://schemas.microsoft.com/office/drawing/2010/main">
        <mc:Choice Requires="a14">
          <p:graphicFrame>
            <p:nvGraphicFramePr>
              <p:cNvPr id="5" name="4 Tabla"/>
              <p:cNvGraphicFramePr>
                <a:graphicFrameLocks noGrp="1"/>
              </p:cNvGraphicFramePr>
              <p:nvPr>
                <p:extLst>
                  <p:ext uri="{D42A27DB-BD31-4B8C-83A1-F6EECF244321}">
                    <p14:modId xmlns:p14="http://schemas.microsoft.com/office/powerpoint/2010/main" val="2439042395"/>
                  </p:ext>
                </p:extLst>
              </p:nvPr>
            </p:nvGraphicFramePr>
            <p:xfrm>
              <a:off x="5004048" y="1772816"/>
              <a:ext cx="3312368" cy="1646504"/>
            </p:xfrm>
            <a:graphic>
              <a:graphicData uri="http://schemas.openxmlformats.org/drawingml/2006/table">
                <a:tbl>
                  <a:tblPr firstRow="1" firstCol="1" bandRow="1">
                    <a:tableStyleId>{5C22544A-7EE6-4342-B048-85BDC9FD1C3A}</a:tableStyleId>
                  </a:tblPr>
                  <a:tblGrid>
                    <a:gridCol w="1717360"/>
                    <a:gridCol w="1595008"/>
                  </a:tblGrid>
                  <a:tr h="163308">
                    <a:tc>
                      <a:txBody>
                        <a:bodyPr/>
                        <a:lstStyle/>
                        <a:p>
                          <a:pPr algn="ctr">
                            <a:lnSpc>
                              <a:spcPct val="115000"/>
                            </a:lnSpc>
                            <a:spcAft>
                              <a:spcPts val="0"/>
                            </a:spcAft>
                          </a:pPr>
                          <a:r>
                            <a:rPr lang="es-ES" sz="1100" dirty="0">
                              <a:effectLst/>
                            </a:rPr>
                            <a:t> </a:t>
                          </a:r>
                          <a:endParaRPr lang="es-ES"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a:effectLst/>
                            </a:rPr>
                            <a:t>Modo LP11</a:t>
                          </a:r>
                          <a:endParaRPr lang="es-ES" sz="1100">
                            <a:effectLst/>
                            <a:latin typeface="Calibri"/>
                            <a:ea typeface="Calibri"/>
                            <a:cs typeface="Times New Roman"/>
                          </a:endParaRPr>
                        </a:p>
                      </a:txBody>
                      <a:tcPr marL="68580" marR="68580" marT="0" marB="0"/>
                    </a:tc>
                  </a:tr>
                  <a:tr h="163308">
                    <a:tc>
                      <a:txBody>
                        <a:bodyPr/>
                        <a:lstStyle/>
                        <a:p>
                          <a:pPr algn="just">
                            <a:lnSpc>
                              <a:spcPct val="115000"/>
                            </a:lnSpc>
                            <a:spcAft>
                              <a:spcPts val="0"/>
                            </a:spcAft>
                          </a:pPr>
                          <a:r>
                            <a:rPr lang="es-ES" sz="1100">
                              <a:effectLst/>
                            </a:rPr>
                            <a:t>Longitud de onda</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1550 nm</a:t>
                          </a:r>
                          <a:endParaRPr lang="es-ES" sz="1100">
                            <a:effectLst/>
                            <a:latin typeface="Calibri"/>
                            <a:ea typeface="Calibri"/>
                            <a:cs typeface="Times New Roman"/>
                          </a:endParaRPr>
                        </a:p>
                      </a:txBody>
                      <a:tcPr marL="68580" marR="68580" marT="0" marB="0"/>
                    </a:tc>
                  </a:tr>
                  <a:tr h="163308">
                    <a:tc>
                      <a:txBody>
                        <a:bodyPr/>
                        <a:lstStyle/>
                        <a:p>
                          <a:pPr algn="just">
                            <a:lnSpc>
                              <a:spcPct val="115000"/>
                            </a:lnSpc>
                            <a:spcAft>
                              <a:spcPts val="0"/>
                            </a:spcAft>
                          </a:pPr>
                          <a:r>
                            <a:rPr lang="es-ES" sz="1100">
                              <a:effectLst/>
                            </a:rPr>
                            <a:t>Dispersión</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20 ps/(nm·km)</a:t>
                          </a:r>
                          <a:endParaRPr lang="es-ES" sz="1100">
                            <a:effectLst/>
                            <a:latin typeface="Calibri"/>
                            <a:ea typeface="Calibri"/>
                            <a:cs typeface="Times New Roman"/>
                          </a:endParaRPr>
                        </a:p>
                      </a:txBody>
                      <a:tcPr marL="68580" marR="68580" marT="0" marB="0"/>
                    </a:tc>
                  </a:tr>
                  <a:tr h="163308">
                    <a:tc>
                      <a:txBody>
                        <a:bodyPr/>
                        <a:lstStyle/>
                        <a:p>
                          <a:pPr algn="just">
                            <a:lnSpc>
                              <a:spcPct val="115000"/>
                            </a:lnSpc>
                            <a:spcAft>
                              <a:spcPts val="0"/>
                            </a:spcAft>
                          </a:pPr>
                          <a:r>
                            <a:rPr lang="es-ES" sz="1100">
                              <a:effectLst/>
                            </a:rPr>
                            <a:t>Slope</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0.064 ps/(nm</a:t>
                          </a:r>
                          <a:r>
                            <a:rPr lang="es-ES" sz="1100" baseline="30000">
                              <a:effectLst/>
                            </a:rPr>
                            <a:t>2</a:t>
                          </a:r>
                          <a:r>
                            <a:rPr lang="es-ES" sz="1100">
                              <a:effectLst/>
                            </a:rPr>
                            <a:t>·km)</a:t>
                          </a:r>
                          <a:endParaRPr lang="es-ES" sz="1100">
                            <a:effectLst/>
                            <a:latin typeface="Calibri"/>
                            <a:ea typeface="Calibri"/>
                            <a:cs typeface="Times New Roman"/>
                          </a:endParaRPr>
                        </a:p>
                      </a:txBody>
                      <a:tcPr marL="68580" marR="68580" marT="0" marB="0"/>
                    </a:tc>
                  </a:tr>
                  <a:tr h="163308">
                    <a:tc>
                      <a:txBody>
                        <a:bodyPr/>
                        <a:lstStyle/>
                        <a:p>
                          <a:pPr algn="just">
                            <a:lnSpc>
                              <a:spcPct val="115000"/>
                            </a:lnSpc>
                            <a:spcAft>
                              <a:spcPts val="0"/>
                            </a:spcAft>
                          </a:pPr>
                          <a:r>
                            <a:rPr lang="es-ES" sz="1100">
                              <a:effectLst/>
                            </a:rPr>
                            <a:t>Atenuación</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dirty="0" smtClean="0">
                              <a:effectLst/>
                            </a:rPr>
                            <a:t>0.2 </a:t>
                          </a:r>
                          <a:r>
                            <a:rPr lang="es-ES" sz="1100" dirty="0">
                              <a:effectLst/>
                            </a:rPr>
                            <a:t>dB/km</a:t>
                          </a:r>
                          <a:endParaRPr lang="es-ES" sz="1100" dirty="0">
                            <a:effectLst/>
                            <a:latin typeface="Calibri"/>
                            <a:ea typeface="Calibri"/>
                            <a:cs typeface="Times New Roman"/>
                          </a:endParaRPr>
                        </a:p>
                      </a:txBody>
                      <a:tcPr marL="68580" marR="68580" marT="0" marB="0"/>
                    </a:tc>
                  </a:tr>
                  <a:tr h="297002">
                    <a:tc>
                      <a:txBody>
                        <a:bodyPr/>
                        <a:lstStyle/>
                        <a:p>
                          <a:pPr algn="just">
                            <a:lnSpc>
                              <a:spcPct val="115000"/>
                            </a:lnSpc>
                            <a:spcAft>
                              <a:spcPts val="0"/>
                            </a:spcAft>
                          </a:pPr>
                          <a:r>
                            <a:rPr lang="es-ES" sz="1100">
                              <a:effectLst/>
                            </a:rPr>
                            <a:t>Mode Field Diameter</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15.2 </a:t>
                          </a:r>
                          <a14:m>
                            <m:oMath xmlns:m="http://schemas.openxmlformats.org/officeDocument/2006/math">
                              <m:r>
                                <a:rPr lang="es-ES" sz="1100">
                                  <a:effectLst/>
                                  <a:latin typeface="Cambria Math"/>
                                </a:rPr>
                                <m:t>µ</m:t>
                              </m:r>
                            </m:oMath>
                          </a14:m>
                          <a:r>
                            <a:rPr lang="es-ES" sz="1100">
                              <a:effectLst/>
                            </a:rPr>
                            <a:t>m</a:t>
                          </a:r>
                          <a:endParaRPr lang="es-ES" sz="1100">
                            <a:effectLst/>
                            <a:latin typeface="Calibri"/>
                            <a:ea typeface="Calibri"/>
                            <a:cs typeface="Times New Roman"/>
                          </a:endParaRPr>
                        </a:p>
                      </a:txBody>
                      <a:tcPr marL="68580" marR="68580" marT="0" marB="0"/>
                    </a:tc>
                  </a:tr>
                  <a:tr h="163308">
                    <a:tc>
                      <a:txBody>
                        <a:bodyPr/>
                        <a:lstStyle/>
                        <a:p>
                          <a:pPr algn="just">
                            <a:lnSpc>
                              <a:spcPct val="115000"/>
                            </a:lnSpc>
                            <a:spcAft>
                              <a:spcPts val="0"/>
                            </a:spcAft>
                          </a:pPr>
                          <a:r>
                            <a:rPr lang="es-ES" sz="1100">
                              <a:effectLst/>
                            </a:rPr>
                            <a:t>f</a:t>
                          </a:r>
                          <a:r>
                            <a:rPr lang="es-ES" sz="1100" baseline="-25000">
                              <a:effectLst/>
                            </a:rPr>
                            <a:t>pppp</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1.0573</a:t>
                          </a:r>
                          <a:endParaRPr lang="es-ES" sz="1100">
                            <a:effectLst/>
                            <a:latin typeface="Calibri"/>
                            <a:ea typeface="Calibri"/>
                            <a:cs typeface="Times New Roman"/>
                          </a:endParaRPr>
                        </a:p>
                      </a:txBody>
                      <a:tcPr marL="68580" marR="68580" marT="0" marB="0"/>
                    </a:tc>
                  </a:tr>
                  <a:tr h="163308">
                    <a:tc>
                      <a:txBody>
                        <a:bodyPr/>
                        <a:lstStyle/>
                        <a:p>
                          <a:pPr algn="just">
                            <a:lnSpc>
                              <a:spcPct val="115000"/>
                            </a:lnSpc>
                            <a:spcAft>
                              <a:spcPts val="0"/>
                            </a:spcAft>
                          </a:pPr>
                          <a:r>
                            <a:rPr lang="es-ES" sz="1100">
                              <a:effectLst/>
                            </a:rPr>
                            <a:t>f</a:t>
                          </a:r>
                          <a:r>
                            <a:rPr lang="es-ES" sz="1100" baseline="-25000">
                              <a:effectLst/>
                            </a:rPr>
                            <a:t>mmpp</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dirty="0">
                              <a:effectLst/>
                            </a:rPr>
                            <a:t>0.35</a:t>
                          </a:r>
                          <a:endParaRPr lang="es-ES" sz="1100" dirty="0">
                            <a:effectLst/>
                            <a:latin typeface="Calibri"/>
                            <a:ea typeface="Calibri"/>
                            <a:cs typeface="Times New Roman"/>
                          </a:endParaRPr>
                        </a:p>
                      </a:txBody>
                      <a:tcPr marL="68580" marR="68580" marT="0" marB="0"/>
                    </a:tc>
                  </a:tr>
                </a:tbl>
              </a:graphicData>
            </a:graphic>
          </p:graphicFrame>
        </mc:Choice>
        <mc:Fallback xmlns="">
          <p:graphicFrame>
            <p:nvGraphicFramePr>
              <p:cNvPr id="5" name="4 Tabla"/>
              <p:cNvGraphicFramePr>
                <a:graphicFrameLocks noGrp="1"/>
              </p:cNvGraphicFramePr>
              <p:nvPr>
                <p:extLst>
                  <p:ext uri="{D42A27DB-BD31-4B8C-83A1-F6EECF244321}">
                    <p14:modId xmlns:p14="http://schemas.microsoft.com/office/powerpoint/2010/main" val="2439042395"/>
                  </p:ext>
                </p:extLst>
              </p:nvPr>
            </p:nvGraphicFramePr>
            <p:xfrm>
              <a:off x="5004048" y="1772816"/>
              <a:ext cx="3312368" cy="1558366"/>
            </p:xfrm>
            <a:graphic>
              <a:graphicData uri="http://schemas.openxmlformats.org/drawingml/2006/table">
                <a:tbl>
                  <a:tblPr firstRow="1" firstCol="1" bandRow="1">
                    <a:tableStyleId>{5C22544A-7EE6-4342-B048-85BDC9FD1C3A}</a:tableStyleId>
                  </a:tblPr>
                  <a:tblGrid>
                    <a:gridCol w="1717360"/>
                    <a:gridCol w="1595008"/>
                  </a:tblGrid>
                  <a:tr h="180086">
                    <a:tc>
                      <a:txBody>
                        <a:bodyPr/>
                        <a:lstStyle/>
                        <a:p>
                          <a:pPr algn="ctr">
                            <a:lnSpc>
                              <a:spcPct val="115000"/>
                            </a:lnSpc>
                            <a:spcAft>
                              <a:spcPts val="0"/>
                            </a:spcAft>
                          </a:pPr>
                          <a:r>
                            <a:rPr lang="es-ES" sz="1100" dirty="0">
                              <a:effectLst/>
                            </a:rPr>
                            <a:t> </a:t>
                          </a:r>
                          <a:endParaRPr lang="es-ES"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a:effectLst/>
                            </a:rPr>
                            <a:t>Modo LP11</a:t>
                          </a:r>
                          <a:endParaRPr lang="es-ES" sz="1100">
                            <a:effectLst/>
                            <a:latin typeface="Calibri"/>
                            <a:ea typeface="Calibri"/>
                            <a:cs typeface="Times New Roman"/>
                          </a:endParaRPr>
                        </a:p>
                      </a:txBody>
                      <a:tcPr marL="68580" marR="68580" marT="0" marB="0"/>
                    </a:tc>
                  </a:tr>
                  <a:tr h="180213">
                    <a:tc>
                      <a:txBody>
                        <a:bodyPr/>
                        <a:lstStyle/>
                        <a:p>
                          <a:pPr algn="just">
                            <a:lnSpc>
                              <a:spcPct val="115000"/>
                            </a:lnSpc>
                            <a:spcAft>
                              <a:spcPts val="0"/>
                            </a:spcAft>
                          </a:pPr>
                          <a:r>
                            <a:rPr lang="es-ES" sz="1100">
                              <a:effectLst/>
                            </a:rPr>
                            <a:t>Longitud de onda</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1550 nm</a:t>
                          </a:r>
                          <a:endParaRPr lang="es-ES" sz="1100">
                            <a:effectLst/>
                            <a:latin typeface="Calibri"/>
                            <a:ea typeface="Calibri"/>
                            <a:cs typeface="Times New Roman"/>
                          </a:endParaRPr>
                        </a:p>
                      </a:txBody>
                      <a:tcPr marL="68580" marR="68580" marT="0" marB="0"/>
                    </a:tc>
                  </a:tr>
                  <a:tr h="180213">
                    <a:tc>
                      <a:txBody>
                        <a:bodyPr/>
                        <a:lstStyle/>
                        <a:p>
                          <a:pPr algn="just">
                            <a:lnSpc>
                              <a:spcPct val="115000"/>
                            </a:lnSpc>
                            <a:spcAft>
                              <a:spcPts val="0"/>
                            </a:spcAft>
                          </a:pPr>
                          <a:r>
                            <a:rPr lang="es-ES" sz="1100">
                              <a:effectLst/>
                            </a:rPr>
                            <a:t>Dispersión</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20 ps/(nm·km)</a:t>
                          </a:r>
                          <a:endParaRPr lang="es-ES" sz="1100">
                            <a:effectLst/>
                            <a:latin typeface="Calibri"/>
                            <a:ea typeface="Calibri"/>
                            <a:cs typeface="Times New Roman"/>
                          </a:endParaRPr>
                        </a:p>
                      </a:txBody>
                      <a:tcPr marL="68580" marR="68580" marT="0" marB="0"/>
                    </a:tc>
                  </a:tr>
                  <a:tr h="180213">
                    <a:tc>
                      <a:txBody>
                        <a:bodyPr/>
                        <a:lstStyle/>
                        <a:p>
                          <a:pPr algn="just">
                            <a:lnSpc>
                              <a:spcPct val="115000"/>
                            </a:lnSpc>
                            <a:spcAft>
                              <a:spcPts val="0"/>
                            </a:spcAft>
                          </a:pPr>
                          <a:r>
                            <a:rPr lang="es-ES" sz="1100">
                              <a:effectLst/>
                            </a:rPr>
                            <a:t>Slope</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0.064 ps/(nm</a:t>
                          </a:r>
                          <a:r>
                            <a:rPr lang="es-ES" sz="1100" baseline="30000">
                              <a:effectLst/>
                            </a:rPr>
                            <a:t>2</a:t>
                          </a:r>
                          <a:r>
                            <a:rPr lang="es-ES" sz="1100">
                              <a:effectLst/>
                            </a:rPr>
                            <a:t>·km)</a:t>
                          </a:r>
                          <a:endParaRPr lang="es-ES" sz="1100">
                            <a:effectLst/>
                            <a:latin typeface="Calibri"/>
                            <a:ea typeface="Calibri"/>
                            <a:cs typeface="Times New Roman"/>
                          </a:endParaRPr>
                        </a:p>
                      </a:txBody>
                      <a:tcPr marL="68580" marR="68580" marT="0" marB="0"/>
                    </a:tc>
                  </a:tr>
                  <a:tr h="180213">
                    <a:tc>
                      <a:txBody>
                        <a:bodyPr/>
                        <a:lstStyle/>
                        <a:p>
                          <a:pPr algn="just">
                            <a:lnSpc>
                              <a:spcPct val="115000"/>
                            </a:lnSpc>
                            <a:spcAft>
                              <a:spcPts val="0"/>
                            </a:spcAft>
                          </a:pPr>
                          <a:r>
                            <a:rPr lang="es-ES" sz="1100">
                              <a:effectLst/>
                            </a:rPr>
                            <a:t>Atenuación</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dirty="0" smtClean="0">
                              <a:effectLst/>
                            </a:rPr>
                            <a:t>0.2 </a:t>
                          </a:r>
                          <a:r>
                            <a:rPr lang="es-ES" sz="1100" dirty="0">
                              <a:effectLst/>
                            </a:rPr>
                            <a:t>dB/km</a:t>
                          </a:r>
                          <a:endParaRPr lang="es-ES" sz="1100" dirty="0">
                            <a:effectLst/>
                            <a:latin typeface="Calibri"/>
                            <a:ea typeface="Calibri"/>
                            <a:cs typeface="Times New Roman"/>
                          </a:endParaRPr>
                        </a:p>
                      </a:txBody>
                      <a:tcPr marL="68580" marR="68580" marT="0" marB="0"/>
                    </a:tc>
                  </a:tr>
                  <a:tr h="297002">
                    <a:tc>
                      <a:txBody>
                        <a:bodyPr/>
                        <a:lstStyle/>
                        <a:p>
                          <a:pPr algn="just">
                            <a:lnSpc>
                              <a:spcPct val="115000"/>
                            </a:lnSpc>
                            <a:spcAft>
                              <a:spcPts val="0"/>
                            </a:spcAft>
                          </a:pPr>
                          <a:r>
                            <a:rPr lang="es-ES" sz="1100">
                              <a:effectLst/>
                            </a:rPr>
                            <a:t>Mode Field Diameter</a:t>
                          </a:r>
                          <a:endParaRPr lang="es-ES" sz="1100">
                            <a:effectLst/>
                            <a:latin typeface="Calibri"/>
                            <a:ea typeface="Calibri"/>
                            <a:cs typeface="Times New Roman"/>
                          </a:endParaRPr>
                        </a:p>
                      </a:txBody>
                      <a:tcPr marL="68580" marR="68580" marT="0" marB="0"/>
                    </a:tc>
                    <a:tc>
                      <a:txBody>
                        <a:bodyPr/>
                        <a:lstStyle/>
                        <a:p>
                          <a:endParaRPr lang="es-ES"/>
                        </a:p>
                      </a:txBody>
                      <a:tcPr marL="68580" marR="68580" marT="0" marB="0">
                        <a:blipFill rotWithShape="1">
                          <a:blip r:embed="rId3"/>
                          <a:stretch>
                            <a:fillRect l="-108429" t="-314286" r="-383" b="-148980"/>
                          </a:stretch>
                        </a:blipFill>
                      </a:tcPr>
                    </a:tc>
                  </a:tr>
                  <a:tr h="180213">
                    <a:tc>
                      <a:txBody>
                        <a:bodyPr/>
                        <a:lstStyle/>
                        <a:p>
                          <a:pPr algn="just">
                            <a:lnSpc>
                              <a:spcPct val="115000"/>
                            </a:lnSpc>
                            <a:spcAft>
                              <a:spcPts val="0"/>
                            </a:spcAft>
                          </a:pPr>
                          <a:r>
                            <a:rPr lang="es-ES" sz="1100">
                              <a:effectLst/>
                            </a:rPr>
                            <a:t>f</a:t>
                          </a:r>
                          <a:r>
                            <a:rPr lang="es-ES" sz="1100" baseline="-25000">
                              <a:effectLst/>
                            </a:rPr>
                            <a:t>pppp</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1.0573</a:t>
                          </a:r>
                          <a:endParaRPr lang="es-ES" sz="1100">
                            <a:effectLst/>
                            <a:latin typeface="Calibri"/>
                            <a:ea typeface="Calibri"/>
                            <a:cs typeface="Times New Roman"/>
                          </a:endParaRPr>
                        </a:p>
                      </a:txBody>
                      <a:tcPr marL="68580" marR="68580" marT="0" marB="0"/>
                    </a:tc>
                  </a:tr>
                  <a:tr h="180213">
                    <a:tc>
                      <a:txBody>
                        <a:bodyPr/>
                        <a:lstStyle/>
                        <a:p>
                          <a:pPr algn="just">
                            <a:lnSpc>
                              <a:spcPct val="115000"/>
                            </a:lnSpc>
                            <a:spcAft>
                              <a:spcPts val="0"/>
                            </a:spcAft>
                          </a:pPr>
                          <a:r>
                            <a:rPr lang="es-ES" sz="1100">
                              <a:effectLst/>
                            </a:rPr>
                            <a:t>f</a:t>
                          </a:r>
                          <a:r>
                            <a:rPr lang="es-ES" sz="1100" baseline="-25000">
                              <a:effectLst/>
                            </a:rPr>
                            <a:t>mmpp</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dirty="0">
                              <a:effectLst/>
                            </a:rPr>
                            <a:t>0.35</a:t>
                          </a:r>
                          <a:endParaRPr lang="es-ES" sz="1100" dirty="0">
                            <a:effectLst/>
                            <a:latin typeface="Calibri"/>
                            <a:ea typeface="Calibri"/>
                            <a:cs typeface="Times New Roman"/>
                          </a:endParaRPr>
                        </a:p>
                      </a:txBody>
                      <a:tcPr marL="68580" marR="68580" marT="0" marB="0"/>
                    </a:tc>
                  </a:tr>
                </a:tbl>
              </a:graphicData>
            </a:graphic>
          </p:graphicFrame>
        </mc:Fallback>
      </mc:AlternateContent>
      <p:sp>
        <p:nvSpPr>
          <p:cNvPr id="6" name="5 CuadroTexto"/>
          <p:cNvSpPr txBox="1"/>
          <p:nvPr/>
        </p:nvSpPr>
        <p:spPr>
          <a:xfrm>
            <a:off x="4716016" y="3429000"/>
            <a:ext cx="3888432" cy="400110"/>
          </a:xfrm>
          <a:prstGeom prst="rect">
            <a:avLst/>
          </a:prstGeom>
          <a:noFill/>
        </p:spPr>
        <p:txBody>
          <a:bodyPr wrap="square" rtlCol="0">
            <a:spAutoFit/>
          </a:bodyPr>
          <a:lstStyle/>
          <a:p>
            <a:r>
              <a:rPr lang="es-ES" sz="1000" b="1" dirty="0"/>
              <a:t>Tabla </a:t>
            </a:r>
            <a:r>
              <a:rPr lang="es-ES" sz="1000" b="1" dirty="0" smtClean="0"/>
              <a:t>2.  </a:t>
            </a:r>
            <a:r>
              <a:rPr lang="es-ES" sz="1000" dirty="0"/>
              <a:t>Características de la fibra extraídas </a:t>
            </a:r>
            <a:r>
              <a:rPr lang="es-ES" sz="1000" dirty="0" smtClean="0"/>
              <a:t>del </a:t>
            </a:r>
            <a:r>
              <a:rPr lang="es-ES" sz="1000" i="1" dirty="0" err="1" smtClean="0"/>
              <a:t>datasheet</a:t>
            </a:r>
            <a:r>
              <a:rPr lang="es-ES" sz="1000" dirty="0" smtClean="0"/>
              <a:t> </a:t>
            </a:r>
          </a:p>
          <a:p>
            <a:r>
              <a:rPr lang="es-ES" sz="1000" dirty="0" smtClean="0"/>
              <a:t>60817-FourModeStep-IndexFiber </a:t>
            </a:r>
            <a:r>
              <a:rPr lang="es-ES" sz="1000" dirty="0"/>
              <a:t>de A </a:t>
            </a:r>
            <a:r>
              <a:rPr lang="es-ES" sz="1000" dirty="0" err="1" smtClean="0"/>
              <a:t>Furukawa</a:t>
            </a:r>
            <a:r>
              <a:rPr lang="es-ES" sz="1000" dirty="0" smtClean="0"/>
              <a:t> </a:t>
            </a:r>
            <a:r>
              <a:rPr lang="es-ES" sz="1000" dirty="0" err="1" smtClean="0"/>
              <a:t>Company</a:t>
            </a:r>
            <a:r>
              <a:rPr lang="es-ES" sz="1000" dirty="0"/>
              <a:t>.</a:t>
            </a:r>
          </a:p>
        </p:txBody>
      </p:sp>
      <p:pic>
        <p:nvPicPr>
          <p:cNvPr id="7" name="6 Imagen" descr="C:\Users\Estercita\Google Drive\UOC - Máster en Ingeniería de Telecomunicación\TFM\Gráficas\2.3. Pulsos_salida_SMF_y_FMF.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3933056"/>
            <a:ext cx="3312368" cy="2592287"/>
          </a:xfrm>
          <a:prstGeom prst="rect">
            <a:avLst/>
          </a:prstGeom>
          <a:noFill/>
          <a:ln>
            <a:noFill/>
          </a:ln>
        </p:spPr>
      </p:pic>
      <p:pic>
        <p:nvPicPr>
          <p:cNvPr id="8" name="7 Imagen" descr="C:\Users\Estercita\Google Drive\UOC - Máster en Ingeniería de Telecomunicación\TFM\Gráficas\2.4. Pulsos_espectro_salida_SMF_y_FMF.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3933056"/>
            <a:ext cx="3240360" cy="2592288"/>
          </a:xfrm>
          <a:prstGeom prst="rect">
            <a:avLst/>
          </a:prstGeom>
          <a:noFill/>
          <a:ln>
            <a:noFill/>
          </a:ln>
        </p:spPr>
      </p:pic>
    </p:spTree>
    <p:extLst>
      <p:ext uri="{BB962C8B-B14F-4D97-AF65-F5344CB8AC3E}">
        <p14:creationId xmlns:p14="http://schemas.microsoft.com/office/powerpoint/2010/main" val="831285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Propagación por una FMF de 2 modos</a:t>
            </a:r>
            <a:endParaRPr lang="es-ES" dirty="0"/>
          </a:p>
        </p:txBody>
      </p:sp>
      <p:sp>
        <p:nvSpPr>
          <p:cNvPr id="3" name="2 Marcador de contenido"/>
          <p:cNvSpPr>
            <a:spLocks noGrp="1"/>
          </p:cNvSpPr>
          <p:nvPr>
            <p:ph idx="1"/>
          </p:nvPr>
        </p:nvSpPr>
        <p:spPr/>
        <p:txBody>
          <a:bodyPr/>
          <a:lstStyle/>
          <a:p>
            <a:r>
              <a:rPr lang="es-ES" b="1" dirty="0"/>
              <a:t>Modos LP11a y LP11b:</a:t>
            </a:r>
          </a:p>
          <a:p>
            <a:pPr lvl="1"/>
            <a:r>
              <a:rPr lang="es-ES" sz="1600" dirty="0"/>
              <a:t>Se propaga por </a:t>
            </a:r>
            <a:r>
              <a:rPr lang="es-ES" sz="1600" dirty="0" smtClean="0"/>
              <a:t>ambos modos.</a:t>
            </a:r>
            <a:endParaRPr lang="es-ES" sz="1600" dirty="0"/>
          </a:p>
        </p:txBody>
      </p:sp>
      <p:sp>
        <p:nvSpPr>
          <p:cNvPr id="4" name="3 Marcador de número de diapositiva"/>
          <p:cNvSpPr>
            <a:spLocks noGrp="1"/>
          </p:cNvSpPr>
          <p:nvPr>
            <p:ph type="sldNum" sz="quarter" idx="12"/>
          </p:nvPr>
        </p:nvSpPr>
        <p:spPr/>
        <p:txBody>
          <a:bodyPr/>
          <a:lstStyle/>
          <a:p>
            <a:fld id="{4D1BB2E4-B006-4F43-B11D-46F6F5B3DA2B}" type="slidenum">
              <a:rPr lang="es-ES" smtClean="0"/>
              <a:t>19</a:t>
            </a:fld>
            <a:endParaRPr lang="es-ES"/>
          </a:p>
        </p:txBody>
      </p:sp>
      <p:pic>
        <p:nvPicPr>
          <p:cNvPr id="5" name="4 Imagen" descr="C:\Users\Estercita\Google Drive\UOC - Máster en Ingeniería de Telecomunicación\TFM\Gráficas\4.3. Pulsos_salida_SMF_y_FMF.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708920"/>
            <a:ext cx="3672408" cy="3040365"/>
          </a:xfrm>
          <a:prstGeom prst="rect">
            <a:avLst/>
          </a:prstGeom>
          <a:noFill/>
          <a:ln>
            <a:noFill/>
          </a:ln>
        </p:spPr>
      </p:pic>
      <p:pic>
        <p:nvPicPr>
          <p:cNvPr id="6" name="5 Imagen" descr="C:\Users\Estercita\Google Drive\UOC - Máster en Ingeniería de Telecomunicación\TFM\Gráficas\4.4. Pulsos_espectro_salida_SMF_y_FMF.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3296" y="2708921"/>
            <a:ext cx="3637136" cy="3040364"/>
          </a:xfrm>
          <a:prstGeom prst="rect">
            <a:avLst/>
          </a:prstGeom>
          <a:noFill/>
          <a:ln>
            <a:noFill/>
          </a:ln>
        </p:spPr>
      </p:pic>
    </p:spTree>
    <p:extLst>
      <p:ext uri="{BB962C8B-B14F-4D97-AF65-F5344CB8AC3E}">
        <p14:creationId xmlns:p14="http://schemas.microsoft.com/office/powerpoint/2010/main" val="3930454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índice</a:t>
            </a:r>
            <a:endParaRPr lang="es-ES" b="1" dirty="0"/>
          </a:p>
        </p:txBody>
      </p:sp>
      <p:sp>
        <p:nvSpPr>
          <p:cNvPr id="3" name="2 Marcador de contenido"/>
          <p:cNvSpPr>
            <a:spLocks noGrp="1"/>
          </p:cNvSpPr>
          <p:nvPr>
            <p:ph idx="1"/>
          </p:nvPr>
        </p:nvSpPr>
        <p:spPr>
          <a:xfrm>
            <a:off x="457200" y="1752600"/>
            <a:ext cx="8229600" cy="4988768"/>
          </a:xfrm>
        </p:spPr>
        <p:txBody>
          <a:bodyPr>
            <a:normAutofit lnSpcReduction="10000"/>
          </a:bodyPr>
          <a:lstStyle/>
          <a:p>
            <a:pPr marL="114300" indent="0">
              <a:buNone/>
            </a:pPr>
            <a:r>
              <a:rPr lang="es-ES" sz="1800" b="1" dirty="0" smtClean="0">
                <a:solidFill>
                  <a:schemeClr val="accent1"/>
                </a:solidFill>
              </a:rPr>
              <a:t>INTRODUCCIÓN:</a:t>
            </a:r>
          </a:p>
          <a:p>
            <a:r>
              <a:rPr lang="es-ES" sz="1800" b="1" dirty="0" smtClean="0"/>
              <a:t>Introducción</a:t>
            </a:r>
            <a:endParaRPr lang="es-ES" sz="1800" b="1" dirty="0"/>
          </a:p>
          <a:p>
            <a:r>
              <a:rPr lang="es-ES" sz="1800" b="1" dirty="0" smtClean="0"/>
              <a:t>Objetivos</a:t>
            </a:r>
            <a:endParaRPr lang="es-ES" sz="1800" b="1" dirty="0"/>
          </a:p>
          <a:p>
            <a:pPr marL="114300" indent="0">
              <a:buNone/>
            </a:pPr>
            <a:r>
              <a:rPr lang="es-ES" sz="1800" b="1" dirty="0" smtClean="0">
                <a:solidFill>
                  <a:schemeClr val="accent1"/>
                </a:solidFill>
              </a:rPr>
              <a:t>ESTADO DEL ARTE:</a:t>
            </a:r>
          </a:p>
          <a:p>
            <a:r>
              <a:rPr lang="es-ES" sz="1800" b="1" dirty="0"/>
              <a:t>Fibra </a:t>
            </a:r>
            <a:r>
              <a:rPr lang="es-ES" sz="1800" b="1" dirty="0" smtClean="0"/>
              <a:t>óptica</a:t>
            </a:r>
          </a:p>
          <a:p>
            <a:r>
              <a:rPr lang="es-ES" sz="1800" b="1" dirty="0" smtClean="0"/>
              <a:t>Modos de propagación</a:t>
            </a:r>
            <a:endParaRPr lang="es-ES" sz="1800" b="1" dirty="0"/>
          </a:p>
          <a:p>
            <a:r>
              <a:rPr lang="es-ES" sz="1800" b="1" dirty="0" smtClean="0"/>
              <a:t>Tipos de multiplexación</a:t>
            </a:r>
            <a:endParaRPr lang="es-ES" sz="1800" b="1" dirty="0"/>
          </a:p>
          <a:p>
            <a:r>
              <a:rPr lang="es-ES" sz="1800" b="1" dirty="0" smtClean="0"/>
              <a:t>Tipos </a:t>
            </a:r>
            <a:r>
              <a:rPr lang="es-ES" sz="1800" b="1" dirty="0"/>
              <a:t>de </a:t>
            </a:r>
            <a:r>
              <a:rPr lang="es-ES" sz="1800" b="1" dirty="0" smtClean="0"/>
              <a:t>fibra óptica que implementan SDM</a:t>
            </a:r>
          </a:p>
          <a:p>
            <a:r>
              <a:rPr lang="es-ES" sz="1800" b="1" dirty="0" smtClean="0"/>
              <a:t>Dispersión </a:t>
            </a:r>
            <a:r>
              <a:rPr lang="es-ES" sz="1800" b="1" dirty="0"/>
              <a:t>y efectos no lineales de la </a:t>
            </a:r>
            <a:r>
              <a:rPr lang="es-ES" sz="1800" b="1" dirty="0" smtClean="0"/>
              <a:t>fibra</a:t>
            </a:r>
            <a:endParaRPr lang="es-ES" sz="1800" b="1" dirty="0"/>
          </a:p>
          <a:p>
            <a:r>
              <a:rPr lang="es-ES" sz="1800" b="1" dirty="0" smtClean="0"/>
              <a:t>SSPROP</a:t>
            </a:r>
          </a:p>
          <a:p>
            <a:r>
              <a:rPr lang="es-ES" sz="1800" b="1" dirty="0" smtClean="0"/>
              <a:t>SSPROPV</a:t>
            </a:r>
          </a:p>
          <a:p>
            <a:pPr marL="114300" indent="0">
              <a:buNone/>
            </a:pPr>
            <a:r>
              <a:rPr lang="es-ES" sz="1800" b="1" dirty="0" smtClean="0">
                <a:solidFill>
                  <a:schemeClr val="accent1"/>
                </a:solidFill>
              </a:rPr>
              <a:t>EJECUCIÓN DEL PROYECTO:</a:t>
            </a:r>
            <a:endParaRPr lang="es-ES" sz="1800" b="1" dirty="0">
              <a:solidFill>
                <a:schemeClr val="accent1"/>
              </a:solidFill>
            </a:endParaRPr>
          </a:p>
          <a:p>
            <a:r>
              <a:rPr lang="es-ES" sz="1800" b="1" dirty="0" smtClean="0"/>
              <a:t>Propagación de un pulso gaussiano por una SMF</a:t>
            </a:r>
          </a:p>
          <a:p>
            <a:r>
              <a:rPr lang="es-ES" sz="1800" b="1" dirty="0" smtClean="0"/>
              <a:t>Propagación por una FMF de 2 modos</a:t>
            </a:r>
          </a:p>
          <a:p>
            <a:r>
              <a:rPr lang="es-ES" sz="1800" b="1" dirty="0" smtClean="0"/>
              <a:t>Propagación por una FMF de 3 modos</a:t>
            </a:r>
          </a:p>
          <a:p>
            <a:r>
              <a:rPr lang="es-ES" sz="1800" b="1" dirty="0" smtClean="0"/>
              <a:t>Conclusiones</a:t>
            </a:r>
          </a:p>
        </p:txBody>
      </p:sp>
      <p:sp>
        <p:nvSpPr>
          <p:cNvPr id="4" name="3 Marcador de número de diapositiva"/>
          <p:cNvSpPr>
            <a:spLocks noGrp="1"/>
          </p:cNvSpPr>
          <p:nvPr>
            <p:ph type="sldNum" sz="quarter" idx="12"/>
          </p:nvPr>
        </p:nvSpPr>
        <p:spPr/>
        <p:txBody>
          <a:bodyPr/>
          <a:lstStyle/>
          <a:p>
            <a:fld id="{4D1BB2E4-B006-4F43-B11D-46F6F5B3DA2B}" type="slidenum">
              <a:rPr lang="es-ES" smtClean="0"/>
              <a:t>2</a:t>
            </a:fld>
            <a:endParaRPr lang="es-ES"/>
          </a:p>
        </p:txBody>
      </p:sp>
    </p:spTree>
    <p:extLst>
      <p:ext uri="{BB962C8B-B14F-4D97-AF65-F5344CB8AC3E}">
        <p14:creationId xmlns:p14="http://schemas.microsoft.com/office/powerpoint/2010/main" val="32407457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Propagación por una FMF de 2 modos</a:t>
            </a:r>
            <a:endParaRPr lang="es-ES" dirty="0"/>
          </a:p>
        </p:txBody>
      </p:sp>
      <p:sp>
        <p:nvSpPr>
          <p:cNvPr id="3" name="2 Marcador de contenido"/>
          <p:cNvSpPr>
            <a:spLocks noGrp="1"/>
          </p:cNvSpPr>
          <p:nvPr>
            <p:ph idx="1"/>
          </p:nvPr>
        </p:nvSpPr>
        <p:spPr/>
        <p:txBody>
          <a:bodyPr/>
          <a:lstStyle/>
          <a:p>
            <a:r>
              <a:rPr lang="es-ES" b="1" dirty="0"/>
              <a:t>Modos </a:t>
            </a:r>
            <a:r>
              <a:rPr lang="es-ES" b="1" dirty="0" smtClean="0"/>
              <a:t>LP01 </a:t>
            </a:r>
            <a:r>
              <a:rPr lang="es-ES" b="1" dirty="0"/>
              <a:t>y </a:t>
            </a:r>
            <a:r>
              <a:rPr lang="es-ES" b="1" dirty="0" smtClean="0"/>
              <a:t>LP02:</a:t>
            </a:r>
            <a:endParaRPr lang="es-ES" b="1" dirty="0"/>
          </a:p>
          <a:p>
            <a:pPr lvl="1"/>
            <a:r>
              <a:rPr lang="es-ES" sz="1600" dirty="0"/>
              <a:t>Se propaga por un </a:t>
            </a:r>
            <a:r>
              <a:rPr lang="es-ES" sz="1600" dirty="0" smtClean="0"/>
              <a:t>modo </a:t>
            </a:r>
          </a:p>
          <a:p>
            <a:pPr marL="411480" lvl="1" indent="0">
              <a:buNone/>
            </a:pPr>
            <a:r>
              <a:rPr lang="es-ES" sz="1600" dirty="0"/>
              <a:t> </a:t>
            </a:r>
            <a:r>
              <a:rPr lang="es-ES" sz="1600" dirty="0" smtClean="0"/>
              <a:t>   (LP01).</a:t>
            </a:r>
            <a:endParaRPr lang="es-ES" sz="1600" dirty="0"/>
          </a:p>
          <a:p>
            <a:endParaRPr lang="es-ES" dirty="0"/>
          </a:p>
        </p:txBody>
      </p:sp>
      <p:sp>
        <p:nvSpPr>
          <p:cNvPr id="4" name="3 Marcador de número de diapositiva"/>
          <p:cNvSpPr>
            <a:spLocks noGrp="1"/>
          </p:cNvSpPr>
          <p:nvPr>
            <p:ph type="sldNum" sz="quarter" idx="12"/>
          </p:nvPr>
        </p:nvSpPr>
        <p:spPr/>
        <p:txBody>
          <a:bodyPr/>
          <a:lstStyle/>
          <a:p>
            <a:fld id="{4D1BB2E4-B006-4F43-B11D-46F6F5B3DA2B}" type="slidenum">
              <a:rPr lang="es-ES" smtClean="0"/>
              <a:t>20</a:t>
            </a:fld>
            <a:endParaRPr lang="es-ES"/>
          </a:p>
        </p:txBody>
      </p:sp>
      <mc:AlternateContent xmlns:mc="http://schemas.openxmlformats.org/markup-compatibility/2006" xmlns:a14="http://schemas.microsoft.com/office/drawing/2010/main">
        <mc:Choice Requires="a14">
          <p:graphicFrame>
            <p:nvGraphicFramePr>
              <p:cNvPr id="5" name="4 Tabla"/>
              <p:cNvGraphicFramePr>
                <a:graphicFrameLocks noGrp="1"/>
              </p:cNvGraphicFramePr>
              <p:nvPr>
                <p:extLst>
                  <p:ext uri="{D42A27DB-BD31-4B8C-83A1-F6EECF244321}">
                    <p14:modId xmlns:p14="http://schemas.microsoft.com/office/powerpoint/2010/main" val="3704019869"/>
                  </p:ext>
                </p:extLst>
              </p:nvPr>
            </p:nvGraphicFramePr>
            <p:xfrm>
              <a:off x="4369664" y="1700808"/>
              <a:ext cx="4378800" cy="1735074"/>
            </p:xfrm>
            <a:graphic>
              <a:graphicData uri="http://schemas.openxmlformats.org/drawingml/2006/table">
                <a:tbl>
                  <a:tblPr firstRow="1" firstCol="1" bandRow="1">
                    <a:tableStyleId>{5C22544A-7EE6-4342-B048-85BDC9FD1C3A}</a:tableStyleId>
                  </a:tblPr>
                  <a:tblGrid>
                    <a:gridCol w="1561464"/>
                    <a:gridCol w="1353045"/>
                    <a:gridCol w="1464291"/>
                  </a:tblGrid>
                  <a:tr h="156210">
                    <a:tc>
                      <a:txBody>
                        <a:bodyPr/>
                        <a:lstStyle/>
                        <a:p>
                          <a:pPr algn="ctr">
                            <a:lnSpc>
                              <a:spcPct val="115000"/>
                            </a:lnSpc>
                            <a:spcAft>
                              <a:spcPts val="0"/>
                            </a:spcAft>
                          </a:pPr>
                          <a:r>
                            <a:rPr lang="es-ES" sz="1100" dirty="0">
                              <a:effectLst/>
                            </a:rPr>
                            <a:t> </a:t>
                          </a:r>
                          <a:endParaRPr lang="es-ES"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a:effectLst/>
                            </a:rPr>
                            <a:t>Modo LP01</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a:effectLst/>
                            </a:rPr>
                            <a:t>Modo LP02</a:t>
                          </a:r>
                          <a:endParaRPr lang="es-ES" sz="1100">
                            <a:effectLst/>
                            <a:latin typeface="Calibri"/>
                            <a:ea typeface="Calibri"/>
                            <a:cs typeface="Times New Roman"/>
                          </a:endParaRPr>
                        </a:p>
                      </a:txBody>
                      <a:tcPr marL="68580" marR="68580" marT="0" marB="0"/>
                    </a:tc>
                  </a:tr>
                  <a:tr h="149860">
                    <a:tc>
                      <a:txBody>
                        <a:bodyPr/>
                        <a:lstStyle/>
                        <a:p>
                          <a:pPr algn="just">
                            <a:lnSpc>
                              <a:spcPct val="115000"/>
                            </a:lnSpc>
                            <a:spcAft>
                              <a:spcPts val="0"/>
                            </a:spcAft>
                          </a:pPr>
                          <a:r>
                            <a:rPr lang="es-ES" sz="1100">
                              <a:effectLst/>
                            </a:rPr>
                            <a:t>Longitud de onda</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1550 nm</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1550 nm</a:t>
                          </a:r>
                          <a:endParaRPr lang="es-ES" sz="1100">
                            <a:effectLst/>
                            <a:latin typeface="Calibri"/>
                            <a:ea typeface="Calibri"/>
                            <a:cs typeface="Times New Roman"/>
                          </a:endParaRPr>
                        </a:p>
                      </a:txBody>
                      <a:tcPr marL="68580" marR="68580" marT="0" marB="0"/>
                    </a:tc>
                  </a:tr>
                  <a:tr h="149860">
                    <a:tc>
                      <a:txBody>
                        <a:bodyPr/>
                        <a:lstStyle/>
                        <a:p>
                          <a:pPr algn="just">
                            <a:lnSpc>
                              <a:spcPct val="115000"/>
                            </a:lnSpc>
                            <a:spcAft>
                              <a:spcPts val="0"/>
                            </a:spcAft>
                          </a:pPr>
                          <a:r>
                            <a:rPr lang="es-ES" sz="1100">
                              <a:effectLst/>
                            </a:rPr>
                            <a:t>Dispersión</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21.1 ps/(nm·km)</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dirty="0">
                              <a:effectLst/>
                            </a:rPr>
                            <a:t>17.5 </a:t>
                          </a:r>
                          <a:r>
                            <a:rPr lang="es-ES" sz="1100" dirty="0" err="1">
                              <a:effectLst/>
                            </a:rPr>
                            <a:t>ps</a:t>
                          </a:r>
                          <a:r>
                            <a:rPr lang="es-ES" sz="1100" dirty="0">
                              <a:effectLst/>
                            </a:rPr>
                            <a:t>/(</a:t>
                          </a:r>
                          <a:r>
                            <a:rPr lang="es-ES" sz="1100" dirty="0" err="1">
                              <a:effectLst/>
                            </a:rPr>
                            <a:t>nm·km</a:t>
                          </a:r>
                          <a:r>
                            <a:rPr lang="es-ES" sz="1100" dirty="0">
                              <a:effectLst/>
                            </a:rPr>
                            <a:t>)</a:t>
                          </a:r>
                          <a:endParaRPr lang="es-ES" sz="1100" dirty="0">
                            <a:effectLst/>
                            <a:latin typeface="Calibri"/>
                            <a:ea typeface="Calibri"/>
                            <a:cs typeface="Times New Roman"/>
                          </a:endParaRPr>
                        </a:p>
                      </a:txBody>
                      <a:tcPr marL="68580" marR="68580" marT="0" marB="0"/>
                    </a:tc>
                  </a:tr>
                  <a:tr h="149860">
                    <a:tc>
                      <a:txBody>
                        <a:bodyPr/>
                        <a:lstStyle/>
                        <a:p>
                          <a:pPr algn="just">
                            <a:lnSpc>
                              <a:spcPct val="115000"/>
                            </a:lnSpc>
                            <a:spcAft>
                              <a:spcPts val="0"/>
                            </a:spcAft>
                          </a:pPr>
                          <a:r>
                            <a:rPr lang="es-ES" sz="1100">
                              <a:effectLst/>
                            </a:rPr>
                            <a:t>Slope</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0.066 ps/(nm</a:t>
                          </a:r>
                          <a:r>
                            <a:rPr lang="es-ES" sz="1100" baseline="30000">
                              <a:effectLst/>
                            </a:rPr>
                            <a:t>2</a:t>
                          </a:r>
                          <a:r>
                            <a:rPr lang="es-ES" sz="1100">
                              <a:effectLst/>
                            </a:rPr>
                            <a:t>·km)</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0.043 ps/(nm</a:t>
                          </a:r>
                          <a:r>
                            <a:rPr lang="es-ES" sz="1100" baseline="30000">
                              <a:effectLst/>
                            </a:rPr>
                            <a:t>2</a:t>
                          </a:r>
                          <a:r>
                            <a:rPr lang="es-ES" sz="1100">
                              <a:effectLst/>
                            </a:rPr>
                            <a:t>·km)</a:t>
                          </a:r>
                          <a:endParaRPr lang="es-ES" sz="1100">
                            <a:effectLst/>
                            <a:latin typeface="Calibri"/>
                            <a:ea typeface="Calibri"/>
                            <a:cs typeface="Times New Roman"/>
                          </a:endParaRPr>
                        </a:p>
                      </a:txBody>
                      <a:tcPr marL="68580" marR="68580" marT="0" marB="0"/>
                    </a:tc>
                  </a:tr>
                  <a:tr h="156210">
                    <a:tc>
                      <a:txBody>
                        <a:bodyPr/>
                        <a:lstStyle/>
                        <a:p>
                          <a:pPr algn="just">
                            <a:lnSpc>
                              <a:spcPct val="115000"/>
                            </a:lnSpc>
                            <a:spcAft>
                              <a:spcPts val="0"/>
                            </a:spcAft>
                          </a:pPr>
                          <a:r>
                            <a:rPr lang="es-ES" sz="1100">
                              <a:effectLst/>
                            </a:rPr>
                            <a:t>Atenuación</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0.02 dB/km</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dirty="0" smtClean="0">
                              <a:effectLst/>
                            </a:rPr>
                            <a:t>0.2 </a:t>
                          </a:r>
                          <a:r>
                            <a:rPr lang="es-ES" sz="1100" dirty="0">
                              <a:effectLst/>
                            </a:rPr>
                            <a:t>dB/km</a:t>
                          </a:r>
                          <a:endParaRPr lang="es-ES" sz="1100" dirty="0">
                            <a:effectLst/>
                            <a:latin typeface="Calibri"/>
                            <a:ea typeface="Calibri"/>
                            <a:cs typeface="Times New Roman"/>
                          </a:endParaRPr>
                        </a:p>
                      </a:txBody>
                      <a:tcPr marL="68580" marR="68580" marT="0" marB="0"/>
                    </a:tc>
                  </a:tr>
                  <a:tr h="149860">
                    <a:tc>
                      <a:txBody>
                        <a:bodyPr/>
                        <a:lstStyle/>
                        <a:p>
                          <a:pPr algn="just">
                            <a:lnSpc>
                              <a:spcPct val="115000"/>
                            </a:lnSpc>
                            <a:spcAft>
                              <a:spcPts val="0"/>
                            </a:spcAft>
                          </a:pPr>
                          <a:r>
                            <a:rPr lang="es-ES" sz="1100">
                              <a:effectLst/>
                            </a:rPr>
                            <a:t>Mode Field Diameter</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18.2 </a:t>
                          </a:r>
                          <a14:m>
                            <m:oMath xmlns:m="http://schemas.openxmlformats.org/officeDocument/2006/math">
                              <m:r>
                                <a:rPr lang="es-ES" sz="1100">
                                  <a:effectLst/>
                                  <a:latin typeface="Cambria Math"/>
                                </a:rPr>
                                <m:t>µ</m:t>
                              </m:r>
                            </m:oMath>
                          </a14:m>
                          <a:r>
                            <a:rPr lang="es-ES" sz="1100">
                              <a:effectLst/>
                            </a:rPr>
                            <a:t>m</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8.7 </a:t>
                          </a:r>
                          <a14:m>
                            <m:oMath xmlns:m="http://schemas.openxmlformats.org/officeDocument/2006/math">
                              <m:r>
                                <a:rPr lang="es-ES" sz="1100">
                                  <a:effectLst/>
                                  <a:latin typeface="Cambria Math"/>
                                </a:rPr>
                                <m:t>µ</m:t>
                              </m:r>
                            </m:oMath>
                          </a14:m>
                          <a:r>
                            <a:rPr lang="es-ES" sz="1100">
                              <a:effectLst/>
                            </a:rPr>
                            <a:t>m</a:t>
                          </a:r>
                          <a:endParaRPr lang="es-ES" sz="1100">
                            <a:effectLst/>
                            <a:latin typeface="Calibri"/>
                            <a:ea typeface="Calibri"/>
                            <a:cs typeface="Times New Roman"/>
                          </a:endParaRPr>
                        </a:p>
                      </a:txBody>
                      <a:tcPr marL="68580" marR="68580" marT="0" marB="0"/>
                    </a:tc>
                  </a:tr>
                  <a:tr h="149860">
                    <a:tc>
                      <a:txBody>
                        <a:bodyPr/>
                        <a:lstStyle/>
                        <a:p>
                          <a:pPr algn="just">
                            <a:lnSpc>
                              <a:spcPct val="115000"/>
                            </a:lnSpc>
                            <a:spcAft>
                              <a:spcPts val="0"/>
                            </a:spcAft>
                          </a:pPr>
                          <a:r>
                            <a:rPr lang="es-ES" sz="1100">
                              <a:effectLst/>
                            </a:rPr>
                            <a:t>f</a:t>
                          </a:r>
                          <a:r>
                            <a:rPr lang="es-ES" sz="1100" baseline="-25000">
                              <a:effectLst/>
                            </a:rPr>
                            <a:t>pppp</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1</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0.9742</a:t>
                          </a:r>
                          <a:endParaRPr lang="es-ES" sz="1100">
                            <a:effectLst/>
                            <a:latin typeface="Calibri"/>
                            <a:ea typeface="Calibri"/>
                            <a:cs typeface="Times New Roman"/>
                          </a:endParaRPr>
                        </a:p>
                      </a:txBody>
                      <a:tcPr marL="68580" marR="68580" marT="0" marB="0"/>
                    </a:tc>
                  </a:tr>
                  <a:tr h="149860">
                    <a:tc>
                      <a:txBody>
                        <a:bodyPr/>
                        <a:lstStyle/>
                        <a:p>
                          <a:pPr algn="just">
                            <a:lnSpc>
                              <a:spcPct val="115000"/>
                            </a:lnSpc>
                            <a:spcAft>
                              <a:spcPts val="0"/>
                            </a:spcAft>
                          </a:pPr>
                          <a:r>
                            <a:rPr lang="es-ES" sz="1100">
                              <a:effectLst/>
                            </a:rPr>
                            <a:t>f</a:t>
                          </a:r>
                          <a:r>
                            <a:rPr lang="es-ES" sz="1100" baseline="-25000">
                              <a:effectLst/>
                            </a:rPr>
                            <a:t>mmpp</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0.1</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dirty="0">
                              <a:effectLst/>
                            </a:rPr>
                            <a:t>0.1</a:t>
                          </a:r>
                          <a:endParaRPr lang="es-ES" sz="1100" dirty="0">
                            <a:effectLst/>
                            <a:latin typeface="Calibri"/>
                            <a:ea typeface="Calibri"/>
                            <a:cs typeface="Times New Roman"/>
                          </a:endParaRPr>
                        </a:p>
                      </a:txBody>
                      <a:tcPr marL="68580" marR="68580" marT="0" marB="0"/>
                    </a:tc>
                  </a:tr>
                </a:tbl>
              </a:graphicData>
            </a:graphic>
          </p:graphicFrame>
        </mc:Choice>
        <mc:Fallback xmlns="">
          <p:graphicFrame>
            <p:nvGraphicFramePr>
              <p:cNvPr id="5" name="4 Tabla"/>
              <p:cNvGraphicFramePr>
                <a:graphicFrameLocks noGrp="1"/>
              </p:cNvGraphicFramePr>
              <p:nvPr>
                <p:extLst>
                  <p:ext uri="{D42A27DB-BD31-4B8C-83A1-F6EECF244321}">
                    <p14:modId xmlns:p14="http://schemas.microsoft.com/office/powerpoint/2010/main" val="3704019869"/>
                  </p:ext>
                </p:extLst>
              </p:nvPr>
            </p:nvGraphicFramePr>
            <p:xfrm>
              <a:off x="4369664" y="1700808"/>
              <a:ext cx="4378800" cy="1735074"/>
            </p:xfrm>
            <a:graphic>
              <a:graphicData uri="http://schemas.openxmlformats.org/drawingml/2006/table">
                <a:tbl>
                  <a:tblPr firstRow="1" firstCol="1" bandRow="1">
                    <a:tableStyleId>{5C22544A-7EE6-4342-B048-85BDC9FD1C3A}</a:tableStyleId>
                  </a:tblPr>
                  <a:tblGrid>
                    <a:gridCol w="1561464"/>
                    <a:gridCol w="1353045"/>
                    <a:gridCol w="1464291"/>
                  </a:tblGrid>
                  <a:tr h="192786">
                    <a:tc>
                      <a:txBody>
                        <a:bodyPr/>
                        <a:lstStyle/>
                        <a:p>
                          <a:pPr algn="ctr">
                            <a:lnSpc>
                              <a:spcPct val="115000"/>
                            </a:lnSpc>
                            <a:spcAft>
                              <a:spcPts val="0"/>
                            </a:spcAft>
                          </a:pPr>
                          <a:r>
                            <a:rPr lang="es-ES" sz="1100" dirty="0">
                              <a:effectLst/>
                            </a:rPr>
                            <a:t> </a:t>
                          </a:r>
                          <a:endParaRPr lang="es-ES"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a:effectLst/>
                            </a:rPr>
                            <a:t>Modo LP01</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a:effectLst/>
                            </a:rPr>
                            <a:t>Modo LP02</a:t>
                          </a:r>
                          <a:endParaRPr lang="es-ES" sz="1100">
                            <a:effectLst/>
                            <a:latin typeface="Calibri"/>
                            <a:ea typeface="Calibri"/>
                            <a:cs typeface="Times New Roman"/>
                          </a:endParaRPr>
                        </a:p>
                      </a:txBody>
                      <a:tcPr marL="68580" marR="68580" marT="0" marB="0"/>
                    </a:tc>
                  </a:tr>
                  <a:tr h="192786">
                    <a:tc>
                      <a:txBody>
                        <a:bodyPr/>
                        <a:lstStyle/>
                        <a:p>
                          <a:pPr algn="just">
                            <a:lnSpc>
                              <a:spcPct val="115000"/>
                            </a:lnSpc>
                            <a:spcAft>
                              <a:spcPts val="0"/>
                            </a:spcAft>
                          </a:pPr>
                          <a:r>
                            <a:rPr lang="es-ES" sz="1100">
                              <a:effectLst/>
                            </a:rPr>
                            <a:t>Longitud de onda</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1550 nm</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1550 nm</a:t>
                          </a:r>
                          <a:endParaRPr lang="es-ES" sz="1100">
                            <a:effectLst/>
                            <a:latin typeface="Calibri"/>
                            <a:ea typeface="Calibri"/>
                            <a:cs typeface="Times New Roman"/>
                          </a:endParaRPr>
                        </a:p>
                      </a:txBody>
                      <a:tcPr marL="68580" marR="68580" marT="0" marB="0"/>
                    </a:tc>
                  </a:tr>
                  <a:tr h="192786">
                    <a:tc>
                      <a:txBody>
                        <a:bodyPr/>
                        <a:lstStyle/>
                        <a:p>
                          <a:pPr algn="just">
                            <a:lnSpc>
                              <a:spcPct val="115000"/>
                            </a:lnSpc>
                            <a:spcAft>
                              <a:spcPts val="0"/>
                            </a:spcAft>
                          </a:pPr>
                          <a:r>
                            <a:rPr lang="es-ES" sz="1100">
                              <a:effectLst/>
                            </a:rPr>
                            <a:t>Dispersión</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21.1 ps/(nm·km)</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dirty="0">
                              <a:effectLst/>
                            </a:rPr>
                            <a:t>17.5 </a:t>
                          </a:r>
                          <a:r>
                            <a:rPr lang="es-ES" sz="1100" dirty="0" err="1">
                              <a:effectLst/>
                            </a:rPr>
                            <a:t>ps</a:t>
                          </a:r>
                          <a:r>
                            <a:rPr lang="es-ES" sz="1100" dirty="0">
                              <a:effectLst/>
                            </a:rPr>
                            <a:t>/(</a:t>
                          </a:r>
                          <a:r>
                            <a:rPr lang="es-ES" sz="1100" dirty="0" err="1">
                              <a:effectLst/>
                            </a:rPr>
                            <a:t>nm·km</a:t>
                          </a:r>
                          <a:r>
                            <a:rPr lang="es-ES" sz="1100" dirty="0">
                              <a:effectLst/>
                            </a:rPr>
                            <a:t>)</a:t>
                          </a:r>
                          <a:endParaRPr lang="es-ES" sz="1100" dirty="0">
                            <a:effectLst/>
                            <a:latin typeface="Calibri"/>
                            <a:ea typeface="Calibri"/>
                            <a:cs typeface="Times New Roman"/>
                          </a:endParaRPr>
                        </a:p>
                      </a:txBody>
                      <a:tcPr marL="68580" marR="68580" marT="0" marB="0"/>
                    </a:tc>
                  </a:tr>
                  <a:tr h="385572">
                    <a:tc>
                      <a:txBody>
                        <a:bodyPr/>
                        <a:lstStyle/>
                        <a:p>
                          <a:pPr algn="just">
                            <a:lnSpc>
                              <a:spcPct val="115000"/>
                            </a:lnSpc>
                            <a:spcAft>
                              <a:spcPts val="0"/>
                            </a:spcAft>
                          </a:pPr>
                          <a:r>
                            <a:rPr lang="es-ES" sz="1100">
                              <a:effectLst/>
                            </a:rPr>
                            <a:t>Slope</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0.066 ps/(nm</a:t>
                          </a:r>
                          <a:r>
                            <a:rPr lang="es-ES" sz="1100" baseline="30000">
                              <a:effectLst/>
                            </a:rPr>
                            <a:t>2</a:t>
                          </a:r>
                          <a:r>
                            <a:rPr lang="es-ES" sz="1100">
                              <a:effectLst/>
                            </a:rPr>
                            <a:t>·km)</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0.043 ps/(nm</a:t>
                          </a:r>
                          <a:r>
                            <a:rPr lang="es-ES" sz="1100" baseline="30000">
                              <a:effectLst/>
                            </a:rPr>
                            <a:t>2</a:t>
                          </a:r>
                          <a:r>
                            <a:rPr lang="es-ES" sz="1100">
                              <a:effectLst/>
                            </a:rPr>
                            <a:t>·km)</a:t>
                          </a:r>
                          <a:endParaRPr lang="es-ES" sz="1100">
                            <a:effectLst/>
                            <a:latin typeface="Calibri"/>
                            <a:ea typeface="Calibri"/>
                            <a:cs typeface="Times New Roman"/>
                          </a:endParaRPr>
                        </a:p>
                      </a:txBody>
                      <a:tcPr marL="68580" marR="68580" marT="0" marB="0"/>
                    </a:tc>
                  </a:tr>
                  <a:tr h="192786">
                    <a:tc>
                      <a:txBody>
                        <a:bodyPr/>
                        <a:lstStyle/>
                        <a:p>
                          <a:pPr algn="just">
                            <a:lnSpc>
                              <a:spcPct val="115000"/>
                            </a:lnSpc>
                            <a:spcAft>
                              <a:spcPts val="0"/>
                            </a:spcAft>
                          </a:pPr>
                          <a:r>
                            <a:rPr lang="es-ES" sz="1100">
                              <a:effectLst/>
                            </a:rPr>
                            <a:t>Atenuación</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0.02 dB/km</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dirty="0" smtClean="0">
                              <a:effectLst/>
                            </a:rPr>
                            <a:t>0.2 </a:t>
                          </a:r>
                          <a:r>
                            <a:rPr lang="es-ES" sz="1100" dirty="0">
                              <a:effectLst/>
                            </a:rPr>
                            <a:t>dB/km</a:t>
                          </a:r>
                          <a:endParaRPr lang="es-ES" sz="1100" dirty="0">
                            <a:effectLst/>
                            <a:latin typeface="Calibri"/>
                            <a:ea typeface="Calibri"/>
                            <a:cs typeface="Times New Roman"/>
                          </a:endParaRPr>
                        </a:p>
                      </a:txBody>
                      <a:tcPr marL="68580" marR="68580" marT="0" marB="0"/>
                    </a:tc>
                  </a:tr>
                  <a:tr h="192786">
                    <a:tc>
                      <a:txBody>
                        <a:bodyPr/>
                        <a:lstStyle/>
                        <a:p>
                          <a:pPr algn="just">
                            <a:lnSpc>
                              <a:spcPct val="115000"/>
                            </a:lnSpc>
                            <a:spcAft>
                              <a:spcPts val="0"/>
                            </a:spcAft>
                          </a:pPr>
                          <a:r>
                            <a:rPr lang="es-ES" sz="1100">
                              <a:effectLst/>
                            </a:rPr>
                            <a:t>Mode Field Diameter</a:t>
                          </a:r>
                          <a:endParaRPr lang="es-ES" sz="1100">
                            <a:effectLst/>
                            <a:latin typeface="Calibri"/>
                            <a:ea typeface="Calibri"/>
                            <a:cs typeface="Times New Roman"/>
                          </a:endParaRPr>
                        </a:p>
                      </a:txBody>
                      <a:tcPr marL="68580" marR="68580" marT="0" marB="0"/>
                    </a:tc>
                    <a:tc>
                      <a:txBody>
                        <a:bodyPr/>
                        <a:lstStyle/>
                        <a:p>
                          <a:endParaRPr lang="es-ES"/>
                        </a:p>
                      </a:txBody>
                      <a:tcPr marL="68580" marR="68580" marT="0" marB="0">
                        <a:blipFill rotWithShape="1">
                          <a:blip r:embed="rId3"/>
                          <a:stretch>
                            <a:fillRect l="-115766" t="-612500" r="-108559" b="-234375"/>
                          </a:stretch>
                        </a:blipFill>
                      </a:tcPr>
                    </a:tc>
                    <a:tc>
                      <a:txBody>
                        <a:bodyPr/>
                        <a:lstStyle/>
                        <a:p>
                          <a:endParaRPr lang="es-ES"/>
                        </a:p>
                      </a:txBody>
                      <a:tcPr marL="68580" marR="68580" marT="0" marB="0">
                        <a:blipFill rotWithShape="1">
                          <a:blip r:embed="rId3"/>
                          <a:stretch>
                            <a:fillRect l="-199583" t="-612500" r="-417" b="-234375"/>
                          </a:stretch>
                        </a:blipFill>
                      </a:tcPr>
                    </a:tc>
                  </a:tr>
                  <a:tr h="192786">
                    <a:tc>
                      <a:txBody>
                        <a:bodyPr/>
                        <a:lstStyle/>
                        <a:p>
                          <a:pPr algn="just">
                            <a:lnSpc>
                              <a:spcPct val="115000"/>
                            </a:lnSpc>
                            <a:spcAft>
                              <a:spcPts val="0"/>
                            </a:spcAft>
                          </a:pPr>
                          <a:r>
                            <a:rPr lang="es-ES" sz="1100">
                              <a:effectLst/>
                            </a:rPr>
                            <a:t>f</a:t>
                          </a:r>
                          <a:r>
                            <a:rPr lang="es-ES" sz="1100" baseline="-25000">
                              <a:effectLst/>
                            </a:rPr>
                            <a:t>pppp</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1</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0.9742</a:t>
                          </a:r>
                          <a:endParaRPr lang="es-ES" sz="1100">
                            <a:effectLst/>
                            <a:latin typeface="Calibri"/>
                            <a:ea typeface="Calibri"/>
                            <a:cs typeface="Times New Roman"/>
                          </a:endParaRPr>
                        </a:p>
                      </a:txBody>
                      <a:tcPr marL="68580" marR="68580" marT="0" marB="0"/>
                    </a:tc>
                  </a:tr>
                  <a:tr h="192786">
                    <a:tc>
                      <a:txBody>
                        <a:bodyPr/>
                        <a:lstStyle/>
                        <a:p>
                          <a:pPr algn="just">
                            <a:lnSpc>
                              <a:spcPct val="115000"/>
                            </a:lnSpc>
                            <a:spcAft>
                              <a:spcPts val="0"/>
                            </a:spcAft>
                          </a:pPr>
                          <a:r>
                            <a:rPr lang="es-ES" sz="1100">
                              <a:effectLst/>
                            </a:rPr>
                            <a:t>f</a:t>
                          </a:r>
                          <a:r>
                            <a:rPr lang="es-ES" sz="1100" baseline="-25000">
                              <a:effectLst/>
                            </a:rPr>
                            <a:t>mmpp</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0.1</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dirty="0">
                              <a:effectLst/>
                            </a:rPr>
                            <a:t>0.1</a:t>
                          </a:r>
                          <a:endParaRPr lang="es-ES" sz="1100" dirty="0">
                            <a:effectLst/>
                            <a:latin typeface="Calibri"/>
                            <a:ea typeface="Calibri"/>
                            <a:cs typeface="Times New Roman"/>
                          </a:endParaRPr>
                        </a:p>
                      </a:txBody>
                      <a:tcPr marL="68580" marR="68580" marT="0" marB="0"/>
                    </a:tc>
                  </a:tr>
                </a:tbl>
              </a:graphicData>
            </a:graphic>
          </p:graphicFrame>
        </mc:Fallback>
      </mc:AlternateContent>
      <p:sp>
        <p:nvSpPr>
          <p:cNvPr id="6" name="5 CuadroTexto"/>
          <p:cNvSpPr txBox="1"/>
          <p:nvPr/>
        </p:nvSpPr>
        <p:spPr>
          <a:xfrm>
            <a:off x="4355976" y="3429000"/>
            <a:ext cx="4392488" cy="400110"/>
          </a:xfrm>
          <a:prstGeom prst="rect">
            <a:avLst/>
          </a:prstGeom>
          <a:noFill/>
        </p:spPr>
        <p:txBody>
          <a:bodyPr wrap="square" rtlCol="0">
            <a:spAutoFit/>
          </a:bodyPr>
          <a:lstStyle/>
          <a:p>
            <a:r>
              <a:rPr lang="es-ES" sz="1000" b="1" dirty="0"/>
              <a:t>Tabla </a:t>
            </a:r>
            <a:r>
              <a:rPr lang="es-ES" sz="1000" b="1" dirty="0" smtClean="0"/>
              <a:t>3.  </a:t>
            </a:r>
            <a:r>
              <a:rPr lang="es-ES" sz="1000" dirty="0"/>
              <a:t>Características de la fibra extraídas </a:t>
            </a:r>
            <a:r>
              <a:rPr lang="es-ES" sz="1000" dirty="0" smtClean="0"/>
              <a:t>del </a:t>
            </a:r>
            <a:r>
              <a:rPr lang="es-ES" sz="1000" i="1" dirty="0" err="1" smtClean="0"/>
              <a:t>datasheet</a:t>
            </a:r>
            <a:r>
              <a:rPr lang="es-ES" sz="1000" dirty="0" smtClean="0"/>
              <a:t> 60817-FourModeStep-IndexFiber </a:t>
            </a:r>
            <a:r>
              <a:rPr lang="es-ES" sz="1000" dirty="0"/>
              <a:t>de A </a:t>
            </a:r>
            <a:r>
              <a:rPr lang="es-ES" sz="1000" dirty="0" err="1" smtClean="0"/>
              <a:t>Furukawa</a:t>
            </a:r>
            <a:r>
              <a:rPr lang="es-ES" sz="1000" dirty="0" smtClean="0"/>
              <a:t> </a:t>
            </a:r>
            <a:r>
              <a:rPr lang="es-ES" sz="1000" dirty="0" err="1" smtClean="0"/>
              <a:t>Company</a:t>
            </a:r>
            <a:r>
              <a:rPr lang="es-ES" sz="1000" dirty="0"/>
              <a:t>.</a:t>
            </a:r>
          </a:p>
        </p:txBody>
      </p:sp>
      <p:pic>
        <p:nvPicPr>
          <p:cNvPr id="7" name="6 Imagen" descr="C:\Users\Estercita\Google Drive\UOC - Máster en Ingeniería de Telecomunicación\TFM\Gráficas\3.3. Pulsos_salida_SMF_y_FMF.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4028911"/>
            <a:ext cx="2952328" cy="2424425"/>
          </a:xfrm>
          <a:prstGeom prst="rect">
            <a:avLst/>
          </a:prstGeom>
          <a:noFill/>
          <a:ln>
            <a:noFill/>
          </a:ln>
        </p:spPr>
      </p:pic>
      <p:pic>
        <p:nvPicPr>
          <p:cNvPr id="8" name="7 Imagen" descr="C:\Users\Estercita\Google Drive\UOC - Máster en Ingeniería de Telecomunicación\TFM\Gráficas\3.4. Pulsos_espectro_salida_SMF_y_FMF.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9472" y="4028911"/>
            <a:ext cx="2950840" cy="2424425"/>
          </a:xfrm>
          <a:prstGeom prst="rect">
            <a:avLst/>
          </a:prstGeom>
          <a:noFill/>
          <a:ln>
            <a:noFill/>
          </a:ln>
        </p:spPr>
      </p:pic>
    </p:spTree>
    <p:extLst>
      <p:ext uri="{BB962C8B-B14F-4D97-AF65-F5344CB8AC3E}">
        <p14:creationId xmlns:p14="http://schemas.microsoft.com/office/powerpoint/2010/main" val="14749672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Propagación por una FMF de 2 modos</a:t>
            </a:r>
            <a:endParaRPr lang="es-ES" dirty="0"/>
          </a:p>
        </p:txBody>
      </p:sp>
      <p:sp>
        <p:nvSpPr>
          <p:cNvPr id="3" name="2 Marcador de contenido"/>
          <p:cNvSpPr>
            <a:spLocks noGrp="1"/>
          </p:cNvSpPr>
          <p:nvPr>
            <p:ph idx="1"/>
          </p:nvPr>
        </p:nvSpPr>
        <p:spPr/>
        <p:txBody>
          <a:bodyPr/>
          <a:lstStyle/>
          <a:p>
            <a:r>
              <a:rPr lang="es-ES" sz="2000" b="1" dirty="0"/>
              <a:t>Modos LP01 y </a:t>
            </a:r>
            <a:endParaRPr lang="es-ES" sz="2000" b="1" dirty="0" smtClean="0"/>
          </a:p>
          <a:p>
            <a:pPr marL="114300" indent="0">
              <a:buNone/>
            </a:pPr>
            <a:r>
              <a:rPr lang="es-ES" sz="2000" b="1" dirty="0" smtClean="0"/>
              <a:t>LP02: </a:t>
            </a:r>
            <a:r>
              <a:rPr lang="es-ES" sz="1600" dirty="0" smtClean="0"/>
              <a:t>Se </a:t>
            </a:r>
            <a:r>
              <a:rPr lang="es-ES" sz="1600" dirty="0"/>
              <a:t>propaga </a:t>
            </a:r>
            <a:endParaRPr lang="es-ES" sz="1600" dirty="0" smtClean="0"/>
          </a:p>
          <a:p>
            <a:pPr marL="114300" indent="0">
              <a:buNone/>
            </a:pPr>
            <a:r>
              <a:rPr lang="es-ES" sz="1600" dirty="0" smtClean="0"/>
              <a:t>por </a:t>
            </a:r>
            <a:r>
              <a:rPr lang="es-ES" sz="1600" dirty="0"/>
              <a:t>un </a:t>
            </a:r>
            <a:r>
              <a:rPr lang="es-ES" sz="1600" dirty="0" smtClean="0"/>
              <a:t>modo (LP02).</a:t>
            </a:r>
          </a:p>
          <a:p>
            <a:pPr lvl="1"/>
            <a:endParaRPr lang="es-ES" sz="1600" dirty="0"/>
          </a:p>
          <a:p>
            <a:pPr lvl="1"/>
            <a:endParaRPr lang="es-ES" sz="1600" dirty="0" smtClean="0"/>
          </a:p>
          <a:p>
            <a:pPr lvl="1"/>
            <a:endParaRPr lang="es-ES" sz="1600" dirty="0" smtClean="0"/>
          </a:p>
          <a:p>
            <a:pPr lvl="1"/>
            <a:endParaRPr lang="es-ES" sz="1600" dirty="0"/>
          </a:p>
          <a:p>
            <a:pPr lvl="1"/>
            <a:endParaRPr lang="es-ES" sz="1600" dirty="0" smtClean="0"/>
          </a:p>
          <a:p>
            <a:r>
              <a:rPr lang="es-ES" sz="2000" b="1" dirty="0" smtClean="0"/>
              <a:t>Modos </a:t>
            </a:r>
            <a:r>
              <a:rPr lang="es-ES" sz="2000" b="1" dirty="0"/>
              <a:t>LP01 y </a:t>
            </a:r>
            <a:endParaRPr lang="es-ES" sz="2000" b="1" dirty="0" smtClean="0"/>
          </a:p>
          <a:p>
            <a:pPr marL="114300" indent="0">
              <a:buNone/>
            </a:pPr>
            <a:r>
              <a:rPr lang="es-ES" sz="2000" b="1" dirty="0" smtClean="0"/>
              <a:t>LP02: </a:t>
            </a:r>
            <a:r>
              <a:rPr lang="es-ES" sz="1600" dirty="0" smtClean="0"/>
              <a:t>Se </a:t>
            </a:r>
            <a:r>
              <a:rPr lang="es-ES" sz="1600" dirty="0"/>
              <a:t>propaga </a:t>
            </a:r>
            <a:endParaRPr lang="es-ES" sz="1600" dirty="0" smtClean="0"/>
          </a:p>
          <a:p>
            <a:pPr marL="114300" indent="0">
              <a:buNone/>
            </a:pPr>
            <a:r>
              <a:rPr lang="es-ES" sz="1600" dirty="0" smtClean="0"/>
              <a:t>por ambos modos.</a:t>
            </a:r>
            <a:endParaRPr lang="es-ES" sz="1600" dirty="0"/>
          </a:p>
        </p:txBody>
      </p:sp>
      <p:sp>
        <p:nvSpPr>
          <p:cNvPr id="4" name="3 Marcador de número de diapositiva"/>
          <p:cNvSpPr>
            <a:spLocks noGrp="1"/>
          </p:cNvSpPr>
          <p:nvPr>
            <p:ph type="sldNum" sz="quarter" idx="12"/>
          </p:nvPr>
        </p:nvSpPr>
        <p:spPr/>
        <p:txBody>
          <a:bodyPr/>
          <a:lstStyle/>
          <a:p>
            <a:fld id="{4D1BB2E4-B006-4F43-B11D-46F6F5B3DA2B}" type="slidenum">
              <a:rPr lang="es-ES" smtClean="0"/>
              <a:t>21</a:t>
            </a:fld>
            <a:endParaRPr lang="es-ES"/>
          </a:p>
        </p:txBody>
      </p:sp>
      <p:pic>
        <p:nvPicPr>
          <p:cNvPr id="5" name="4 Imagen" descr="C:\Users\Estercita\Google Drive\UOC - Máster en Ingeniería de Telecomunicación\TFM\Gráficas\3b.3. Pulsos_salida_SMF_y_FMF.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4083" y="1772816"/>
            <a:ext cx="3012053" cy="2339970"/>
          </a:xfrm>
          <a:prstGeom prst="rect">
            <a:avLst/>
          </a:prstGeom>
          <a:noFill/>
          <a:ln>
            <a:noFill/>
          </a:ln>
        </p:spPr>
      </p:pic>
      <p:pic>
        <p:nvPicPr>
          <p:cNvPr id="6" name="5 Imagen" descr="C:\Users\Estercita\Google Drive\UOC - Máster en Ingeniería de Telecomunicación\TFM\Gráficas\3b.4. Pulsos_espectro_salida_SMF_y_FMF.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1253" y="1772816"/>
            <a:ext cx="2849415" cy="2349530"/>
          </a:xfrm>
          <a:prstGeom prst="rect">
            <a:avLst/>
          </a:prstGeom>
          <a:noFill/>
          <a:ln>
            <a:noFill/>
          </a:ln>
        </p:spPr>
      </p:pic>
      <p:pic>
        <p:nvPicPr>
          <p:cNvPr id="7" name="6 Imagen" descr="C:\Users\Estercita\Google Drive\UOC - Máster en Ingeniería de Telecomunicación\TFM\Gráficas\5.3. Pulsos_salida_SMF_y_FMF.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4083" y="4293096"/>
            <a:ext cx="3039484" cy="2422520"/>
          </a:xfrm>
          <a:prstGeom prst="rect">
            <a:avLst/>
          </a:prstGeom>
          <a:noFill/>
          <a:ln>
            <a:noFill/>
          </a:ln>
        </p:spPr>
      </p:pic>
      <p:pic>
        <p:nvPicPr>
          <p:cNvPr id="8" name="7 Imagen" descr="C:\Users\Estercita\Google Drive\UOC - Máster en Ingeniería de Telecomunicación\TFM\Gráficas\5.4. Pulsos_espectro_salida_SMF_y_FMF.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81253" y="4293096"/>
            <a:ext cx="2797956" cy="2388604"/>
          </a:xfrm>
          <a:prstGeom prst="rect">
            <a:avLst/>
          </a:prstGeom>
          <a:noFill/>
          <a:ln>
            <a:noFill/>
          </a:ln>
        </p:spPr>
      </p:pic>
    </p:spTree>
    <p:extLst>
      <p:ext uri="{BB962C8B-B14F-4D97-AF65-F5344CB8AC3E}">
        <p14:creationId xmlns:p14="http://schemas.microsoft.com/office/powerpoint/2010/main" val="13837779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Propagación por una FMF de </a:t>
            </a:r>
            <a:r>
              <a:rPr lang="es-ES" b="1" dirty="0" smtClean="0"/>
              <a:t>3 </a:t>
            </a:r>
            <a:r>
              <a:rPr lang="es-ES" b="1" dirty="0"/>
              <a:t>modos</a:t>
            </a:r>
            <a:endParaRPr lang="es-ES" dirty="0"/>
          </a:p>
        </p:txBody>
      </p:sp>
      <p:sp>
        <p:nvSpPr>
          <p:cNvPr id="3" name="2 Marcador de contenido"/>
          <p:cNvSpPr>
            <a:spLocks noGrp="1"/>
          </p:cNvSpPr>
          <p:nvPr>
            <p:ph idx="1"/>
          </p:nvPr>
        </p:nvSpPr>
        <p:spPr>
          <a:xfrm>
            <a:off x="467544" y="1752600"/>
            <a:ext cx="8229600" cy="4373563"/>
          </a:xfrm>
        </p:spPr>
        <p:txBody>
          <a:bodyPr/>
          <a:lstStyle/>
          <a:p>
            <a:r>
              <a:rPr lang="es-ES" b="1" dirty="0" smtClean="0"/>
              <a:t>Modos LP11a, LP11b</a:t>
            </a:r>
          </a:p>
          <a:p>
            <a:pPr marL="114300" indent="0">
              <a:buNone/>
            </a:pPr>
            <a:r>
              <a:rPr lang="es-ES" b="1" dirty="0"/>
              <a:t> </a:t>
            </a:r>
            <a:r>
              <a:rPr lang="es-ES" b="1" dirty="0" smtClean="0"/>
              <a:t>  y LP21:</a:t>
            </a:r>
          </a:p>
          <a:p>
            <a:pPr marL="114300" indent="0">
              <a:buNone/>
            </a:pPr>
            <a:r>
              <a:rPr lang="es-ES" sz="1600" dirty="0" smtClean="0"/>
              <a:t>    Se propaga por un modo.</a:t>
            </a:r>
            <a:endParaRPr lang="es-ES" sz="1600" dirty="0"/>
          </a:p>
        </p:txBody>
      </p:sp>
      <p:sp>
        <p:nvSpPr>
          <p:cNvPr id="4" name="3 Marcador de número de diapositiva"/>
          <p:cNvSpPr>
            <a:spLocks noGrp="1"/>
          </p:cNvSpPr>
          <p:nvPr>
            <p:ph type="sldNum" sz="quarter" idx="12"/>
          </p:nvPr>
        </p:nvSpPr>
        <p:spPr/>
        <p:txBody>
          <a:bodyPr/>
          <a:lstStyle/>
          <a:p>
            <a:fld id="{4D1BB2E4-B006-4F43-B11D-46F6F5B3DA2B}" type="slidenum">
              <a:rPr lang="es-ES" smtClean="0"/>
              <a:t>22</a:t>
            </a:fld>
            <a:endParaRPr lang="es-ES"/>
          </a:p>
        </p:txBody>
      </p:sp>
      <mc:AlternateContent xmlns:mc="http://schemas.openxmlformats.org/markup-compatibility/2006" xmlns:a14="http://schemas.microsoft.com/office/drawing/2010/main">
        <mc:Choice Requires="a14">
          <p:graphicFrame>
            <p:nvGraphicFramePr>
              <p:cNvPr id="5" name="4 Tabla"/>
              <p:cNvGraphicFramePr>
                <a:graphicFrameLocks noGrp="1"/>
              </p:cNvGraphicFramePr>
              <p:nvPr>
                <p:extLst>
                  <p:ext uri="{D42A27DB-BD31-4B8C-83A1-F6EECF244321}">
                    <p14:modId xmlns:p14="http://schemas.microsoft.com/office/powerpoint/2010/main" val="3779685344"/>
                  </p:ext>
                </p:extLst>
              </p:nvPr>
            </p:nvGraphicFramePr>
            <p:xfrm>
              <a:off x="4945355" y="1700808"/>
              <a:ext cx="3299053" cy="1542288"/>
            </p:xfrm>
            <a:graphic>
              <a:graphicData uri="http://schemas.openxmlformats.org/drawingml/2006/table">
                <a:tbl>
                  <a:tblPr firstRow="1" firstCol="1" bandRow="1">
                    <a:tableStyleId>{5C22544A-7EE6-4342-B048-85BDC9FD1C3A}</a:tableStyleId>
                  </a:tblPr>
                  <a:tblGrid>
                    <a:gridCol w="1710457"/>
                    <a:gridCol w="1588596"/>
                  </a:tblGrid>
                  <a:tr h="189021">
                    <a:tc>
                      <a:txBody>
                        <a:bodyPr/>
                        <a:lstStyle/>
                        <a:p>
                          <a:pPr algn="ctr">
                            <a:lnSpc>
                              <a:spcPct val="115000"/>
                            </a:lnSpc>
                            <a:spcAft>
                              <a:spcPts val="0"/>
                            </a:spcAft>
                          </a:pPr>
                          <a:r>
                            <a:rPr lang="es-ES" sz="1100">
                              <a:effectLst/>
                            </a:rPr>
                            <a:t> </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a:effectLst/>
                            </a:rPr>
                            <a:t>Modo LP21</a:t>
                          </a:r>
                          <a:endParaRPr lang="es-ES" sz="1100">
                            <a:effectLst/>
                            <a:latin typeface="Calibri"/>
                            <a:ea typeface="Calibri"/>
                            <a:cs typeface="Times New Roman"/>
                          </a:endParaRPr>
                        </a:p>
                      </a:txBody>
                      <a:tcPr marL="68580" marR="68580" marT="0" marB="0"/>
                    </a:tc>
                  </a:tr>
                  <a:tr h="189021">
                    <a:tc>
                      <a:txBody>
                        <a:bodyPr/>
                        <a:lstStyle/>
                        <a:p>
                          <a:pPr algn="just">
                            <a:lnSpc>
                              <a:spcPct val="115000"/>
                            </a:lnSpc>
                            <a:spcAft>
                              <a:spcPts val="0"/>
                            </a:spcAft>
                          </a:pPr>
                          <a:r>
                            <a:rPr lang="es-ES" sz="1100">
                              <a:effectLst/>
                            </a:rPr>
                            <a:t>Longitud de onda</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1550 nm</a:t>
                          </a:r>
                          <a:endParaRPr lang="es-ES" sz="1100">
                            <a:effectLst/>
                            <a:latin typeface="Calibri"/>
                            <a:ea typeface="Calibri"/>
                            <a:cs typeface="Times New Roman"/>
                          </a:endParaRPr>
                        </a:p>
                      </a:txBody>
                      <a:tcPr marL="68580" marR="68580" marT="0" marB="0"/>
                    </a:tc>
                  </a:tr>
                  <a:tr h="189021">
                    <a:tc>
                      <a:txBody>
                        <a:bodyPr/>
                        <a:lstStyle/>
                        <a:p>
                          <a:pPr algn="just">
                            <a:lnSpc>
                              <a:spcPct val="115000"/>
                            </a:lnSpc>
                            <a:spcAft>
                              <a:spcPts val="0"/>
                            </a:spcAft>
                          </a:pPr>
                          <a:r>
                            <a:rPr lang="es-ES" sz="1100">
                              <a:effectLst/>
                            </a:rPr>
                            <a:t>Dispersión</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21.4 ps/(nm·km)</a:t>
                          </a:r>
                          <a:endParaRPr lang="es-ES" sz="1100">
                            <a:effectLst/>
                            <a:latin typeface="Calibri"/>
                            <a:ea typeface="Calibri"/>
                            <a:cs typeface="Times New Roman"/>
                          </a:endParaRPr>
                        </a:p>
                      </a:txBody>
                      <a:tcPr marL="68580" marR="68580" marT="0" marB="0"/>
                    </a:tc>
                  </a:tr>
                  <a:tr h="189021">
                    <a:tc>
                      <a:txBody>
                        <a:bodyPr/>
                        <a:lstStyle/>
                        <a:p>
                          <a:pPr algn="just">
                            <a:lnSpc>
                              <a:spcPct val="115000"/>
                            </a:lnSpc>
                            <a:spcAft>
                              <a:spcPts val="0"/>
                            </a:spcAft>
                          </a:pPr>
                          <a:r>
                            <a:rPr lang="es-ES" sz="1100">
                              <a:effectLst/>
                            </a:rPr>
                            <a:t>Slope</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0.056 ps/(nm</a:t>
                          </a:r>
                          <a:r>
                            <a:rPr lang="es-ES" sz="1100" baseline="30000">
                              <a:effectLst/>
                            </a:rPr>
                            <a:t>2</a:t>
                          </a:r>
                          <a:r>
                            <a:rPr lang="es-ES" sz="1100">
                              <a:effectLst/>
                            </a:rPr>
                            <a:t>·km)</a:t>
                          </a:r>
                          <a:endParaRPr lang="es-ES" sz="1100">
                            <a:effectLst/>
                            <a:latin typeface="Calibri"/>
                            <a:ea typeface="Calibri"/>
                            <a:cs typeface="Times New Roman"/>
                          </a:endParaRPr>
                        </a:p>
                      </a:txBody>
                      <a:tcPr marL="68580" marR="68580" marT="0" marB="0"/>
                    </a:tc>
                  </a:tr>
                  <a:tr h="189021">
                    <a:tc>
                      <a:txBody>
                        <a:bodyPr/>
                        <a:lstStyle/>
                        <a:p>
                          <a:pPr algn="just">
                            <a:lnSpc>
                              <a:spcPct val="115000"/>
                            </a:lnSpc>
                            <a:spcAft>
                              <a:spcPts val="0"/>
                            </a:spcAft>
                          </a:pPr>
                          <a:r>
                            <a:rPr lang="es-ES" sz="1100">
                              <a:effectLst/>
                            </a:rPr>
                            <a:t>Atenuación</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dirty="0" smtClean="0">
                              <a:effectLst/>
                            </a:rPr>
                            <a:t>0.2 </a:t>
                          </a:r>
                          <a:r>
                            <a:rPr lang="es-ES" sz="1100" dirty="0">
                              <a:effectLst/>
                            </a:rPr>
                            <a:t>dB/km</a:t>
                          </a:r>
                          <a:endParaRPr lang="es-ES" sz="1100" dirty="0">
                            <a:effectLst/>
                            <a:latin typeface="Calibri"/>
                            <a:ea typeface="Calibri"/>
                            <a:cs typeface="Times New Roman"/>
                          </a:endParaRPr>
                        </a:p>
                      </a:txBody>
                      <a:tcPr marL="68580" marR="68580" marT="0" marB="0"/>
                    </a:tc>
                  </a:tr>
                  <a:tr h="189021">
                    <a:tc>
                      <a:txBody>
                        <a:bodyPr/>
                        <a:lstStyle/>
                        <a:p>
                          <a:pPr algn="just">
                            <a:lnSpc>
                              <a:spcPct val="115000"/>
                            </a:lnSpc>
                            <a:spcAft>
                              <a:spcPts val="0"/>
                            </a:spcAft>
                          </a:pPr>
                          <a:r>
                            <a:rPr lang="es-ES" sz="1100">
                              <a:effectLst/>
                            </a:rPr>
                            <a:t>Mode Field Diameter</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14.3 </a:t>
                          </a:r>
                          <a14:m>
                            <m:oMath xmlns:m="http://schemas.openxmlformats.org/officeDocument/2006/math">
                              <m:r>
                                <a:rPr lang="es-ES" sz="1100">
                                  <a:effectLst/>
                                  <a:latin typeface="Cambria Math"/>
                                </a:rPr>
                                <m:t>µ</m:t>
                              </m:r>
                            </m:oMath>
                          </a14:m>
                          <a:r>
                            <a:rPr lang="es-ES" sz="1100">
                              <a:effectLst/>
                            </a:rPr>
                            <a:t>m</a:t>
                          </a:r>
                          <a:endParaRPr lang="es-ES" sz="1100">
                            <a:effectLst/>
                            <a:latin typeface="Calibri"/>
                            <a:ea typeface="Calibri"/>
                            <a:cs typeface="Times New Roman"/>
                          </a:endParaRPr>
                        </a:p>
                      </a:txBody>
                      <a:tcPr marL="68580" marR="68580" marT="0" marB="0"/>
                    </a:tc>
                  </a:tr>
                  <a:tr h="189021">
                    <a:tc>
                      <a:txBody>
                        <a:bodyPr/>
                        <a:lstStyle/>
                        <a:p>
                          <a:pPr algn="just">
                            <a:lnSpc>
                              <a:spcPct val="115000"/>
                            </a:lnSpc>
                            <a:spcAft>
                              <a:spcPts val="0"/>
                            </a:spcAft>
                          </a:pPr>
                          <a:r>
                            <a:rPr lang="es-ES" sz="1100">
                              <a:effectLst/>
                            </a:rPr>
                            <a:t>f</a:t>
                          </a:r>
                          <a:r>
                            <a:rPr lang="es-ES" sz="1100" baseline="-25000">
                              <a:effectLst/>
                            </a:rPr>
                            <a:t>pppp</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0.9410</a:t>
                          </a:r>
                          <a:endParaRPr lang="es-ES" sz="1100">
                            <a:effectLst/>
                            <a:latin typeface="Calibri"/>
                            <a:ea typeface="Calibri"/>
                            <a:cs typeface="Times New Roman"/>
                          </a:endParaRPr>
                        </a:p>
                      </a:txBody>
                      <a:tcPr marL="68580" marR="68580" marT="0" marB="0"/>
                    </a:tc>
                  </a:tr>
                  <a:tr h="189021">
                    <a:tc>
                      <a:txBody>
                        <a:bodyPr/>
                        <a:lstStyle/>
                        <a:p>
                          <a:pPr algn="just">
                            <a:lnSpc>
                              <a:spcPct val="115000"/>
                            </a:lnSpc>
                            <a:spcAft>
                              <a:spcPts val="0"/>
                            </a:spcAft>
                          </a:pPr>
                          <a:r>
                            <a:rPr lang="es-ES" sz="1100">
                              <a:effectLst/>
                            </a:rPr>
                            <a:t>f</a:t>
                          </a:r>
                          <a:r>
                            <a:rPr lang="es-ES" sz="1100" baseline="-25000">
                              <a:effectLst/>
                            </a:rPr>
                            <a:t>mmpp</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dirty="0">
                              <a:effectLst/>
                            </a:rPr>
                            <a:t>0.92</a:t>
                          </a:r>
                          <a:endParaRPr lang="es-ES" sz="1100" dirty="0">
                            <a:effectLst/>
                            <a:latin typeface="Calibri"/>
                            <a:ea typeface="Calibri"/>
                            <a:cs typeface="Times New Roman"/>
                          </a:endParaRPr>
                        </a:p>
                      </a:txBody>
                      <a:tcPr marL="68580" marR="68580" marT="0" marB="0"/>
                    </a:tc>
                  </a:tr>
                </a:tbl>
              </a:graphicData>
            </a:graphic>
          </p:graphicFrame>
        </mc:Choice>
        <mc:Fallback xmlns="">
          <p:graphicFrame>
            <p:nvGraphicFramePr>
              <p:cNvPr id="5" name="4 Tabla"/>
              <p:cNvGraphicFramePr>
                <a:graphicFrameLocks noGrp="1"/>
              </p:cNvGraphicFramePr>
              <p:nvPr>
                <p:extLst>
                  <p:ext uri="{D42A27DB-BD31-4B8C-83A1-F6EECF244321}">
                    <p14:modId xmlns:p14="http://schemas.microsoft.com/office/powerpoint/2010/main" val="3779685344"/>
                  </p:ext>
                </p:extLst>
              </p:nvPr>
            </p:nvGraphicFramePr>
            <p:xfrm>
              <a:off x="4945355" y="1700808"/>
              <a:ext cx="3299053" cy="1542288"/>
            </p:xfrm>
            <a:graphic>
              <a:graphicData uri="http://schemas.openxmlformats.org/drawingml/2006/table">
                <a:tbl>
                  <a:tblPr firstRow="1" firstCol="1" bandRow="1">
                    <a:tableStyleId>{5C22544A-7EE6-4342-B048-85BDC9FD1C3A}</a:tableStyleId>
                  </a:tblPr>
                  <a:tblGrid>
                    <a:gridCol w="1710457"/>
                    <a:gridCol w="1588596"/>
                  </a:tblGrid>
                  <a:tr h="192786">
                    <a:tc>
                      <a:txBody>
                        <a:bodyPr/>
                        <a:lstStyle/>
                        <a:p>
                          <a:pPr algn="ctr">
                            <a:lnSpc>
                              <a:spcPct val="115000"/>
                            </a:lnSpc>
                            <a:spcAft>
                              <a:spcPts val="0"/>
                            </a:spcAft>
                          </a:pPr>
                          <a:r>
                            <a:rPr lang="es-ES" sz="1100">
                              <a:effectLst/>
                            </a:rPr>
                            <a:t> </a:t>
                          </a:r>
                          <a:endParaRPr lang="es-ES"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100">
                              <a:effectLst/>
                            </a:rPr>
                            <a:t>Modo LP21</a:t>
                          </a:r>
                          <a:endParaRPr lang="es-ES" sz="1100">
                            <a:effectLst/>
                            <a:latin typeface="Calibri"/>
                            <a:ea typeface="Calibri"/>
                            <a:cs typeface="Times New Roman"/>
                          </a:endParaRPr>
                        </a:p>
                      </a:txBody>
                      <a:tcPr marL="68580" marR="68580" marT="0" marB="0"/>
                    </a:tc>
                  </a:tr>
                  <a:tr h="192786">
                    <a:tc>
                      <a:txBody>
                        <a:bodyPr/>
                        <a:lstStyle/>
                        <a:p>
                          <a:pPr algn="just">
                            <a:lnSpc>
                              <a:spcPct val="115000"/>
                            </a:lnSpc>
                            <a:spcAft>
                              <a:spcPts val="0"/>
                            </a:spcAft>
                          </a:pPr>
                          <a:r>
                            <a:rPr lang="es-ES" sz="1100">
                              <a:effectLst/>
                            </a:rPr>
                            <a:t>Longitud de onda</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1550 nm</a:t>
                          </a:r>
                          <a:endParaRPr lang="es-ES" sz="1100">
                            <a:effectLst/>
                            <a:latin typeface="Calibri"/>
                            <a:ea typeface="Calibri"/>
                            <a:cs typeface="Times New Roman"/>
                          </a:endParaRPr>
                        </a:p>
                      </a:txBody>
                      <a:tcPr marL="68580" marR="68580" marT="0" marB="0"/>
                    </a:tc>
                  </a:tr>
                  <a:tr h="192786">
                    <a:tc>
                      <a:txBody>
                        <a:bodyPr/>
                        <a:lstStyle/>
                        <a:p>
                          <a:pPr algn="just">
                            <a:lnSpc>
                              <a:spcPct val="115000"/>
                            </a:lnSpc>
                            <a:spcAft>
                              <a:spcPts val="0"/>
                            </a:spcAft>
                          </a:pPr>
                          <a:r>
                            <a:rPr lang="es-ES" sz="1100">
                              <a:effectLst/>
                            </a:rPr>
                            <a:t>Dispersión</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21.4 ps/(nm·km)</a:t>
                          </a:r>
                          <a:endParaRPr lang="es-ES" sz="1100">
                            <a:effectLst/>
                            <a:latin typeface="Calibri"/>
                            <a:ea typeface="Calibri"/>
                            <a:cs typeface="Times New Roman"/>
                          </a:endParaRPr>
                        </a:p>
                      </a:txBody>
                      <a:tcPr marL="68580" marR="68580" marT="0" marB="0"/>
                    </a:tc>
                  </a:tr>
                  <a:tr h="192786">
                    <a:tc>
                      <a:txBody>
                        <a:bodyPr/>
                        <a:lstStyle/>
                        <a:p>
                          <a:pPr algn="just">
                            <a:lnSpc>
                              <a:spcPct val="115000"/>
                            </a:lnSpc>
                            <a:spcAft>
                              <a:spcPts val="0"/>
                            </a:spcAft>
                          </a:pPr>
                          <a:r>
                            <a:rPr lang="es-ES" sz="1100">
                              <a:effectLst/>
                            </a:rPr>
                            <a:t>Slope</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0.056 ps/(nm</a:t>
                          </a:r>
                          <a:r>
                            <a:rPr lang="es-ES" sz="1100" baseline="30000">
                              <a:effectLst/>
                            </a:rPr>
                            <a:t>2</a:t>
                          </a:r>
                          <a:r>
                            <a:rPr lang="es-ES" sz="1100">
                              <a:effectLst/>
                            </a:rPr>
                            <a:t>·km)</a:t>
                          </a:r>
                          <a:endParaRPr lang="es-ES" sz="1100">
                            <a:effectLst/>
                            <a:latin typeface="Calibri"/>
                            <a:ea typeface="Calibri"/>
                            <a:cs typeface="Times New Roman"/>
                          </a:endParaRPr>
                        </a:p>
                      </a:txBody>
                      <a:tcPr marL="68580" marR="68580" marT="0" marB="0"/>
                    </a:tc>
                  </a:tr>
                  <a:tr h="192786">
                    <a:tc>
                      <a:txBody>
                        <a:bodyPr/>
                        <a:lstStyle/>
                        <a:p>
                          <a:pPr algn="just">
                            <a:lnSpc>
                              <a:spcPct val="115000"/>
                            </a:lnSpc>
                            <a:spcAft>
                              <a:spcPts val="0"/>
                            </a:spcAft>
                          </a:pPr>
                          <a:r>
                            <a:rPr lang="es-ES" sz="1100">
                              <a:effectLst/>
                            </a:rPr>
                            <a:t>Atenuación</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dirty="0" smtClean="0">
                              <a:effectLst/>
                            </a:rPr>
                            <a:t>0.2 </a:t>
                          </a:r>
                          <a:r>
                            <a:rPr lang="es-ES" sz="1100" dirty="0">
                              <a:effectLst/>
                            </a:rPr>
                            <a:t>dB/km</a:t>
                          </a:r>
                          <a:endParaRPr lang="es-ES" sz="1100" dirty="0">
                            <a:effectLst/>
                            <a:latin typeface="Calibri"/>
                            <a:ea typeface="Calibri"/>
                            <a:cs typeface="Times New Roman"/>
                          </a:endParaRPr>
                        </a:p>
                      </a:txBody>
                      <a:tcPr marL="68580" marR="68580" marT="0" marB="0"/>
                    </a:tc>
                  </a:tr>
                  <a:tr h="192786">
                    <a:tc>
                      <a:txBody>
                        <a:bodyPr/>
                        <a:lstStyle/>
                        <a:p>
                          <a:pPr algn="just">
                            <a:lnSpc>
                              <a:spcPct val="115000"/>
                            </a:lnSpc>
                            <a:spcAft>
                              <a:spcPts val="0"/>
                            </a:spcAft>
                          </a:pPr>
                          <a:r>
                            <a:rPr lang="es-ES" sz="1100">
                              <a:effectLst/>
                            </a:rPr>
                            <a:t>Mode Field Diameter</a:t>
                          </a:r>
                          <a:endParaRPr lang="es-ES" sz="1100">
                            <a:effectLst/>
                            <a:latin typeface="Calibri"/>
                            <a:ea typeface="Calibri"/>
                            <a:cs typeface="Times New Roman"/>
                          </a:endParaRPr>
                        </a:p>
                      </a:txBody>
                      <a:tcPr marL="68580" marR="68580" marT="0" marB="0"/>
                    </a:tc>
                    <a:tc>
                      <a:txBody>
                        <a:bodyPr/>
                        <a:lstStyle/>
                        <a:p>
                          <a:endParaRPr lang="es-ES"/>
                        </a:p>
                      </a:txBody>
                      <a:tcPr marL="68580" marR="68580" marT="0" marB="0">
                        <a:blipFill rotWithShape="1">
                          <a:blip r:embed="rId3"/>
                          <a:stretch>
                            <a:fillRect l="-107280" t="-512500" r="-383" b="-234375"/>
                          </a:stretch>
                        </a:blipFill>
                      </a:tcPr>
                    </a:tc>
                  </a:tr>
                  <a:tr h="192786">
                    <a:tc>
                      <a:txBody>
                        <a:bodyPr/>
                        <a:lstStyle/>
                        <a:p>
                          <a:pPr algn="just">
                            <a:lnSpc>
                              <a:spcPct val="115000"/>
                            </a:lnSpc>
                            <a:spcAft>
                              <a:spcPts val="0"/>
                            </a:spcAft>
                          </a:pPr>
                          <a:r>
                            <a:rPr lang="es-ES" sz="1100">
                              <a:effectLst/>
                            </a:rPr>
                            <a:t>f</a:t>
                          </a:r>
                          <a:r>
                            <a:rPr lang="es-ES" sz="1100" baseline="-25000">
                              <a:effectLst/>
                            </a:rPr>
                            <a:t>pppp</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a:effectLst/>
                            </a:rPr>
                            <a:t>0.9410</a:t>
                          </a:r>
                          <a:endParaRPr lang="es-ES" sz="1100">
                            <a:effectLst/>
                            <a:latin typeface="Calibri"/>
                            <a:ea typeface="Calibri"/>
                            <a:cs typeface="Times New Roman"/>
                          </a:endParaRPr>
                        </a:p>
                      </a:txBody>
                      <a:tcPr marL="68580" marR="68580" marT="0" marB="0"/>
                    </a:tc>
                  </a:tr>
                  <a:tr h="192786">
                    <a:tc>
                      <a:txBody>
                        <a:bodyPr/>
                        <a:lstStyle/>
                        <a:p>
                          <a:pPr algn="just">
                            <a:lnSpc>
                              <a:spcPct val="115000"/>
                            </a:lnSpc>
                            <a:spcAft>
                              <a:spcPts val="0"/>
                            </a:spcAft>
                          </a:pPr>
                          <a:r>
                            <a:rPr lang="es-ES" sz="1100">
                              <a:effectLst/>
                            </a:rPr>
                            <a:t>f</a:t>
                          </a:r>
                          <a:r>
                            <a:rPr lang="es-ES" sz="1100" baseline="-25000">
                              <a:effectLst/>
                            </a:rPr>
                            <a:t>mmpp</a:t>
                          </a:r>
                          <a:endParaRPr lang="es-ES" sz="1100">
                            <a:effectLst/>
                            <a:latin typeface="Calibri"/>
                            <a:ea typeface="Calibri"/>
                            <a:cs typeface="Times New Roman"/>
                          </a:endParaRPr>
                        </a:p>
                      </a:txBody>
                      <a:tcPr marL="68580" marR="68580" marT="0" marB="0"/>
                    </a:tc>
                    <a:tc>
                      <a:txBody>
                        <a:bodyPr/>
                        <a:lstStyle/>
                        <a:p>
                          <a:pPr algn="just">
                            <a:lnSpc>
                              <a:spcPct val="115000"/>
                            </a:lnSpc>
                            <a:spcAft>
                              <a:spcPts val="0"/>
                            </a:spcAft>
                          </a:pPr>
                          <a:r>
                            <a:rPr lang="es-ES" sz="1100" dirty="0">
                              <a:effectLst/>
                            </a:rPr>
                            <a:t>0.92</a:t>
                          </a:r>
                          <a:endParaRPr lang="es-ES" sz="1100" dirty="0">
                            <a:effectLst/>
                            <a:latin typeface="Calibri"/>
                            <a:ea typeface="Calibri"/>
                            <a:cs typeface="Times New Roman"/>
                          </a:endParaRPr>
                        </a:p>
                      </a:txBody>
                      <a:tcPr marL="68580" marR="68580" marT="0" marB="0"/>
                    </a:tc>
                  </a:tr>
                </a:tbl>
              </a:graphicData>
            </a:graphic>
          </p:graphicFrame>
        </mc:Fallback>
      </mc:AlternateContent>
      <p:sp>
        <p:nvSpPr>
          <p:cNvPr id="6" name="5 CuadroTexto"/>
          <p:cNvSpPr txBox="1"/>
          <p:nvPr/>
        </p:nvSpPr>
        <p:spPr>
          <a:xfrm>
            <a:off x="4499992" y="3244914"/>
            <a:ext cx="4392488" cy="400110"/>
          </a:xfrm>
          <a:prstGeom prst="rect">
            <a:avLst/>
          </a:prstGeom>
          <a:noFill/>
        </p:spPr>
        <p:txBody>
          <a:bodyPr wrap="square" rtlCol="0">
            <a:spAutoFit/>
          </a:bodyPr>
          <a:lstStyle/>
          <a:p>
            <a:r>
              <a:rPr lang="es-ES" sz="1000" b="1" dirty="0"/>
              <a:t>Tabla </a:t>
            </a:r>
            <a:r>
              <a:rPr lang="es-ES" sz="1000" b="1" dirty="0" smtClean="0"/>
              <a:t>4.  </a:t>
            </a:r>
            <a:r>
              <a:rPr lang="es-ES" sz="1000" dirty="0"/>
              <a:t>Características de la fibra extraídas </a:t>
            </a:r>
            <a:r>
              <a:rPr lang="es-ES" sz="1000" dirty="0" smtClean="0"/>
              <a:t>del </a:t>
            </a:r>
            <a:r>
              <a:rPr lang="es-ES" sz="1000" i="1" dirty="0" err="1" smtClean="0"/>
              <a:t>datasheet</a:t>
            </a:r>
            <a:r>
              <a:rPr lang="es-ES" sz="1000" dirty="0" smtClean="0"/>
              <a:t> 60817-FourModeStep-IndexFiber </a:t>
            </a:r>
            <a:r>
              <a:rPr lang="es-ES" sz="1000" dirty="0"/>
              <a:t>de A </a:t>
            </a:r>
            <a:r>
              <a:rPr lang="es-ES" sz="1000" dirty="0" err="1" smtClean="0"/>
              <a:t>Furukawa</a:t>
            </a:r>
            <a:r>
              <a:rPr lang="es-ES" sz="1000" dirty="0" smtClean="0"/>
              <a:t> </a:t>
            </a:r>
            <a:r>
              <a:rPr lang="es-ES" sz="1000" dirty="0" err="1" smtClean="0"/>
              <a:t>Company</a:t>
            </a:r>
            <a:r>
              <a:rPr lang="es-ES" sz="1000" dirty="0"/>
              <a:t>.</a:t>
            </a:r>
          </a:p>
        </p:txBody>
      </p:sp>
      <p:pic>
        <p:nvPicPr>
          <p:cNvPr id="7" name="6 Imagen" descr="C:\Users\Estercita\Google Drive\UOC - Máster en Ingeniería de Telecomunicación\TFM\Gráficas\7.3. Pulsos_salid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3787869"/>
            <a:ext cx="3240360" cy="2665467"/>
          </a:xfrm>
          <a:prstGeom prst="rect">
            <a:avLst/>
          </a:prstGeom>
          <a:noFill/>
          <a:ln>
            <a:noFill/>
          </a:ln>
        </p:spPr>
      </p:pic>
      <p:pic>
        <p:nvPicPr>
          <p:cNvPr id="8" name="7 Imagen" descr="C:\Users\Estercita\Google Drive\UOC - Máster en Ingeniería de Telecomunicación\TFM\Gráficas\7.4. Pulsos_espectro_salida_SMF_y_FMF.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3" y="3789040"/>
            <a:ext cx="3240360" cy="2664296"/>
          </a:xfrm>
          <a:prstGeom prst="rect">
            <a:avLst/>
          </a:prstGeom>
          <a:noFill/>
          <a:ln>
            <a:noFill/>
          </a:ln>
        </p:spPr>
      </p:pic>
    </p:spTree>
    <p:extLst>
      <p:ext uri="{BB962C8B-B14F-4D97-AF65-F5344CB8AC3E}">
        <p14:creationId xmlns:p14="http://schemas.microsoft.com/office/powerpoint/2010/main" val="31667935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Propagación por una FMF de 3 modos</a:t>
            </a:r>
            <a:endParaRPr lang="es-ES" dirty="0"/>
          </a:p>
        </p:txBody>
      </p:sp>
      <p:sp>
        <p:nvSpPr>
          <p:cNvPr id="3" name="2 Marcador de contenido"/>
          <p:cNvSpPr>
            <a:spLocks noGrp="1"/>
          </p:cNvSpPr>
          <p:nvPr>
            <p:ph idx="1"/>
          </p:nvPr>
        </p:nvSpPr>
        <p:spPr/>
        <p:txBody>
          <a:bodyPr/>
          <a:lstStyle/>
          <a:p>
            <a:r>
              <a:rPr lang="es-ES" b="1" dirty="0"/>
              <a:t>Modos LP11a, </a:t>
            </a:r>
            <a:r>
              <a:rPr lang="es-ES" b="1" dirty="0" smtClean="0"/>
              <a:t>LP11b y </a:t>
            </a:r>
            <a:r>
              <a:rPr lang="es-ES" b="1" dirty="0"/>
              <a:t>LP21:</a:t>
            </a:r>
          </a:p>
          <a:p>
            <a:pPr marL="114300" indent="0">
              <a:buNone/>
            </a:pPr>
            <a:r>
              <a:rPr lang="es-ES" sz="1600" dirty="0" smtClean="0"/>
              <a:t>    Se propaga por los tres modos con </a:t>
            </a:r>
            <a:r>
              <a:rPr lang="es-ES" sz="1600" b="1" dirty="0" smtClean="0"/>
              <a:t>atenuación 0.2 dB/km</a:t>
            </a:r>
            <a:r>
              <a:rPr lang="es-ES" sz="1600" dirty="0" smtClean="0"/>
              <a:t>.</a:t>
            </a:r>
            <a:endParaRPr lang="es-ES" sz="1600" dirty="0"/>
          </a:p>
        </p:txBody>
      </p:sp>
      <p:sp>
        <p:nvSpPr>
          <p:cNvPr id="4" name="3 Marcador de número de diapositiva"/>
          <p:cNvSpPr>
            <a:spLocks noGrp="1"/>
          </p:cNvSpPr>
          <p:nvPr>
            <p:ph type="sldNum" sz="quarter" idx="12"/>
          </p:nvPr>
        </p:nvSpPr>
        <p:spPr/>
        <p:txBody>
          <a:bodyPr/>
          <a:lstStyle/>
          <a:p>
            <a:fld id="{4D1BB2E4-B006-4F43-B11D-46F6F5B3DA2B}" type="slidenum">
              <a:rPr lang="es-ES" smtClean="0"/>
              <a:t>23</a:t>
            </a:fld>
            <a:endParaRPr lang="es-ES"/>
          </a:p>
        </p:txBody>
      </p:sp>
      <p:pic>
        <p:nvPicPr>
          <p:cNvPr id="5" name="4 Imagen" descr="C:\Users\Estercita\Google Drive\UOC - Máster en Ingeniería de Telecomunicación\TFM\Gráficas\6.3. Pulsos_salida (0.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115" y="2910056"/>
            <a:ext cx="3428861" cy="2823200"/>
          </a:xfrm>
          <a:prstGeom prst="rect">
            <a:avLst/>
          </a:prstGeom>
          <a:noFill/>
          <a:ln>
            <a:noFill/>
          </a:ln>
        </p:spPr>
      </p:pic>
      <p:pic>
        <p:nvPicPr>
          <p:cNvPr id="6" name="5 Imagen" descr="C:\Users\Estercita\Google Drive\UOC - Máster en Ingeniería de Telecomunicación\TFM\Gráficas\6.4. Pulsos_espectro_salida_SMF_y_FMF (0.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8402" y="2910056"/>
            <a:ext cx="3446006" cy="2823200"/>
          </a:xfrm>
          <a:prstGeom prst="rect">
            <a:avLst/>
          </a:prstGeom>
          <a:noFill/>
          <a:ln>
            <a:noFill/>
          </a:ln>
        </p:spPr>
      </p:pic>
    </p:spTree>
    <p:extLst>
      <p:ext uri="{BB962C8B-B14F-4D97-AF65-F5344CB8AC3E}">
        <p14:creationId xmlns:p14="http://schemas.microsoft.com/office/powerpoint/2010/main" val="10731164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Propagación por una FMF de 3 modos</a:t>
            </a:r>
            <a:endParaRPr lang="es-ES" dirty="0"/>
          </a:p>
        </p:txBody>
      </p:sp>
      <p:sp>
        <p:nvSpPr>
          <p:cNvPr id="3" name="2 Marcador de contenido"/>
          <p:cNvSpPr>
            <a:spLocks noGrp="1"/>
          </p:cNvSpPr>
          <p:nvPr>
            <p:ph idx="1"/>
          </p:nvPr>
        </p:nvSpPr>
        <p:spPr/>
        <p:txBody>
          <a:bodyPr>
            <a:normAutofit/>
          </a:bodyPr>
          <a:lstStyle/>
          <a:p>
            <a:r>
              <a:rPr lang="es-ES" sz="2000" b="1" dirty="0"/>
              <a:t>Modos LP11a, </a:t>
            </a:r>
            <a:endParaRPr lang="es-ES" sz="2000" b="1" dirty="0" smtClean="0"/>
          </a:p>
          <a:p>
            <a:pPr marL="114300" indent="0">
              <a:buNone/>
            </a:pPr>
            <a:r>
              <a:rPr lang="es-ES" sz="2000" b="1" dirty="0"/>
              <a:t> </a:t>
            </a:r>
            <a:r>
              <a:rPr lang="es-ES" sz="2000" b="1" dirty="0" smtClean="0"/>
              <a:t>  LP11b </a:t>
            </a:r>
            <a:r>
              <a:rPr lang="es-ES" sz="2000" b="1" dirty="0"/>
              <a:t>y LP21:</a:t>
            </a:r>
          </a:p>
          <a:p>
            <a:pPr marL="114300" indent="0">
              <a:buNone/>
            </a:pPr>
            <a:r>
              <a:rPr lang="es-ES" sz="1600" dirty="0"/>
              <a:t>    Se propaga por los </a:t>
            </a:r>
            <a:endParaRPr lang="es-ES" sz="1600" dirty="0" smtClean="0"/>
          </a:p>
          <a:p>
            <a:pPr marL="114300" indent="0">
              <a:buNone/>
            </a:pPr>
            <a:r>
              <a:rPr lang="es-ES" sz="1600" dirty="0"/>
              <a:t> </a:t>
            </a:r>
            <a:r>
              <a:rPr lang="es-ES" sz="1600" dirty="0" smtClean="0"/>
              <a:t>   tres </a:t>
            </a:r>
            <a:r>
              <a:rPr lang="es-ES" sz="1600" dirty="0"/>
              <a:t>modos con </a:t>
            </a:r>
            <a:endParaRPr lang="es-ES" sz="1600" dirty="0" smtClean="0"/>
          </a:p>
          <a:p>
            <a:pPr marL="114300" indent="0">
              <a:buNone/>
            </a:pPr>
            <a:r>
              <a:rPr lang="es-ES" sz="1600" dirty="0"/>
              <a:t> </a:t>
            </a:r>
            <a:r>
              <a:rPr lang="es-ES" sz="1600" dirty="0" smtClean="0"/>
              <a:t>   </a:t>
            </a:r>
            <a:r>
              <a:rPr lang="es-ES" sz="1600" b="1" dirty="0" smtClean="0"/>
              <a:t>atenuación 0.8 </a:t>
            </a:r>
            <a:r>
              <a:rPr lang="es-ES" sz="1600" b="1" dirty="0"/>
              <a:t>dB/km</a:t>
            </a:r>
            <a:r>
              <a:rPr lang="es-ES" sz="1600" dirty="0"/>
              <a:t>.</a:t>
            </a:r>
          </a:p>
          <a:p>
            <a:endParaRPr lang="es-ES" sz="900" dirty="0" smtClean="0"/>
          </a:p>
          <a:p>
            <a:endParaRPr lang="es-ES" sz="900" dirty="0"/>
          </a:p>
          <a:p>
            <a:endParaRPr lang="es-ES" sz="900" dirty="0" smtClean="0"/>
          </a:p>
          <a:p>
            <a:endParaRPr lang="es-ES" sz="900" dirty="0"/>
          </a:p>
          <a:p>
            <a:endParaRPr lang="es-ES" sz="900" dirty="0" smtClean="0"/>
          </a:p>
          <a:p>
            <a:endParaRPr lang="es-ES" sz="900" dirty="0" smtClean="0"/>
          </a:p>
          <a:p>
            <a:r>
              <a:rPr lang="es-ES" sz="2000" b="1" dirty="0" smtClean="0"/>
              <a:t>Modos </a:t>
            </a:r>
            <a:r>
              <a:rPr lang="es-ES" sz="2000" b="1" dirty="0"/>
              <a:t>LP11a, </a:t>
            </a:r>
          </a:p>
          <a:p>
            <a:pPr marL="114300" indent="0">
              <a:buNone/>
            </a:pPr>
            <a:r>
              <a:rPr lang="es-ES" sz="2000" b="1" dirty="0"/>
              <a:t>   LP11b y LP21:</a:t>
            </a:r>
          </a:p>
          <a:p>
            <a:pPr marL="114300" indent="0">
              <a:buNone/>
            </a:pPr>
            <a:r>
              <a:rPr lang="es-ES" sz="1600" dirty="0"/>
              <a:t>    Se propaga por los </a:t>
            </a:r>
          </a:p>
          <a:p>
            <a:pPr marL="114300" indent="0">
              <a:buNone/>
            </a:pPr>
            <a:r>
              <a:rPr lang="es-ES" sz="1600" dirty="0"/>
              <a:t>    </a:t>
            </a:r>
            <a:r>
              <a:rPr lang="es-ES" sz="1600" dirty="0" smtClean="0"/>
              <a:t>tres </a:t>
            </a:r>
            <a:r>
              <a:rPr lang="es-ES" sz="1600" dirty="0"/>
              <a:t>modos con </a:t>
            </a:r>
          </a:p>
          <a:p>
            <a:pPr marL="114300" indent="0">
              <a:buNone/>
            </a:pPr>
            <a:r>
              <a:rPr lang="es-ES" sz="1600" dirty="0"/>
              <a:t>    </a:t>
            </a:r>
            <a:r>
              <a:rPr lang="es-ES" sz="1600" b="1" dirty="0"/>
              <a:t>atenuación 1</a:t>
            </a:r>
            <a:r>
              <a:rPr lang="es-ES" sz="1600" b="1" dirty="0" smtClean="0"/>
              <a:t>.4 </a:t>
            </a:r>
            <a:r>
              <a:rPr lang="es-ES" sz="1600" b="1" dirty="0"/>
              <a:t>dB/km</a:t>
            </a:r>
            <a:r>
              <a:rPr lang="es-ES" sz="1600" dirty="0"/>
              <a:t>.</a:t>
            </a:r>
          </a:p>
          <a:p>
            <a:endParaRPr lang="es-ES" dirty="0"/>
          </a:p>
        </p:txBody>
      </p:sp>
      <p:sp>
        <p:nvSpPr>
          <p:cNvPr id="4" name="3 Marcador de número de diapositiva"/>
          <p:cNvSpPr>
            <a:spLocks noGrp="1"/>
          </p:cNvSpPr>
          <p:nvPr>
            <p:ph type="sldNum" sz="quarter" idx="12"/>
          </p:nvPr>
        </p:nvSpPr>
        <p:spPr/>
        <p:txBody>
          <a:bodyPr/>
          <a:lstStyle/>
          <a:p>
            <a:fld id="{4D1BB2E4-B006-4F43-B11D-46F6F5B3DA2B}" type="slidenum">
              <a:rPr lang="es-ES" smtClean="0"/>
              <a:t>24</a:t>
            </a:fld>
            <a:endParaRPr lang="es-ES"/>
          </a:p>
        </p:txBody>
      </p:sp>
      <p:pic>
        <p:nvPicPr>
          <p:cNvPr id="5" name="4 Imagen" descr="C:\Users\Estercita\Google Drive\UOC - Máster en Ingeniería de Telecomunicación\TFM\Gráficas\6b.3. Pulsos_salida (0.8).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1844824"/>
            <a:ext cx="2736304" cy="2232248"/>
          </a:xfrm>
          <a:prstGeom prst="rect">
            <a:avLst/>
          </a:prstGeom>
          <a:noFill/>
          <a:ln>
            <a:noFill/>
          </a:ln>
        </p:spPr>
      </p:pic>
      <p:pic>
        <p:nvPicPr>
          <p:cNvPr id="6" name="5 Imagen" descr="C:\Users\Estercita\Google Drive\UOC - Máster en Ingeniería de Telecomunicación\TFM\Gráficas\6b.4. Pulsos_espectro_salida_SMF_y_FMF (0.8).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7721" y="1844824"/>
            <a:ext cx="2722751" cy="2232248"/>
          </a:xfrm>
          <a:prstGeom prst="rect">
            <a:avLst/>
          </a:prstGeom>
          <a:noFill/>
          <a:ln>
            <a:noFill/>
          </a:ln>
        </p:spPr>
      </p:pic>
      <p:pic>
        <p:nvPicPr>
          <p:cNvPr id="7" name="6 Imagen" descr="C:\Users\Estercita\Google Drive\UOC - Máster en Ingeniería de Telecomunicación\TFM\Gráficas\6c.3. Pulsos_salida (1.4).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9142" y="4452451"/>
            <a:ext cx="2713018" cy="2144901"/>
          </a:xfrm>
          <a:prstGeom prst="rect">
            <a:avLst/>
          </a:prstGeom>
          <a:noFill/>
          <a:ln>
            <a:noFill/>
          </a:ln>
        </p:spPr>
      </p:pic>
      <p:pic>
        <p:nvPicPr>
          <p:cNvPr id="8" name="7 Imagen" descr="C:\Users\Estercita\Google Drive\UOC - Máster en Ingeniería de Telecomunicación\TFM\Gráficas\6c.4. Pulsos_espectro_salida_SMF_y_FMF (1.4).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7720" y="4452451"/>
            <a:ext cx="2722751" cy="2144901"/>
          </a:xfrm>
          <a:prstGeom prst="rect">
            <a:avLst/>
          </a:prstGeom>
          <a:noFill/>
          <a:ln>
            <a:noFill/>
          </a:ln>
        </p:spPr>
      </p:pic>
    </p:spTree>
    <p:extLst>
      <p:ext uri="{BB962C8B-B14F-4D97-AF65-F5344CB8AC3E}">
        <p14:creationId xmlns:p14="http://schemas.microsoft.com/office/powerpoint/2010/main" val="15856121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Propagación por una FMF de 3 modos</a:t>
            </a:r>
            <a:endParaRPr lang="es-ES" dirty="0"/>
          </a:p>
        </p:txBody>
      </p:sp>
      <p:sp>
        <p:nvSpPr>
          <p:cNvPr id="3" name="2 Marcador de contenido"/>
          <p:cNvSpPr>
            <a:spLocks noGrp="1"/>
          </p:cNvSpPr>
          <p:nvPr>
            <p:ph idx="1"/>
          </p:nvPr>
        </p:nvSpPr>
        <p:spPr/>
        <p:txBody>
          <a:bodyPr/>
          <a:lstStyle/>
          <a:p>
            <a:r>
              <a:rPr lang="es-ES" b="1" dirty="0" smtClean="0"/>
              <a:t>Modos LP11a, LP11b y LP21:</a:t>
            </a:r>
          </a:p>
          <a:p>
            <a:pPr marL="114300" indent="0">
              <a:buNone/>
            </a:pPr>
            <a:r>
              <a:rPr lang="es-ES" sz="1600" dirty="0" smtClean="0"/>
              <a:t>    Análisis </a:t>
            </a:r>
            <a:r>
              <a:rPr lang="es-ES" sz="1600" dirty="0"/>
              <a:t>de la potencia de salida para </a:t>
            </a:r>
            <a:r>
              <a:rPr lang="es-ES" sz="1600" b="1" dirty="0"/>
              <a:t>diferentes distancias </a:t>
            </a:r>
            <a:r>
              <a:rPr lang="es-ES" sz="1600" dirty="0"/>
              <a:t>de </a:t>
            </a:r>
            <a:r>
              <a:rPr lang="es-ES" sz="1600" dirty="0" smtClean="0"/>
              <a:t>fibra</a:t>
            </a:r>
            <a:r>
              <a:rPr lang="es-ES" dirty="0" smtClean="0"/>
              <a:t>.</a:t>
            </a:r>
            <a:endParaRPr lang="es-ES" dirty="0"/>
          </a:p>
        </p:txBody>
      </p:sp>
      <p:sp>
        <p:nvSpPr>
          <p:cNvPr id="4" name="3 Marcador de número de diapositiva"/>
          <p:cNvSpPr>
            <a:spLocks noGrp="1"/>
          </p:cNvSpPr>
          <p:nvPr>
            <p:ph type="sldNum" sz="quarter" idx="12"/>
          </p:nvPr>
        </p:nvSpPr>
        <p:spPr/>
        <p:txBody>
          <a:bodyPr/>
          <a:lstStyle/>
          <a:p>
            <a:fld id="{4D1BB2E4-B006-4F43-B11D-46F6F5B3DA2B}" type="slidenum">
              <a:rPr lang="es-ES" smtClean="0"/>
              <a:t>25</a:t>
            </a:fld>
            <a:endParaRPr lang="es-ES"/>
          </a:p>
        </p:txBody>
      </p:sp>
      <p:pic>
        <p:nvPicPr>
          <p:cNvPr id="5" name="4 Imagen" descr="C:\Users\Estercita\Google Drive\UOC - Máster en Ingeniería de Telecomunicación\TFM\Gráficas\6.5. PotenciaVsDistancia.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3068960"/>
            <a:ext cx="3744416" cy="2520280"/>
          </a:xfrm>
          <a:prstGeom prst="rect">
            <a:avLst/>
          </a:prstGeom>
          <a:noFill/>
          <a:ln>
            <a:noFill/>
          </a:ln>
        </p:spPr>
      </p:pic>
      <p:pic>
        <p:nvPicPr>
          <p:cNvPr id="6" name="5 Imagen" descr="C:\Users\Estercita\Google Drive\UOC - Máster en Ingeniería de Telecomunicación\TFM\Gráficas\6.6. PotenciaVsDistanciaZOOM.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5622" y="3069583"/>
            <a:ext cx="3076818" cy="2519657"/>
          </a:xfrm>
          <a:prstGeom prst="rect">
            <a:avLst/>
          </a:prstGeom>
          <a:noFill/>
          <a:ln>
            <a:noFill/>
          </a:ln>
        </p:spPr>
      </p:pic>
      <p:sp>
        <p:nvSpPr>
          <p:cNvPr id="7" name="6 Flecha derecha"/>
          <p:cNvSpPr/>
          <p:nvPr/>
        </p:nvSpPr>
        <p:spPr>
          <a:xfrm>
            <a:off x="4716016" y="4329100"/>
            <a:ext cx="648072" cy="252028"/>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CuadroTexto"/>
          <p:cNvSpPr txBox="1"/>
          <p:nvPr/>
        </p:nvSpPr>
        <p:spPr>
          <a:xfrm>
            <a:off x="4618243" y="3933056"/>
            <a:ext cx="817853" cy="338554"/>
          </a:xfrm>
          <a:prstGeom prst="rect">
            <a:avLst/>
          </a:prstGeom>
          <a:noFill/>
        </p:spPr>
        <p:txBody>
          <a:bodyPr wrap="none" rtlCol="0">
            <a:spAutoFit/>
          </a:bodyPr>
          <a:lstStyle/>
          <a:p>
            <a:r>
              <a:rPr lang="es-ES" sz="1600" b="1" dirty="0" smtClean="0">
                <a:solidFill>
                  <a:schemeClr val="accent1"/>
                </a:solidFill>
              </a:rPr>
              <a:t>ZOOM</a:t>
            </a:r>
            <a:endParaRPr lang="es-ES" sz="1600" b="1" dirty="0">
              <a:solidFill>
                <a:schemeClr val="accent1"/>
              </a:solidFill>
            </a:endParaRPr>
          </a:p>
        </p:txBody>
      </p:sp>
    </p:spTree>
    <p:extLst>
      <p:ext uri="{BB962C8B-B14F-4D97-AF65-F5344CB8AC3E}">
        <p14:creationId xmlns:p14="http://schemas.microsoft.com/office/powerpoint/2010/main" val="4410088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Propagación por una FMF de 3 modos</a:t>
            </a:r>
            <a:endParaRPr lang="es-ES" dirty="0"/>
          </a:p>
        </p:txBody>
      </p:sp>
      <p:sp>
        <p:nvSpPr>
          <p:cNvPr id="3" name="2 Marcador de contenido"/>
          <p:cNvSpPr>
            <a:spLocks noGrp="1"/>
          </p:cNvSpPr>
          <p:nvPr>
            <p:ph idx="1"/>
          </p:nvPr>
        </p:nvSpPr>
        <p:spPr/>
        <p:txBody>
          <a:bodyPr/>
          <a:lstStyle/>
          <a:p>
            <a:r>
              <a:rPr lang="es-ES" b="1" dirty="0"/>
              <a:t>Modos LP11a, LP11b y LP21:</a:t>
            </a:r>
          </a:p>
          <a:p>
            <a:pPr marL="114300" indent="0">
              <a:buNone/>
            </a:pPr>
            <a:r>
              <a:rPr lang="es-ES" sz="1600" dirty="0"/>
              <a:t>    Análisis de la potencia de salida para </a:t>
            </a:r>
            <a:endParaRPr lang="es-ES" sz="1600" dirty="0" smtClean="0"/>
          </a:p>
          <a:p>
            <a:pPr marL="114300" indent="0">
              <a:buNone/>
            </a:pPr>
            <a:r>
              <a:rPr lang="es-ES" sz="1600" b="1" dirty="0"/>
              <a:t> </a:t>
            </a:r>
            <a:r>
              <a:rPr lang="es-ES" sz="1600" b="1" dirty="0" smtClean="0"/>
              <a:t>   diferentes </a:t>
            </a:r>
            <a:r>
              <a:rPr lang="es-ES" sz="1600" b="1" dirty="0"/>
              <a:t>distancias </a:t>
            </a:r>
            <a:r>
              <a:rPr lang="es-ES" sz="1600" dirty="0"/>
              <a:t>de </a:t>
            </a:r>
            <a:r>
              <a:rPr lang="es-ES" sz="1600" dirty="0" smtClean="0"/>
              <a:t>fibra con </a:t>
            </a:r>
            <a:r>
              <a:rPr lang="es-ES" sz="1600" b="1" dirty="0" smtClean="0"/>
              <a:t>diferentes </a:t>
            </a:r>
          </a:p>
          <a:p>
            <a:pPr marL="114300" indent="0">
              <a:buNone/>
            </a:pPr>
            <a:r>
              <a:rPr lang="es-ES" sz="1600" b="1" dirty="0"/>
              <a:t> </a:t>
            </a:r>
            <a:r>
              <a:rPr lang="es-ES" sz="1600" b="1" dirty="0" smtClean="0"/>
              <a:t>   pulsos</a:t>
            </a:r>
            <a:r>
              <a:rPr lang="es-ES" sz="1600" dirty="0" smtClean="0"/>
              <a:t>.</a:t>
            </a:r>
            <a:endParaRPr lang="es-ES" sz="1600" dirty="0"/>
          </a:p>
          <a:p>
            <a:endParaRPr lang="es-ES" dirty="0"/>
          </a:p>
        </p:txBody>
      </p:sp>
      <p:sp>
        <p:nvSpPr>
          <p:cNvPr id="4" name="3 Marcador de número de diapositiva"/>
          <p:cNvSpPr>
            <a:spLocks noGrp="1"/>
          </p:cNvSpPr>
          <p:nvPr>
            <p:ph type="sldNum" sz="quarter" idx="12"/>
          </p:nvPr>
        </p:nvSpPr>
        <p:spPr/>
        <p:txBody>
          <a:bodyPr/>
          <a:lstStyle/>
          <a:p>
            <a:fld id="{4D1BB2E4-B006-4F43-B11D-46F6F5B3DA2B}" type="slidenum">
              <a:rPr lang="es-ES" smtClean="0"/>
              <a:t>26</a:t>
            </a:fld>
            <a:endParaRPr lang="es-ES"/>
          </a:p>
        </p:txBody>
      </p:sp>
      <p:pic>
        <p:nvPicPr>
          <p:cNvPr id="5" name="4 Imagen" descr="C:\Users\Estercita\Google Drive\UOC - Máster en Ingeniería de Telecomunicación\TFM\Gráficas\8.1. Pulso_entrada.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1772816"/>
            <a:ext cx="2880320" cy="2232248"/>
          </a:xfrm>
          <a:prstGeom prst="rect">
            <a:avLst/>
          </a:prstGeom>
          <a:noFill/>
          <a:ln>
            <a:noFill/>
          </a:ln>
        </p:spPr>
      </p:pic>
      <p:pic>
        <p:nvPicPr>
          <p:cNvPr id="6" name="5 Imagen" descr="C:\Users\Estercita\Google Drive\UOC - Máster en Ingeniería de Telecomunicación\TFM\Gráficas\8.2. Pulso_espectro_entrad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4149080"/>
            <a:ext cx="3024336" cy="2376264"/>
          </a:xfrm>
          <a:prstGeom prst="rect">
            <a:avLst/>
          </a:prstGeom>
          <a:noFill/>
          <a:ln>
            <a:noFill/>
          </a:ln>
        </p:spPr>
      </p:pic>
      <p:pic>
        <p:nvPicPr>
          <p:cNvPr id="7" name="6 Imagen" descr="C:\Users\Estercita\Google Drive\UOC - Máster en Ingeniería de Telecomunicación\TFM\Gráficas\8.5. Potencia vs Distancia diferentes pulsos.PNG"/>
          <p:cNvPicPr/>
          <p:nvPr/>
        </p:nvPicPr>
        <p:blipFill>
          <a:blip r:embed="rId5">
            <a:extLst>
              <a:ext uri="{28A0092B-C50C-407E-A947-70E740481C1C}">
                <a14:useLocalDpi xmlns:a14="http://schemas.microsoft.com/office/drawing/2010/main" val="0"/>
              </a:ext>
            </a:extLst>
          </a:blip>
          <a:srcRect/>
          <a:stretch>
            <a:fillRect/>
          </a:stretch>
        </p:blipFill>
        <p:spPr bwMode="auto">
          <a:xfrm>
            <a:off x="4516204" y="4149080"/>
            <a:ext cx="3728204" cy="2376264"/>
          </a:xfrm>
          <a:prstGeom prst="rect">
            <a:avLst/>
          </a:prstGeom>
          <a:noFill/>
          <a:ln>
            <a:noFill/>
          </a:ln>
        </p:spPr>
      </p:pic>
    </p:spTree>
    <p:extLst>
      <p:ext uri="{BB962C8B-B14F-4D97-AF65-F5344CB8AC3E}">
        <p14:creationId xmlns:p14="http://schemas.microsoft.com/office/powerpoint/2010/main" val="10335930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Conclusiones</a:t>
            </a:r>
            <a:endParaRPr lang="es-ES" b="1" dirty="0"/>
          </a:p>
        </p:txBody>
      </p:sp>
      <p:sp>
        <p:nvSpPr>
          <p:cNvPr id="3" name="2 Marcador de contenido"/>
          <p:cNvSpPr>
            <a:spLocks noGrp="1"/>
          </p:cNvSpPr>
          <p:nvPr>
            <p:ph idx="1"/>
          </p:nvPr>
        </p:nvSpPr>
        <p:spPr>
          <a:xfrm>
            <a:off x="457200" y="1752600"/>
            <a:ext cx="8229600" cy="4844752"/>
          </a:xfrm>
        </p:spPr>
        <p:txBody>
          <a:bodyPr>
            <a:noAutofit/>
          </a:bodyPr>
          <a:lstStyle/>
          <a:p>
            <a:endParaRPr lang="es-ES" sz="1800" b="1" dirty="0" smtClean="0"/>
          </a:p>
          <a:p>
            <a:r>
              <a:rPr lang="es-ES" sz="1800" dirty="0" smtClean="0"/>
              <a:t>Se </a:t>
            </a:r>
            <a:r>
              <a:rPr lang="es-ES" sz="1800" dirty="0"/>
              <a:t>consigue </a:t>
            </a:r>
            <a:r>
              <a:rPr lang="es-ES" sz="1800" b="1" dirty="0"/>
              <a:t>aumentar la capacidad </a:t>
            </a:r>
            <a:r>
              <a:rPr lang="es-ES" sz="1800" dirty="0" smtClean="0"/>
              <a:t>de transmisión con </a:t>
            </a:r>
            <a:r>
              <a:rPr lang="es-ES" sz="1800" dirty="0"/>
              <a:t>las </a:t>
            </a:r>
            <a:r>
              <a:rPr lang="es-ES" sz="1800" b="1" dirty="0"/>
              <a:t>fibras de pocos modos (FMF</a:t>
            </a:r>
            <a:r>
              <a:rPr lang="es-ES" sz="1800" b="1" dirty="0" smtClean="0"/>
              <a:t>)</a:t>
            </a:r>
            <a:r>
              <a:rPr lang="es-ES" sz="1800" dirty="0" smtClean="0"/>
              <a:t>.</a:t>
            </a:r>
          </a:p>
          <a:p>
            <a:endParaRPr lang="es-ES" sz="1800" b="1" dirty="0" smtClean="0"/>
          </a:p>
          <a:p>
            <a:r>
              <a:rPr lang="es-ES" sz="1800" dirty="0"/>
              <a:t>S</a:t>
            </a:r>
            <a:r>
              <a:rPr lang="es-ES" sz="1800" dirty="0" smtClean="0"/>
              <a:t>e puede </a:t>
            </a:r>
            <a:r>
              <a:rPr lang="es-ES" sz="1800" b="1" dirty="0" smtClean="0"/>
              <a:t>transmitir por dos y tres modos</a:t>
            </a:r>
            <a:r>
              <a:rPr lang="es-ES" sz="1800" dirty="0" smtClean="0"/>
              <a:t> logrando </a:t>
            </a:r>
            <a:r>
              <a:rPr lang="es-ES" sz="1800" b="1" dirty="0" smtClean="0"/>
              <a:t>aumentar la capacidad</a:t>
            </a:r>
            <a:r>
              <a:rPr lang="es-ES" sz="1800" dirty="0" smtClean="0"/>
              <a:t> sin sobrepasar </a:t>
            </a:r>
            <a:r>
              <a:rPr lang="es-ES" sz="1800" dirty="0"/>
              <a:t>el límite establecido por Shannon. </a:t>
            </a:r>
            <a:endParaRPr lang="es-ES" sz="1800" dirty="0" smtClean="0"/>
          </a:p>
          <a:p>
            <a:endParaRPr lang="es-ES" sz="1800" b="1" dirty="0" smtClean="0"/>
          </a:p>
          <a:p>
            <a:r>
              <a:rPr lang="es-ES" sz="1800" dirty="0"/>
              <a:t>T</a:t>
            </a:r>
            <a:r>
              <a:rPr lang="es-ES" sz="1800" dirty="0" smtClean="0"/>
              <a:t>ransmitir </a:t>
            </a:r>
            <a:r>
              <a:rPr lang="es-ES" sz="1800" b="1" dirty="0"/>
              <a:t>pulsos más estrechos en frecuencia </a:t>
            </a:r>
            <a:r>
              <a:rPr lang="es-ES" sz="1800" dirty="0"/>
              <a:t>presenta </a:t>
            </a:r>
            <a:r>
              <a:rPr lang="es-ES" sz="1800" b="1" dirty="0"/>
              <a:t>mejores resultados en el nivel de potencia</a:t>
            </a:r>
            <a:r>
              <a:rPr lang="es-ES" sz="1800" dirty="0"/>
              <a:t> de salida para diferentes distancias</a:t>
            </a:r>
            <a:r>
              <a:rPr lang="es-ES" sz="1800" dirty="0" smtClean="0"/>
              <a:t>.</a:t>
            </a:r>
          </a:p>
          <a:p>
            <a:endParaRPr lang="es-ES" sz="1800" dirty="0"/>
          </a:p>
          <a:p>
            <a:r>
              <a:rPr lang="es-ES" sz="1800" dirty="0" smtClean="0"/>
              <a:t>Como </a:t>
            </a:r>
            <a:r>
              <a:rPr lang="es-ES" sz="1800" b="1" dirty="0" smtClean="0"/>
              <a:t>líneas futuras </a:t>
            </a:r>
            <a:r>
              <a:rPr lang="es-ES" sz="1800" dirty="0" smtClean="0"/>
              <a:t>plantearía:</a:t>
            </a:r>
          </a:p>
          <a:p>
            <a:pPr lvl="1"/>
            <a:r>
              <a:rPr lang="es-ES" sz="1400" dirty="0" smtClean="0"/>
              <a:t>Analizar la BER del sistema. </a:t>
            </a:r>
          </a:p>
          <a:p>
            <a:pPr lvl="1"/>
            <a:r>
              <a:rPr lang="es-ES" sz="1400" dirty="0" smtClean="0"/>
              <a:t>Aumentar el número de modos. </a:t>
            </a:r>
          </a:p>
          <a:p>
            <a:pPr lvl="1"/>
            <a:r>
              <a:rPr lang="es-ES" sz="1400" dirty="0" smtClean="0"/>
              <a:t>Añadir nuevos  modos LP y examinar su comportamiento comparándolos con la SMF.</a:t>
            </a:r>
            <a:endParaRPr lang="es-ES" sz="1400" dirty="0"/>
          </a:p>
        </p:txBody>
      </p:sp>
      <p:sp>
        <p:nvSpPr>
          <p:cNvPr id="4" name="3 Marcador de número de diapositiva"/>
          <p:cNvSpPr>
            <a:spLocks noGrp="1"/>
          </p:cNvSpPr>
          <p:nvPr>
            <p:ph type="sldNum" sz="quarter" idx="12"/>
          </p:nvPr>
        </p:nvSpPr>
        <p:spPr/>
        <p:txBody>
          <a:bodyPr/>
          <a:lstStyle/>
          <a:p>
            <a:fld id="{4D1BB2E4-B006-4F43-B11D-46F6F5B3DA2B}" type="slidenum">
              <a:rPr lang="es-ES" smtClean="0"/>
              <a:t>27</a:t>
            </a:fld>
            <a:endParaRPr lang="es-ES"/>
          </a:p>
        </p:txBody>
      </p:sp>
    </p:spTree>
    <p:extLst>
      <p:ext uri="{BB962C8B-B14F-4D97-AF65-F5344CB8AC3E}">
        <p14:creationId xmlns:p14="http://schemas.microsoft.com/office/powerpoint/2010/main" val="13187864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114300" indent="0">
              <a:buNone/>
            </a:pPr>
            <a:endParaRPr lang="es-ES" dirty="0"/>
          </a:p>
          <a:p>
            <a:pPr marL="114300" indent="0">
              <a:buNone/>
            </a:pPr>
            <a:endParaRPr lang="es-ES" dirty="0"/>
          </a:p>
          <a:p>
            <a:pPr marL="114300" indent="0" algn="ctr">
              <a:buNone/>
            </a:pPr>
            <a:r>
              <a:rPr lang="es-ES" sz="3200" b="1" dirty="0" smtClean="0"/>
              <a:t>Muchas gracias!</a:t>
            </a:r>
          </a:p>
          <a:p>
            <a:pPr marL="114300" indent="0" algn="ctr">
              <a:buNone/>
            </a:pPr>
            <a:endParaRPr lang="es-ES" sz="1000" dirty="0"/>
          </a:p>
          <a:p>
            <a:pPr marL="114300" indent="0" algn="ctr">
              <a:buNone/>
            </a:pPr>
            <a:endParaRPr lang="es-ES" sz="1000" dirty="0" smtClean="0"/>
          </a:p>
          <a:p>
            <a:pPr marL="114300" indent="0" algn="ctr">
              <a:buNone/>
            </a:pPr>
            <a:endParaRPr lang="es-ES" sz="1000" dirty="0"/>
          </a:p>
          <a:p>
            <a:pPr marL="114300" indent="0" algn="r">
              <a:buNone/>
            </a:pPr>
            <a:r>
              <a:rPr lang="es-ES" sz="2000" b="1" dirty="0" smtClean="0">
                <a:solidFill>
                  <a:schemeClr val="accent1"/>
                </a:solidFill>
              </a:rPr>
              <a:t>Técnicas </a:t>
            </a:r>
            <a:r>
              <a:rPr lang="es-ES" sz="2000" b="1" dirty="0">
                <a:solidFill>
                  <a:schemeClr val="accent1"/>
                </a:solidFill>
              </a:rPr>
              <a:t>de multiplexación por división en el </a:t>
            </a:r>
            <a:r>
              <a:rPr lang="es-ES" sz="2000" b="1" dirty="0" smtClean="0">
                <a:solidFill>
                  <a:schemeClr val="accent1"/>
                </a:solidFill>
              </a:rPr>
              <a:t/>
            </a:r>
            <a:br>
              <a:rPr lang="es-ES" sz="2000" b="1" dirty="0" smtClean="0">
                <a:solidFill>
                  <a:schemeClr val="accent1"/>
                </a:solidFill>
              </a:rPr>
            </a:br>
            <a:r>
              <a:rPr lang="es-ES" sz="2000" b="1" dirty="0" smtClean="0">
                <a:solidFill>
                  <a:schemeClr val="accent1"/>
                </a:solidFill>
              </a:rPr>
              <a:t>espacio </a:t>
            </a:r>
            <a:r>
              <a:rPr lang="es-ES" sz="2000" b="1" dirty="0">
                <a:solidFill>
                  <a:schemeClr val="accent1"/>
                </a:solidFill>
              </a:rPr>
              <a:t>(SDM): estudio e </a:t>
            </a:r>
            <a:r>
              <a:rPr lang="es-ES" sz="2000" b="1" dirty="0" smtClean="0">
                <a:solidFill>
                  <a:schemeClr val="accent1"/>
                </a:solidFill>
              </a:rPr>
              <a:t>implementación</a:t>
            </a:r>
          </a:p>
          <a:p>
            <a:pPr marL="114300" indent="0" algn="ctr">
              <a:buNone/>
            </a:pPr>
            <a:endParaRPr lang="es-ES" sz="1600" dirty="0" smtClean="0"/>
          </a:p>
          <a:p>
            <a:pPr marL="114300" indent="0" algn="r">
              <a:buNone/>
            </a:pPr>
            <a:r>
              <a:rPr lang="es-ES" sz="2000" b="1" i="1" dirty="0">
                <a:solidFill>
                  <a:schemeClr val="accent1"/>
                </a:solidFill>
              </a:rPr>
              <a:t>Alumna: </a:t>
            </a:r>
            <a:r>
              <a:rPr lang="es-ES" sz="2000" i="1" dirty="0">
                <a:solidFill>
                  <a:schemeClr val="accent1"/>
                </a:solidFill>
              </a:rPr>
              <a:t>Ester </a:t>
            </a:r>
            <a:r>
              <a:rPr lang="es-ES" sz="2000" i="1" dirty="0" smtClean="0">
                <a:solidFill>
                  <a:schemeClr val="accent1"/>
                </a:solidFill>
              </a:rPr>
              <a:t>Serrano </a:t>
            </a:r>
            <a:r>
              <a:rPr lang="es-ES" sz="2000" i="1" dirty="0">
                <a:solidFill>
                  <a:schemeClr val="accent1"/>
                </a:solidFill>
              </a:rPr>
              <a:t>J</a:t>
            </a:r>
            <a:r>
              <a:rPr lang="es-ES" sz="2000" i="1" dirty="0" smtClean="0">
                <a:solidFill>
                  <a:schemeClr val="accent1"/>
                </a:solidFill>
              </a:rPr>
              <a:t>iménez</a:t>
            </a:r>
            <a:endParaRPr lang="es-ES" sz="2000" b="1" i="1" dirty="0">
              <a:solidFill>
                <a:schemeClr val="accent1"/>
              </a:solidFill>
            </a:endParaRPr>
          </a:p>
        </p:txBody>
      </p:sp>
      <p:sp>
        <p:nvSpPr>
          <p:cNvPr id="4" name="3 Marcador de número de diapositiva"/>
          <p:cNvSpPr>
            <a:spLocks noGrp="1"/>
          </p:cNvSpPr>
          <p:nvPr>
            <p:ph type="sldNum" sz="quarter" idx="12"/>
          </p:nvPr>
        </p:nvSpPr>
        <p:spPr/>
        <p:txBody>
          <a:bodyPr/>
          <a:lstStyle/>
          <a:p>
            <a:fld id="{4D1BB2E4-B006-4F43-B11D-46F6F5B3DA2B}" type="slidenum">
              <a:rPr lang="es-ES" smtClean="0"/>
              <a:t>28</a:t>
            </a:fld>
            <a:endParaRPr lang="es-ES"/>
          </a:p>
        </p:txBody>
      </p:sp>
      <p:sp>
        <p:nvSpPr>
          <p:cNvPr id="5" name="4 CuadroTexto"/>
          <p:cNvSpPr txBox="1"/>
          <p:nvPr/>
        </p:nvSpPr>
        <p:spPr>
          <a:xfrm>
            <a:off x="2906636" y="332656"/>
            <a:ext cx="3465564" cy="1446550"/>
          </a:xfrm>
          <a:prstGeom prst="rect">
            <a:avLst/>
          </a:prstGeom>
          <a:noFill/>
        </p:spPr>
        <p:txBody>
          <a:bodyPr wrap="none" rtlCol="0">
            <a:spAutoFit/>
          </a:bodyPr>
          <a:lstStyle/>
          <a:p>
            <a:r>
              <a:rPr lang="es-ES" sz="8800" i="1" dirty="0" err="1">
                <a:solidFill>
                  <a:schemeClr val="accent1"/>
                </a:solidFill>
                <a:latin typeface="Brush Script MT" pitchFamily="66" charset="0"/>
              </a:rPr>
              <a:t>The</a:t>
            </a:r>
            <a:r>
              <a:rPr lang="es-ES" sz="8800" i="1" dirty="0">
                <a:solidFill>
                  <a:schemeClr val="accent1"/>
                </a:solidFill>
                <a:latin typeface="Brush Script MT" pitchFamily="66" charset="0"/>
              </a:rPr>
              <a:t> </a:t>
            </a:r>
            <a:r>
              <a:rPr lang="es-ES" sz="8800" i="1" dirty="0" err="1">
                <a:solidFill>
                  <a:schemeClr val="accent1"/>
                </a:solidFill>
                <a:latin typeface="Brush Script MT" pitchFamily="66" charset="0"/>
              </a:rPr>
              <a:t>end</a:t>
            </a:r>
            <a:r>
              <a:rPr lang="es-ES" sz="8800" i="1" dirty="0" smtClean="0">
                <a:solidFill>
                  <a:schemeClr val="accent1"/>
                </a:solidFill>
                <a:latin typeface="Brush Script MT" pitchFamily="66" charset="0"/>
              </a:rPr>
              <a:t>.</a:t>
            </a:r>
            <a:endParaRPr lang="es-ES" sz="8800" i="1" dirty="0">
              <a:solidFill>
                <a:schemeClr val="accent1"/>
              </a:solidFill>
              <a:latin typeface="Brush Script MT" pitchFamily="66" charset="0"/>
            </a:endParaRPr>
          </a:p>
        </p:txBody>
      </p:sp>
      <p:pic>
        <p:nvPicPr>
          <p:cNvPr id="6" name="Picture 0" descr="marca_UOC_blau_paper.png"/>
          <p:cNvPicPr/>
          <p:nvPr/>
        </p:nvPicPr>
        <p:blipFill>
          <a:blip r:embed="rId2" cstate="print"/>
          <a:stretch>
            <a:fillRect/>
          </a:stretch>
        </p:blipFill>
        <p:spPr>
          <a:xfrm>
            <a:off x="314348" y="5224507"/>
            <a:ext cx="2592288" cy="663138"/>
          </a:xfrm>
          <a:prstGeom prst="rect">
            <a:avLst/>
          </a:prstGeom>
        </p:spPr>
      </p:pic>
      <p:sp>
        <p:nvSpPr>
          <p:cNvPr id="7" name="6 CuadroTexto"/>
          <p:cNvSpPr txBox="1"/>
          <p:nvPr/>
        </p:nvSpPr>
        <p:spPr>
          <a:xfrm>
            <a:off x="333944" y="5887645"/>
            <a:ext cx="2572692" cy="523220"/>
          </a:xfrm>
          <a:prstGeom prst="rect">
            <a:avLst/>
          </a:prstGeom>
          <a:noFill/>
        </p:spPr>
        <p:txBody>
          <a:bodyPr wrap="none" rtlCol="0">
            <a:spAutoFit/>
          </a:bodyPr>
          <a:lstStyle/>
          <a:p>
            <a:r>
              <a:rPr lang="es-ES" sz="1400" b="1" i="1" dirty="0" smtClean="0">
                <a:solidFill>
                  <a:srgbClr val="002060"/>
                </a:solidFill>
                <a:latin typeface="Times New Roman" pitchFamily="18" charset="0"/>
                <a:cs typeface="Times New Roman" pitchFamily="18" charset="0"/>
              </a:rPr>
              <a:t>Máster Universitario en </a:t>
            </a:r>
          </a:p>
          <a:p>
            <a:r>
              <a:rPr lang="es-ES" sz="1400" b="1" i="1" dirty="0" smtClean="0">
                <a:solidFill>
                  <a:srgbClr val="002060"/>
                </a:solidFill>
                <a:latin typeface="Times New Roman" pitchFamily="18" charset="0"/>
                <a:cs typeface="Times New Roman" pitchFamily="18" charset="0"/>
              </a:rPr>
              <a:t>Ingeniería de Telecomunicación</a:t>
            </a:r>
            <a:endParaRPr lang="es-ES" sz="1400" b="1" i="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203508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introducción</a:t>
            </a:r>
            <a:endParaRPr lang="es-ES" b="1" dirty="0"/>
          </a:p>
        </p:txBody>
      </p:sp>
      <p:sp>
        <p:nvSpPr>
          <p:cNvPr id="3" name="2 Marcador de contenido"/>
          <p:cNvSpPr>
            <a:spLocks noGrp="1"/>
          </p:cNvSpPr>
          <p:nvPr>
            <p:ph idx="1"/>
          </p:nvPr>
        </p:nvSpPr>
        <p:spPr/>
        <p:txBody>
          <a:bodyPr>
            <a:normAutofit/>
          </a:bodyPr>
          <a:lstStyle/>
          <a:p>
            <a:r>
              <a:rPr lang="es-ES" sz="2200" dirty="0" smtClean="0"/>
              <a:t>La capacidad de la fibra óptica:</a:t>
            </a:r>
          </a:p>
          <a:p>
            <a:endParaRPr lang="es-ES" sz="2200" dirty="0" smtClean="0"/>
          </a:p>
          <a:p>
            <a:pPr marL="114300" indent="0">
              <a:buNone/>
            </a:pPr>
            <a:endParaRPr lang="es-ES" sz="1200" dirty="0" smtClean="0"/>
          </a:p>
          <a:p>
            <a:pPr marL="114300" indent="0">
              <a:buNone/>
            </a:pPr>
            <a:endParaRPr lang="es-ES" sz="1200" dirty="0" smtClean="0"/>
          </a:p>
          <a:p>
            <a:r>
              <a:rPr lang="es-ES" sz="2200" dirty="0" smtClean="0"/>
              <a:t>¿Qué hacer para aumentar la capacidad?</a:t>
            </a:r>
          </a:p>
          <a:p>
            <a:endParaRPr lang="es-ES" sz="1800" dirty="0"/>
          </a:p>
          <a:p>
            <a:endParaRPr lang="es-ES" sz="1800" dirty="0"/>
          </a:p>
        </p:txBody>
      </p:sp>
      <p:sp>
        <p:nvSpPr>
          <p:cNvPr id="4" name="3 Marcador de número de diapositiva"/>
          <p:cNvSpPr>
            <a:spLocks noGrp="1"/>
          </p:cNvSpPr>
          <p:nvPr>
            <p:ph type="sldNum" sz="quarter" idx="12"/>
          </p:nvPr>
        </p:nvSpPr>
        <p:spPr/>
        <p:txBody>
          <a:bodyPr/>
          <a:lstStyle/>
          <a:p>
            <a:fld id="{4D1BB2E4-B006-4F43-B11D-46F6F5B3DA2B}" type="slidenum">
              <a:rPr lang="es-ES" smtClean="0"/>
              <a:t>3</a:t>
            </a:fld>
            <a:endParaRPr lang="es-ES"/>
          </a:p>
        </p:txBody>
      </p:sp>
      <p:sp>
        <p:nvSpPr>
          <p:cNvPr id="5" name="4 Rectángulo"/>
          <p:cNvSpPr/>
          <p:nvPr/>
        </p:nvSpPr>
        <p:spPr>
          <a:xfrm>
            <a:off x="899592" y="2276872"/>
            <a:ext cx="3204356" cy="57606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S" sz="1600" dirty="0" smtClean="0"/>
              <a:t>Límite teórico impuesto sobre las fibras monomodo (SMF)</a:t>
            </a:r>
            <a:endParaRPr lang="es-ES" sz="1600" dirty="0"/>
          </a:p>
        </p:txBody>
      </p:sp>
      <p:sp>
        <p:nvSpPr>
          <p:cNvPr id="6" name="5 Rectángulo"/>
          <p:cNvSpPr/>
          <p:nvPr/>
        </p:nvSpPr>
        <p:spPr>
          <a:xfrm>
            <a:off x="4932040" y="2276872"/>
            <a:ext cx="3528392" cy="57606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S" sz="1600" dirty="0" smtClean="0"/>
              <a:t>Fórmula de Shannon combinada con efectos no-lineales</a:t>
            </a:r>
            <a:endParaRPr lang="es-ES" sz="1600" dirty="0"/>
          </a:p>
        </p:txBody>
      </p:sp>
      <p:sp>
        <p:nvSpPr>
          <p:cNvPr id="7" name="6 Flecha izquierda y derecha"/>
          <p:cNvSpPr/>
          <p:nvPr/>
        </p:nvSpPr>
        <p:spPr>
          <a:xfrm>
            <a:off x="4211960" y="2420888"/>
            <a:ext cx="648072" cy="288032"/>
          </a:xfrm>
          <a:prstGeom prst="lef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s-ES"/>
          </a:p>
        </p:txBody>
      </p:sp>
      <p:sp>
        <p:nvSpPr>
          <p:cNvPr id="8" name="7 Rectángulo"/>
          <p:cNvSpPr/>
          <p:nvPr/>
        </p:nvSpPr>
        <p:spPr>
          <a:xfrm>
            <a:off x="899593" y="3609020"/>
            <a:ext cx="2088232" cy="75608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S" sz="1600" dirty="0" smtClean="0"/>
              <a:t>Introducir múltiples caminos ópticos paralelos</a:t>
            </a:r>
            <a:endParaRPr lang="es-ES" sz="1600" dirty="0"/>
          </a:p>
        </p:txBody>
      </p:sp>
      <p:sp>
        <p:nvSpPr>
          <p:cNvPr id="10" name="9 Rectángulo"/>
          <p:cNvSpPr/>
          <p:nvPr/>
        </p:nvSpPr>
        <p:spPr>
          <a:xfrm>
            <a:off x="539551" y="4725144"/>
            <a:ext cx="2088233" cy="57606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S" sz="1600" dirty="0" smtClean="0"/>
              <a:t>Fibras </a:t>
            </a:r>
            <a:r>
              <a:rPr lang="es-ES" sz="1600" dirty="0" err="1" smtClean="0"/>
              <a:t>multinúcleo</a:t>
            </a:r>
            <a:r>
              <a:rPr lang="es-ES" sz="1600" dirty="0" smtClean="0"/>
              <a:t> (MCF)</a:t>
            </a:r>
            <a:endParaRPr lang="es-ES" sz="1600" dirty="0"/>
          </a:p>
        </p:txBody>
      </p:sp>
      <p:sp>
        <p:nvSpPr>
          <p:cNvPr id="11" name="10 Rectángulo"/>
          <p:cNvSpPr/>
          <p:nvPr/>
        </p:nvSpPr>
        <p:spPr>
          <a:xfrm>
            <a:off x="2843808" y="5013176"/>
            <a:ext cx="2016224" cy="58444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S" sz="1600" dirty="0" smtClean="0"/>
              <a:t>Fibras </a:t>
            </a:r>
            <a:r>
              <a:rPr lang="es-ES" sz="1600" dirty="0" err="1" smtClean="0"/>
              <a:t>multimodo</a:t>
            </a:r>
            <a:r>
              <a:rPr lang="es-ES" sz="1600" dirty="0" smtClean="0"/>
              <a:t>(MMF)</a:t>
            </a:r>
            <a:endParaRPr lang="es-ES" sz="1600" dirty="0"/>
          </a:p>
        </p:txBody>
      </p:sp>
      <p:sp>
        <p:nvSpPr>
          <p:cNvPr id="12" name="11 Elipse"/>
          <p:cNvSpPr/>
          <p:nvPr/>
        </p:nvSpPr>
        <p:spPr>
          <a:xfrm>
            <a:off x="3779912" y="3429000"/>
            <a:ext cx="2520280" cy="1181351"/>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S" sz="1600" b="1" dirty="0" smtClean="0"/>
              <a:t>Multiplexación por división en el espacio (SDM)</a:t>
            </a:r>
            <a:endParaRPr lang="es-ES" sz="1600" b="1" dirty="0"/>
          </a:p>
        </p:txBody>
      </p:sp>
      <p:sp>
        <p:nvSpPr>
          <p:cNvPr id="13" name="12 Flecha derecha"/>
          <p:cNvSpPr/>
          <p:nvPr/>
        </p:nvSpPr>
        <p:spPr>
          <a:xfrm>
            <a:off x="3059832" y="3861048"/>
            <a:ext cx="648072" cy="288032"/>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s-ES"/>
          </a:p>
        </p:txBody>
      </p:sp>
      <p:cxnSp>
        <p:nvCxnSpPr>
          <p:cNvPr id="23" name="22 Conector angular"/>
          <p:cNvCxnSpPr>
            <a:stCxn id="12" idx="3"/>
            <a:endCxn id="10" idx="0"/>
          </p:cNvCxnSpPr>
          <p:nvPr/>
        </p:nvCxnSpPr>
        <p:spPr>
          <a:xfrm rot="5400000">
            <a:off x="2722434" y="3298580"/>
            <a:ext cx="287798" cy="256533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Conector angular"/>
          <p:cNvCxnSpPr>
            <a:stCxn id="12" idx="4"/>
            <a:endCxn id="11" idx="0"/>
          </p:cNvCxnSpPr>
          <p:nvPr/>
        </p:nvCxnSpPr>
        <p:spPr>
          <a:xfrm rot="5400000">
            <a:off x="4244574" y="4217697"/>
            <a:ext cx="402825" cy="118813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26 Rectángulo"/>
          <p:cNvSpPr/>
          <p:nvPr/>
        </p:nvSpPr>
        <p:spPr>
          <a:xfrm>
            <a:off x="6588224" y="4221088"/>
            <a:ext cx="2227593" cy="57606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S" sz="1600" dirty="0" smtClean="0"/>
              <a:t>Fibras </a:t>
            </a:r>
            <a:r>
              <a:rPr lang="es-ES" sz="1600" dirty="0" err="1" smtClean="0"/>
              <a:t>multielemento</a:t>
            </a:r>
            <a:r>
              <a:rPr lang="es-ES" sz="1600" dirty="0" smtClean="0"/>
              <a:t> (MEF)</a:t>
            </a:r>
            <a:endParaRPr lang="es-ES" sz="1600" dirty="0"/>
          </a:p>
        </p:txBody>
      </p:sp>
      <p:sp>
        <p:nvSpPr>
          <p:cNvPr id="28" name="27 Rectángulo"/>
          <p:cNvSpPr/>
          <p:nvPr/>
        </p:nvSpPr>
        <p:spPr>
          <a:xfrm>
            <a:off x="5480484" y="5284440"/>
            <a:ext cx="2979948" cy="73684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ES" sz="1600" dirty="0"/>
              <a:t>Fibra de cristal de banda prohibida fotónica de núcleo </a:t>
            </a:r>
            <a:r>
              <a:rPr lang="es-ES" sz="1600" dirty="0" smtClean="0"/>
              <a:t>hueco (HC-PBCF)</a:t>
            </a:r>
            <a:endParaRPr lang="es-ES" sz="1600" dirty="0"/>
          </a:p>
        </p:txBody>
      </p:sp>
      <p:cxnSp>
        <p:nvCxnSpPr>
          <p:cNvPr id="39" name="38 Conector angular"/>
          <p:cNvCxnSpPr>
            <a:stCxn id="12" idx="6"/>
            <a:endCxn id="27" idx="0"/>
          </p:cNvCxnSpPr>
          <p:nvPr/>
        </p:nvCxnSpPr>
        <p:spPr>
          <a:xfrm>
            <a:off x="6300192" y="4019676"/>
            <a:ext cx="1401829" cy="20141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40 Conector angular"/>
          <p:cNvCxnSpPr>
            <a:stCxn id="12" idx="5"/>
            <a:endCxn id="28" idx="0"/>
          </p:cNvCxnSpPr>
          <p:nvPr/>
        </p:nvCxnSpPr>
        <p:spPr>
          <a:xfrm rot="16200000" flipH="1">
            <a:off x="6027235" y="4341217"/>
            <a:ext cx="847094" cy="103935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41 Flecha abajo"/>
          <p:cNvSpPr/>
          <p:nvPr/>
        </p:nvSpPr>
        <p:spPr>
          <a:xfrm>
            <a:off x="3707904" y="5652864"/>
            <a:ext cx="288032" cy="584448"/>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s-ES"/>
          </a:p>
        </p:txBody>
      </p:sp>
      <p:sp>
        <p:nvSpPr>
          <p:cNvPr id="43" name="42 Rectángulo redondeado"/>
          <p:cNvSpPr/>
          <p:nvPr/>
        </p:nvSpPr>
        <p:spPr>
          <a:xfrm>
            <a:off x="3347864" y="6309320"/>
            <a:ext cx="1044116" cy="36004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accent1"/>
                </a:solidFill>
              </a:rPr>
              <a:t>MATLAB</a:t>
            </a:r>
            <a:endParaRPr lang="es-ES" sz="1600" b="1" dirty="0">
              <a:solidFill>
                <a:schemeClr val="accent1"/>
              </a:solidFill>
            </a:endParaRPr>
          </a:p>
        </p:txBody>
      </p:sp>
      <p:sp>
        <p:nvSpPr>
          <p:cNvPr id="44" name="43 Rectángulo redondeado"/>
          <p:cNvSpPr/>
          <p:nvPr/>
        </p:nvSpPr>
        <p:spPr>
          <a:xfrm>
            <a:off x="2051720" y="5733256"/>
            <a:ext cx="1744960" cy="3600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accent1"/>
                </a:solidFill>
              </a:rPr>
              <a:t>Fibra de pocos modos (FMF)</a:t>
            </a:r>
            <a:endParaRPr lang="es-ES" sz="1600" b="1" dirty="0">
              <a:solidFill>
                <a:schemeClr val="accent1"/>
              </a:solidFill>
            </a:endParaRPr>
          </a:p>
        </p:txBody>
      </p:sp>
    </p:spTree>
    <p:extLst>
      <p:ext uri="{BB962C8B-B14F-4D97-AF65-F5344CB8AC3E}">
        <p14:creationId xmlns:p14="http://schemas.microsoft.com/office/powerpoint/2010/main" val="330436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OBJETIVOS</a:t>
            </a:r>
            <a:endParaRPr lang="es-ES" b="1" dirty="0"/>
          </a:p>
        </p:txBody>
      </p:sp>
      <p:sp>
        <p:nvSpPr>
          <p:cNvPr id="3" name="2 Marcador de contenido"/>
          <p:cNvSpPr>
            <a:spLocks noGrp="1"/>
          </p:cNvSpPr>
          <p:nvPr>
            <p:ph idx="1"/>
          </p:nvPr>
        </p:nvSpPr>
        <p:spPr/>
        <p:txBody>
          <a:bodyPr>
            <a:normAutofit fontScale="92500"/>
          </a:bodyPr>
          <a:lstStyle/>
          <a:p>
            <a:pPr marL="114300" lvl="0" indent="0">
              <a:buNone/>
            </a:pPr>
            <a:r>
              <a:rPr lang="es-ES" b="1" dirty="0" smtClean="0">
                <a:solidFill>
                  <a:schemeClr val="accent1">
                    <a:lumMod val="75000"/>
                  </a:schemeClr>
                </a:solidFill>
              </a:rPr>
              <a:t>1.</a:t>
            </a:r>
            <a:r>
              <a:rPr lang="es-ES" b="1" dirty="0" smtClean="0"/>
              <a:t> Investigar diferentes tipos de fibras que usan SDM.</a:t>
            </a:r>
            <a:endParaRPr lang="es-ES" b="1" dirty="0"/>
          </a:p>
          <a:p>
            <a:pPr marL="114300" indent="0">
              <a:buNone/>
            </a:pPr>
            <a:r>
              <a:rPr lang="es-ES" b="1" dirty="0"/>
              <a:t> </a:t>
            </a:r>
          </a:p>
          <a:p>
            <a:pPr marL="114300" lvl="0" indent="0">
              <a:buNone/>
            </a:pPr>
            <a:r>
              <a:rPr lang="es-ES" b="1" dirty="0" smtClean="0">
                <a:solidFill>
                  <a:schemeClr val="accent1">
                    <a:lumMod val="75000"/>
                  </a:schemeClr>
                </a:solidFill>
              </a:rPr>
              <a:t>2.</a:t>
            </a:r>
            <a:r>
              <a:rPr lang="es-ES" b="1" dirty="0" smtClean="0"/>
              <a:t> Comprender </a:t>
            </a:r>
            <a:r>
              <a:rPr lang="es-ES" b="1" dirty="0"/>
              <a:t>el módulo con la rutina SSPROP de Matlab.</a:t>
            </a:r>
          </a:p>
          <a:p>
            <a:pPr marL="114300" indent="0">
              <a:buNone/>
            </a:pPr>
            <a:r>
              <a:rPr lang="es-ES" b="1" dirty="0"/>
              <a:t> </a:t>
            </a:r>
          </a:p>
          <a:p>
            <a:pPr marL="114300" lvl="0" indent="0">
              <a:buNone/>
            </a:pPr>
            <a:r>
              <a:rPr lang="es-ES" b="1" dirty="0" smtClean="0">
                <a:solidFill>
                  <a:schemeClr val="accent1">
                    <a:lumMod val="75000"/>
                  </a:schemeClr>
                </a:solidFill>
              </a:rPr>
              <a:t>3.</a:t>
            </a:r>
            <a:r>
              <a:rPr lang="es-ES" b="1" dirty="0" smtClean="0"/>
              <a:t> Diseño </a:t>
            </a:r>
            <a:r>
              <a:rPr lang="es-ES" b="1" dirty="0"/>
              <a:t>e implementación de uno de estos </a:t>
            </a:r>
            <a:r>
              <a:rPr lang="es-ES" b="1" dirty="0" smtClean="0"/>
              <a:t>tipos de fibra en </a:t>
            </a:r>
            <a:r>
              <a:rPr lang="es-ES" b="1" dirty="0"/>
              <a:t>Matlab.</a:t>
            </a:r>
          </a:p>
          <a:p>
            <a:pPr marL="114300" indent="0">
              <a:buNone/>
            </a:pPr>
            <a:r>
              <a:rPr lang="es-ES" b="1" dirty="0"/>
              <a:t> </a:t>
            </a:r>
          </a:p>
          <a:p>
            <a:pPr marL="114300" lvl="0" indent="0">
              <a:buNone/>
            </a:pPr>
            <a:r>
              <a:rPr lang="es-ES" b="1" dirty="0" smtClean="0">
                <a:solidFill>
                  <a:schemeClr val="accent1">
                    <a:lumMod val="75000"/>
                  </a:schemeClr>
                </a:solidFill>
              </a:rPr>
              <a:t>4.</a:t>
            </a:r>
            <a:r>
              <a:rPr lang="es-ES" b="1" dirty="0" smtClean="0"/>
              <a:t> Efectuar </a:t>
            </a:r>
            <a:r>
              <a:rPr lang="es-ES" b="1" dirty="0"/>
              <a:t>diferentes simulaciones para entender el comportamiento de la fibra.</a:t>
            </a:r>
          </a:p>
          <a:p>
            <a:pPr marL="114300" indent="0">
              <a:buNone/>
            </a:pPr>
            <a:r>
              <a:rPr lang="es-ES" b="1" dirty="0"/>
              <a:t> </a:t>
            </a:r>
          </a:p>
          <a:p>
            <a:pPr marL="114300" indent="0">
              <a:buNone/>
            </a:pPr>
            <a:r>
              <a:rPr lang="es-ES" b="1" dirty="0" smtClean="0">
                <a:solidFill>
                  <a:schemeClr val="accent1">
                    <a:lumMod val="75000"/>
                  </a:schemeClr>
                </a:solidFill>
              </a:rPr>
              <a:t>5.</a:t>
            </a:r>
            <a:r>
              <a:rPr lang="es-ES" b="1" dirty="0" smtClean="0"/>
              <a:t> Analizar los </a:t>
            </a:r>
            <a:r>
              <a:rPr lang="es-ES" b="1" dirty="0"/>
              <a:t>resultados.</a:t>
            </a:r>
          </a:p>
        </p:txBody>
      </p:sp>
      <p:sp>
        <p:nvSpPr>
          <p:cNvPr id="4" name="3 Marcador de número de diapositiva"/>
          <p:cNvSpPr>
            <a:spLocks noGrp="1"/>
          </p:cNvSpPr>
          <p:nvPr>
            <p:ph type="sldNum" sz="quarter" idx="12"/>
          </p:nvPr>
        </p:nvSpPr>
        <p:spPr/>
        <p:txBody>
          <a:bodyPr/>
          <a:lstStyle/>
          <a:p>
            <a:fld id="{4D1BB2E4-B006-4F43-B11D-46F6F5B3DA2B}" type="slidenum">
              <a:rPr lang="es-ES" smtClean="0"/>
              <a:t>4</a:t>
            </a:fld>
            <a:endParaRPr lang="es-ES"/>
          </a:p>
        </p:txBody>
      </p:sp>
    </p:spTree>
    <p:extLst>
      <p:ext uri="{BB962C8B-B14F-4D97-AF65-F5344CB8AC3E}">
        <p14:creationId xmlns:p14="http://schemas.microsoft.com/office/powerpoint/2010/main" val="2817267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t>Fibra óptica</a:t>
            </a:r>
            <a:endParaRPr lang="es-ES" b="1" dirty="0"/>
          </a:p>
        </p:txBody>
      </p:sp>
      <p:sp>
        <p:nvSpPr>
          <p:cNvPr id="3" name="2 Marcador de contenido"/>
          <p:cNvSpPr>
            <a:spLocks noGrp="1"/>
          </p:cNvSpPr>
          <p:nvPr>
            <p:ph idx="1"/>
          </p:nvPr>
        </p:nvSpPr>
        <p:spPr/>
        <p:txBody>
          <a:bodyPr/>
          <a:lstStyle/>
          <a:p>
            <a:r>
              <a:rPr lang="es-ES" b="1" dirty="0" smtClean="0"/>
              <a:t>¿Qué es la fibra óptica?</a:t>
            </a:r>
          </a:p>
          <a:p>
            <a:endParaRPr lang="es-ES" dirty="0" smtClean="0"/>
          </a:p>
          <a:p>
            <a:r>
              <a:rPr lang="es-ES" dirty="0" smtClean="0"/>
              <a:t>La </a:t>
            </a:r>
            <a:r>
              <a:rPr lang="es-ES" dirty="0"/>
              <a:t>transmisión se produce gracias a los fenómenos físicos de </a:t>
            </a:r>
            <a:r>
              <a:rPr lang="es-ES" b="1" dirty="0"/>
              <a:t>reflexión</a:t>
            </a:r>
            <a:r>
              <a:rPr lang="es-ES" dirty="0"/>
              <a:t> y </a:t>
            </a:r>
            <a:r>
              <a:rPr lang="es-ES" b="1" dirty="0"/>
              <a:t>refracción</a:t>
            </a:r>
            <a:r>
              <a:rPr lang="es-ES" dirty="0"/>
              <a:t>.</a:t>
            </a:r>
          </a:p>
        </p:txBody>
      </p:sp>
      <p:sp>
        <p:nvSpPr>
          <p:cNvPr id="4" name="3 Marcador de número de diapositiva"/>
          <p:cNvSpPr>
            <a:spLocks noGrp="1"/>
          </p:cNvSpPr>
          <p:nvPr>
            <p:ph type="sldNum" sz="quarter" idx="12"/>
          </p:nvPr>
        </p:nvSpPr>
        <p:spPr/>
        <p:txBody>
          <a:bodyPr/>
          <a:lstStyle/>
          <a:p>
            <a:fld id="{4D1BB2E4-B006-4F43-B11D-46F6F5B3DA2B}" type="slidenum">
              <a:rPr lang="es-ES" smtClean="0"/>
              <a:t>5</a:t>
            </a:fld>
            <a:endParaRPr lang="es-ES"/>
          </a:p>
        </p:txBody>
      </p:sp>
      <p:pic>
        <p:nvPicPr>
          <p:cNvPr id="5" name="4 Imagen" descr="onda rebotando sobre una superficie."/>
          <p:cNvPicPr/>
          <p:nvPr/>
        </p:nvPicPr>
        <p:blipFill rotWithShape="1">
          <a:blip r:embed="rId3">
            <a:extLst>
              <a:ext uri="{28A0092B-C50C-407E-A947-70E740481C1C}">
                <a14:useLocalDpi xmlns:a14="http://schemas.microsoft.com/office/drawing/2010/main" val="0"/>
              </a:ext>
            </a:extLst>
          </a:blip>
          <a:srcRect l="9542" t="9198" r="15774" b="18396"/>
          <a:stretch/>
        </p:blipFill>
        <p:spPr bwMode="auto">
          <a:xfrm>
            <a:off x="899592" y="4057243"/>
            <a:ext cx="3312368" cy="1676013"/>
          </a:xfrm>
          <a:prstGeom prst="rect">
            <a:avLst/>
          </a:prstGeom>
          <a:noFill/>
          <a:ln>
            <a:noFill/>
          </a:ln>
          <a:extLst>
            <a:ext uri="{53640926-AAD7-44D8-BBD7-CCE9431645EC}">
              <a14:shadowObscured xmlns:a14="http://schemas.microsoft.com/office/drawing/2010/main"/>
            </a:ext>
          </a:extLst>
        </p:spPr>
      </p:pic>
      <p:pic>
        <p:nvPicPr>
          <p:cNvPr id="6" name="5 Imagen" descr="Refracción"/>
          <p:cNvPicPr/>
          <p:nvPr/>
        </p:nvPicPr>
        <p:blipFill rotWithShape="1">
          <a:blip r:embed="rId4">
            <a:extLst>
              <a:ext uri="{28A0092B-C50C-407E-A947-70E740481C1C}">
                <a14:useLocalDpi xmlns:a14="http://schemas.microsoft.com/office/drawing/2010/main" val="0"/>
              </a:ext>
            </a:extLst>
          </a:blip>
          <a:srcRect l="6853" t="4775" r="4880" b="5409"/>
          <a:stretch/>
        </p:blipFill>
        <p:spPr bwMode="auto">
          <a:xfrm>
            <a:off x="4788024" y="4083526"/>
            <a:ext cx="3550920" cy="1649730"/>
          </a:xfrm>
          <a:prstGeom prst="rect">
            <a:avLst/>
          </a:prstGeom>
          <a:noFill/>
          <a:ln>
            <a:noFill/>
          </a:ln>
          <a:extLst>
            <a:ext uri="{53640926-AAD7-44D8-BBD7-CCE9431645EC}">
              <a14:shadowObscured xmlns:a14="http://schemas.microsoft.com/office/drawing/2010/main"/>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3135" y="5886028"/>
            <a:ext cx="141922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4945206" y="5949280"/>
            <a:ext cx="1426994" cy="338554"/>
          </a:xfrm>
          <a:prstGeom prst="rect">
            <a:avLst/>
          </a:prstGeom>
          <a:noFill/>
        </p:spPr>
        <p:txBody>
          <a:bodyPr wrap="none" rtlCol="0">
            <a:spAutoFit/>
          </a:bodyPr>
          <a:lstStyle/>
          <a:p>
            <a:r>
              <a:rPr lang="es-ES" sz="1600" b="1" dirty="0" smtClean="0"/>
              <a:t>Ley de Snell:</a:t>
            </a:r>
            <a:endParaRPr lang="es-ES" sz="1600" b="1" dirty="0"/>
          </a:p>
        </p:txBody>
      </p:sp>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7744" y="5970612"/>
            <a:ext cx="52387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Flecha abajo"/>
          <p:cNvSpPr/>
          <p:nvPr/>
        </p:nvSpPr>
        <p:spPr>
          <a:xfrm rot="1184743">
            <a:off x="2519374" y="3385687"/>
            <a:ext cx="232039" cy="587348"/>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Flecha abajo"/>
          <p:cNvSpPr/>
          <p:nvPr/>
        </p:nvSpPr>
        <p:spPr>
          <a:xfrm rot="18786593">
            <a:off x="5246031" y="3442959"/>
            <a:ext cx="233086" cy="566737"/>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94566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Modos de propagación</a:t>
            </a:r>
            <a:endParaRPr lang="es-ES" b="1"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normAutofit/>
              </a:bodyPr>
              <a:lstStyle/>
              <a:p>
                <a:pPr marL="114300" indent="0">
                  <a:buNone/>
                </a:pPr>
                <a:r>
                  <a:rPr lang="es-ES" sz="1600" dirty="0" smtClean="0"/>
                  <a:t>Los modos se clasifican en:</a:t>
                </a:r>
              </a:p>
              <a:p>
                <a:pPr marL="114300" indent="0">
                  <a:buNone/>
                </a:pPr>
                <a:endParaRPr lang="es-ES" sz="1000" dirty="0"/>
              </a:p>
              <a:p>
                <a:pPr lvl="0"/>
                <a:r>
                  <a:rPr lang="es-ES" sz="1600" b="1" dirty="0"/>
                  <a:t>Modo TE </a:t>
                </a:r>
                <a:r>
                  <a:rPr lang="es-ES" sz="1600" dirty="0"/>
                  <a:t>(Transversal eléctrico): </a:t>
                </a:r>
                <a14:m>
                  <m:oMath xmlns:m="http://schemas.openxmlformats.org/officeDocument/2006/math">
                    <m:acc>
                      <m:accPr>
                        <m:chr m:val="⃑"/>
                        <m:ctrlPr>
                          <a:rPr lang="es-ES" sz="1600" i="1" smtClean="0">
                            <a:latin typeface="Cambria Math"/>
                          </a:rPr>
                        </m:ctrlPr>
                      </m:accPr>
                      <m:e>
                        <m:r>
                          <a:rPr lang="es-ES" sz="1600" b="0" i="1" smtClean="0">
                            <a:latin typeface="Cambria Math"/>
                          </a:rPr>
                          <m:t>𝐸</m:t>
                        </m:r>
                      </m:e>
                    </m:acc>
                    <m:r>
                      <a:rPr lang="es-ES" sz="1600" b="0" i="1" smtClean="0">
                        <a:latin typeface="Cambria Math"/>
                      </a:rPr>
                      <m:t>=0</m:t>
                    </m:r>
                  </m:oMath>
                </a14:m>
                <a:r>
                  <a:rPr lang="es-ES" sz="1600" dirty="0"/>
                  <a:t> </a:t>
                </a:r>
              </a:p>
              <a:p>
                <a:pPr lvl="0"/>
                <a:r>
                  <a:rPr lang="es-ES" sz="1600" b="1" dirty="0"/>
                  <a:t>Modo TM </a:t>
                </a:r>
                <a:r>
                  <a:rPr lang="es-ES" sz="1600" dirty="0"/>
                  <a:t>(Transversal magnético): </a:t>
                </a:r>
                <a14:m>
                  <m:oMath xmlns:m="http://schemas.openxmlformats.org/officeDocument/2006/math">
                    <m:acc>
                      <m:accPr>
                        <m:chr m:val="⃑"/>
                        <m:ctrlPr>
                          <a:rPr lang="es-ES" sz="1600" i="1">
                            <a:latin typeface="Cambria Math"/>
                          </a:rPr>
                        </m:ctrlPr>
                      </m:accPr>
                      <m:e>
                        <m:r>
                          <a:rPr lang="es-ES" sz="1600" b="0" i="1" smtClean="0">
                            <a:latin typeface="Cambria Math"/>
                          </a:rPr>
                          <m:t>𝐵</m:t>
                        </m:r>
                      </m:e>
                    </m:acc>
                    <m:r>
                      <a:rPr lang="es-ES" sz="1600" i="1">
                        <a:latin typeface="Cambria Math"/>
                      </a:rPr>
                      <m:t>=0 </m:t>
                    </m:r>
                  </m:oMath>
                </a14:m>
                <a:endParaRPr lang="es-ES" sz="1600" dirty="0"/>
              </a:p>
              <a:p>
                <a:pPr lvl="0"/>
                <a:r>
                  <a:rPr lang="es-ES" sz="1600" b="1" dirty="0"/>
                  <a:t>Modo TEM </a:t>
                </a:r>
                <a:r>
                  <a:rPr lang="es-ES" sz="1600" dirty="0"/>
                  <a:t>(Transversal electromagnético): </a:t>
                </a:r>
                <a14:m>
                  <m:oMath xmlns:m="http://schemas.openxmlformats.org/officeDocument/2006/math">
                    <m:acc>
                      <m:accPr>
                        <m:chr m:val="⃑"/>
                        <m:ctrlPr>
                          <a:rPr lang="es-ES" sz="1600" i="1">
                            <a:latin typeface="Cambria Math"/>
                          </a:rPr>
                        </m:ctrlPr>
                      </m:accPr>
                      <m:e>
                        <m:r>
                          <a:rPr lang="es-ES" sz="1600" i="1">
                            <a:latin typeface="Cambria Math"/>
                          </a:rPr>
                          <m:t>𝐸</m:t>
                        </m:r>
                      </m:e>
                    </m:acc>
                    <m:r>
                      <a:rPr lang="es-ES" sz="1600" i="1">
                        <a:latin typeface="Cambria Math"/>
                      </a:rPr>
                      <m:t>=0 </m:t>
                    </m:r>
                  </m:oMath>
                </a14:m>
                <a:r>
                  <a:rPr lang="es-ES" sz="1600" dirty="0" smtClean="0"/>
                  <a:t>y </a:t>
                </a:r>
                <a14:m>
                  <m:oMath xmlns:m="http://schemas.openxmlformats.org/officeDocument/2006/math">
                    <m:acc>
                      <m:accPr>
                        <m:chr m:val="⃑"/>
                        <m:ctrlPr>
                          <a:rPr lang="es-ES" sz="1600" i="1">
                            <a:latin typeface="Cambria Math"/>
                          </a:rPr>
                        </m:ctrlPr>
                      </m:accPr>
                      <m:e>
                        <m:r>
                          <a:rPr lang="es-ES" sz="1600" b="0" i="1" smtClean="0">
                            <a:latin typeface="Cambria Math"/>
                          </a:rPr>
                          <m:t>𝐵</m:t>
                        </m:r>
                      </m:e>
                    </m:acc>
                    <m:r>
                      <a:rPr lang="es-ES" sz="1600" i="1">
                        <a:latin typeface="Cambria Math"/>
                      </a:rPr>
                      <m:t>=0 </m:t>
                    </m:r>
                  </m:oMath>
                </a14:m>
                <a:r>
                  <a:rPr lang="es-ES" sz="1600" dirty="0"/>
                  <a:t> </a:t>
                </a:r>
              </a:p>
              <a:p>
                <a:pPr lvl="0"/>
                <a:r>
                  <a:rPr lang="es-ES" sz="1600" b="1" dirty="0"/>
                  <a:t>Modo HE o EH </a:t>
                </a:r>
                <a:r>
                  <a:rPr lang="es-ES" sz="1600" dirty="0"/>
                  <a:t>(Híbrido</a:t>
                </a:r>
                <a:r>
                  <a:rPr lang="es-ES" sz="1600" dirty="0" smtClean="0"/>
                  <a:t>): </a:t>
                </a:r>
                <a14:m>
                  <m:oMath xmlns:m="http://schemas.openxmlformats.org/officeDocument/2006/math">
                    <m:acc>
                      <m:accPr>
                        <m:chr m:val="⃑"/>
                        <m:ctrlPr>
                          <a:rPr lang="es-ES" sz="1600" i="1">
                            <a:latin typeface="Cambria Math"/>
                          </a:rPr>
                        </m:ctrlPr>
                      </m:accPr>
                      <m:e>
                        <m:r>
                          <a:rPr lang="es-ES" sz="1600" i="1">
                            <a:latin typeface="Cambria Math"/>
                          </a:rPr>
                          <m:t>𝐸</m:t>
                        </m:r>
                      </m:e>
                    </m:acc>
                    <m:r>
                      <a:rPr lang="es-ES" sz="1600" i="1" smtClean="0">
                        <a:latin typeface="Cambria Math"/>
                      </a:rPr>
                      <m:t>≠</m:t>
                    </m:r>
                    <m:r>
                      <a:rPr lang="es-ES" sz="1600" i="1">
                        <a:latin typeface="Cambria Math"/>
                      </a:rPr>
                      <m:t>0</m:t>
                    </m:r>
                  </m:oMath>
                </a14:m>
                <a:r>
                  <a:rPr lang="es-ES" sz="1600" dirty="0" smtClean="0"/>
                  <a:t> y </a:t>
                </a:r>
                <a14:m>
                  <m:oMath xmlns:m="http://schemas.openxmlformats.org/officeDocument/2006/math">
                    <m:acc>
                      <m:accPr>
                        <m:chr m:val="⃑"/>
                        <m:ctrlPr>
                          <a:rPr lang="es-ES" sz="1600" i="1">
                            <a:latin typeface="Cambria Math"/>
                          </a:rPr>
                        </m:ctrlPr>
                      </m:accPr>
                      <m:e>
                        <m:r>
                          <a:rPr lang="es-ES" sz="1600" i="1">
                            <a:latin typeface="Cambria Math"/>
                          </a:rPr>
                          <m:t>𝐵</m:t>
                        </m:r>
                      </m:e>
                    </m:acc>
                    <m:r>
                      <a:rPr lang="es-ES" sz="1600" i="1">
                        <a:latin typeface="Cambria Math"/>
                      </a:rPr>
                      <m:t>≠0 </m:t>
                    </m:r>
                  </m:oMath>
                </a14:m>
                <a:endParaRPr lang="es-ES" sz="1600" dirty="0"/>
              </a:p>
              <a:p>
                <a:endParaRPr lang="es-ES"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3"/>
                <a:stretch>
                  <a:fillRect t="-418"/>
                </a:stretch>
              </a:blipFill>
            </p:spPr>
            <p:txBody>
              <a:bodyPr/>
              <a:lstStyle/>
              <a:p>
                <a:r>
                  <a:rPr lang="es-ES">
                    <a:noFill/>
                  </a:rPr>
                  <a:t> </a:t>
                </a:r>
              </a:p>
            </p:txBody>
          </p:sp>
        </mc:Fallback>
      </mc:AlternateContent>
      <p:sp>
        <p:nvSpPr>
          <p:cNvPr id="4" name="3 Marcador de número de diapositiva"/>
          <p:cNvSpPr>
            <a:spLocks noGrp="1"/>
          </p:cNvSpPr>
          <p:nvPr>
            <p:ph type="sldNum" sz="quarter" idx="12"/>
          </p:nvPr>
        </p:nvSpPr>
        <p:spPr/>
        <p:txBody>
          <a:bodyPr/>
          <a:lstStyle/>
          <a:p>
            <a:fld id="{4D1BB2E4-B006-4F43-B11D-46F6F5B3DA2B}" type="slidenum">
              <a:rPr lang="es-ES" smtClean="0"/>
              <a:t>6</a:t>
            </a:fld>
            <a:endParaRPr lang="es-ES"/>
          </a:p>
        </p:txBody>
      </p:sp>
      <p:pic>
        <p:nvPicPr>
          <p:cNvPr id="5" name="4 Imagen"/>
          <p:cNvPicPr/>
          <p:nvPr/>
        </p:nvPicPr>
        <p:blipFill rotWithShape="1">
          <a:blip r:embed="rId4"/>
          <a:srcRect l="2542" r="3420" b="48993"/>
          <a:stretch/>
        </p:blipFill>
        <p:spPr bwMode="auto">
          <a:xfrm>
            <a:off x="683567" y="4149080"/>
            <a:ext cx="4046855" cy="1278890"/>
          </a:xfrm>
          <a:prstGeom prst="rect">
            <a:avLst/>
          </a:prstGeom>
          <a:ln>
            <a:noFill/>
          </a:ln>
          <a:extLst>
            <a:ext uri="{53640926-AAD7-44D8-BBD7-CCE9431645EC}">
              <a14:shadowObscured xmlns:a14="http://schemas.microsoft.com/office/drawing/2010/main"/>
            </a:ext>
          </a:extLst>
        </p:spPr>
      </p:pic>
      <p:pic>
        <p:nvPicPr>
          <p:cNvPr id="6" name="5 Imagen"/>
          <p:cNvPicPr/>
          <p:nvPr/>
        </p:nvPicPr>
        <p:blipFill>
          <a:blip r:embed="rId5"/>
          <a:stretch>
            <a:fillRect/>
          </a:stretch>
        </p:blipFill>
        <p:spPr>
          <a:xfrm>
            <a:off x="5148064" y="3717033"/>
            <a:ext cx="3600400" cy="2664296"/>
          </a:xfrm>
          <a:prstGeom prst="rect">
            <a:avLst/>
          </a:prstGeom>
        </p:spPr>
      </p:pic>
      <p:sp>
        <p:nvSpPr>
          <p:cNvPr id="7" name="6 CuadroTexto"/>
          <p:cNvSpPr txBox="1"/>
          <p:nvPr/>
        </p:nvSpPr>
        <p:spPr>
          <a:xfrm>
            <a:off x="611560" y="3810526"/>
            <a:ext cx="2553904" cy="338554"/>
          </a:xfrm>
          <a:prstGeom prst="rect">
            <a:avLst/>
          </a:prstGeom>
          <a:noFill/>
        </p:spPr>
        <p:txBody>
          <a:bodyPr wrap="none" rtlCol="0">
            <a:spAutoFit/>
          </a:bodyPr>
          <a:lstStyle/>
          <a:p>
            <a:r>
              <a:rPr lang="es-ES" sz="1600" b="1" dirty="0" smtClean="0"/>
              <a:t>Ecuaciones de Maxwell</a:t>
            </a:r>
            <a:endParaRPr lang="es-ES" sz="1600" b="1" dirty="0"/>
          </a:p>
        </p:txBody>
      </p:sp>
      <p:sp>
        <p:nvSpPr>
          <p:cNvPr id="8" name="7 Flecha doblada hacia arriba"/>
          <p:cNvSpPr/>
          <p:nvPr/>
        </p:nvSpPr>
        <p:spPr>
          <a:xfrm rot="5400000">
            <a:off x="4456785" y="5416425"/>
            <a:ext cx="518462" cy="720079"/>
          </a:xfrm>
          <a:prstGeom prst="ben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9" name="8 CuadroTexto"/>
              <p:cNvSpPr txBox="1"/>
              <p:nvPr/>
            </p:nvSpPr>
            <p:spPr>
              <a:xfrm>
                <a:off x="2675259" y="5517232"/>
                <a:ext cx="1680717" cy="261610"/>
              </a:xfrm>
              <a:prstGeom prst="rect">
                <a:avLst/>
              </a:prstGeom>
              <a:noFill/>
            </p:spPr>
            <p:txBody>
              <a:bodyPr wrap="none" rtlCol="0">
                <a:spAutoFit/>
              </a:bodyPr>
              <a:lstStyle/>
              <a:p>
                <a:r>
                  <a:rPr lang="es-ES" sz="1100" dirty="0"/>
                  <a:t>C</a:t>
                </a:r>
                <a:r>
                  <a:rPr lang="es-ES" sz="1100" dirty="0" smtClean="0"/>
                  <a:t>ondición </a:t>
                </a:r>
                <a14:m>
                  <m:oMath xmlns:m="http://schemas.openxmlformats.org/officeDocument/2006/math">
                    <m:sSub>
                      <m:sSubPr>
                        <m:ctrlPr>
                          <a:rPr lang="es-ES" sz="1100" i="1">
                            <a:latin typeface="Cambria Math"/>
                          </a:rPr>
                        </m:ctrlPr>
                      </m:sSubPr>
                      <m:e>
                        <m:r>
                          <a:rPr lang="es-ES" sz="1100" i="1">
                            <a:latin typeface="Cambria Math"/>
                          </a:rPr>
                          <m:t>𝑛</m:t>
                        </m:r>
                      </m:e>
                      <m:sub>
                        <m:r>
                          <a:rPr lang="es-ES" sz="1100" i="1">
                            <a:latin typeface="Cambria Math"/>
                          </a:rPr>
                          <m:t>1</m:t>
                        </m:r>
                      </m:sub>
                    </m:sSub>
                    <m:r>
                      <a:rPr lang="es-ES" sz="1100" i="1">
                        <a:latin typeface="Cambria Math"/>
                      </a:rPr>
                      <m:t>−</m:t>
                    </m:r>
                    <m:sSub>
                      <m:sSubPr>
                        <m:ctrlPr>
                          <a:rPr lang="es-ES" sz="1100" i="1">
                            <a:latin typeface="Cambria Math"/>
                          </a:rPr>
                        </m:ctrlPr>
                      </m:sSubPr>
                      <m:e>
                        <m:r>
                          <a:rPr lang="es-ES" sz="1100" i="1">
                            <a:latin typeface="Cambria Math"/>
                          </a:rPr>
                          <m:t>𝑛</m:t>
                        </m:r>
                      </m:e>
                      <m:sub>
                        <m:r>
                          <a:rPr lang="es-ES" sz="1100" i="1">
                            <a:latin typeface="Cambria Math"/>
                          </a:rPr>
                          <m:t>2</m:t>
                        </m:r>
                      </m:sub>
                    </m:sSub>
                    <m:r>
                      <a:rPr lang="es-ES" sz="1100" i="1">
                        <a:latin typeface="Cambria Math"/>
                      </a:rPr>
                      <m:t>≪1</m:t>
                    </m:r>
                  </m:oMath>
                </a14:m>
                <a:endParaRPr lang="es-ES" sz="1100" dirty="0"/>
              </a:p>
            </p:txBody>
          </p:sp>
        </mc:Choice>
        <mc:Fallback xmlns="">
          <p:sp>
            <p:nvSpPr>
              <p:cNvPr id="9" name="8 CuadroTexto"/>
              <p:cNvSpPr txBox="1">
                <a:spLocks noRot="1" noChangeAspect="1" noMove="1" noResize="1" noEditPoints="1" noAdjustHandles="1" noChangeArrowheads="1" noChangeShapeType="1" noTextEdit="1"/>
              </p:cNvSpPr>
              <p:nvPr/>
            </p:nvSpPr>
            <p:spPr>
              <a:xfrm>
                <a:off x="2675259" y="5517232"/>
                <a:ext cx="1680717" cy="261610"/>
              </a:xfrm>
              <a:prstGeom prst="rect">
                <a:avLst/>
              </a:prstGeom>
              <a:blipFill rotWithShape="1">
                <a:blip r:embed="rId6"/>
                <a:stretch>
                  <a:fillRect t="-2326" b="-13953"/>
                </a:stretch>
              </a:blipFill>
            </p:spPr>
            <p:txBody>
              <a:bodyPr/>
              <a:lstStyle/>
              <a:p>
                <a:r>
                  <a:rPr lang="es-ES">
                    <a:noFill/>
                  </a:rPr>
                  <a:t> </a:t>
                </a:r>
              </a:p>
            </p:txBody>
          </p:sp>
        </mc:Fallback>
      </mc:AlternateContent>
      <p:sp>
        <p:nvSpPr>
          <p:cNvPr id="10" name="9 CuadroTexto"/>
          <p:cNvSpPr txBox="1"/>
          <p:nvPr/>
        </p:nvSpPr>
        <p:spPr>
          <a:xfrm>
            <a:off x="1672814" y="5949280"/>
            <a:ext cx="3259226" cy="461665"/>
          </a:xfrm>
          <a:prstGeom prst="rect">
            <a:avLst/>
          </a:prstGeom>
          <a:noFill/>
        </p:spPr>
        <p:txBody>
          <a:bodyPr wrap="none" rtlCol="0">
            <a:spAutoFit/>
          </a:bodyPr>
          <a:lstStyle/>
          <a:p>
            <a:r>
              <a:rPr lang="es-ES" sz="1200" b="1" dirty="0"/>
              <a:t>A</a:t>
            </a:r>
            <a:r>
              <a:rPr lang="es-ES" sz="1200" b="1" dirty="0" smtClean="0"/>
              <a:t>proximación de </a:t>
            </a:r>
            <a:r>
              <a:rPr lang="es-ES" sz="1200" b="1" dirty="0"/>
              <a:t>modos débilmente </a:t>
            </a:r>
            <a:endParaRPr lang="es-ES" sz="1200" b="1" dirty="0" smtClean="0"/>
          </a:p>
          <a:p>
            <a:r>
              <a:rPr lang="es-ES" sz="1200" b="1" dirty="0" smtClean="0"/>
              <a:t>guiados </a:t>
            </a:r>
            <a:r>
              <a:rPr lang="es-ES" sz="1200" b="1" dirty="0"/>
              <a:t> </a:t>
            </a:r>
            <a:r>
              <a:rPr lang="es-ES" sz="1200" b="1" dirty="0" smtClean="0"/>
              <a:t>o </a:t>
            </a:r>
            <a:r>
              <a:rPr lang="es-ES" sz="1200" b="1" i="1" dirty="0" err="1"/>
              <a:t>weakly-guided</a:t>
            </a:r>
            <a:r>
              <a:rPr lang="es-ES" sz="1200" b="1" i="1" dirty="0"/>
              <a:t> </a:t>
            </a:r>
            <a:r>
              <a:rPr lang="es-ES" sz="1200" b="1" i="1" dirty="0" err="1"/>
              <a:t>modes</a:t>
            </a:r>
            <a:r>
              <a:rPr lang="es-ES" sz="1200" b="1" i="1" dirty="0"/>
              <a:t> </a:t>
            </a:r>
            <a:r>
              <a:rPr lang="es-ES" sz="1200" b="1" dirty="0"/>
              <a:t>(WGM</a:t>
            </a:r>
            <a:r>
              <a:rPr lang="es-ES" sz="1200" b="1" dirty="0" smtClean="0"/>
              <a:t>)</a:t>
            </a:r>
            <a:endParaRPr lang="es-ES" sz="1200" b="1" dirty="0"/>
          </a:p>
        </p:txBody>
      </p:sp>
    </p:spTree>
    <p:extLst>
      <p:ext uri="{BB962C8B-B14F-4D97-AF65-F5344CB8AC3E}">
        <p14:creationId xmlns:p14="http://schemas.microsoft.com/office/powerpoint/2010/main" val="2005216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TIPOS DE MULTIPLEXACIÓN</a:t>
            </a:r>
            <a:endParaRPr lang="es-ES" b="1"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lstStyle/>
              <a:p>
                <a:r>
                  <a:rPr lang="es-ES" sz="2000" b="1" dirty="0" smtClean="0"/>
                  <a:t>¿Qué es la multiplexación?</a:t>
                </a:r>
              </a:p>
              <a:p>
                <a:pPr marL="114300" indent="0">
                  <a:buNone/>
                </a:pPr>
                <a:endParaRPr lang="es-ES" sz="2000" b="1" dirty="0" smtClean="0"/>
              </a:p>
              <a:p>
                <a:pPr lvl="1"/>
                <a:r>
                  <a:rPr lang="es-ES" sz="1600" dirty="0" smtClean="0"/>
                  <a:t>Técnica de combinar varias señales y transmitirlas por un solo medio de transmisión.</a:t>
                </a:r>
              </a:p>
              <a:p>
                <a:pPr marL="411480" lvl="1" indent="0">
                  <a:buNone/>
                </a:pPr>
                <a:endParaRPr lang="es-ES" sz="1600" dirty="0" smtClean="0"/>
              </a:p>
              <a:p>
                <a:pPr lvl="1"/>
                <a:r>
                  <a:rPr lang="es-ES" sz="1600" dirty="0" smtClean="0"/>
                  <a:t>Se comparte capacidad de transmisión en un mismo enlace</a:t>
                </a:r>
                <a:r>
                  <a:rPr lang="es-ES" sz="1600" dirty="0" smtClean="0">
                    <a:sym typeface="Wingdings" pitchFamily="2" charset="2"/>
                  </a:rPr>
                  <a:t>: Eficiencia</a:t>
                </a:r>
                <a14:m>
                  <m:oMath xmlns:m="http://schemas.openxmlformats.org/officeDocument/2006/math">
                    <m:r>
                      <a:rPr lang="es-ES" sz="1600" i="1" smtClean="0">
                        <a:latin typeface="Cambria Math"/>
                        <a:ea typeface="Cambria Math"/>
                        <a:sym typeface="Wingdings" pitchFamily="2" charset="2"/>
                      </a:rPr>
                      <m:t>↑↑</m:t>
                    </m:r>
                  </m:oMath>
                </a14:m>
                <a:endParaRPr lang="es-ES" sz="1600" dirty="0" smtClean="0"/>
              </a:p>
              <a:p>
                <a:pPr marL="411480" lvl="1" indent="0">
                  <a:buNone/>
                </a:pPr>
                <a:endParaRPr lang="es-ES" sz="1600" dirty="0" smtClean="0"/>
              </a:p>
              <a:p>
                <a:pPr lvl="1"/>
                <a:r>
                  <a:rPr lang="es-ES" sz="1600" dirty="0"/>
                  <a:t>L</a:t>
                </a:r>
                <a:r>
                  <a:rPr lang="es-ES" sz="1600" dirty="0" smtClean="0"/>
                  <a:t>os </a:t>
                </a:r>
                <a:r>
                  <a:rPr lang="es-ES" sz="1600" dirty="0"/>
                  <a:t>datos ópticos pueden transportarse empleando diferentes dimensiones </a:t>
                </a:r>
                <a:r>
                  <a:rPr lang="es-ES" sz="1600" dirty="0" smtClean="0"/>
                  <a:t>físicas: tiempo</a:t>
                </a:r>
                <a:r>
                  <a:rPr lang="es-ES" sz="1600" dirty="0"/>
                  <a:t>, </a:t>
                </a:r>
                <a:r>
                  <a:rPr lang="es-ES" sz="1600" dirty="0" smtClean="0"/>
                  <a:t>frecuencia</a:t>
                </a:r>
                <a:r>
                  <a:rPr lang="es-ES" sz="1600" dirty="0"/>
                  <a:t>, </a:t>
                </a:r>
                <a:r>
                  <a:rPr lang="es-ES" sz="1600" dirty="0" smtClean="0"/>
                  <a:t>espacio</a:t>
                </a:r>
                <a:r>
                  <a:rPr lang="es-ES" sz="1600" dirty="0"/>
                  <a:t>, </a:t>
                </a:r>
                <a:r>
                  <a:rPr lang="es-ES" sz="1600" dirty="0" smtClean="0"/>
                  <a:t>polaridad</a:t>
                </a:r>
                <a:r>
                  <a:rPr lang="es-ES" sz="1600" dirty="0"/>
                  <a:t>, </a:t>
                </a:r>
                <a:r>
                  <a:rPr lang="es-ES" sz="1600" dirty="0" smtClean="0"/>
                  <a:t>etc.</a:t>
                </a:r>
                <a:endParaRPr lang="es-ES" sz="1600" dirty="0"/>
              </a:p>
              <a:p>
                <a:endParaRPr lang="es-ES" sz="16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3"/>
                <a:stretch>
                  <a:fillRect t="-697"/>
                </a:stretch>
              </a:blipFill>
            </p:spPr>
            <p:txBody>
              <a:bodyPr/>
              <a:lstStyle/>
              <a:p>
                <a:r>
                  <a:rPr lang="es-ES">
                    <a:noFill/>
                  </a:rPr>
                  <a:t> </a:t>
                </a:r>
              </a:p>
            </p:txBody>
          </p:sp>
        </mc:Fallback>
      </mc:AlternateContent>
      <p:sp>
        <p:nvSpPr>
          <p:cNvPr id="4" name="3 Marcador de número de diapositiva"/>
          <p:cNvSpPr>
            <a:spLocks noGrp="1"/>
          </p:cNvSpPr>
          <p:nvPr>
            <p:ph type="sldNum" sz="quarter" idx="12"/>
          </p:nvPr>
        </p:nvSpPr>
        <p:spPr/>
        <p:txBody>
          <a:bodyPr/>
          <a:lstStyle/>
          <a:p>
            <a:fld id="{4D1BB2E4-B006-4F43-B11D-46F6F5B3DA2B}" type="slidenum">
              <a:rPr lang="es-ES" smtClean="0"/>
              <a:t>7</a:t>
            </a:fld>
            <a:endParaRPr lang="es-ES"/>
          </a:p>
        </p:txBody>
      </p:sp>
      <p:pic>
        <p:nvPicPr>
          <p:cNvPr id="5" name="4 Imagen" descr="https://image.slidesharecdn.com/grupo4-metodosdemultiplexacion-101001115617-phpapp01/95/grupo-4-metodos-de-multiplexacion-3-728.jpg?cb=1285934292"/>
          <p:cNvPicPr/>
          <p:nvPr/>
        </p:nvPicPr>
        <p:blipFill rotWithShape="1">
          <a:blip r:embed="rId4">
            <a:extLst>
              <a:ext uri="{28A0092B-C50C-407E-A947-70E740481C1C}">
                <a14:useLocalDpi xmlns:a14="http://schemas.microsoft.com/office/drawing/2010/main" val="0"/>
              </a:ext>
            </a:extLst>
          </a:blip>
          <a:srcRect l="15789" t="55669" r="15589" b="8299"/>
          <a:stretch/>
        </p:blipFill>
        <p:spPr bwMode="auto">
          <a:xfrm>
            <a:off x="1835696" y="4797152"/>
            <a:ext cx="5328592" cy="152119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9153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TIPOS DE MULTIPLEXACIÓN</a:t>
            </a:r>
            <a:endParaRPr lang="es-ES" dirty="0"/>
          </a:p>
        </p:txBody>
      </p:sp>
      <p:sp>
        <p:nvSpPr>
          <p:cNvPr id="3" name="2 Marcador de contenido"/>
          <p:cNvSpPr>
            <a:spLocks noGrp="1"/>
          </p:cNvSpPr>
          <p:nvPr>
            <p:ph idx="1"/>
          </p:nvPr>
        </p:nvSpPr>
        <p:spPr/>
        <p:txBody>
          <a:bodyPr>
            <a:normAutofit/>
          </a:bodyPr>
          <a:lstStyle/>
          <a:p>
            <a:r>
              <a:rPr lang="es-ES" sz="2000" b="1" dirty="0"/>
              <a:t>Multiplexación por división en frecuencia (FDM) y longitud de onda (</a:t>
            </a:r>
            <a:r>
              <a:rPr lang="es-ES" sz="2000" b="1" dirty="0" smtClean="0"/>
              <a:t>WDM)</a:t>
            </a:r>
          </a:p>
          <a:p>
            <a:pPr marL="114300" indent="0">
              <a:buNone/>
            </a:pPr>
            <a:r>
              <a:rPr lang="es-ES" sz="1600" dirty="0" smtClean="0"/>
              <a:t>				 </a:t>
            </a:r>
            <a:r>
              <a:rPr lang="es-ES" sz="1600" i="1" dirty="0" smtClean="0"/>
              <a:t>En FDM se divide </a:t>
            </a:r>
            <a:r>
              <a:rPr lang="es-ES" sz="1600" i="1" dirty="0"/>
              <a:t>el ancho </a:t>
            </a:r>
            <a:r>
              <a:rPr lang="es-ES" sz="1600" i="1" dirty="0" smtClean="0"/>
              <a:t>de banda total </a:t>
            </a:r>
            <a:br>
              <a:rPr lang="es-ES" sz="1600" i="1" dirty="0" smtClean="0"/>
            </a:br>
            <a:r>
              <a:rPr lang="es-ES" sz="1600" i="1" dirty="0" smtClean="0"/>
              <a:t>				 en sub-bandas </a:t>
            </a:r>
            <a:r>
              <a:rPr lang="es-ES" sz="1600" i="1" dirty="0"/>
              <a:t>de </a:t>
            </a:r>
            <a:r>
              <a:rPr lang="es-ES" sz="1600" i="1" dirty="0" smtClean="0"/>
              <a:t>frecuencia.</a:t>
            </a:r>
          </a:p>
          <a:p>
            <a:pPr marL="114300" indent="0">
              <a:buNone/>
            </a:pPr>
            <a:endParaRPr lang="es-ES" sz="1600" dirty="0"/>
          </a:p>
          <a:p>
            <a:pPr marL="114300" indent="0">
              <a:buNone/>
            </a:pPr>
            <a:endParaRPr lang="es-ES" sz="1600" dirty="0" smtClean="0"/>
          </a:p>
          <a:p>
            <a:pPr marL="114300" indent="0">
              <a:buNone/>
            </a:pPr>
            <a:endParaRPr lang="es-ES" sz="1600" dirty="0"/>
          </a:p>
          <a:p>
            <a:pPr marL="114300" indent="0">
              <a:buNone/>
            </a:pPr>
            <a:endParaRPr lang="es-ES" sz="1600" dirty="0" smtClean="0"/>
          </a:p>
          <a:p>
            <a:r>
              <a:rPr lang="es-ES" sz="2000" b="1" dirty="0"/>
              <a:t>Multiplexación por </a:t>
            </a:r>
            <a:r>
              <a:rPr lang="es-ES" sz="2000" b="1" dirty="0" smtClean="0"/>
              <a:t>división en tiempo (TDM)</a:t>
            </a:r>
          </a:p>
          <a:p>
            <a:pPr marL="114300" indent="0">
              <a:buNone/>
            </a:pPr>
            <a:r>
              <a:rPr lang="es-ES" sz="1600" dirty="0" smtClean="0"/>
              <a:t/>
            </a:r>
            <a:br>
              <a:rPr lang="es-ES" sz="1600" dirty="0" smtClean="0"/>
            </a:br>
            <a:r>
              <a:rPr lang="es-ES" sz="1600" i="1" dirty="0" smtClean="0"/>
              <a:t>    El </a:t>
            </a:r>
            <a:r>
              <a:rPr lang="es-ES" sz="1600" i="1" dirty="0"/>
              <a:t>ancho de banda total del medio de </a:t>
            </a:r>
            <a:endParaRPr lang="es-ES" sz="1600" i="1" dirty="0" smtClean="0"/>
          </a:p>
          <a:p>
            <a:pPr marL="114300" indent="0">
              <a:buNone/>
            </a:pPr>
            <a:r>
              <a:rPr lang="es-ES" sz="1600" i="1" dirty="0"/>
              <a:t> </a:t>
            </a:r>
            <a:r>
              <a:rPr lang="es-ES" sz="1600" i="1" dirty="0" smtClean="0"/>
              <a:t>   transmisión </a:t>
            </a:r>
            <a:r>
              <a:rPr lang="es-ES" sz="1600" i="1" dirty="0"/>
              <a:t>es asignado a cada canal </a:t>
            </a:r>
            <a:endParaRPr lang="es-ES" sz="1600" i="1" dirty="0" smtClean="0"/>
          </a:p>
          <a:p>
            <a:pPr marL="114300" indent="0">
              <a:buNone/>
            </a:pPr>
            <a:r>
              <a:rPr lang="es-ES" sz="1600" i="1" dirty="0"/>
              <a:t> </a:t>
            </a:r>
            <a:r>
              <a:rPr lang="es-ES" sz="1600" i="1" dirty="0" smtClean="0"/>
              <a:t>   durante </a:t>
            </a:r>
            <a:r>
              <a:rPr lang="es-ES" sz="1600" i="1" dirty="0"/>
              <a:t>una fracción del tiempo total </a:t>
            </a:r>
            <a:endParaRPr lang="es-ES" sz="1600" i="1" dirty="0" smtClean="0"/>
          </a:p>
          <a:p>
            <a:pPr marL="114300" indent="0">
              <a:buNone/>
            </a:pPr>
            <a:r>
              <a:rPr lang="es-ES" sz="1600" i="1" dirty="0"/>
              <a:t> </a:t>
            </a:r>
            <a:r>
              <a:rPr lang="es-ES" sz="1600" i="1" dirty="0" smtClean="0"/>
              <a:t>   (</a:t>
            </a:r>
            <a:r>
              <a:rPr lang="es-ES" sz="1600" i="1" dirty="0"/>
              <a:t>intervalo de tiempo</a:t>
            </a:r>
            <a:r>
              <a:rPr lang="es-ES" sz="1600" i="1" dirty="0" smtClean="0"/>
              <a:t>).</a:t>
            </a:r>
            <a:endParaRPr lang="es-ES" sz="1600" i="1" dirty="0"/>
          </a:p>
        </p:txBody>
      </p:sp>
      <p:sp>
        <p:nvSpPr>
          <p:cNvPr id="4" name="3 Marcador de número de diapositiva"/>
          <p:cNvSpPr>
            <a:spLocks noGrp="1"/>
          </p:cNvSpPr>
          <p:nvPr>
            <p:ph type="sldNum" sz="quarter" idx="12"/>
          </p:nvPr>
        </p:nvSpPr>
        <p:spPr/>
        <p:txBody>
          <a:bodyPr/>
          <a:lstStyle/>
          <a:p>
            <a:fld id="{4D1BB2E4-B006-4F43-B11D-46F6F5B3DA2B}" type="slidenum">
              <a:rPr lang="es-ES" smtClean="0"/>
              <a:t>8</a:t>
            </a:fld>
            <a:endParaRPr lang="es-ES"/>
          </a:p>
        </p:txBody>
      </p:sp>
      <p:pic>
        <p:nvPicPr>
          <p:cNvPr id="5" name="4 Imagen" descr="Monografias.com"/>
          <p:cNvPicPr/>
          <p:nvPr/>
        </p:nvPicPr>
        <p:blipFill rotWithShape="1">
          <a:blip r:embed="rId3" cstate="print">
            <a:extLst>
              <a:ext uri="{28A0092B-C50C-407E-A947-70E740481C1C}">
                <a14:useLocalDpi xmlns:a14="http://schemas.microsoft.com/office/drawing/2010/main" val="0"/>
              </a:ext>
            </a:extLst>
          </a:blip>
          <a:srcRect l="7690" t="47092" r="8761" b="2631"/>
          <a:stretch/>
        </p:blipFill>
        <p:spPr bwMode="auto">
          <a:xfrm>
            <a:off x="899592" y="2564904"/>
            <a:ext cx="3168352" cy="1368152"/>
          </a:xfrm>
          <a:prstGeom prst="rect">
            <a:avLst/>
          </a:prstGeom>
          <a:noFill/>
          <a:ln>
            <a:noFill/>
          </a:ln>
          <a:extLst>
            <a:ext uri="{53640926-AAD7-44D8-BBD7-CCE9431645EC}">
              <a14:shadowObscured xmlns:a14="http://schemas.microsoft.com/office/drawing/2010/main"/>
            </a:ext>
          </a:extLst>
        </p:spPr>
      </p:pic>
      <p:pic>
        <p:nvPicPr>
          <p:cNvPr id="6" name="5 Imagen" descr="https://2.bp.blogspot.com/-011ZdaBR2OM/W_OHhsQm5WI/AAAAAAAAAOQ/M3rtSlS7EyE5myhjWEIFDPxBvL75mLxEACLcBGAs/s640/2.png"/>
          <p:cNvPicPr/>
          <p:nvPr/>
        </p:nvPicPr>
        <p:blipFill rotWithShape="1">
          <a:blip r:embed="rId4">
            <a:extLst>
              <a:ext uri="{28A0092B-C50C-407E-A947-70E740481C1C}">
                <a14:useLocalDpi xmlns:a14="http://schemas.microsoft.com/office/drawing/2010/main" val="0"/>
              </a:ext>
            </a:extLst>
          </a:blip>
          <a:srcRect l="1288" t="2576" r="1471"/>
          <a:stretch/>
        </p:blipFill>
        <p:spPr bwMode="auto">
          <a:xfrm>
            <a:off x="5148064" y="4730824"/>
            <a:ext cx="3168352" cy="1368152"/>
          </a:xfrm>
          <a:prstGeom prst="rect">
            <a:avLst/>
          </a:prstGeom>
          <a:noFill/>
          <a:ln>
            <a:noFill/>
          </a:ln>
          <a:extLst>
            <a:ext uri="{53640926-AAD7-44D8-BBD7-CCE9431645EC}">
              <a14:shadowObscured xmlns:a14="http://schemas.microsoft.com/office/drawing/2010/main"/>
            </a:ext>
          </a:extLst>
        </p:spPr>
      </p:pic>
      <p:sp>
        <p:nvSpPr>
          <p:cNvPr id="8" name="7 Rectángulo redondeado"/>
          <p:cNvSpPr/>
          <p:nvPr/>
        </p:nvSpPr>
        <p:spPr>
          <a:xfrm>
            <a:off x="4283968" y="3068960"/>
            <a:ext cx="4271134" cy="792088"/>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0">
              <a:buNone/>
            </a:pPr>
            <a:r>
              <a:rPr lang="es-ES" sz="1600" b="1" dirty="0">
                <a:solidFill>
                  <a:schemeClr val="tx2"/>
                </a:solidFill>
              </a:rPr>
              <a:t>FDM</a:t>
            </a:r>
            <a:r>
              <a:rPr lang="es-ES" sz="1600" dirty="0">
                <a:solidFill>
                  <a:schemeClr val="tx2"/>
                </a:solidFill>
              </a:rPr>
              <a:t> </a:t>
            </a:r>
            <a:r>
              <a:rPr lang="es-ES" sz="1600" b="1" dirty="0">
                <a:solidFill>
                  <a:schemeClr val="tx2"/>
                </a:solidFill>
                <a:sym typeface="Wingdings" pitchFamily="2" charset="2"/>
              </a:rPr>
              <a:t></a:t>
            </a:r>
            <a:r>
              <a:rPr lang="es-ES" sz="1600" dirty="0">
                <a:solidFill>
                  <a:schemeClr val="tx2"/>
                </a:solidFill>
                <a:sym typeface="Wingdings" pitchFamily="2" charset="2"/>
              </a:rPr>
              <a:t> portadora de radiofrecuencia</a:t>
            </a:r>
          </a:p>
          <a:p>
            <a:pPr marL="114300" indent="0">
              <a:buNone/>
            </a:pPr>
            <a:r>
              <a:rPr lang="es-ES" sz="1600" b="1" dirty="0" smtClean="0">
                <a:solidFill>
                  <a:schemeClr val="tx2"/>
                </a:solidFill>
                <a:sym typeface="Wingdings" pitchFamily="2" charset="2"/>
              </a:rPr>
              <a:t>WDM </a:t>
            </a:r>
            <a:r>
              <a:rPr lang="es-ES" sz="1600" b="1" dirty="0">
                <a:solidFill>
                  <a:schemeClr val="tx2"/>
                </a:solidFill>
                <a:sym typeface="Wingdings" pitchFamily="2" charset="2"/>
              </a:rPr>
              <a:t> </a:t>
            </a:r>
            <a:r>
              <a:rPr lang="es-ES" sz="1600" dirty="0">
                <a:solidFill>
                  <a:schemeClr val="tx2"/>
                </a:solidFill>
                <a:sym typeface="Wingdings" pitchFamily="2" charset="2"/>
              </a:rPr>
              <a:t>portadora </a:t>
            </a:r>
            <a:r>
              <a:rPr lang="es-ES" sz="1600" dirty="0" smtClean="0">
                <a:solidFill>
                  <a:schemeClr val="tx2"/>
                </a:solidFill>
                <a:sym typeface="Wingdings" pitchFamily="2" charset="2"/>
              </a:rPr>
              <a:t>óptica</a:t>
            </a:r>
            <a:endParaRPr lang="es-ES" sz="1600" dirty="0">
              <a:solidFill>
                <a:schemeClr val="tx2"/>
              </a:solidFill>
            </a:endParaRPr>
          </a:p>
        </p:txBody>
      </p:sp>
    </p:spTree>
    <p:extLst>
      <p:ext uri="{BB962C8B-B14F-4D97-AF65-F5344CB8AC3E}">
        <p14:creationId xmlns:p14="http://schemas.microsoft.com/office/powerpoint/2010/main" val="711256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TIPOS DE MULTIPLEXACIÓN</a:t>
            </a:r>
            <a:endParaRPr lang="es-ES" b="1" dirty="0"/>
          </a:p>
        </p:txBody>
      </p:sp>
      <p:sp>
        <p:nvSpPr>
          <p:cNvPr id="3" name="2 Marcador de contenido"/>
          <p:cNvSpPr>
            <a:spLocks noGrp="1"/>
          </p:cNvSpPr>
          <p:nvPr>
            <p:ph idx="1"/>
          </p:nvPr>
        </p:nvSpPr>
        <p:spPr/>
        <p:txBody>
          <a:bodyPr>
            <a:normAutofit/>
          </a:bodyPr>
          <a:lstStyle/>
          <a:p>
            <a:r>
              <a:rPr lang="es-ES" sz="2000" b="1" dirty="0" smtClean="0"/>
              <a:t>Multiplexación </a:t>
            </a:r>
            <a:r>
              <a:rPr lang="es-ES" sz="2000" b="1" dirty="0"/>
              <a:t>por división de código (CDM</a:t>
            </a:r>
            <a:r>
              <a:rPr lang="es-ES" sz="2000" b="1" dirty="0" smtClean="0"/>
              <a:t>)</a:t>
            </a:r>
          </a:p>
          <a:p>
            <a:pPr marL="114300" indent="0">
              <a:buNone/>
            </a:pPr>
            <a:endParaRPr lang="es-ES" sz="1600" dirty="0"/>
          </a:p>
          <a:p>
            <a:pPr marL="114300" indent="0">
              <a:buNone/>
            </a:pPr>
            <a:r>
              <a:rPr lang="es-ES" sz="1600" i="1" dirty="0" smtClean="0"/>
              <a:t>			Cada </a:t>
            </a:r>
            <a:r>
              <a:rPr lang="es-ES" sz="1600" i="1" dirty="0"/>
              <a:t>canal transmite sus bits como una </a:t>
            </a:r>
            <a:r>
              <a:rPr lang="es-ES" sz="1600" i="1" dirty="0" smtClean="0"/>
              <a:t>secuencia</a:t>
            </a:r>
          </a:p>
          <a:p>
            <a:pPr marL="114300" indent="0">
              <a:buNone/>
            </a:pPr>
            <a:r>
              <a:rPr lang="es-ES" sz="1600" i="1" dirty="0" smtClean="0"/>
              <a:t>			de </a:t>
            </a:r>
            <a:r>
              <a:rPr lang="es-ES" sz="1600" i="1" dirty="0"/>
              <a:t>pulsos codificada </a:t>
            </a:r>
            <a:r>
              <a:rPr lang="es-ES" sz="1600" i="1" dirty="0" smtClean="0"/>
              <a:t>de forma </a:t>
            </a:r>
            <a:r>
              <a:rPr lang="es-ES" sz="1600" i="1" dirty="0"/>
              <a:t>única </a:t>
            </a:r>
            <a:r>
              <a:rPr lang="es-ES" sz="1600" i="1" dirty="0" smtClean="0"/>
              <a:t>para </a:t>
            </a:r>
            <a:r>
              <a:rPr lang="es-ES" sz="1600" i="1" dirty="0"/>
              <a:t>ese </a:t>
            </a:r>
            <a:r>
              <a:rPr lang="es-ES" sz="1600" i="1" dirty="0" smtClean="0"/>
              <a:t>canal.</a:t>
            </a:r>
          </a:p>
          <a:p>
            <a:pPr marL="114300" indent="0">
              <a:buNone/>
            </a:pPr>
            <a:endParaRPr lang="es-ES" sz="1600" dirty="0" smtClean="0"/>
          </a:p>
          <a:p>
            <a:pPr marL="114300" indent="0">
              <a:buNone/>
            </a:pPr>
            <a:endParaRPr lang="es-ES" sz="1600" dirty="0"/>
          </a:p>
          <a:p>
            <a:r>
              <a:rPr lang="es-ES" sz="2000" b="1" dirty="0"/>
              <a:t>Multiplexación por división </a:t>
            </a:r>
            <a:r>
              <a:rPr lang="es-ES" sz="2000" b="1" dirty="0" smtClean="0"/>
              <a:t>en el espacio (SDM)</a:t>
            </a:r>
          </a:p>
          <a:p>
            <a:pPr marL="114300" indent="0">
              <a:buNone/>
            </a:pPr>
            <a:r>
              <a:rPr lang="es-ES" sz="800" dirty="0"/>
              <a:t> </a:t>
            </a:r>
            <a:r>
              <a:rPr lang="es-ES" sz="1600" dirty="0" smtClean="0"/>
              <a:t/>
            </a:r>
            <a:br>
              <a:rPr lang="es-ES" sz="1600" dirty="0" smtClean="0"/>
            </a:br>
            <a:r>
              <a:rPr lang="es-ES" sz="1600" dirty="0" smtClean="0"/>
              <a:t>    - </a:t>
            </a:r>
            <a:r>
              <a:rPr lang="es-ES" sz="1600" i="1" dirty="0" smtClean="0"/>
              <a:t>Se </a:t>
            </a:r>
            <a:r>
              <a:rPr lang="es-ES" sz="1600" i="1" dirty="0"/>
              <a:t>establecen múltiples rutas paralelas de datos </a:t>
            </a:r>
            <a:endParaRPr lang="es-ES" sz="1600" i="1" dirty="0" smtClean="0"/>
          </a:p>
          <a:p>
            <a:pPr marL="114300" indent="0">
              <a:buNone/>
            </a:pPr>
            <a:r>
              <a:rPr lang="es-ES" sz="1600" i="1" dirty="0"/>
              <a:t> </a:t>
            </a:r>
            <a:r>
              <a:rPr lang="es-ES" sz="1600" i="1" dirty="0" smtClean="0"/>
              <a:t>   dentro </a:t>
            </a:r>
            <a:r>
              <a:rPr lang="es-ES" sz="1600" i="1" dirty="0"/>
              <a:t>de una misma </a:t>
            </a:r>
            <a:r>
              <a:rPr lang="es-ES" sz="1600" i="1" dirty="0" smtClean="0"/>
              <a:t>fibra.</a:t>
            </a:r>
          </a:p>
          <a:p>
            <a:pPr marL="114300" indent="0">
              <a:buNone/>
            </a:pPr>
            <a:endParaRPr lang="es-ES" sz="1600" i="1" dirty="0"/>
          </a:p>
          <a:p>
            <a:pPr marL="114300" indent="0">
              <a:buNone/>
            </a:pPr>
            <a:r>
              <a:rPr lang="es-ES" sz="1600" i="1" dirty="0" smtClean="0"/>
              <a:t>    - Principal desafío técnico: </a:t>
            </a:r>
            <a:r>
              <a:rPr lang="es-ES" sz="1600" b="1" i="1" dirty="0" err="1" smtClean="0"/>
              <a:t>cross-talk</a:t>
            </a:r>
            <a:endParaRPr lang="es-ES" sz="1600" dirty="0" smtClean="0"/>
          </a:p>
          <a:p>
            <a:pPr marL="114300" indent="0">
              <a:buNone/>
            </a:pPr>
            <a:endParaRPr lang="es-ES" sz="1600" b="1" i="1" dirty="0"/>
          </a:p>
        </p:txBody>
      </p:sp>
      <p:sp>
        <p:nvSpPr>
          <p:cNvPr id="4" name="3 Marcador de número de diapositiva"/>
          <p:cNvSpPr>
            <a:spLocks noGrp="1"/>
          </p:cNvSpPr>
          <p:nvPr>
            <p:ph type="sldNum" sz="quarter" idx="12"/>
          </p:nvPr>
        </p:nvSpPr>
        <p:spPr/>
        <p:txBody>
          <a:bodyPr/>
          <a:lstStyle/>
          <a:p>
            <a:fld id="{4D1BB2E4-B006-4F43-B11D-46F6F5B3DA2B}" type="slidenum">
              <a:rPr lang="es-ES" smtClean="0"/>
              <a:t>9</a:t>
            </a:fld>
            <a:endParaRPr lang="es-ES"/>
          </a:p>
        </p:txBody>
      </p:sp>
      <p:pic>
        <p:nvPicPr>
          <p:cNvPr id="5" name="4 Imagen" descr="https://image.slidesharecdn.com/grupo4-metodosdemultiplexacion-101001115617-phpapp01/95/grupo-4-metodos-de-multiplexacion-10-728.jpg?cb=1285934292"/>
          <p:cNvPicPr/>
          <p:nvPr/>
        </p:nvPicPr>
        <p:blipFill rotWithShape="1">
          <a:blip r:embed="rId3">
            <a:extLst>
              <a:ext uri="{28A0092B-C50C-407E-A947-70E740481C1C}">
                <a14:useLocalDpi xmlns:a14="http://schemas.microsoft.com/office/drawing/2010/main" val="0"/>
              </a:ext>
            </a:extLst>
          </a:blip>
          <a:srcRect l="8075" t="46793" r="51087" b="9520"/>
          <a:stretch/>
        </p:blipFill>
        <p:spPr bwMode="auto">
          <a:xfrm>
            <a:off x="971079" y="2204864"/>
            <a:ext cx="2160240" cy="1296144"/>
          </a:xfrm>
          <a:prstGeom prst="rect">
            <a:avLst/>
          </a:prstGeom>
          <a:noFill/>
          <a:ln>
            <a:noFill/>
          </a:ln>
          <a:extLst>
            <a:ext uri="{53640926-AAD7-44D8-BBD7-CCE9431645EC}">
              <a14:shadowObscured xmlns:a14="http://schemas.microsoft.com/office/drawing/2010/main"/>
            </a:ext>
          </a:extLst>
        </p:spPr>
      </p:pic>
      <p:pic>
        <p:nvPicPr>
          <p:cNvPr id="6" name="5 Imagen" descr="https://image.slidesharecdn.com/lecture-opticalspacedivisionmultiplexing-161228212859/95/optical-space-division-multiplexing-3-638.jpg?cb=1482960563"/>
          <p:cNvPicPr/>
          <p:nvPr/>
        </p:nvPicPr>
        <p:blipFill rotWithShape="1">
          <a:blip r:embed="rId4">
            <a:extLst>
              <a:ext uri="{28A0092B-C50C-407E-A947-70E740481C1C}">
                <a14:useLocalDpi xmlns:a14="http://schemas.microsoft.com/office/drawing/2010/main" val="0"/>
              </a:ext>
            </a:extLst>
          </a:blip>
          <a:srcRect l="11333" t="8349" r="6666" b="16870"/>
          <a:stretch/>
        </p:blipFill>
        <p:spPr bwMode="auto">
          <a:xfrm>
            <a:off x="6112331" y="4077072"/>
            <a:ext cx="2204085" cy="1872208"/>
          </a:xfrm>
          <a:prstGeom prst="rect">
            <a:avLst/>
          </a:prstGeom>
          <a:noFill/>
          <a:ln>
            <a:noFill/>
          </a:ln>
          <a:extLst>
            <a:ext uri="{53640926-AAD7-44D8-BBD7-CCE9431645EC}">
              <a14:shadowObscured xmlns:a14="http://schemas.microsoft.com/office/drawing/2010/main"/>
            </a:ext>
          </a:extLst>
        </p:spPr>
      </p:pic>
      <p:sp>
        <p:nvSpPr>
          <p:cNvPr id="7" name="6 Rectángulo redondeado"/>
          <p:cNvSpPr/>
          <p:nvPr/>
        </p:nvSpPr>
        <p:spPr>
          <a:xfrm>
            <a:off x="899592" y="5433878"/>
            <a:ext cx="1728192" cy="51540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600" dirty="0" smtClean="0"/>
              <a:t>Fibras </a:t>
            </a:r>
            <a:r>
              <a:rPr lang="es-ES" sz="1600" dirty="0" err="1" smtClean="0"/>
              <a:t>multinúcleo</a:t>
            </a:r>
            <a:endParaRPr lang="es-ES" sz="1600" dirty="0"/>
          </a:p>
        </p:txBody>
      </p:sp>
      <p:sp>
        <p:nvSpPr>
          <p:cNvPr id="8" name="7 Rectángulo redondeado"/>
          <p:cNvSpPr/>
          <p:nvPr/>
        </p:nvSpPr>
        <p:spPr>
          <a:xfrm>
            <a:off x="3059832" y="5448216"/>
            <a:ext cx="1728192" cy="501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S" sz="1600" dirty="0" smtClean="0"/>
              <a:t>Fibras </a:t>
            </a:r>
            <a:r>
              <a:rPr lang="es-ES" sz="1600" dirty="0" err="1" smtClean="0"/>
              <a:t>multimodo</a:t>
            </a:r>
            <a:endParaRPr lang="es-ES" sz="1600" dirty="0"/>
          </a:p>
        </p:txBody>
      </p:sp>
    </p:spTree>
    <p:extLst>
      <p:ext uri="{BB962C8B-B14F-4D97-AF65-F5344CB8AC3E}">
        <p14:creationId xmlns:p14="http://schemas.microsoft.com/office/powerpoint/2010/main" val="7639281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ticario">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Boticario">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oticari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1500</TotalTime>
  <Words>5231</Words>
  <Application>Microsoft Office PowerPoint</Application>
  <PresentationFormat>Presentación en pantalla (4:3)</PresentationFormat>
  <Paragraphs>592</Paragraphs>
  <Slides>28</Slides>
  <Notes>27</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Boticario</vt:lpstr>
      <vt:lpstr>  Técnicas de multiplexación por división en el espacio (SDM): estudio e implementación </vt:lpstr>
      <vt:lpstr>índice</vt:lpstr>
      <vt:lpstr>introducción</vt:lpstr>
      <vt:lpstr>OBJETIVOS</vt:lpstr>
      <vt:lpstr>Fibra óptica</vt:lpstr>
      <vt:lpstr>Modos de propagación</vt:lpstr>
      <vt:lpstr>TIPOS DE MULTIPLEXACIÓN</vt:lpstr>
      <vt:lpstr>TIPOS DE MULTIPLEXACIÓN</vt:lpstr>
      <vt:lpstr>TIPOS DE MULTIPLEXACIÓN</vt:lpstr>
      <vt:lpstr>TIPOS DE FIBRA ÓPTICA QUE IMPLEMENTAN SDM</vt:lpstr>
      <vt:lpstr>TIPOS DE FIBRA ÓPTICA QUE IMPLEMENTAN SDM</vt:lpstr>
      <vt:lpstr>TIPOS DE FIBRA ÓPTICA QUE IMPLEMENTAN SDM</vt:lpstr>
      <vt:lpstr>TIPOS DE FIBRA ÓPTICA QUE IMPLEMENTAN SDM</vt:lpstr>
      <vt:lpstr>DISPERSIÓN Y EFECTOS NO LINEALES DE LA FIBRA</vt:lpstr>
      <vt:lpstr>SSPROP</vt:lpstr>
      <vt:lpstr>SSPROPV</vt:lpstr>
      <vt:lpstr>Propagación de un pulso gaussiano por una SMF</vt:lpstr>
      <vt:lpstr>Propagación por una FMF de 2 modos</vt:lpstr>
      <vt:lpstr>Propagación por una FMF de 2 modos</vt:lpstr>
      <vt:lpstr>Propagación por una FMF de 2 modos</vt:lpstr>
      <vt:lpstr>Propagación por una FMF de 2 modos</vt:lpstr>
      <vt:lpstr>Propagación por una FMF de 3 modos</vt:lpstr>
      <vt:lpstr>Propagación por una FMF de 3 modos</vt:lpstr>
      <vt:lpstr>Propagación por una FMF de 3 modos</vt:lpstr>
      <vt:lpstr>Propagación por una FMF de 3 modos</vt:lpstr>
      <vt:lpstr>Propagación por una FMF de 3 modos</vt:lpstr>
      <vt:lpstr>Conclusiones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Técnicas de multiplexación por división en el espacio (SDM): estudio e implementación. (TFM)</dc:title>
  <dc:creator>Estercita</dc:creator>
  <cp:lastModifiedBy>Estercita</cp:lastModifiedBy>
  <cp:revision>105</cp:revision>
  <dcterms:created xsi:type="dcterms:W3CDTF">2020-01-04T10:12:36Z</dcterms:created>
  <dcterms:modified xsi:type="dcterms:W3CDTF">2020-01-11T21:54:13Z</dcterms:modified>
</cp:coreProperties>
</file>