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539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36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30"/>
    <p:restoredTop sz="94832"/>
  </p:normalViewPr>
  <p:slideViewPr>
    <p:cSldViewPr snapToGrid="0" snapToObjects="1">
      <p:cViewPr varScale="1">
        <p:scale>
          <a:sx n="137" d="100"/>
          <a:sy n="137" d="100"/>
        </p:scale>
        <p:origin x="1240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704981AE-82FF-AF4C-A789-5A9AD3F696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9279D62-B070-8140-A0B7-C69A02C0808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C5456C-46A0-8747-A688-205B1C60E3DF}" type="datetimeFigureOut">
              <a:rPr lang="es-ES" smtClean="0"/>
              <a:t>16/1/20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CCA1B67-4594-384A-A168-BA9A0F8DBF6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652A8F6-DB43-E94D-AA1F-28477630D52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97A835-E3FB-3F4A-B234-41033643349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85905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FD196E-ED79-094E-9D2D-8FBDAF4FAB80}" type="datetimeFigureOut">
              <a:rPr lang="es-ES" smtClean="0"/>
              <a:t>16/1/20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D7C9D3-8870-FD40-B48F-1C528D34946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17907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7C9D3-8870-FD40-B48F-1C528D34946A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3783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7C9D3-8870-FD40-B48F-1C528D34946A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8313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7C9D3-8870-FD40-B48F-1C528D34946A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6246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E472-18CA-2946-94E8-8EF564CB4401}" type="datetime1">
              <a:rPr lang="es-ES" smtClean="0"/>
              <a:t>16/1/20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95C96-AA2C-7D4B-9718-D213C2C340F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40236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D5046-4C05-0D48-8F8F-BF5DB74C8276}" type="datetime1">
              <a:rPr lang="es-ES" smtClean="0"/>
              <a:t>16/1/20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95C96-AA2C-7D4B-9718-D213C2C340F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6157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6067A-752D-B84A-B604-90904C3ED11E}" type="datetime1">
              <a:rPr lang="es-ES" smtClean="0"/>
              <a:t>16/1/20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95C96-AA2C-7D4B-9718-D213C2C340F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1565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BFD41-E4CD-534C-9C77-26B85D4452A9}" type="datetime1">
              <a:rPr lang="es-ES" smtClean="0"/>
              <a:t>16/1/20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95C96-AA2C-7D4B-9718-D213C2C340F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1175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1A33F-054E-5D47-A00C-5EC1FB9AC65E}" type="datetime1">
              <a:rPr lang="es-ES" smtClean="0"/>
              <a:t>16/1/20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95C96-AA2C-7D4B-9718-D213C2C340F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50757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45EBE-6658-5C4E-88B5-66CA7110FFCC}" type="datetime1">
              <a:rPr lang="es-ES" smtClean="0"/>
              <a:t>16/1/20</a:t>
            </a:fld>
            <a:endParaRPr lang="es-E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95C96-AA2C-7D4B-9718-D213C2C340F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12252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0020C-B83D-CF47-AAD9-9F7E99CE3580}" type="datetime1">
              <a:rPr lang="es-ES" smtClean="0"/>
              <a:t>16/1/20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95C96-AA2C-7D4B-9718-D213C2C340F6}" type="slidenum">
              <a:rPr lang="es-ES" smtClean="0"/>
              <a:t>‹Nº›</a:t>
            </a:fld>
            <a:endParaRPr lang="es-E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019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19A7-7754-CA4E-87B7-2718EE453FF4}" type="datetime1">
              <a:rPr lang="es-ES" smtClean="0"/>
              <a:t>16/1/20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95C96-AA2C-7D4B-9718-D213C2C340F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4479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EC525-B90F-B443-8844-3415F848CF84}" type="datetime1">
              <a:rPr lang="es-ES" smtClean="0"/>
              <a:t>16/1/20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95C96-AA2C-7D4B-9718-D213C2C340F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270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8DD0C-F9EC-C04D-A337-B3A429E93A07}" type="datetime1">
              <a:rPr lang="es-ES" smtClean="0"/>
              <a:t>16/1/20</a:t>
            </a:fld>
            <a:endParaRPr lang="es-E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s-E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95C96-AA2C-7D4B-9718-D213C2C340F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74924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A693409A-0198-F243-870F-5A7EBC0E036F}" type="datetime1">
              <a:rPr lang="es-ES" smtClean="0"/>
              <a:t>16/1/20</a:t>
            </a:fld>
            <a:endParaRPr lang="es-E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s-E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95C96-AA2C-7D4B-9718-D213C2C340F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0391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F03C311-F066-DD48-A0F6-67B27DD38F8C}" type="datetime1">
              <a:rPr lang="es-ES" smtClean="0"/>
              <a:t>16/1/20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6AD95C96-AA2C-7D4B-9718-D213C2C340F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1669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0" r:id="rId1"/>
    <p:sldLayoutId id="2147484541" r:id="rId2"/>
    <p:sldLayoutId id="2147484542" r:id="rId3"/>
    <p:sldLayoutId id="2147484543" r:id="rId4"/>
    <p:sldLayoutId id="2147484544" r:id="rId5"/>
    <p:sldLayoutId id="2147484545" r:id="rId6"/>
    <p:sldLayoutId id="2147484546" r:id="rId7"/>
    <p:sldLayoutId id="2147484547" r:id="rId8"/>
    <p:sldLayoutId id="2147484548" r:id="rId9"/>
    <p:sldLayoutId id="2147484549" r:id="rId10"/>
    <p:sldLayoutId id="2147484550" r:id="rId11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1.png"/><Relationship Id="rId5" Type="http://schemas.openxmlformats.org/officeDocument/2006/relationships/image" Target="../media/image3.pn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5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8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C2AD7556-C90D-4946-8E4E-1E79D5B3D2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BB0CC56-54B2-4AE0-87C5-296E78A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42815"/>
            <a:ext cx="12192000" cy="26151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4A059BB-1BA3-6445-917B-829B70E939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2955708"/>
            <a:ext cx="8991600" cy="1645920"/>
          </a:xfrm>
        </p:spPr>
        <p:txBody>
          <a:bodyPr>
            <a:normAutofit/>
          </a:bodyPr>
          <a:lstStyle/>
          <a:p>
            <a:r>
              <a:rPr lang="es-ES" sz="3500" dirty="0">
                <a:solidFill>
                  <a:srgbClr val="2336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de control de Riego para plantas “</a:t>
            </a:r>
            <a:r>
              <a:rPr lang="es-ES" sz="3500" dirty="0" err="1">
                <a:solidFill>
                  <a:srgbClr val="2336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AgroLourdes</a:t>
            </a:r>
            <a:r>
              <a:rPr lang="es-ES" sz="3500" dirty="0">
                <a:solidFill>
                  <a:srgbClr val="2336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pic>
        <p:nvPicPr>
          <p:cNvPr id="6" name="Imagen 5" descr="Imagen que contiene alimentos, dibujo&#10;&#10;Descripción generada automáticamente">
            <a:extLst>
              <a:ext uri="{FF2B5EF4-FFF2-40B4-BE49-F238E27FC236}">
                <a16:creationId xmlns:a16="http://schemas.microsoft.com/office/drawing/2014/main" id="{0D473B03-164F-4A4D-A21F-D390167FDF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6476" y="314880"/>
            <a:ext cx="4819048" cy="1746904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7F7D5B99-91AD-FE43-9420-192F345EBE53}"/>
              </a:ext>
            </a:extLst>
          </p:cNvPr>
          <p:cNvSpPr txBox="1"/>
          <p:nvPr/>
        </p:nvSpPr>
        <p:spPr>
          <a:xfrm>
            <a:off x="179295" y="4601628"/>
            <a:ext cx="5415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3600" dirty="0">
                <a:solidFill>
                  <a:srgbClr val="23366B"/>
                </a:solidFill>
              </a:rPr>
              <a:t>Milton Campoverde Rosales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1DB8ADBC-EB3B-E94E-AED3-CD7BB75FFFCE}"/>
              </a:ext>
            </a:extLst>
          </p:cNvPr>
          <p:cNvSpPr txBox="1"/>
          <p:nvPr/>
        </p:nvSpPr>
        <p:spPr>
          <a:xfrm>
            <a:off x="179295" y="5141248"/>
            <a:ext cx="7328416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2400" dirty="0">
                <a:solidFill>
                  <a:srgbClr val="23366B"/>
                </a:solidFill>
              </a:rPr>
              <a:t>Máster Universitario en Ingeniería de Telecomunicaciones</a:t>
            </a:r>
          </a:p>
          <a:p>
            <a:pPr>
              <a:spcAft>
                <a:spcPts val="600"/>
              </a:spcAft>
            </a:pPr>
            <a:r>
              <a:rPr lang="es-ES" sz="2400" dirty="0">
                <a:solidFill>
                  <a:srgbClr val="23366B"/>
                </a:solidFill>
              </a:rPr>
              <a:t>Área de Electrónica</a:t>
            </a:r>
          </a:p>
          <a:p>
            <a:pPr>
              <a:spcAft>
                <a:spcPts val="600"/>
              </a:spcAft>
            </a:pPr>
            <a:r>
              <a:rPr lang="es-ES" sz="2400" dirty="0">
                <a:solidFill>
                  <a:srgbClr val="23366B"/>
                </a:solidFill>
              </a:rPr>
              <a:t>Aleix López Antón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0ABD0632-5D93-A241-81C3-2D909C4642BF}"/>
              </a:ext>
            </a:extLst>
          </p:cNvPr>
          <p:cNvSpPr txBox="1"/>
          <p:nvPr/>
        </p:nvSpPr>
        <p:spPr>
          <a:xfrm>
            <a:off x="10388221" y="5934111"/>
            <a:ext cx="1624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solidFill>
                  <a:srgbClr val="23366B"/>
                </a:solidFill>
              </a:rPr>
              <a:t>Enero 2020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31D6A144-9673-E140-A537-4A397DA4F2FC}"/>
              </a:ext>
            </a:extLst>
          </p:cNvPr>
          <p:cNvSpPr txBox="1"/>
          <p:nvPr/>
        </p:nvSpPr>
        <p:spPr>
          <a:xfrm>
            <a:off x="2950029" y="18614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78554469-666E-5B45-B55D-FC348C15B0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40186"/>
            <a:ext cx="812800" cy="812800"/>
          </a:xfrm>
          <a:prstGeom prst="rect">
            <a:avLst/>
          </a:prstGeom>
        </p:spPr>
      </p:pic>
      <p:sp>
        <p:nvSpPr>
          <p:cNvPr id="40" name="Marcador de número de diapositiva 39">
            <a:extLst>
              <a:ext uri="{FF2B5EF4-FFF2-40B4-BE49-F238E27FC236}">
                <a16:creationId xmlns:a16="http://schemas.microsoft.com/office/drawing/2014/main" id="{25313D41-DD04-634C-8936-4C665AB8F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95C96-AA2C-7D4B-9718-D213C2C340F6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16424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8708"/>
    </mc:Choice>
    <mc:Fallback xmlns="">
      <p:transition spd="slow" advTm="18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C2AD7556-C90D-4946-8E4E-1E79D5B3D2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BB0CC56-54B2-4AE0-87C5-296E78A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42815"/>
            <a:ext cx="12192000" cy="26151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87790E0-2B2C-FF4E-B705-D6A45E1E21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6327" y="-1"/>
            <a:ext cx="851711" cy="842683"/>
          </a:xfrm>
          <a:prstGeom prst="rect">
            <a:avLst/>
          </a:prstGeom>
        </p:spPr>
      </p:pic>
      <p:sp>
        <p:nvSpPr>
          <p:cNvPr id="47" name="CuadroTexto 46">
            <a:extLst>
              <a:ext uri="{FF2B5EF4-FFF2-40B4-BE49-F238E27FC236}">
                <a16:creationId xmlns:a16="http://schemas.microsoft.com/office/drawing/2014/main" id="{C16F42EC-66AF-0A43-9FA4-4FB570CB9230}"/>
              </a:ext>
            </a:extLst>
          </p:cNvPr>
          <p:cNvSpPr txBox="1"/>
          <p:nvPr/>
        </p:nvSpPr>
        <p:spPr>
          <a:xfrm>
            <a:off x="213291" y="33668"/>
            <a:ext cx="50820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>
                <a:solidFill>
                  <a:srgbClr val="23366B"/>
                </a:solidFill>
              </a:rPr>
              <a:t>4. Descripción del Sistema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9F7DB35-77B1-BE4E-A729-DBD1ED4D4F45}"/>
              </a:ext>
            </a:extLst>
          </p:cNvPr>
          <p:cNvSpPr txBox="1"/>
          <p:nvPr/>
        </p:nvSpPr>
        <p:spPr>
          <a:xfrm>
            <a:off x="828274" y="600327"/>
            <a:ext cx="2546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Descripción del Software</a:t>
            </a:r>
          </a:p>
        </p:txBody>
      </p:sp>
      <p:pic>
        <p:nvPicPr>
          <p:cNvPr id="11" name="Imagen 10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032C0905-4ECA-DF46-BE4B-5CA4E0674B6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267715"/>
            <a:ext cx="5842000" cy="269494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D1FF5F8-1426-2249-BC58-98BFC6DA2B51}"/>
              </a:ext>
            </a:extLst>
          </p:cNvPr>
          <p:cNvSpPr txBox="1"/>
          <p:nvPr/>
        </p:nvSpPr>
        <p:spPr>
          <a:xfrm>
            <a:off x="386499" y="961534"/>
            <a:ext cx="39721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/>
              <a:t>Tabla de visualización de valores de la Base de datos</a:t>
            </a:r>
          </a:p>
        </p:txBody>
      </p:sp>
      <p:pic>
        <p:nvPicPr>
          <p:cNvPr id="12" name="Imagen 11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205BB667-A1EE-644F-819E-3816F5AC3DBD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0" y="989782"/>
            <a:ext cx="5082096" cy="522874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50E8FF7-54C1-A04F-894C-B0BF48DF29B0}"/>
              </a:ext>
            </a:extLst>
          </p:cNvPr>
          <p:cNvSpPr txBox="1"/>
          <p:nvPr/>
        </p:nvSpPr>
        <p:spPr>
          <a:xfrm>
            <a:off x="6523348" y="658016"/>
            <a:ext cx="40830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/>
              <a:t>Visualización de Datos en gráficas lineales y de Barras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9D11BD0-115B-B942-8E7E-DEA483CF63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sp>
        <p:nvSpPr>
          <p:cNvPr id="14" name="Marcador de número de diapositiva 13">
            <a:extLst>
              <a:ext uri="{FF2B5EF4-FFF2-40B4-BE49-F238E27FC236}">
                <a16:creationId xmlns:a16="http://schemas.microsoft.com/office/drawing/2014/main" id="{79F3B8E9-1CC3-224B-AB2C-F6E6D6840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95C96-AA2C-7D4B-9718-D213C2C340F6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37839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0537"/>
    </mc:Choice>
    <mc:Fallback xmlns="">
      <p:transition spd="slow" advTm="20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C2AD7556-C90D-4946-8E4E-1E79D5B3D2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BB0CC56-54B2-4AE0-87C5-296E78A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42815"/>
            <a:ext cx="12192000" cy="26151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87790E0-2B2C-FF4E-B705-D6A45E1E21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6327" y="-1"/>
            <a:ext cx="851711" cy="842683"/>
          </a:xfrm>
          <a:prstGeom prst="rect">
            <a:avLst/>
          </a:prstGeom>
        </p:spPr>
      </p:pic>
      <p:sp>
        <p:nvSpPr>
          <p:cNvPr id="47" name="CuadroTexto 46">
            <a:extLst>
              <a:ext uri="{FF2B5EF4-FFF2-40B4-BE49-F238E27FC236}">
                <a16:creationId xmlns:a16="http://schemas.microsoft.com/office/drawing/2014/main" id="{C16F42EC-66AF-0A43-9FA4-4FB570CB9230}"/>
              </a:ext>
            </a:extLst>
          </p:cNvPr>
          <p:cNvSpPr txBox="1"/>
          <p:nvPr/>
        </p:nvSpPr>
        <p:spPr>
          <a:xfrm>
            <a:off x="213291" y="33668"/>
            <a:ext cx="5769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>
                <a:solidFill>
                  <a:srgbClr val="23366B"/>
                </a:solidFill>
              </a:rPr>
              <a:t>4. Implementación del sistema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9F7DB35-77B1-BE4E-A729-DBD1ED4D4F45}"/>
              </a:ext>
            </a:extLst>
          </p:cNvPr>
          <p:cNvSpPr txBox="1"/>
          <p:nvPr/>
        </p:nvSpPr>
        <p:spPr>
          <a:xfrm>
            <a:off x="837701" y="600327"/>
            <a:ext cx="34852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Montaje físico de los componentes:</a:t>
            </a:r>
          </a:p>
          <a:p>
            <a:endParaRPr lang="es-ES" dirty="0"/>
          </a:p>
        </p:txBody>
      </p:sp>
      <p:pic>
        <p:nvPicPr>
          <p:cNvPr id="14" name="Imagen 13" descr="Imagen que contiene electrónica, cable, circuito, competencia de atletismo&#10;&#10;Descripción generada automáticamente">
            <a:extLst>
              <a:ext uri="{FF2B5EF4-FFF2-40B4-BE49-F238E27FC236}">
                <a16:creationId xmlns:a16="http://schemas.microsoft.com/office/drawing/2014/main" id="{E8257EF5-3C5C-7041-A286-100F3712D80D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045673" y="923492"/>
            <a:ext cx="3641982" cy="3156640"/>
          </a:xfrm>
          <a:prstGeom prst="rect">
            <a:avLst/>
          </a:prstGeom>
        </p:spPr>
      </p:pic>
      <p:pic>
        <p:nvPicPr>
          <p:cNvPr id="15" name="Imagen 14" descr="Imagen que contiene electrónica, circuito, cable&#10;&#10;Descripción generada automáticamente">
            <a:extLst>
              <a:ext uri="{FF2B5EF4-FFF2-40B4-BE49-F238E27FC236}">
                <a16:creationId xmlns:a16="http://schemas.microsoft.com/office/drawing/2014/main" id="{6BE6F67D-A40B-D045-99E5-5F950BE7DD21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505003" y="4378680"/>
            <a:ext cx="2593180" cy="2221590"/>
          </a:xfrm>
          <a:prstGeom prst="rect">
            <a:avLst/>
          </a:prstGeom>
        </p:spPr>
      </p:pic>
      <p:pic>
        <p:nvPicPr>
          <p:cNvPr id="16" name="Imagen 15" descr="Imagen que contiene electrónica, cable, circuito, computadora&#10;&#10;Descripción generada automáticamente">
            <a:extLst>
              <a:ext uri="{FF2B5EF4-FFF2-40B4-BE49-F238E27FC236}">
                <a16:creationId xmlns:a16="http://schemas.microsoft.com/office/drawing/2014/main" id="{32137B09-851B-9444-AD22-9A824171C144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5699509" y="713669"/>
            <a:ext cx="4718241" cy="2749001"/>
          </a:xfrm>
          <a:prstGeom prst="rect">
            <a:avLst/>
          </a:prstGeom>
        </p:spPr>
      </p:pic>
      <p:pic>
        <p:nvPicPr>
          <p:cNvPr id="17" name="Imagen 16" descr="Imagen que contiene interior, computadora, tabla, escritorio&#10;&#10;Descripción generada automáticamente">
            <a:extLst>
              <a:ext uri="{FF2B5EF4-FFF2-40B4-BE49-F238E27FC236}">
                <a16:creationId xmlns:a16="http://schemas.microsoft.com/office/drawing/2014/main" id="{AFB73437-4FF0-974F-989E-F1E0D9090484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760" y="3790607"/>
            <a:ext cx="3894455" cy="292036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5248464-4330-254F-9299-A04416DE6248}"/>
              </a:ext>
            </a:extLst>
          </p:cNvPr>
          <p:cNvSpPr txBox="1"/>
          <p:nvPr/>
        </p:nvSpPr>
        <p:spPr>
          <a:xfrm>
            <a:off x="622169" y="1121790"/>
            <a:ext cx="375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1)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49BB5D8-52E0-9F41-8F9E-DE9575498A6A}"/>
              </a:ext>
            </a:extLst>
          </p:cNvPr>
          <p:cNvSpPr txBox="1"/>
          <p:nvPr/>
        </p:nvSpPr>
        <p:spPr>
          <a:xfrm>
            <a:off x="5099901" y="923827"/>
            <a:ext cx="375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2)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A616B6B-192A-DB40-AFD8-E92116639058}"/>
              </a:ext>
            </a:extLst>
          </p:cNvPr>
          <p:cNvSpPr txBox="1"/>
          <p:nvPr/>
        </p:nvSpPr>
        <p:spPr>
          <a:xfrm>
            <a:off x="263951" y="4430598"/>
            <a:ext cx="375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3)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84B463C8-199A-1B44-B8C5-7EF552775B53}"/>
              </a:ext>
            </a:extLst>
          </p:cNvPr>
          <p:cNvSpPr txBox="1"/>
          <p:nvPr/>
        </p:nvSpPr>
        <p:spPr>
          <a:xfrm>
            <a:off x="4892511" y="4477732"/>
            <a:ext cx="375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4)</a:t>
            </a: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DBA2EC2E-25F1-CE42-A06D-D3E6342D6A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sp>
        <p:nvSpPr>
          <p:cNvPr id="21" name="Marcador de número de diapositiva 20">
            <a:extLst>
              <a:ext uri="{FF2B5EF4-FFF2-40B4-BE49-F238E27FC236}">
                <a16:creationId xmlns:a16="http://schemas.microsoft.com/office/drawing/2014/main" id="{6466A8E2-0310-354F-91C4-79E91B74C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95C96-AA2C-7D4B-9718-D213C2C340F6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1738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31509"/>
    </mc:Choice>
    <mc:Fallback xmlns="">
      <p:transition spd="slow" advTm="31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C2AD7556-C90D-4946-8E4E-1E79D5B3D2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BB0CC56-54B2-4AE0-87C5-296E78A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42815"/>
            <a:ext cx="12192000" cy="26151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87790E0-2B2C-FF4E-B705-D6A45E1E21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6327" y="-1"/>
            <a:ext cx="851711" cy="842683"/>
          </a:xfrm>
          <a:prstGeom prst="rect">
            <a:avLst/>
          </a:prstGeom>
        </p:spPr>
      </p:pic>
      <p:sp>
        <p:nvSpPr>
          <p:cNvPr id="47" name="CuadroTexto 46">
            <a:extLst>
              <a:ext uri="{FF2B5EF4-FFF2-40B4-BE49-F238E27FC236}">
                <a16:creationId xmlns:a16="http://schemas.microsoft.com/office/drawing/2014/main" id="{C16F42EC-66AF-0A43-9FA4-4FB570CB9230}"/>
              </a:ext>
            </a:extLst>
          </p:cNvPr>
          <p:cNvSpPr txBox="1"/>
          <p:nvPr/>
        </p:nvSpPr>
        <p:spPr>
          <a:xfrm>
            <a:off x="213291" y="33668"/>
            <a:ext cx="45101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>
                <a:solidFill>
                  <a:srgbClr val="23366B"/>
                </a:solidFill>
              </a:rPr>
              <a:t>5. Simulación y pruebas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9F7DB35-77B1-BE4E-A729-DBD1ED4D4F45}"/>
              </a:ext>
            </a:extLst>
          </p:cNvPr>
          <p:cNvSpPr txBox="1"/>
          <p:nvPr/>
        </p:nvSpPr>
        <p:spPr>
          <a:xfrm>
            <a:off x="837701" y="600327"/>
            <a:ext cx="34852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Montaje físico de los componentes:</a:t>
            </a:r>
          </a:p>
          <a:p>
            <a:endParaRPr lang="es-ES" dirty="0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39A2493F-7CC4-4F4F-BBA8-78BB5ED36D44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01" y="923492"/>
            <a:ext cx="2678848" cy="4654114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098756F7-27A0-DD4B-A8AF-A7E3E168B71C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185" y="1000907"/>
            <a:ext cx="3487721" cy="4488568"/>
          </a:xfrm>
          <a:prstGeom prst="rect">
            <a:avLst/>
          </a:prstGeom>
        </p:spPr>
      </p:pic>
      <p:pic>
        <p:nvPicPr>
          <p:cNvPr id="24" name="Imagen 23" descr="Una captura de pantalla de un celular con letras&#10;&#10;Descripción generada automáticamente">
            <a:extLst>
              <a:ext uri="{FF2B5EF4-FFF2-40B4-BE49-F238E27FC236}">
                <a16:creationId xmlns:a16="http://schemas.microsoft.com/office/drawing/2014/main" id="{127A2030-D039-3A44-A939-05DCA8F1CF35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7866578" y="1246658"/>
            <a:ext cx="3487721" cy="331233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C62EB42-989E-2048-850C-F2EB3CA422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C43A88E-EB99-1943-BA93-30449F443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95C96-AA2C-7D4B-9718-D213C2C340F6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80484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52296"/>
    </mc:Choice>
    <mc:Fallback xmlns="">
      <p:transition spd="slow" advTm="52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C2AD7556-C90D-4946-8E4E-1E79D5B3D2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BB0CC56-54B2-4AE0-87C5-296E78A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42815"/>
            <a:ext cx="12192000" cy="26151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87790E0-2B2C-FF4E-B705-D6A45E1E21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6327" y="-1"/>
            <a:ext cx="851711" cy="842683"/>
          </a:xfrm>
          <a:prstGeom prst="rect">
            <a:avLst/>
          </a:prstGeom>
        </p:spPr>
      </p:pic>
      <p:sp>
        <p:nvSpPr>
          <p:cNvPr id="47" name="CuadroTexto 46">
            <a:extLst>
              <a:ext uri="{FF2B5EF4-FFF2-40B4-BE49-F238E27FC236}">
                <a16:creationId xmlns:a16="http://schemas.microsoft.com/office/drawing/2014/main" id="{C16F42EC-66AF-0A43-9FA4-4FB570CB9230}"/>
              </a:ext>
            </a:extLst>
          </p:cNvPr>
          <p:cNvSpPr txBox="1"/>
          <p:nvPr/>
        </p:nvSpPr>
        <p:spPr>
          <a:xfrm>
            <a:off x="213291" y="33668"/>
            <a:ext cx="45101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>
                <a:solidFill>
                  <a:srgbClr val="23366B"/>
                </a:solidFill>
              </a:rPr>
              <a:t>5. Simulación y pruebas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9F7DB35-77B1-BE4E-A729-DBD1ED4D4F45}"/>
              </a:ext>
            </a:extLst>
          </p:cNvPr>
          <p:cNvSpPr txBox="1"/>
          <p:nvPr/>
        </p:nvSpPr>
        <p:spPr>
          <a:xfrm>
            <a:off x="837701" y="600327"/>
            <a:ext cx="34852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Montaje físico de los componentes:</a:t>
            </a:r>
          </a:p>
          <a:p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F5AE5E9-1B6A-7D45-9DAB-E338D199A85E}"/>
              </a:ext>
            </a:extLst>
          </p:cNvPr>
          <p:cNvSpPr txBox="1"/>
          <p:nvPr/>
        </p:nvSpPr>
        <p:spPr>
          <a:xfrm>
            <a:off x="707010" y="1329179"/>
            <a:ext cx="24625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s-ES" dirty="0"/>
              <a:t>PWM Ventilador 100%</a:t>
            </a:r>
          </a:p>
          <a:p>
            <a:pPr marL="342900" indent="-342900">
              <a:buAutoNum type="arabicParenR"/>
            </a:pPr>
            <a:endParaRPr lang="es-ES" dirty="0"/>
          </a:p>
        </p:txBody>
      </p:sp>
      <p:pic>
        <p:nvPicPr>
          <p:cNvPr id="12" name="Imagen 11" descr="Imagen que contiene electrónica, computadora, monitor, tabla&#10;&#10;Descripción generada automáticamente">
            <a:extLst>
              <a:ext uri="{FF2B5EF4-FFF2-40B4-BE49-F238E27FC236}">
                <a16:creationId xmlns:a16="http://schemas.microsoft.com/office/drawing/2014/main" id="{07169C29-A72F-0A4A-9D03-EA1B0EECA019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91" y="1732122"/>
            <a:ext cx="2341373" cy="169687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68AEFB0-F0F7-604D-8583-F2D9D1F495F6}"/>
              </a:ext>
            </a:extLst>
          </p:cNvPr>
          <p:cNvSpPr txBox="1"/>
          <p:nvPr/>
        </p:nvSpPr>
        <p:spPr>
          <a:xfrm>
            <a:off x="386499" y="3714161"/>
            <a:ext cx="2310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2) PWM ventilador 0%</a:t>
            </a:r>
          </a:p>
        </p:txBody>
      </p:sp>
      <p:pic>
        <p:nvPicPr>
          <p:cNvPr id="15" name="Imagen 14" descr="Imagen que contiene electrónica, monitor, computadora, tabla&#10;&#10;Descripción generada automáticamente">
            <a:extLst>
              <a:ext uri="{FF2B5EF4-FFF2-40B4-BE49-F238E27FC236}">
                <a16:creationId xmlns:a16="http://schemas.microsoft.com/office/drawing/2014/main" id="{CB27CE93-FE45-7145-B589-4F1AFDD80322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77" y="4137049"/>
            <a:ext cx="3279952" cy="228810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F3F52C2-9526-724C-B1AE-A0BF335D39ED}"/>
              </a:ext>
            </a:extLst>
          </p:cNvPr>
          <p:cNvSpPr txBox="1"/>
          <p:nvPr/>
        </p:nvSpPr>
        <p:spPr>
          <a:xfrm>
            <a:off x="4872033" y="992506"/>
            <a:ext cx="2049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3) </a:t>
            </a:r>
            <a:r>
              <a:rPr lang="es-ES" dirty="0" err="1"/>
              <a:t>Pwm</a:t>
            </a:r>
            <a:r>
              <a:rPr lang="es-ES" dirty="0"/>
              <a:t> </a:t>
            </a:r>
            <a:r>
              <a:rPr lang="es-ES" dirty="0" err="1"/>
              <a:t>encendidfo</a:t>
            </a:r>
            <a:r>
              <a:rPr lang="es-ES" dirty="0"/>
              <a:t> </a:t>
            </a:r>
          </a:p>
        </p:txBody>
      </p:sp>
      <p:pic>
        <p:nvPicPr>
          <p:cNvPr id="18" name="Imagen 17" descr="Imagen que contiene electrónica, computadora, tabla, monitor&#10;&#10;Descripción generada automáticamente">
            <a:extLst>
              <a:ext uri="{FF2B5EF4-FFF2-40B4-BE49-F238E27FC236}">
                <a16:creationId xmlns:a16="http://schemas.microsoft.com/office/drawing/2014/main" id="{F0E9643F-005F-B046-A26B-4A80D42451B9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120" y="1493814"/>
            <a:ext cx="3636652" cy="155744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9D51126-CD5D-214F-B9D1-44CCC47019AD}"/>
              </a:ext>
            </a:extLst>
          </p:cNvPr>
          <p:cNvSpPr txBox="1"/>
          <p:nvPr/>
        </p:nvSpPr>
        <p:spPr>
          <a:xfrm>
            <a:off x="4322950" y="3813883"/>
            <a:ext cx="375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4)</a:t>
            </a:r>
          </a:p>
          <a:p>
            <a:endParaRPr lang="es-ES" dirty="0"/>
          </a:p>
        </p:txBody>
      </p:sp>
      <p:pic>
        <p:nvPicPr>
          <p:cNvPr id="20" name="Imagen 19" descr="Imagen que contiene electrónica, computadora, teclado&#10;&#10;Descripción generada automáticamente">
            <a:extLst>
              <a:ext uri="{FF2B5EF4-FFF2-40B4-BE49-F238E27FC236}">
                <a16:creationId xmlns:a16="http://schemas.microsoft.com/office/drawing/2014/main" id="{7C46D353-AFF0-B24C-9595-EAB85D93CCBB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617" y="4116156"/>
            <a:ext cx="4943406" cy="2288107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64EBCAA-DDB1-9244-9635-C013022C6B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sp>
        <p:nvSpPr>
          <p:cNvPr id="10" name="Marcador de número de diapositiva 9">
            <a:extLst>
              <a:ext uri="{FF2B5EF4-FFF2-40B4-BE49-F238E27FC236}">
                <a16:creationId xmlns:a16="http://schemas.microsoft.com/office/drawing/2014/main" id="{52746F02-6627-0E44-9159-8F545E3AD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95C96-AA2C-7D4B-9718-D213C2C340F6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27063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4088"/>
    </mc:Choice>
    <mc:Fallback xmlns="">
      <p:transition spd="slow" advTm="24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C2AD7556-C90D-4946-8E4E-1E79D5B3D2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BB0CC56-54B2-4AE0-87C5-296E78A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42815"/>
            <a:ext cx="12192000" cy="26151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87790E0-2B2C-FF4E-B705-D6A45E1E21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6327" y="-1"/>
            <a:ext cx="851711" cy="842683"/>
          </a:xfrm>
          <a:prstGeom prst="rect">
            <a:avLst/>
          </a:prstGeom>
        </p:spPr>
      </p:pic>
      <p:sp>
        <p:nvSpPr>
          <p:cNvPr id="47" name="CuadroTexto 46">
            <a:extLst>
              <a:ext uri="{FF2B5EF4-FFF2-40B4-BE49-F238E27FC236}">
                <a16:creationId xmlns:a16="http://schemas.microsoft.com/office/drawing/2014/main" id="{C16F42EC-66AF-0A43-9FA4-4FB570CB9230}"/>
              </a:ext>
            </a:extLst>
          </p:cNvPr>
          <p:cNvSpPr txBox="1"/>
          <p:nvPr/>
        </p:nvSpPr>
        <p:spPr>
          <a:xfrm>
            <a:off x="213291" y="33668"/>
            <a:ext cx="45101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>
                <a:solidFill>
                  <a:srgbClr val="23366B"/>
                </a:solidFill>
              </a:rPr>
              <a:t>5. Simulación y pruebas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9F7DB35-77B1-BE4E-A729-DBD1ED4D4F45}"/>
              </a:ext>
            </a:extLst>
          </p:cNvPr>
          <p:cNvSpPr txBox="1"/>
          <p:nvPr/>
        </p:nvSpPr>
        <p:spPr>
          <a:xfrm>
            <a:off x="837701" y="600327"/>
            <a:ext cx="34852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Montaje físico de los componentes:</a:t>
            </a:r>
          </a:p>
          <a:p>
            <a:endParaRPr lang="es-ES" dirty="0"/>
          </a:p>
        </p:txBody>
      </p:sp>
      <p:pic>
        <p:nvPicPr>
          <p:cNvPr id="16" name="Imagen 15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F26DB466-5B74-4B4F-A83D-72EB2CD61250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213291" y="1740166"/>
            <a:ext cx="5399405" cy="1004570"/>
          </a:xfrm>
          <a:prstGeom prst="rect">
            <a:avLst/>
          </a:prstGeom>
        </p:spPr>
      </p:pic>
      <p:pic>
        <p:nvPicPr>
          <p:cNvPr id="17" name="Imagen 16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7F6032F1-F982-F849-9311-C64D3760290C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076" y="592086"/>
            <a:ext cx="5786755" cy="43053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E02F4E5-BE49-C24E-9668-4BD2002775F2}"/>
              </a:ext>
            </a:extLst>
          </p:cNvPr>
          <p:cNvSpPr txBox="1"/>
          <p:nvPr/>
        </p:nvSpPr>
        <p:spPr>
          <a:xfrm>
            <a:off x="234315" y="1370833"/>
            <a:ext cx="2949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1) Tabla con Datos de la </a:t>
            </a:r>
            <a:r>
              <a:rPr lang="es-ES" dirty="0" err="1"/>
              <a:t>bbdd</a:t>
            </a:r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BC1B650-8740-6340-AC0C-E5157D8D010C}"/>
              </a:ext>
            </a:extLst>
          </p:cNvPr>
          <p:cNvSpPr txBox="1"/>
          <p:nvPr/>
        </p:nvSpPr>
        <p:spPr>
          <a:xfrm>
            <a:off x="6302372" y="310667"/>
            <a:ext cx="4843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2) Grafico lineal y en barra de los datos de BBDD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BCB15C4C-2FB7-8945-9FB3-238CF43B0EC6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69" y="2876578"/>
            <a:ext cx="3497580" cy="290830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F42D3F2D-A69F-3049-8732-03CB79EA180F}"/>
              </a:ext>
            </a:extLst>
          </p:cNvPr>
          <p:cNvSpPr txBox="1"/>
          <p:nvPr/>
        </p:nvSpPr>
        <p:spPr>
          <a:xfrm>
            <a:off x="65988" y="2868912"/>
            <a:ext cx="101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3) Zoom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14115402-4687-FE45-B8A2-4B7216153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sp>
        <p:nvSpPr>
          <p:cNvPr id="14" name="Marcador de número de diapositiva 13">
            <a:extLst>
              <a:ext uri="{FF2B5EF4-FFF2-40B4-BE49-F238E27FC236}">
                <a16:creationId xmlns:a16="http://schemas.microsoft.com/office/drawing/2014/main" id="{F7D84ECB-D2CA-8049-87B2-37C5CBB26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95C96-AA2C-7D4B-9718-D213C2C340F6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41063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0233"/>
    </mc:Choice>
    <mc:Fallback xmlns="">
      <p:transition spd="slow" advTm="20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C2AD7556-C90D-4946-8E4E-1E79D5B3D2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BB0CC56-54B2-4AE0-87C5-296E78A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42815"/>
            <a:ext cx="12192000" cy="26151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87790E0-2B2C-FF4E-B705-D6A45E1E21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6327" y="-1"/>
            <a:ext cx="851711" cy="842683"/>
          </a:xfrm>
          <a:prstGeom prst="rect">
            <a:avLst/>
          </a:prstGeom>
        </p:spPr>
      </p:pic>
      <p:sp>
        <p:nvSpPr>
          <p:cNvPr id="47" name="CuadroTexto 46">
            <a:extLst>
              <a:ext uri="{FF2B5EF4-FFF2-40B4-BE49-F238E27FC236}">
                <a16:creationId xmlns:a16="http://schemas.microsoft.com/office/drawing/2014/main" id="{C16F42EC-66AF-0A43-9FA4-4FB570CB9230}"/>
              </a:ext>
            </a:extLst>
          </p:cNvPr>
          <p:cNvSpPr txBox="1"/>
          <p:nvPr/>
        </p:nvSpPr>
        <p:spPr>
          <a:xfrm>
            <a:off x="213291" y="33668"/>
            <a:ext cx="25458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>
                <a:solidFill>
                  <a:srgbClr val="23366B"/>
                </a:solidFill>
              </a:rPr>
              <a:t>5.Resultados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9F7DB35-77B1-BE4E-A729-DBD1ED4D4F45}"/>
              </a:ext>
            </a:extLst>
          </p:cNvPr>
          <p:cNvSpPr txBox="1"/>
          <p:nvPr/>
        </p:nvSpPr>
        <p:spPr>
          <a:xfrm>
            <a:off x="837701" y="600327"/>
            <a:ext cx="34852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Montaje físico de los componentes:</a:t>
            </a:r>
          </a:p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C821EB0-092F-664A-B4BA-8885AAF132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353" y="1027928"/>
            <a:ext cx="4487410" cy="305220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7A73A81-01B0-3644-87EC-063BFB461D6D}"/>
              </a:ext>
            </a:extLst>
          </p:cNvPr>
          <p:cNvSpPr txBox="1"/>
          <p:nvPr/>
        </p:nvSpPr>
        <p:spPr>
          <a:xfrm>
            <a:off x="5137608" y="433633"/>
            <a:ext cx="643278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/>
              <a:t>Problemas y soluciones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200" dirty="0"/>
              <a:t>Problemas con operacional lm234n,</a:t>
            </a:r>
            <a:br>
              <a:rPr lang="es-ES" sz="1200" dirty="0"/>
            </a:br>
            <a:r>
              <a:rPr lang="es-ES" sz="1200" dirty="0"/>
              <a:t>tiene una salida Vcc-1.5V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200" dirty="0"/>
              <a:t>Modificamos </a:t>
            </a:r>
            <a:r>
              <a:rPr lang="es-ES" sz="1200" dirty="0" err="1"/>
              <a:t>Vref</a:t>
            </a:r>
            <a:r>
              <a:rPr lang="es-ES" sz="1200" dirty="0"/>
              <a:t> del ADC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200" dirty="0"/>
              <a:t>PSPICE en su simulación explica que el LN324</a:t>
            </a:r>
            <a:br>
              <a:rPr lang="es-ES" sz="1200" dirty="0"/>
            </a:br>
            <a:r>
              <a:rPr lang="es-ES" sz="1200" dirty="0"/>
              <a:t>Tiene una salida de 4.3V y en la práctica únicamente es hasta 3.5V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200" dirty="0"/>
              <a:t>Error debido a las tolerancias en las resistencias y la tensión de desviación</a:t>
            </a:r>
            <a:br>
              <a:rPr lang="es-ES" sz="1200" dirty="0"/>
            </a:br>
            <a:r>
              <a:rPr lang="es-ES" sz="1200" dirty="0"/>
              <a:t>del amplificador. Provocaba una tensión a la salida que no era correcta.</a:t>
            </a:r>
            <a:br>
              <a:rPr lang="es-ES" sz="1200" dirty="0"/>
            </a:br>
            <a:r>
              <a:rPr lang="es-ES" sz="1200" dirty="0"/>
              <a:t>Se soluciona colocando una tensión negativa el pin11 GND del LM234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200" dirty="0"/>
              <a:t>Calibración del sensor de humedad relativa, se ha realizado con una fórmula matemática del</a:t>
            </a:r>
            <a:br>
              <a:rPr lang="es-ES" sz="1200" dirty="0"/>
            </a:br>
            <a:r>
              <a:rPr lang="es-ES" sz="1200" dirty="0"/>
              <a:t>fabricante, y con la ayuda de la página de meteorología de la zona del autor.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200" dirty="0"/>
              <a:t>Condensador en Circuito LDR para eliminar ruido y dejar estable la lectura del LCD.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200" dirty="0"/>
              <a:t>Simulaciones prácticas y teóricas para encontrar el valor de la inductancia de la Electroválvula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200" dirty="0"/>
              <a:t>Utilizar el driver ULN2003 debido a la tensión de operación de los actuadores.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5C58747-941C-1043-ACF9-244B1DB0D992}"/>
              </a:ext>
            </a:extLst>
          </p:cNvPr>
          <p:cNvSpPr txBox="1"/>
          <p:nvPr/>
        </p:nvSpPr>
        <p:spPr>
          <a:xfrm>
            <a:off x="5279010" y="3318235"/>
            <a:ext cx="704827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/>
              <a:t>Discusión de los resultados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200" dirty="0"/>
              <a:t>Elección de sensores por economía y por precisión en comparación con los digitales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200" dirty="0"/>
              <a:t>Existe un compromiso, para preferir precisión y lo económico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200" dirty="0"/>
              <a:t>Los actuadores del proyecto han sido reciclados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200" dirty="0"/>
              <a:t>Se ha cumplido el objetivo del proyecto(comunicación con el servidor, recogida de parámetros, precisión</a:t>
            </a:r>
            <a:br>
              <a:rPr lang="es-ES" sz="1200" dirty="0"/>
            </a:br>
            <a:r>
              <a:rPr lang="es-ES" sz="1200" dirty="0"/>
              <a:t> activación de actuadores, graficar datos)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200" dirty="0"/>
              <a:t>Precio del proyecto 180€ los componentes, y la mano de obra 2800€, un total de 3000€. </a:t>
            </a:r>
            <a:br>
              <a:rPr lang="es-ES" sz="1200" dirty="0"/>
            </a:br>
            <a:r>
              <a:rPr lang="es-ES" sz="1200" dirty="0"/>
              <a:t>Este es el precio del prototipo, pero la misión es que llegue a costar un 99% menos.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200" dirty="0"/>
              <a:t>Una de las mayores penalizaciones fue la pérdida de tiempo  la familiarización con AS7 para el desarrollo</a:t>
            </a:r>
            <a:br>
              <a:rPr lang="es-ES" sz="1200" dirty="0"/>
            </a:br>
            <a:r>
              <a:rPr lang="es-ES" sz="1200" dirty="0"/>
              <a:t>del menú en el sistema. 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200" dirty="0"/>
              <a:t>El autor destaca el aprendizaje adquirido en este TFM. Su idea en el futuro cercano, es dedicarse a </a:t>
            </a:r>
            <a:br>
              <a:rPr lang="es-ES" sz="1200" dirty="0"/>
            </a:br>
            <a:r>
              <a:rPr lang="es-ES" sz="1200" dirty="0"/>
              <a:t>sistema empotrados. 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7D48B3D9-75C6-6646-8AC8-A7AA3D9955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sp>
        <p:nvSpPr>
          <p:cNvPr id="14" name="Marcador de número de diapositiva 13">
            <a:extLst>
              <a:ext uri="{FF2B5EF4-FFF2-40B4-BE49-F238E27FC236}">
                <a16:creationId xmlns:a16="http://schemas.microsoft.com/office/drawing/2014/main" id="{1D492140-8475-FB40-BA50-2BAEA8225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95C96-AA2C-7D4B-9718-D213C2C340F6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83452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467472"/>
    </mc:Choice>
    <mc:Fallback xmlns="">
      <p:transition spd="slow" advTm="467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C2AD7556-C90D-4946-8E4E-1E79D5B3D2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BB0CC56-54B2-4AE0-87C5-296E78A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42815"/>
            <a:ext cx="12192000" cy="26151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87790E0-2B2C-FF4E-B705-D6A45E1E21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6327" y="-1"/>
            <a:ext cx="851711" cy="842683"/>
          </a:xfrm>
          <a:prstGeom prst="rect">
            <a:avLst/>
          </a:prstGeom>
        </p:spPr>
      </p:pic>
      <p:grpSp>
        <p:nvGrpSpPr>
          <p:cNvPr id="17" name="Grupo 16">
            <a:extLst>
              <a:ext uri="{FF2B5EF4-FFF2-40B4-BE49-F238E27FC236}">
                <a16:creationId xmlns:a16="http://schemas.microsoft.com/office/drawing/2014/main" id="{83B813BC-8943-7149-9D5E-01B612D5655D}"/>
              </a:ext>
            </a:extLst>
          </p:cNvPr>
          <p:cNvGrpSpPr/>
          <p:nvPr/>
        </p:nvGrpSpPr>
        <p:grpSpPr>
          <a:xfrm>
            <a:off x="213291" y="655308"/>
            <a:ext cx="8663166" cy="5322733"/>
            <a:chOff x="254812" y="747640"/>
            <a:chExt cx="6894573" cy="4701866"/>
          </a:xfrm>
        </p:grpSpPr>
        <p:sp>
          <p:nvSpPr>
            <p:cNvPr id="12" name="Redondear rectángulo de esquina diagonal 11">
              <a:extLst>
                <a:ext uri="{FF2B5EF4-FFF2-40B4-BE49-F238E27FC236}">
                  <a16:creationId xmlns:a16="http://schemas.microsoft.com/office/drawing/2014/main" id="{A7CA1A67-01F8-CC4F-A010-7E265519509F}"/>
                </a:ext>
              </a:extLst>
            </p:cNvPr>
            <p:cNvSpPr/>
            <p:nvPr/>
          </p:nvSpPr>
          <p:spPr>
            <a:xfrm>
              <a:off x="254812" y="901576"/>
              <a:ext cx="718604" cy="364625"/>
            </a:xfrm>
            <a:prstGeom prst="round2DiagRect">
              <a:avLst/>
            </a:prstGeom>
            <a:solidFill>
              <a:srgbClr val="2336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/>
                <a:t>1</a:t>
              </a:r>
            </a:p>
          </p:txBody>
        </p:sp>
        <p:sp>
          <p:nvSpPr>
            <p:cNvPr id="13" name="Flecha derecha 12">
              <a:extLst>
                <a:ext uri="{FF2B5EF4-FFF2-40B4-BE49-F238E27FC236}">
                  <a16:creationId xmlns:a16="http://schemas.microsoft.com/office/drawing/2014/main" id="{945F19EF-8272-0E4B-A767-094E149B6FA9}"/>
                </a:ext>
              </a:extLst>
            </p:cNvPr>
            <p:cNvSpPr/>
            <p:nvPr/>
          </p:nvSpPr>
          <p:spPr>
            <a:xfrm>
              <a:off x="1145841" y="747640"/>
              <a:ext cx="2695935" cy="707511"/>
            </a:xfrm>
            <a:prstGeom prst="rightArrow">
              <a:avLst/>
            </a:prstGeom>
            <a:solidFill>
              <a:srgbClr val="2336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ES" dirty="0"/>
                <a:t>Objetivos</a:t>
              </a:r>
            </a:p>
          </p:txBody>
        </p:sp>
        <p:sp>
          <p:nvSpPr>
            <p:cNvPr id="21" name="Flecha derecha 20">
              <a:extLst>
                <a:ext uri="{FF2B5EF4-FFF2-40B4-BE49-F238E27FC236}">
                  <a16:creationId xmlns:a16="http://schemas.microsoft.com/office/drawing/2014/main" id="{BB834577-21CB-8242-862F-0556D1ED6F07}"/>
                </a:ext>
              </a:extLst>
            </p:cNvPr>
            <p:cNvSpPr/>
            <p:nvPr/>
          </p:nvSpPr>
          <p:spPr>
            <a:xfrm>
              <a:off x="1145841" y="1378593"/>
              <a:ext cx="3246865" cy="707511"/>
            </a:xfrm>
            <a:prstGeom prst="rightArrow">
              <a:avLst/>
            </a:prstGeom>
            <a:solidFill>
              <a:srgbClr val="2336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ES" dirty="0"/>
                <a:t>Planificación y DAFO</a:t>
              </a:r>
            </a:p>
          </p:txBody>
        </p:sp>
        <p:sp>
          <p:nvSpPr>
            <p:cNvPr id="26" name="Flecha derecha 25">
              <a:extLst>
                <a:ext uri="{FF2B5EF4-FFF2-40B4-BE49-F238E27FC236}">
                  <a16:creationId xmlns:a16="http://schemas.microsoft.com/office/drawing/2014/main" id="{BBDA4E42-621D-E64D-B7AD-24B00140C03B}"/>
                </a:ext>
              </a:extLst>
            </p:cNvPr>
            <p:cNvSpPr/>
            <p:nvPr/>
          </p:nvSpPr>
          <p:spPr>
            <a:xfrm>
              <a:off x="1145841" y="2086104"/>
              <a:ext cx="3806103" cy="681491"/>
            </a:xfrm>
            <a:prstGeom prst="rightArrow">
              <a:avLst/>
            </a:prstGeom>
            <a:solidFill>
              <a:srgbClr val="2336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ES" dirty="0"/>
                <a:t>Estado del Arte</a:t>
              </a:r>
            </a:p>
          </p:txBody>
        </p:sp>
        <p:sp>
          <p:nvSpPr>
            <p:cNvPr id="28" name="Flecha derecha 27">
              <a:extLst>
                <a:ext uri="{FF2B5EF4-FFF2-40B4-BE49-F238E27FC236}">
                  <a16:creationId xmlns:a16="http://schemas.microsoft.com/office/drawing/2014/main" id="{E6541F01-CB70-E940-9990-86FEC506E1D1}"/>
                </a:ext>
              </a:extLst>
            </p:cNvPr>
            <p:cNvSpPr/>
            <p:nvPr/>
          </p:nvSpPr>
          <p:spPr>
            <a:xfrm>
              <a:off x="1145841" y="2739289"/>
              <a:ext cx="4334060" cy="721397"/>
            </a:xfrm>
            <a:prstGeom prst="rightArrow">
              <a:avLst/>
            </a:prstGeom>
            <a:solidFill>
              <a:srgbClr val="2336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ES" dirty="0"/>
                <a:t>Descripción del sistema</a:t>
              </a:r>
            </a:p>
          </p:txBody>
        </p:sp>
        <p:sp>
          <p:nvSpPr>
            <p:cNvPr id="31" name="Flecha derecha 30">
              <a:extLst>
                <a:ext uri="{FF2B5EF4-FFF2-40B4-BE49-F238E27FC236}">
                  <a16:creationId xmlns:a16="http://schemas.microsoft.com/office/drawing/2014/main" id="{C060D9B4-4F1D-634A-9E83-543CDE66952E}"/>
                </a:ext>
              </a:extLst>
            </p:cNvPr>
            <p:cNvSpPr/>
            <p:nvPr/>
          </p:nvSpPr>
          <p:spPr>
            <a:xfrm>
              <a:off x="1161224" y="3403025"/>
              <a:ext cx="4860903" cy="721396"/>
            </a:xfrm>
            <a:prstGeom prst="rightArrow">
              <a:avLst/>
            </a:prstGeom>
            <a:solidFill>
              <a:srgbClr val="2336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ES" dirty="0"/>
                <a:t>Implementación del sistema</a:t>
              </a:r>
            </a:p>
          </p:txBody>
        </p:sp>
        <p:sp>
          <p:nvSpPr>
            <p:cNvPr id="33" name="Flecha derecha 32">
              <a:extLst>
                <a:ext uri="{FF2B5EF4-FFF2-40B4-BE49-F238E27FC236}">
                  <a16:creationId xmlns:a16="http://schemas.microsoft.com/office/drawing/2014/main" id="{0C21BF3C-DF3A-5A40-9AD3-397D7D1113E4}"/>
                </a:ext>
              </a:extLst>
            </p:cNvPr>
            <p:cNvSpPr/>
            <p:nvPr/>
          </p:nvSpPr>
          <p:spPr>
            <a:xfrm>
              <a:off x="1185088" y="4024715"/>
              <a:ext cx="5379265" cy="707512"/>
            </a:xfrm>
            <a:prstGeom prst="rightArrow">
              <a:avLst/>
            </a:prstGeom>
            <a:solidFill>
              <a:srgbClr val="2336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ES" dirty="0"/>
                <a:t>Simulación y pruebas</a:t>
              </a:r>
            </a:p>
          </p:txBody>
        </p:sp>
        <p:sp>
          <p:nvSpPr>
            <p:cNvPr id="38" name="Redondear rectángulo de esquina diagonal 37">
              <a:extLst>
                <a:ext uri="{FF2B5EF4-FFF2-40B4-BE49-F238E27FC236}">
                  <a16:creationId xmlns:a16="http://schemas.microsoft.com/office/drawing/2014/main" id="{52D8000C-D823-0341-8653-405E8FD28982}"/>
                </a:ext>
              </a:extLst>
            </p:cNvPr>
            <p:cNvSpPr/>
            <p:nvPr/>
          </p:nvSpPr>
          <p:spPr>
            <a:xfrm>
              <a:off x="254812" y="1550035"/>
              <a:ext cx="718604" cy="364625"/>
            </a:xfrm>
            <a:prstGeom prst="round2DiagRect">
              <a:avLst/>
            </a:prstGeom>
            <a:solidFill>
              <a:srgbClr val="2336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/>
                <a:t>2</a:t>
              </a:r>
            </a:p>
          </p:txBody>
        </p:sp>
        <p:sp>
          <p:nvSpPr>
            <p:cNvPr id="39" name="Redondear rectángulo de esquina diagonal 38">
              <a:extLst>
                <a:ext uri="{FF2B5EF4-FFF2-40B4-BE49-F238E27FC236}">
                  <a16:creationId xmlns:a16="http://schemas.microsoft.com/office/drawing/2014/main" id="{7878A944-72B2-3043-BB3A-8041C8968170}"/>
                </a:ext>
              </a:extLst>
            </p:cNvPr>
            <p:cNvSpPr/>
            <p:nvPr/>
          </p:nvSpPr>
          <p:spPr>
            <a:xfrm>
              <a:off x="254812" y="2283717"/>
              <a:ext cx="718604" cy="307854"/>
            </a:xfrm>
            <a:prstGeom prst="round2DiagRect">
              <a:avLst/>
            </a:prstGeom>
            <a:solidFill>
              <a:srgbClr val="2336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/>
                <a:t>3</a:t>
              </a:r>
            </a:p>
          </p:txBody>
        </p:sp>
        <p:sp>
          <p:nvSpPr>
            <p:cNvPr id="41" name="Redondear rectángulo de esquina diagonal 40">
              <a:extLst>
                <a:ext uri="{FF2B5EF4-FFF2-40B4-BE49-F238E27FC236}">
                  <a16:creationId xmlns:a16="http://schemas.microsoft.com/office/drawing/2014/main" id="{CABD5788-EE51-C947-A573-04C4475FA49F}"/>
                </a:ext>
              </a:extLst>
            </p:cNvPr>
            <p:cNvSpPr/>
            <p:nvPr/>
          </p:nvSpPr>
          <p:spPr>
            <a:xfrm>
              <a:off x="270194" y="3509134"/>
              <a:ext cx="718604" cy="364625"/>
            </a:xfrm>
            <a:prstGeom prst="round2DiagRect">
              <a:avLst/>
            </a:prstGeom>
            <a:solidFill>
              <a:srgbClr val="2336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/>
                <a:t>5</a:t>
              </a:r>
            </a:p>
          </p:txBody>
        </p:sp>
        <p:sp>
          <p:nvSpPr>
            <p:cNvPr id="42" name="Redondear rectángulo de esquina diagonal 41">
              <a:extLst>
                <a:ext uri="{FF2B5EF4-FFF2-40B4-BE49-F238E27FC236}">
                  <a16:creationId xmlns:a16="http://schemas.microsoft.com/office/drawing/2014/main" id="{96CE806E-985B-0F4E-8497-898C485AF376}"/>
                </a:ext>
              </a:extLst>
            </p:cNvPr>
            <p:cNvSpPr/>
            <p:nvPr/>
          </p:nvSpPr>
          <p:spPr>
            <a:xfrm>
              <a:off x="270194" y="4214315"/>
              <a:ext cx="718604" cy="364625"/>
            </a:xfrm>
            <a:prstGeom prst="round2DiagRect">
              <a:avLst/>
            </a:prstGeom>
            <a:solidFill>
              <a:srgbClr val="2336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/>
                <a:t>6</a:t>
              </a:r>
            </a:p>
          </p:txBody>
        </p:sp>
        <p:sp>
          <p:nvSpPr>
            <p:cNvPr id="43" name="Redondear rectángulo de esquina diagonal 42">
              <a:extLst>
                <a:ext uri="{FF2B5EF4-FFF2-40B4-BE49-F238E27FC236}">
                  <a16:creationId xmlns:a16="http://schemas.microsoft.com/office/drawing/2014/main" id="{2CA79E94-314A-AA44-8B47-5A66430C3D6A}"/>
                </a:ext>
              </a:extLst>
            </p:cNvPr>
            <p:cNvSpPr/>
            <p:nvPr/>
          </p:nvSpPr>
          <p:spPr>
            <a:xfrm>
              <a:off x="270194" y="4905224"/>
              <a:ext cx="718604" cy="364625"/>
            </a:xfrm>
            <a:prstGeom prst="round2DiagRect">
              <a:avLst/>
            </a:prstGeom>
            <a:solidFill>
              <a:srgbClr val="2336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/>
                <a:t>7</a:t>
              </a:r>
            </a:p>
          </p:txBody>
        </p:sp>
        <p:sp>
          <p:nvSpPr>
            <p:cNvPr id="44" name="Flecha derecha 43">
              <a:extLst>
                <a:ext uri="{FF2B5EF4-FFF2-40B4-BE49-F238E27FC236}">
                  <a16:creationId xmlns:a16="http://schemas.microsoft.com/office/drawing/2014/main" id="{E28B5DF5-5889-184C-A888-77E8C2A28A7E}"/>
                </a:ext>
              </a:extLst>
            </p:cNvPr>
            <p:cNvSpPr/>
            <p:nvPr/>
          </p:nvSpPr>
          <p:spPr>
            <a:xfrm>
              <a:off x="1185087" y="4741994"/>
              <a:ext cx="5964298" cy="707512"/>
            </a:xfrm>
            <a:prstGeom prst="rightArrow">
              <a:avLst/>
            </a:prstGeom>
            <a:solidFill>
              <a:srgbClr val="2336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ES" dirty="0"/>
                <a:t>Conclusiones</a:t>
              </a:r>
            </a:p>
          </p:txBody>
        </p:sp>
        <p:sp>
          <p:nvSpPr>
            <p:cNvPr id="45" name="Redondear rectángulo de esquina diagonal 44">
              <a:extLst>
                <a:ext uri="{FF2B5EF4-FFF2-40B4-BE49-F238E27FC236}">
                  <a16:creationId xmlns:a16="http://schemas.microsoft.com/office/drawing/2014/main" id="{84CAFF35-BDA4-7546-AC0C-C740A065DCF8}"/>
                </a:ext>
              </a:extLst>
            </p:cNvPr>
            <p:cNvSpPr/>
            <p:nvPr/>
          </p:nvSpPr>
          <p:spPr>
            <a:xfrm>
              <a:off x="270194" y="2926821"/>
              <a:ext cx="718604" cy="364625"/>
            </a:xfrm>
            <a:prstGeom prst="round2DiagRect">
              <a:avLst/>
            </a:prstGeom>
            <a:solidFill>
              <a:srgbClr val="2336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/>
                <a:t>4</a:t>
              </a:r>
            </a:p>
          </p:txBody>
        </p:sp>
      </p:grpSp>
      <p:sp>
        <p:nvSpPr>
          <p:cNvPr id="47" name="CuadroTexto 46">
            <a:extLst>
              <a:ext uri="{FF2B5EF4-FFF2-40B4-BE49-F238E27FC236}">
                <a16:creationId xmlns:a16="http://schemas.microsoft.com/office/drawing/2014/main" id="{C16F42EC-66AF-0A43-9FA4-4FB570CB9230}"/>
              </a:ext>
            </a:extLst>
          </p:cNvPr>
          <p:cNvSpPr txBox="1"/>
          <p:nvPr/>
        </p:nvSpPr>
        <p:spPr>
          <a:xfrm>
            <a:off x="213291" y="33668"/>
            <a:ext cx="12907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>
                <a:solidFill>
                  <a:srgbClr val="23366B"/>
                </a:solidFill>
              </a:rPr>
              <a:t>Índice</a:t>
            </a:r>
          </a:p>
        </p:txBody>
      </p:sp>
      <p:pic>
        <p:nvPicPr>
          <p:cNvPr id="50" name="Audio 49">
            <a:hlinkClick r:id="" action="ppaction://media"/>
            <a:extLst>
              <a:ext uri="{FF2B5EF4-FFF2-40B4-BE49-F238E27FC236}">
                <a16:creationId xmlns:a16="http://schemas.microsoft.com/office/drawing/2014/main" id="{20CF73F5-B74E-364D-B1C2-9198A0E79C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sp>
        <p:nvSpPr>
          <p:cNvPr id="53" name="Marcador de número de diapositiva 52">
            <a:extLst>
              <a:ext uri="{FF2B5EF4-FFF2-40B4-BE49-F238E27FC236}">
                <a16:creationId xmlns:a16="http://schemas.microsoft.com/office/drawing/2014/main" id="{FA50385D-64AB-DB4C-AECD-5C1AE973E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95C96-AA2C-7D4B-9718-D213C2C340F6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48027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0436"/>
    </mc:Choice>
    <mc:Fallback xmlns="">
      <p:transition spd="slow" advTm="10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C2AD7556-C90D-4946-8E4E-1E79D5B3D2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BB0CC56-54B2-4AE0-87C5-296E78A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42815"/>
            <a:ext cx="12192000" cy="26151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87790E0-2B2C-FF4E-B705-D6A45E1E21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6327" y="-1"/>
            <a:ext cx="851711" cy="842683"/>
          </a:xfrm>
          <a:prstGeom prst="rect">
            <a:avLst/>
          </a:prstGeom>
        </p:spPr>
      </p:pic>
      <p:sp>
        <p:nvSpPr>
          <p:cNvPr id="47" name="CuadroTexto 46">
            <a:extLst>
              <a:ext uri="{FF2B5EF4-FFF2-40B4-BE49-F238E27FC236}">
                <a16:creationId xmlns:a16="http://schemas.microsoft.com/office/drawing/2014/main" id="{C16F42EC-66AF-0A43-9FA4-4FB570CB9230}"/>
              </a:ext>
            </a:extLst>
          </p:cNvPr>
          <p:cNvSpPr txBox="1"/>
          <p:nvPr/>
        </p:nvSpPr>
        <p:spPr>
          <a:xfrm>
            <a:off x="213291" y="33668"/>
            <a:ext cx="2411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>
                <a:solidFill>
                  <a:srgbClr val="23366B"/>
                </a:solidFill>
              </a:rPr>
              <a:t>1. Objetivos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0E18344-101D-7F42-9761-9F0B1209000E}"/>
              </a:ext>
            </a:extLst>
          </p:cNvPr>
          <p:cNvSpPr txBox="1"/>
          <p:nvPr/>
        </p:nvSpPr>
        <p:spPr>
          <a:xfrm>
            <a:off x="591671" y="914400"/>
            <a:ext cx="111982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Objetivo general: </a:t>
            </a:r>
            <a:r>
              <a:rPr lang="es-ES" dirty="0"/>
              <a:t>Diseñar un sistema capaz de monitorizar un cultivo de forma autónoma, gracias a los sensores </a:t>
            </a:r>
            <a:br>
              <a:rPr lang="es-ES" dirty="0"/>
            </a:br>
            <a:r>
              <a:rPr lang="es-ES" dirty="0"/>
              <a:t>y actuadores que tiene integrado. Más allá de que el cultivo se desarrolle de forma eficiente, la idea es mejorar con</a:t>
            </a:r>
            <a:br>
              <a:rPr lang="es-ES" dirty="0"/>
            </a:br>
            <a:r>
              <a:rPr lang="es-ES" dirty="0"/>
              <a:t>el paso del tiempo, ya que con los datos recogidos a corto o largo plazo, pueden ayudar a mejorar la calidad de cultivo</a:t>
            </a:r>
            <a:br>
              <a:rPr lang="es-ES" dirty="0"/>
            </a:br>
            <a:r>
              <a:rPr lang="es-ES" dirty="0"/>
              <a:t>y a su vez obtener estadísticas reales con las definir futuros movimientos estratégicos de mercado.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E9C8281-7306-414D-905C-3581A3D033AB}"/>
              </a:ext>
            </a:extLst>
          </p:cNvPr>
          <p:cNvSpPr txBox="1"/>
          <p:nvPr/>
        </p:nvSpPr>
        <p:spPr>
          <a:xfrm>
            <a:off x="591671" y="2211490"/>
            <a:ext cx="11597406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s-ES" dirty="0"/>
              <a:t>Obtener información de los sensores accediendo al servidor y actualizar la información almacenada en la base de datos</a:t>
            </a:r>
          </a:p>
          <a:p>
            <a:pPr marL="285750" indent="-285750">
              <a:buFont typeface="Wingdings" pitchFamily="2" charset="2"/>
              <a:buChar char="ü"/>
            </a:pPr>
            <a:endParaRPr lang="es-ES" dirty="0"/>
          </a:p>
          <a:p>
            <a:pPr marL="285750" indent="-285750">
              <a:buFont typeface="Wingdings" pitchFamily="2" charset="2"/>
              <a:buChar char="ü"/>
            </a:pPr>
            <a:r>
              <a:rPr lang="es-ES" dirty="0"/>
              <a:t>Activar de forma automática la apertura y el cierre de la electroválvula</a:t>
            </a:r>
          </a:p>
          <a:p>
            <a:pPr marL="285750" indent="-285750">
              <a:buFont typeface="Wingdings" pitchFamily="2" charset="2"/>
              <a:buChar char="ü"/>
            </a:pPr>
            <a:endParaRPr lang="es-ES" dirty="0"/>
          </a:p>
          <a:p>
            <a:pPr marL="285750" indent="-285750">
              <a:buFont typeface="Wingdings" pitchFamily="2" charset="2"/>
              <a:buChar char="ü"/>
            </a:pPr>
            <a:r>
              <a:rPr lang="es-ES" dirty="0"/>
              <a:t>Controlar el flujo del caudal de la bomba peristáltica</a:t>
            </a:r>
          </a:p>
          <a:p>
            <a:pPr marL="285750" indent="-285750">
              <a:buFont typeface="Wingdings" pitchFamily="2" charset="2"/>
              <a:buChar char="ü"/>
            </a:pPr>
            <a:endParaRPr lang="es-ES" dirty="0"/>
          </a:p>
          <a:p>
            <a:pPr marL="285750" indent="-285750">
              <a:buFont typeface="Wingdings" pitchFamily="2" charset="2"/>
              <a:buChar char="ü"/>
            </a:pPr>
            <a:r>
              <a:rPr lang="es-ES" dirty="0"/>
              <a:t>Controlar la velocidad de los ventiladores para regular la temperatura</a:t>
            </a:r>
          </a:p>
          <a:p>
            <a:pPr marL="285750" indent="-285750">
              <a:buFont typeface="Wingdings" pitchFamily="2" charset="2"/>
              <a:buChar char="ü"/>
            </a:pPr>
            <a:endParaRPr lang="es-ES" dirty="0"/>
          </a:p>
          <a:p>
            <a:pPr marL="285750" indent="-285750">
              <a:buFont typeface="Wingdings" pitchFamily="2" charset="2"/>
              <a:buChar char="ü"/>
            </a:pPr>
            <a:r>
              <a:rPr lang="es-ES" dirty="0"/>
              <a:t>Simulaciones teóricas y practicas a nivel circuito</a:t>
            </a:r>
          </a:p>
          <a:p>
            <a:pPr marL="285750" indent="-285750">
              <a:buFont typeface="Wingdings" pitchFamily="2" charset="2"/>
              <a:buChar char="ü"/>
            </a:pPr>
            <a:endParaRPr lang="es-ES" dirty="0"/>
          </a:p>
          <a:p>
            <a:pPr marL="285750" indent="-285750">
              <a:buFont typeface="Wingdings" pitchFamily="2" charset="2"/>
              <a:buChar char="ü"/>
            </a:pPr>
            <a:r>
              <a:rPr lang="es-ES" dirty="0"/>
              <a:t>Desarrollar software para el control  y gestión del sistema</a:t>
            </a:r>
          </a:p>
          <a:p>
            <a:pPr marL="285750" indent="-285750">
              <a:buFont typeface="Wingdings" pitchFamily="2" charset="2"/>
              <a:buChar char="ü"/>
            </a:pPr>
            <a:endParaRPr lang="es-ES" dirty="0"/>
          </a:p>
          <a:p>
            <a:pPr marL="285750" indent="-285750">
              <a:buFont typeface="Wingdings" pitchFamily="2" charset="2"/>
              <a:buChar char="ü"/>
            </a:pPr>
            <a:r>
              <a:rPr lang="es-ES" dirty="0"/>
              <a:t>Análisis de las característica  necesarias para poder aplicar nuestro trabajo en una escena</a:t>
            </a:r>
          </a:p>
          <a:p>
            <a:pPr marL="285750" indent="-285750">
              <a:buFont typeface="Wingdings" pitchFamily="2" charset="2"/>
              <a:buChar char="ü"/>
            </a:pPr>
            <a:endParaRPr lang="es-ES" dirty="0"/>
          </a:p>
          <a:p>
            <a:pPr marL="285750" indent="-285750">
              <a:buFont typeface="Wingdings" pitchFamily="2" charset="2"/>
              <a:buChar char="ü"/>
            </a:pPr>
            <a:r>
              <a:rPr lang="es-ES" dirty="0"/>
              <a:t>Realizar la memoria del proyecto, en donde se refleja los conocimientos y habilidades conseguidas en la duración del </a:t>
            </a:r>
            <a:br>
              <a:rPr lang="es-ES" dirty="0"/>
            </a:br>
            <a:r>
              <a:rPr lang="es-ES" dirty="0"/>
              <a:t>máster.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60B88E4-3BA9-364A-AE56-C6CCB4B101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44BF20D8-9A52-0E46-B7E3-D2BFA0FBE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95C96-AA2C-7D4B-9718-D213C2C340F6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36414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C2AD7556-C90D-4946-8E4E-1E79D5B3D2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BB0CC56-54B2-4AE0-87C5-296E78A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42815"/>
            <a:ext cx="12192000" cy="26151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87790E0-2B2C-FF4E-B705-D6A45E1E21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6327" y="-1"/>
            <a:ext cx="851711" cy="842683"/>
          </a:xfrm>
          <a:prstGeom prst="rect">
            <a:avLst/>
          </a:prstGeom>
        </p:spPr>
      </p:pic>
      <p:sp>
        <p:nvSpPr>
          <p:cNvPr id="47" name="CuadroTexto 46">
            <a:extLst>
              <a:ext uri="{FF2B5EF4-FFF2-40B4-BE49-F238E27FC236}">
                <a16:creationId xmlns:a16="http://schemas.microsoft.com/office/drawing/2014/main" id="{C16F42EC-66AF-0A43-9FA4-4FB570CB9230}"/>
              </a:ext>
            </a:extLst>
          </p:cNvPr>
          <p:cNvSpPr txBox="1"/>
          <p:nvPr/>
        </p:nvSpPr>
        <p:spPr>
          <a:xfrm>
            <a:off x="213291" y="33668"/>
            <a:ext cx="113300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sz="3600">
              <a:solidFill>
                <a:srgbClr val="23366B"/>
              </a:solidFill>
            </a:endParaRPr>
          </a:p>
          <a:p>
            <a:r>
              <a:rPr lang="es-ES" sz="3600">
                <a:solidFill>
                  <a:srgbClr val="23366B"/>
                </a:solidFill>
              </a:rPr>
              <a:t>2. Planificación y DAFO </a:t>
            </a:r>
            <a:r>
              <a:rPr lang="es-ES" sz="2400">
                <a:solidFill>
                  <a:srgbClr val="23366B"/>
                </a:solidFill>
              </a:rPr>
              <a:t>“Debilidades Amenazas Fortalezas y Oportunidades” </a:t>
            </a:r>
            <a:endParaRPr lang="es-ES" sz="2400" dirty="0">
              <a:solidFill>
                <a:srgbClr val="23366B"/>
              </a:solidFill>
            </a:endParaRPr>
          </a:p>
        </p:txBody>
      </p:sp>
      <p:pic>
        <p:nvPicPr>
          <p:cNvPr id="8" name="Imagen 7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7DECD627-91C3-BE4B-8402-0C14BFA1B96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2258"/>
            <a:ext cx="12120282" cy="364863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6674EAC-ED2B-1D4F-A850-93BF912702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821B84B-0E67-ED41-BD8D-249125A31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95C96-AA2C-7D4B-9718-D213C2C340F6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82321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77321"/>
    </mc:Choice>
    <mc:Fallback xmlns="">
      <p:transition spd="slow" advTm="77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C2AD7556-C90D-4946-8E4E-1E79D5B3D2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BB0CC56-54B2-4AE0-87C5-296E78A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42815"/>
            <a:ext cx="12192000" cy="26151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87790E0-2B2C-FF4E-B705-D6A45E1E21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6327" y="-1"/>
            <a:ext cx="851711" cy="842683"/>
          </a:xfrm>
          <a:prstGeom prst="rect">
            <a:avLst/>
          </a:prstGeom>
        </p:spPr>
      </p:pic>
      <p:sp>
        <p:nvSpPr>
          <p:cNvPr id="47" name="CuadroTexto 46">
            <a:extLst>
              <a:ext uri="{FF2B5EF4-FFF2-40B4-BE49-F238E27FC236}">
                <a16:creationId xmlns:a16="http://schemas.microsoft.com/office/drawing/2014/main" id="{C16F42EC-66AF-0A43-9FA4-4FB570CB9230}"/>
              </a:ext>
            </a:extLst>
          </p:cNvPr>
          <p:cNvSpPr txBox="1"/>
          <p:nvPr/>
        </p:nvSpPr>
        <p:spPr>
          <a:xfrm>
            <a:off x="213291" y="33668"/>
            <a:ext cx="113300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sz="3600" dirty="0">
              <a:solidFill>
                <a:srgbClr val="23366B"/>
              </a:solidFill>
            </a:endParaRPr>
          </a:p>
          <a:p>
            <a:r>
              <a:rPr lang="es-ES" sz="3600" dirty="0">
                <a:solidFill>
                  <a:srgbClr val="23366B"/>
                </a:solidFill>
              </a:rPr>
              <a:t>2. Planificación y DAFO </a:t>
            </a:r>
            <a:r>
              <a:rPr lang="es-ES" sz="2400" dirty="0">
                <a:solidFill>
                  <a:srgbClr val="23366B"/>
                </a:solidFill>
              </a:rPr>
              <a:t>“Debilidades Amenazas Fortalezas y Oportunidades” </a:t>
            </a:r>
          </a:p>
        </p:txBody>
      </p:sp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CA7D9E73-303D-484F-9568-EE0FE475FC4B}"/>
              </a:ext>
            </a:extLst>
          </p:cNvPr>
          <p:cNvSpPr/>
          <p:nvPr/>
        </p:nvSpPr>
        <p:spPr>
          <a:xfrm>
            <a:off x="3236259" y="1843310"/>
            <a:ext cx="2859741" cy="205291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 dirty="0"/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74DEB113-B1F2-9243-ABDF-515C65477058}"/>
              </a:ext>
            </a:extLst>
          </p:cNvPr>
          <p:cNvSpPr/>
          <p:nvPr/>
        </p:nvSpPr>
        <p:spPr>
          <a:xfrm>
            <a:off x="6096000" y="1843309"/>
            <a:ext cx="2859741" cy="205291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142B47EE-E4E4-9C44-9486-4E6F4B4D61D9}"/>
              </a:ext>
            </a:extLst>
          </p:cNvPr>
          <p:cNvSpPr/>
          <p:nvPr/>
        </p:nvSpPr>
        <p:spPr>
          <a:xfrm>
            <a:off x="3249707" y="3896228"/>
            <a:ext cx="2859741" cy="205291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id="{6E47935A-39D7-BC4A-9FAD-4DC2692AEB81}"/>
              </a:ext>
            </a:extLst>
          </p:cNvPr>
          <p:cNvSpPr/>
          <p:nvPr/>
        </p:nvSpPr>
        <p:spPr>
          <a:xfrm>
            <a:off x="6109448" y="3896228"/>
            <a:ext cx="2859741" cy="205291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95B2D0C-7D13-A848-812F-933847301790}"/>
              </a:ext>
            </a:extLst>
          </p:cNvPr>
          <p:cNvSpPr txBox="1"/>
          <p:nvPr/>
        </p:nvSpPr>
        <p:spPr>
          <a:xfrm>
            <a:off x="3621743" y="1489762"/>
            <a:ext cx="1918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DEBILIDADES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E9C0CD8-90AC-7445-B699-9663C7F59FEA}"/>
              </a:ext>
            </a:extLst>
          </p:cNvPr>
          <p:cNvSpPr txBox="1"/>
          <p:nvPr/>
        </p:nvSpPr>
        <p:spPr>
          <a:xfrm>
            <a:off x="6593544" y="1489762"/>
            <a:ext cx="2501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FORTALEZAS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89601A2-BBCB-1244-BB59-7FE2FF38389B}"/>
              </a:ext>
            </a:extLst>
          </p:cNvPr>
          <p:cNvSpPr txBox="1"/>
          <p:nvPr/>
        </p:nvSpPr>
        <p:spPr>
          <a:xfrm>
            <a:off x="3249707" y="2001737"/>
            <a:ext cx="27700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ES" sz="1200" dirty="0"/>
              <a:t>Complejidad técnica del proyecto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200" dirty="0"/>
              <a:t>Dificultad de coordinación con horarios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200" dirty="0"/>
              <a:t>Falta de conocimiento técnico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200" dirty="0"/>
              <a:t>Elevado coste de </a:t>
            </a:r>
            <a:r>
              <a:rPr lang="es-ES" sz="1200" dirty="0" err="1"/>
              <a:t>prototipado</a:t>
            </a:r>
            <a:endParaRPr lang="es-ES" sz="1200" dirty="0"/>
          </a:p>
          <a:p>
            <a:pPr marL="342900" indent="-342900">
              <a:buFont typeface="+mj-lt"/>
              <a:buAutoNum type="arabicPeriod"/>
            </a:pPr>
            <a:r>
              <a:rPr lang="es-ES" sz="1200" dirty="0"/>
              <a:t>Incertidumbre en crear un proyecto desde cero, en un periodo de tiempo corto</a:t>
            </a:r>
          </a:p>
          <a:p>
            <a:pPr marL="342900" indent="-342900">
              <a:buFont typeface="+mj-lt"/>
              <a:buAutoNum type="arabicPeriod"/>
            </a:pPr>
            <a:endParaRPr lang="es-ES" sz="120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4F8A0A9-D979-0A43-89C5-224F8B3FD8E7}"/>
              </a:ext>
            </a:extLst>
          </p:cNvPr>
          <p:cNvSpPr txBox="1"/>
          <p:nvPr/>
        </p:nvSpPr>
        <p:spPr>
          <a:xfrm>
            <a:off x="6109448" y="2094322"/>
            <a:ext cx="27969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s-ES" sz="1200" dirty="0"/>
              <a:t>Motivación Tecnológica</a:t>
            </a:r>
          </a:p>
          <a:p>
            <a:pPr marL="228600" indent="-228600">
              <a:buFont typeface="+mj-lt"/>
              <a:buAutoNum type="arabicPeriod"/>
            </a:pPr>
            <a:r>
              <a:rPr lang="es-ES" sz="1200" dirty="0"/>
              <a:t>Reforzar capacidad de autoaprendizaje</a:t>
            </a:r>
          </a:p>
          <a:p>
            <a:pPr marL="228600" indent="-228600">
              <a:buFont typeface="+mj-lt"/>
              <a:buAutoNum type="arabicPeriod"/>
            </a:pPr>
            <a:r>
              <a:rPr lang="es-ES" sz="1200" dirty="0"/>
              <a:t>Desarrollo del potencial como ingeniero</a:t>
            </a:r>
          </a:p>
          <a:p>
            <a:pPr marL="228600" indent="-228600">
              <a:buFont typeface="+mj-lt"/>
              <a:buAutoNum type="arabicPeriod"/>
            </a:pPr>
            <a:r>
              <a:rPr lang="es-ES" sz="1200" dirty="0"/>
              <a:t>Aplicar conocimientos teóricos y prácticos del Máster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86DBFA1-B54E-4E4E-B3F1-5ECCEC366125}"/>
              </a:ext>
            </a:extLst>
          </p:cNvPr>
          <p:cNvSpPr txBox="1"/>
          <p:nvPr/>
        </p:nvSpPr>
        <p:spPr>
          <a:xfrm>
            <a:off x="3357282" y="5949146"/>
            <a:ext cx="2617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OPORTUNIDADES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DCBB334-361C-DB47-A178-4D5C32B3942A}"/>
              </a:ext>
            </a:extLst>
          </p:cNvPr>
          <p:cNvSpPr txBox="1"/>
          <p:nvPr/>
        </p:nvSpPr>
        <p:spPr>
          <a:xfrm>
            <a:off x="3473825" y="4031106"/>
            <a:ext cx="25011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endParaRPr lang="es-ES" sz="1200" dirty="0"/>
          </a:p>
          <a:p>
            <a:pPr marL="228600" indent="-228600">
              <a:buFont typeface="+mj-lt"/>
              <a:buAutoNum type="arabicPeriod"/>
            </a:pPr>
            <a:r>
              <a:rPr lang="es-ES" sz="1200" dirty="0"/>
              <a:t>Solución real a un problema tecnológico</a:t>
            </a:r>
          </a:p>
          <a:p>
            <a:pPr marL="228600" indent="-228600">
              <a:buFont typeface="+mj-lt"/>
              <a:buAutoNum type="arabicPeriod"/>
            </a:pPr>
            <a:r>
              <a:rPr lang="es-ES" sz="1200" dirty="0"/>
              <a:t>Posible comercialización</a:t>
            </a:r>
          </a:p>
          <a:p>
            <a:pPr marL="228600" indent="-228600">
              <a:buFont typeface="+mj-lt"/>
              <a:buAutoNum type="arabicPeriod"/>
            </a:pPr>
            <a:r>
              <a:rPr lang="es-ES" sz="1200" dirty="0"/>
              <a:t>Llegar a todo tipo de mercado, a nivel nacional como internacional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E547EAE-502F-F442-8433-6B0ADFB61C9A}"/>
              </a:ext>
            </a:extLst>
          </p:cNvPr>
          <p:cNvSpPr txBox="1"/>
          <p:nvPr/>
        </p:nvSpPr>
        <p:spPr>
          <a:xfrm>
            <a:off x="6217023" y="4031106"/>
            <a:ext cx="25459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s-ES" sz="1200" dirty="0"/>
          </a:p>
          <a:p>
            <a:pPr marL="342900" indent="-342900">
              <a:buFont typeface="+mj-lt"/>
              <a:buAutoNum type="arabicPeriod"/>
            </a:pPr>
            <a:r>
              <a:rPr lang="es-ES" sz="1200" dirty="0"/>
              <a:t>Fracaso del proyecto 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200" dirty="0"/>
              <a:t>No se cumplen los objetivos establecidos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200" dirty="0"/>
              <a:t>Posible piratería del producto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200" dirty="0"/>
              <a:t>Fallo en las primeras versiones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ED7A2C7-8DAA-1E4D-A18D-161522DD2DCC}"/>
              </a:ext>
            </a:extLst>
          </p:cNvPr>
          <p:cNvSpPr txBox="1"/>
          <p:nvPr/>
        </p:nvSpPr>
        <p:spPr>
          <a:xfrm>
            <a:off x="6692154" y="5958519"/>
            <a:ext cx="2402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AMENAZAS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DB65030D-93C0-D049-B26B-D7A73701AD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sp>
        <p:nvSpPr>
          <p:cNvPr id="19" name="Marcador de número de diapositiva 18">
            <a:extLst>
              <a:ext uri="{FF2B5EF4-FFF2-40B4-BE49-F238E27FC236}">
                <a16:creationId xmlns:a16="http://schemas.microsoft.com/office/drawing/2014/main" id="{1E9A5277-B7DE-1643-B74A-F86CB6371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95C96-AA2C-7D4B-9718-D213C2C340F6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07377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43316"/>
    </mc:Choice>
    <mc:Fallback xmlns="">
      <p:transition spd="slow" advTm="433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C2AD7556-C90D-4946-8E4E-1E79D5B3D2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BB0CC56-54B2-4AE0-87C5-296E78A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42815"/>
            <a:ext cx="12192000" cy="26151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87790E0-2B2C-FF4E-B705-D6A45E1E21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6327" y="-1"/>
            <a:ext cx="851711" cy="842683"/>
          </a:xfrm>
          <a:prstGeom prst="rect">
            <a:avLst/>
          </a:prstGeom>
        </p:spPr>
      </p:pic>
      <p:sp>
        <p:nvSpPr>
          <p:cNvPr id="47" name="CuadroTexto 46">
            <a:extLst>
              <a:ext uri="{FF2B5EF4-FFF2-40B4-BE49-F238E27FC236}">
                <a16:creationId xmlns:a16="http://schemas.microsoft.com/office/drawing/2014/main" id="{C16F42EC-66AF-0A43-9FA4-4FB570CB9230}"/>
              </a:ext>
            </a:extLst>
          </p:cNvPr>
          <p:cNvSpPr txBox="1"/>
          <p:nvPr/>
        </p:nvSpPr>
        <p:spPr>
          <a:xfrm>
            <a:off x="213291" y="33668"/>
            <a:ext cx="34274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>
                <a:solidFill>
                  <a:srgbClr val="23366B"/>
                </a:solidFill>
              </a:rPr>
              <a:t>3. Estado del arte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0E18344-101D-7F42-9761-9F0B1209000E}"/>
              </a:ext>
            </a:extLst>
          </p:cNvPr>
          <p:cNvSpPr txBox="1"/>
          <p:nvPr/>
        </p:nvSpPr>
        <p:spPr>
          <a:xfrm>
            <a:off x="591670" y="914400"/>
            <a:ext cx="108383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IOT “Internet de las cosas”</a:t>
            </a:r>
          </a:p>
          <a:p>
            <a:r>
              <a:rPr lang="es-ES" sz="1200" dirty="0"/>
              <a:t>Muchos expertos se refieren a ella como la próxima revolución industrial, ya que cambiará la manera en que las personas comunican, viajan, trabajan, etc…</a:t>
            </a:r>
            <a:br>
              <a:rPr lang="es-ES" sz="1200" dirty="0"/>
            </a:br>
            <a:r>
              <a:rPr lang="es-ES" sz="1200" dirty="0"/>
              <a:t>IOT, es la interconexión de dispositivos de diferentes naturalezas, caracterizándose por tener la capacidad recolectar e intercambio de datos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D84AAEA-4661-004C-BDA7-0CAB76F05E9E}"/>
              </a:ext>
            </a:extLst>
          </p:cNvPr>
          <p:cNvSpPr txBox="1"/>
          <p:nvPr/>
        </p:nvSpPr>
        <p:spPr>
          <a:xfrm>
            <a:off x="506955" y="1936741"/>
            <a:ext cx="2976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Tecnologías y Plataformas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B290D59-F3AD-B94A-9DF5-BB3CE7BB9F2B}"/>
              </a:ext>
            </a:extLst>
          </p:cNvPr>
          <p:cNvSpPr txBox="1"/>
          <p:nvPr/>
        </p:nvSpPr>
        <p:spPr>
          <a:xfrm>
            <a:off x="503853" y="2256821"/>
            <a:ext cx="49684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Hardware libre como Arduino y </a:t>
            </a:r>
            <a:r>
              <a:rPr lang="es-ES" sz="1200" dirty="0" err="1"/>
              <a:t>Raspberry</a:t>
            </a:r>
            <a:r>
              <a:rPr lang="es-ES" sz="1200" dirty="0"/>
              <a:t> Pi han abierto el camino a la IOT.</a:t>
            </a:r>
          </a:p>
        </p:txBody>
      </p:sp>
      <p:pic>
        <p:nvPicPr>
          <p:cNvPr id="10" name="Imagen 9" descr="Imagen que contiene circuito, electrónica&#10;&#10;Descripción generada automáticamente">
            <a:extLst>
              <a:ext uri="{FF2B5EF4-FFF2-40B4-BE49-F238E27FC236}">
                <a16:creationId xmlns:a16="http://schemas.microsoft.com/office/drawing/2014/main" id="{0A658D1C-9013-2345-8AF7-013CF7E5F6B0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03853" y="2851478"/>
            <a:ext cx="5133248" cy="3193484"/>
          </a:xfrm>
          <a:prstGeom prst="rect">
            <a:avLst/>
          </a:prstGeom>
        </p:spPr>
      </p:pic>
      <p:pic>
        <p:nvPicPr>
          <p:cNvPr id="11" name="Imagen 10" descr="Imagen que contiene interior, persona, pequeño, mesa&#10;&#10;Descripción generada automáticamente">
            <a:extLst>
              <a:ext uri="{FF2B5EF4-FFF2-40B4-BE49-F238E27FC236}">
                <a16:creationId xmlns:a16="http://schemas.microsoft.com/office/drawing/2014/main" id="{C5FD9912-BA99-134F-BCC9-D7A2E7962F00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6545345" y="2851478"/>
            <a:ext cx="5002490" cy="3193484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2DD398B-59E6-6043-A1BE-08AE0F66CE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C12A062-C285-F34D-AD29-664B300E9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95C96-AA2C-7D4B-9718-D213C2C340F6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01308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39292"/>
    </mc:Choice>
    <mc:Fallback xmlns="">
      <p:transition spd="slow" advTm="39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C2AD7556-C90D-4946-8E4E-1E79D5B3D2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BB0CC56-54B2-4AE0-87C5-296E78A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42815"/>
            <a:ext cx="12192000" cy="26151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87790E0-2B2C-FF4E-B705-D6A45E1E21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6327" y="-1"/>
            <a:ext cx="851711" cy="842683"/>
          </a:xfrm>
          <a:prstGeom prst="rect">
            <a:avLst/>
          </a:prstGeom>
        </p:spPr>
      </p:pic>
      <p:sp>
        <p:nvSpPr>
          <p:cNvPr id="47" name="CuadroTexto 46">
            <a:extLst>
              <a:ext uri="{FF2B5EF4-FFF2-40B4-BE49-F238E27FC236}">
                <a16:creationId xmlns:a16="http://schemas.microsoft.com/office/drawing/2014/main" id="{C16F42EC-66AF-0A43-9FA4-4FB570CB9230}"/>
              </a:ext>
            </a:extLst>
          </p:cNvPr>
          <p:cNvSpPr txBox="1"/>
          <p:nvPr/>
        </p:nvSpPr>
        <p:spPr>
          <a:xfrm>
            <a:off x="213291" y="33668"/>
            <a:ext cx="50820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>
                <a:solidFill>
                  <a:srgbClr val="23366B"/>
                </a:solidFill>
              </a:rPr>
              <a:t>4. Descripción del Sistema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9F7DB35-77B1-BE4E-A729-DBD1ED4D4F45}"/>
              </a:ext>
            </a:extLst>
          </p:cNvPr>
          <p:cNvSpPr txBox="1"/>
          <p:nvPr/>
        </p:nvSpPr>
        <p:spPr>
          <a:xfrm>
            <a:off x="828274" y="600327"/>
            <a:ext cx="2650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Descripción del Hardware</a:t>
            </a:r>
          </a:p>
        </p:txBody>
      </p:sp>
      <p:pic>
        <p:nvPicPr>
          <p:cNvPr id="10" name="Imagen 9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DE70697F-EB24-8B43-84EF-0DB292F7E23F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61" y="1012250"/>
            <a:ext cx="10863204" cy="5529951"/>
          </a:xfrm>
          <a:prstGeom prst="rect">
            <a:avLst/>
          </a:prstGeom>
        </p:spPr>
      </p:pic>
      <p:pic>
        <p:nvPicPr>
          <p:cNvPr id="37" name="Audio 36">
            <a:hlinkClick r:id="" action="ppaction://media"/>
            <a:extLst>
              <a:ext uri="{FF2B5EF4-FFF2-40B4-BE49-F238E27FC236}">
                <a16:creationId xmlns:a16="http://schemas.microsoft.com/office/drawing/2014/main" id="{BCB45531-7FAB-4E42-A3F6-67CA0CE55D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sp>
        <p:nvSpPr>
          <p:cNvPr id="39" name="Marcador de número de diapositiva 38">
            <a:extLst>
              <a:ext uri="{FF2B5EF4-FFF2-40B4-BE49-F238E27FC236}">
                <a16:creationId xmlns:a16="http://schemas.microsoft.com/office/drawing/2014/main" id="{F7082816-C4CC-1E45-BB1B-30D93AE6F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95C96-AA2C-7D4B-9718-D213C2C340F6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81922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37879"/>
    </mc:Choice>
    <mc:Fallback xmlns="">
      <p:transition spd="slow" advTm="378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C2AD7556-C90D-4946-8E4E-1E79D5B3D2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BB0CC56-54B2-4AE0-87C5-296E78A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42815"/>
            <a:ext cx="12192000" cy="26151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87790E0-2B2C-FF4E-B705-D6A45E1E21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6327" y="-1"/>
            <a:ext cx="851711" cy="842683"/>
          </a:xfrm>
          <a:prstGeom prst="rect">
            <a:avLst/>
          </a:prstGeom>
        </p:spPr>
      </p:pic>
      <p:sp>
        <p:nvSpPr>
          <p:cNvPr id="47" name="CuadroTexto 46">
            <a:extLst>
              <a:ext uri="{FF2B5EF4-FFF2-40B4-BE49-F238E27FC236}">
                <a16:creationId xmlns:a16="http://schemas.microsoft.com/office/drawing/2014/main" id="{C16F42EC-66AF-0A43-9FA4-4FB570CB9230}"/>
              </a:ext>
            </a:extLst>
          </p:cNvPr>
          <p:cNvSpPr txBox="1"/>
          <p:nvPr/>
        </p:nvSpPr>
        <p:spPr>
          <a:xfrm>
            <a:off x="213291" y="33668"/>
            <a:ext cx="50820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>
                <a:solidFill>
                  <a:srgbClr val="23366B"/>
                </a:solidFill>
              </a:rPr>
              <a:t>4. Descripción del Sistema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9F7DB35-77B1-BE4E-A729-DBD1ED4D4F45}"/>
              </a:ext>
            </a:extLst>
          </p:cNvPr>
          <p:cNvSpPr txBox="1"/>
          <p:nvPr/>
        </p:nvSpPr>
        <p:spPr>
          <a:xfrm>
            <a:off x="828274" y="600327"/>
            <a:ext cx="2650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Descripción del Hardware</a:t>
            </a:r>
          </a:p>
        </p:txBody>
      </p:sp>
      <p:pic>
        <p:nvPicPr>
          <p:cNvPr id="8" name="Imagen 7" descr="Imagen que contiene texto&#10;&#10;Descripción generada automáticamente">
            <a:extLst>
              <a:ext uri="{FF2B5EF4-FFF2-40B4-BE49-F238E27FC236}">
                <a16:creationId xmlns:a16="http://schemas.microsoft.com/office/drawing/2014/main" id="{148920A0-100D-9142-9CB0-505C244B483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81" y="876352"/>
            <a:ext cx="10558021" cy="583553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84F1418-BE4F-5749-8D00-3FE0420870A6}"/>
              </a:ext>
            </a:extLst>
          </p:cNvPr>
          <p:cNvSpPr txBox="1"/>
          <p:nvPr/>
        </p:nvSpPr>
        <p:spPr>
          <a:xfrm>
            <a:off x="6642531" y="545572"/>
            <a:ext cx="3516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Esquemático del circuito completo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6C5D7EA-6E90-D04E-ACB8-A50B158477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6460FED-F98B-7D4C-9A59-703D75F45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95C96-AA2C-7D4B-9718-D213C2C340F6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38068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45446"/>
    </mc:Choice>
    <mc:Fallback xmlns="">
      <p:transition spd="slow" advTm="45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C2AD7556-C90D-4946-8E4E-1E79D5B3D2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BB0CC56-54B2-4AE0-87C5-296E78A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42815"/>
            <a:ext cx="12192000" cy="26151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87790E0-2B2C-FF4E-B705-D6A45E1E21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6327" y="-1"/>
            <a:ext cx="851711" cy="842683"/>
          </a:xfrm>
          <a:prstGeom prst="rect">
            <a:avLst/>
          </a:prstGeom>
        </p:spPr>
      </p:pic>
      <p:sp>
        <p:nvSpPr>
          <p:cNvPr id="47" name="CuadroTexto 46">
            <a:extLst>
              <a:ext uri="{FF2B5EF4-FFF2-40B4-BE49-F238E27FC236}">
                <a16:creationId xmlns:a16="http://schemas.microsoft.com/office/drawing/2014/main" id="{C16F42EC-66AF-0A43-9FA4-4FB570CB9230}"/>
              </a:ext>
            </a:extLst>
          </p:cNvPr>
          <p:cNvSpPr txBox="1"/>
          <p:nvPr/>
        </p:nvSpPr>
        <p:spPr>
          <a:xfrm>
            <a:off x="213291" y="33668"/>
            <a:ext cx="50820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>
                <a:solidFill>
                  <a:srgbClr val="23366B"/>
                </a:solidFill>
              </a:rPr>
              <a:t>4. Descripción del Sistema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9F7DB35-77B1-BE4E-A729-DBD1ED4D4F45}"/>
              </a:ext>
            </a:extLst>
          </p:cNvPr>
          <p:cNvSpPr txBox="1"/>
          <p:nvPr/>
        </p:nvSpPr>
        <p:spPr>
          <a:xfrm>
            <a:off x="828274" y="600327"/>
            <a:ext cx="2546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Descripción del Software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4714CCF-633B-3944-92B6-D1BF25AB2E15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91" y="1045139"/>
            <a:ext cx="4226734" cy="5779193"/>
          </a:xfrm>
          <a:prstGeom prst="rect">
            <a:avLst/>
          </a:prstGeom>
        </p:spPr>
      </p:pic>
      <p:pic>
        <p:nvPicPr>
          <p:cNvPr id="10" name="Imagen 9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9D992B47-BF19-B841-A228-C74CDA5BD66D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662" y="355289"/>
            <a:ext cx="4538053" cy="3821598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D9F40105-AC27-C247-964D-C8BBAC0AE1FC}"/>
              </a:ext>
            </a:extLst>
          </p:cNvPr>
          <p:cNvSpPr/>
          <p:nvPr/>
        </p:nvSpPr>
        <p:spPr>
          <a:xfrm>
            <a:off x="5693790" y="47512"/>
            <a:ext cx="57468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400" b="1" dirty="0">
                <a:latin typeface="Arial" panose="020B0604020202020204" pitchFamily="34" charset="0"/>
                <a:ea typeface="Times New Roman" panose="02020603050405020304" pitchFamily="18" charset="0"/>
              </a:rPr>
              <a:t>Firmware de los sensores y escudo </a:t>
            </a:r>
            <a:r>
              <a:rPr lang="es-ES_tradnl" sz="14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WiFi</a:t>
            </a:r>
            <a:r>
              <a:rPr lang="es-ES_tradnl" sz="1400" b="1" dirty="0">
                <a:latin typeface="Arial" panose="020B0604020202020204" pitchFamily="34" charset="0"/>
                <a:ea typeface="Times New Roman" panose="02020603050405020304" pitchFamily="18" charset="0"/>
              </a:rPr>
              <a:t> con </a:t>
            </a:r>
            <a:r>
              <a:rPr lang="es-ES_tradnl" sz="14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lenguae</a:t>
            </a:r>
            <a:r>
              <a:rPr lang="es-ES_tradnl" sz="1400" b="1" dirty="0">
                <a:latin typeface="Arial" panose="020B0604020202020204" pitchFamily="34" charset="0"/>
                <a:ea typeface="Times New Roman" panose="02020603050405020304" pitchFamily="18" charset="0"/>
              </a:rPr>
              <a:t> C++</a:t>
            </a:r>
            <a:r>
              <a:rPr lang="es-ES" sz="1400" dirty="0"/>
              <a:t> </a:t>
            </a:r>
          </a:p>
        </p:txBody>
      </p:sp>
      <p:pic>
        <p:nvPicPr>
          <p:cNvPr id="11" name="Imagen 10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F6DE2E93-5F3C-974C-966F-ED9EE8C91EF1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388" y="4936858"/>
            <a:ext cx="5399405" cy="89281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C4FAFE4-F758-384C-9F21-DD52119D97B1}"/>
              </a:ext>
            </a:extLst>
          </p:cNvPr>
          <p:cNvSpPr txBox="1"/>
          <p:nvPr/>
        </p:nvSpPr>
        <p:spPr>
          <a:xfrm>
            <a:off x="5406357" y="4567525"/>
            <a:ext cx="3257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Se crea tabla en la base de datos.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095F13E-C1A5-5942-B0C1-F9DD6E5AD608}"/>
              </a:ext>
            </a:extLst>
          </p:cNvPr>
          <p:cNvSpPr txBox="1"/>
          <p:nvPr/>
        </p:nvSpPr>
        <p:spPr>
          <a:xfrm>
            <a:off x="4618477" y="5890138"/>
            <a:ext cx="66841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/>
              <a:t>URL:</a:t>
            </a:r>
            <a:r>
              <a:rPr lang="es-ES_tradnl" sz="1400" u="sng" dirty="0"/>
              <a:t> http://</a:t>
            </a:r>
            <a:r>
              <a:rPr lang="es-ES_tradnl" sz="1400" u="sng" dirty="0" err="1"/>
              <a:t>localhost</a:t>
            </a:r>
            <a:r>
              <a:rPr lang="es-ES_tradnl" sz="1400" u="sng" dirty="0"/>
              <a:t>/</a:t>
            </a:r>
            <a:r>
              <a:rPr lang="es-ES_tradnl" sz="1400" u="sng" dirty="0" err="1"/>
              <a:t>testcode</a:t>
            </a:r>
            <a:r>
              <a:rPr lang="es-ES_tradnl" sz="1400" u="sng" dirty="0"/>
              <a:t>/</a:t>
            </a:r>
            <a:r>
              <a:rPr lang="es-ES_tradnl" sz="1400" u="sng" dirty="0" err="1"/>
              <a:t>dht.php?temperature</a:t>
            </a:r>
            <a:r>
              <a:rPr lang="es-ES_tradnl" sz="1400" u="sng" dirty="0"/>
              <a:t>=12&amp;humidity=10&amp;Luminocidad=120</a:t>
            </a:r>
            <a:r>
              <a:rPr lang="es-ES_tradnl" sz="1400" dirty="0"/>
              <a:t> </a:t>
            </a:r>
            <a:endParaRPr lang="es-ES" sz="1400" dirty="0"/>
          </a:p>
          <a:p>
            <a:endParaRPr lang="es-E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6FFC2DB-9B7C-DC47-A4BE-E12F765F26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sp>
        <p:nvSpPr>
          <p:cNvPr id="13" name="Marcador de número de diapositiva 12">
            <a:extLst>
              <a:ext uri="{FF2B5EF4-FFF2-40B4-BE49-F238E27FC236}">
                <a16:creationId xmlns:a16="http://schemas.microsoft.com/office/drawing/2014/main" id="{0FDB1B05-98F4-8D4C-98B0-3E17912DD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95C96-AA2C-7D4B-9718-D213C2C340F6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11583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67185"/>
    </mc:Choice>
    <mc:Fallback xmlns="">
      <p:transition spd="slow" advTm="67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aquete">
  <a:themeElements>
    <a:clrScheme name="Paquete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quete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quet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</TotalTime>
  <Words>960</Words>
  <Application>Microsoft Macintosh PowerPoint</Application>
  <PresentationFormat>Panorámica</PresentationFormat>
  <Paragraphs>139</Paragraphs>
  <Slides>15</Slides>
  <Notes>3</Notes>
  <HiddenSlides>0</HiddenSlides>
  <MMClips>15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0" baseType="lpstr">
      <vt:lpstr>Arial</vt:lpstr>
      <vt:lpstr>Calibri</vt:lpstr>
      <vt:lpstr>Gill Sans MT</vt:lpstr>
      <vt:lpstr>Wingdings</vt:lpstr>
      <vt:lpstr>Paquete</vt:lpstr>
      <vt:lpstr>Sistema de control de Riego para plantas “AgroLourdes”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Sistema de control de Riego para plantas “AgroLourdes”</dc:title>
  <dc:creator>Milton Campoverde</dc:creator>
  <cp:lastModifiedBy>Milton Campoverde</cp:lastModifiedBy>
  <cp:revision>32</cp:revision>
  <dcterms:created xsi:type="dcterms:W3CDTF">2020-01-15T15:37:53Z</dcterms:created>
  <dcterms:modified xsi:type="dcterms:W3CDTF">2020-01-15T23:48:41Z</dcterms:modified>
</cp:coreProperties>
</file>