
<file path=[Content_Types].xml><?xml version="1.0" encoding="utf-8"?>
<Types xmlns="http://schemas.openxmlformats.org/package/2006/content-types">
  <Default Extension="png" ContentType="image/png"/>
  <Default Extension="wma" ContentType="audio/x-ms-wma"/>
  <Default Extension="w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handoutMasterIdLst>
    <p:handoutMasterId r:id="rId29"/>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0080625" cy="7559675"/>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416" y="-120"/>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3280680" cy="534240"/>
          </a:xfrm>
          <a:prstGeom prst="rect">
            <a:avLst/>
          </a:prstGeom>
          <a:noFill/>
          <a:ln>
            <a:noFill/>
          </a:ln>
        </p:spPr>
        <p:txBody>
          <a:bodyPr vert="horz" lIns="90000" tIns="45000" rIns="90000" bIns="4500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es-ES" sz="1400" b="0" i="0" u="none" strike="noStrike" baseline="0">
              <a:ln>
                <a:noFill/>
              </a:ln>
              <a:solidFill>
                <a:srgbClr val="000000"/>
              </a:solidFill>
              <a:latin typeface="Arial" pitchFamily="34"/>
              <a:ea typeface="msmincho" pitchFamily="2"/>
              <a:cs typeface="msmincho" pitchFamily="2"/>
            </a:endParaRPr>
          </a:p>
        </p:txBody>
      </p:sp>
      <p:sp>
        <p:nvSpPr>
          <p:cNvPr id="3" name="2 Marcador de fecha"/>
          <p:cNvSpPr txBox="1">
            <a:spLocks noGrp="1"/>
          </p:cNvSpPr>
          <p:nvPr>
            <p:ph type="dt" sz="quarter" idx="1"/>
          </p:nvPr>
        </p:nvSpPr>
        <p:spPr>
          <a:xfrm>
            <a:off x="4278960" y="0"/>
            <a:ext cx="3280680" cy="534240"/>
          </a:xfrm>
          <a:prstGeom prst="rect">
            <a:avLst/>
          </a:prstGeom>
          <a:noFill/>
          <a:ln>
            <a:noFill/>
          </a:ln>
        </p:spPr>
        <p:txBody>
          <a:bodyPr vert="horz" lIns="90000" tIns="45000" rIns="90000" bIns="45000" compatLnSpc="1"/>
          <a:lstStyle/>
          <a:p>
            <a:pPr marL="0" marR="0" lvl="0" indent="0" algn="r"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es-ES" sz="1400" b="0" i="0" u="none" strike="noStrike" baseline="0">
              <a:ln>
                <a:noFill/>
              </a:ln>
              <a:solidFill>
                <a:srgbClr val="000000"/>
              </a:solidFill>
              <a:latin typeface="Arial" pitchFamily="34"/>
              <a:ea typeface="msmincho" pitchFamily="2"/>
              <a:cs typeface="msmincho" pitchFamily="2"/>
            </a:endParaRPr>
          </a:p>
        </p:txBody>
      </p:sp>
      <p:sp>
        <p:nvSpPr>
          <p:cNvPr id="4" name="3 Marcador de pie de página"/>
          <p:cNvSpPr txBox="1">
            <a:spLocks noGrp="1"/>
          </p:cNvSpPr>
          <p:nvPr>
            <p:ph type="ftr" sz="quarter" idx="2"/>
          </p:nvPr>
        </p:nvSpPr>
        <p:spPr>
          <a:xfrm>
            <a:off x="0" y="10157400"/>
            <a:ext cx="3280680" cy="534240"/>
          </a:xfrm>
          <a:prstGeom prst="rect">
            <a:avLst/>
          </a:prstGeom>
          <a:noFill/>
          <a:ln>
            <a:noFill/>
          </a:ln>
        </p:spPr>
        <p:txBody>
          <a:bodyPr vert="horz" lIns="90000" tIns="45000" rIns="90000" bIns="45000" anchor="b"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es-ES" sz="1400" b="0" i="0" u="none" strike="noStrike" baseline="0">
              <a:ln>
                <a:noFill/>
              </a:ln>
              <a:solidFill>
                <a:srgbClr val="000000"/>
              </a:solidFill>
              <a:latin typeface="Arial" pitchFamily="34"/>
              <a:ea typeface="msmincho" pitchFamily="2"/>
              <a:cs typeface="msmincho" pitchFamily="2"/>
            </a:endParaRPr>
          </a:p>
        </p:txBody>
      </p:sp>
      <p:sp>
        <p:nvSpPr>
          <p:cNvPr id="5" name="4 Marcador de número de diapositiva"/>
          <p:cNvSpPr txBox="1">
            <a:spLocks noGrp="1"/>
          </p:cNvSpPr>
          <p:nvPr>
            <p:ph type="sldNum" sz="quarter" idx="3"/>
          </p:nvPr>
        </p:nvSpPr>
        <p:spPr>
          <a:xfrm>
            <a:off x="4278960" y="10157400"/>
            <a:ext cx="3280680" cy="534240"/>
          </a:xfrm>
          <a:prstGeom prst="rect">
            <a:avLst/>
          </a:prstGeom>
          <a:noFill/>
          <a:ln>
            <a:noFill/>
          </a:ln>
        </p:spPr>
        <p:txBody>
          <a:bodyPr vert="horz" lIns="90000" tIns="45000" rIns="90000" bIns="45000" anchor="b" compatLnSpc="1"/>
          <a:lstStyle/>
          <a:p>
            <a:pPr marL="0" marR="0" lvl="0" indent="0" algn="r"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fld id="{69653795-77EF-4571-9FA2-1B25C9E2645B}" type="slidenum">
              <a:t>‹Nº›</a:t>
            </a:fld>
            <a:endParaRPr lang="es-ES" sz="1400" b="0" i="0" u="none" strike="noStrike" baseline="0">
              <a:ln>
                <a:noFill/>
              </a:ln>
              <a:solidFill>
                <a:srgbClr val="000000"/>
              </a:solidFill>
              <a:latin typeface="Arial" pitchFamily="34"/>
              <a:ea typeface="msmincho" pitchFamily="2"/>
              <a:cs typeface="msmincho" pitchFamily="2"/>
            </a:endParaRPr>
          </a:p>
        </p:txBody>
      </p:sp>
    </p:spTree>
    <p:extLst>
      <p:ext uri="{BB962C8B-B14F-4D97-AF65-F5344CB8AC3E}">
        <p14:creationId xmlns:p14="http://schemas.microsoft.com/office/powerpoint/2010/main" val="1833471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Rectángulo"/>
          <p:cNvSpPr>
            <a:spLocks noMove="1" noResize="1"/>
          </p:cNvSpPr>
          <p:nvPr/>
        </p:nvSpPr>
        <p:spPr>
          <a:xfrm>
            <a:off x="0" y="0"/>
            <a:ext cx="7560000" cy="10692000"/>
          </a:xfrm>
          <a:prstGeom prst="rect">
            <a:avLst/>
          </a:prstGeom>
          <a:solidFill>
            <a:srgbClr val="FFFFFF"/>
          </a:solidFill>
          <a:ln>
            <a:noFill/>
            <a:prstDash val="solid"/>
          </a:ln>
        </p:spPr>
        <p:txBody>
          <a:bodyPr vert="horz" lIns="90000" tIns="45000" rIns="90000" bIns="45000" anchor="ctr" anchorCtr="1"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4" name="3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5" name="4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6" name="5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7" name="6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8" name="7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9" name="8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10" name="9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11" name="10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12" name="11 Forma libre"/>
          <p:cNvSpPr/>
          <p:nvPr/>
        </p:nvSpPr>
        <p:spPr>
          <a:xfrm>
            <a:off x="0" y="0"/>
            <a:ext cx="7559640" cy="1069164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13" name="12 Marcador de imagen de diapositiva"/>
          <p:cNvSpPr>
            <a:spLocks noGrp="1" noRot="1" noChangeAspect="1"/>
          </p:cNvSpPr>
          <p:nvPr>
            <p:ph type="sldImg" idx="2"/>
          </p:nvPr>
        </p:nvSpPr>
        <p:spPr>
          <a:xfrm>
            <a:off x="1312560" y="1026719"/>
            <a:ext cx="4916520" cy="3683519"/>
          </a:xfrm>
          <a:prstGeom prst="rect">
            <a:avLst/>
          </a:prstGeom>
          <a:noFill/>
          <a:ln>
            <a:noFill/>
            <a:prstDash val="solid"/>
          </a:ln>
        </p:spPr>
      </p:sp>
      <p:sp>
        <p:nvSpPr>
          <p:cNvPr id="14" name="13 Marcador de notas"/>
          <p:cNvSpPr txBox="1">
            <a:spLocks noGrp="1"/>
          </p:cNvSpPr>
          <p:nvPr>
            <p:ph type="body" sz="quarter" idx="3"/>
          </p:nvPr>
        </p:nvSpPr>
        <p:spPr>
          <a:xfrm>
            <a:off x="1170000" y="5086079"/>
            <a:ext cx="5208480" cy="4089600"/>
          </a:xfrm>
          <a:prstGeom prst="rect">
            <a:avLst/>
          </a:prstGeom>
          <a:noFill/>
          <a:ln>
            <a:noFill/>
          </a:ln>
        </p:spPr>
        <p:txBody>
          <a:bodyPr vert="horz" lIns="0" tIns="0" rIns="0" bIns="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a:p>
        </p:txBody>
      </p:sp>
    </p:spTree>
    <p:extLst>
      <p:ext uri="{BB962C8B-B14F-4D97-AF65-F5344CB8AC3E}">
        <p14:creationId xmlns:p14="http://schemas.microsoft.com/office/powerpoint/2010/main" val="2435055455"/>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s-ES" sz="1200" b="0" i="0" u="none" strike="noStrike" baseline="0">
        <a:ln>
          <a:noFill/>
        </a:ln>
        <a:solidFill>
          <a:srgbClr val="000000"/>
        </a:solidFill>
        <a:latin typeface="Times New Roman"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2838" cy="369252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8200" cy="409968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2920" y="1027079"/>
            <a:ext cx="4925880" cy="3692520"/>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8200" cy="409968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2838" cy="369252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8200" cy="409968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2838" cy="369252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8200" cy="409968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2838" cy="369252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8200" cy="409968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2920" y="1027079"/>
            <a:ext cx="4925880" cy="3692520"/>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8200" cy="409968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314450" y="1027113"/>
            <a:ext cx="4924425" cy="3694112"/>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1169640" y="5086440"/>
            <a:ext cx="5219640" cy="410112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1312920" y="1027079"/>
            <a:ext cx="4933800" cy="370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3" name="2 Marcador de notas"/>
          <p:cNvSpPr txBox="1">
            <a:spLocks noGrp="1"/>
          </p:cNvSpPr>
          <p:nvPr>
            <p:ph type="body" sz="quarter" idx="1"/>
          </p:nvPr>
        </p:nvSpPr>
        <p:spPr>
          <a:xfrm>
            <a:off x="1170000" y="5086079"/>
            <a:ext cx="5224320" cy="410580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ES" kern="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55650" y="2347913"/>
            <a:ext cx="8569325" cy="1620837"/>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1274294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79539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5025" y="700088"/>
            <a:ext cx="2146300" cy="61833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741363" y="700088"/>
            <a:ext cx="6291262" cy="61833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54078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55650" y="2347913"/>
            <a:ext cx="8569325" cy="1620837"/>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3762131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4949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96925" y="4857750"/>
            <a:ext cx="8567738" cy="15017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273175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741363" y="1963738"/>
            <a:ext cx="4300537" cy="4919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94300" y="1963738"/>
            <a:ext cx="4302125" cy="4919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02520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4825" y="303213"/>
            <a:ext cx="9072563" cy="1258887"/>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77136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69381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878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4825" y="301625"/>
            <a:ext cx="3316288" cy="1279525"/>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4025919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29300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76438" y="5291138"/>
            <a:ext cx="6048375" cy="625475"/>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79926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47036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08850" y="282575"/>
            <a:ext cx="2187575" cy="66008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741363" y="282575"/>
            <a:ext cx="6415087" cy="66008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68306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55650" y="2347913"/>
            <a:ext cx="8569325" cy="1620837"/>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356649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2568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96925" y="4857750"/>
            <a:ext cx="8567738" cy="15017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397175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741363" y="1963738"/>
            <a:ext cx="4300537" cy="4919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94300" y="1963738"/>
            <a:ext cx="4302125" cy="4919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732275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4825" y="303213"/>
            <a:ext cx="9072563" cy="1258887"/>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684247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876119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79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96925" y="4857750"/>
            <a:ext cx="8567738" cy="15017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3043827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4825" y="301625"/>
            <a:ext cx="3316288" cy="1279525"/>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25678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76438" y="5291138"/>
            <a:ext cx="6048375" cy="625475"/>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557382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037236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08850" y="282575"/>
            <a:ext cx="2187575" cy="66008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741363" y="282575"/>
            <a:ext cx="6415087" cy="66008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11994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822325" y="2138363"/>
            <a:ext cx="4124325" cy="4745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99050" y="2138363"/>
            <a:ext cx="4124325" cy="4745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7105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4825" y="303213"/>
            <a:ext cx="9072563" cy="1258887"/>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117543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20902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64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4825" y="301625"/>
            <a:ext cx="3316288" cy="1279525"/>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91093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76438" y="5291138"/>
            <a:ext cx="6048375" cy="625475"/>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081763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13">
            <a:lum/>
            <a:alphaModFix/>
          </a:blip>
          <a:srcRect/>
          <a:stretch>
            <a:fillRect/>
          </a:stretch>
        </p:blipFill>
        <p:spPr>
          <a:xfrm>
            <a:off x="0" y="0"/>
            <a:ext cx="10080720" cy="7559640"/>
          </a:xfrm>
          <a:prstGeom prst="rect">
            <a:avLst/>
          </a:prstGeom>
          <a:noFill/>
          <a:ln>
            <a:noFill/>
          </a:ln>
        </p:spPr>
      </p:pic>
      <p:sp>
        <p:nvSpPr>
          <p:cNvPr id="3" name="2 Marcador de título"/>
          <p:cNvSpPr txBox="1">
            <a:spLocks noGrp="1"/>
          </p:cNvSpPr>
          <p:nvPr>
            <p:ph type="title"/>
          </p:nvPr>
        </p:nvSpPr>
        <p:spPr>
          <a:xfrm>
            <a:off x="740879" y="699840"/>
            <a:ext cx="8589960" cy="124488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s-ES"/>
          </a:p>
        </p:txBody>
      </p:sp>
      <p:sp>
        <p:nvSpPr>
          <p:cNvPr id="4" name="3 Marcador de texto"/>
          <p:cNvSpPr txBox="1">
            <a:spLocks noGrp="1"/>
          </p:cNvSpPr>
          <p:nvPr>
            <p:ph type="body" idx="1"/>
          </p:nvPr>
        </p:nvSpPr>
        <p:spPr>
          <a:xfrm>
            <a:off x="822240" y="2138040"/>
            <a:ext cx="8400960" cy="4745520"/>
          </a:xfrm>
          <a:prstGeom prst="rect">
            <a:avLst/>
          </a:prstGeom>
          <a:noFill/>
          <a:ln>
            <a:noFill/>
          </a:ln>
        </p:spPr>
        <p:txBody>
          <a:bodyPr vert="horz" lIns="0" tIns="28080" rIns="0" bIns="0" anchor="t" anchorCtr="0" compatLnSpc="1"/>
          <a:lstStyle>
            <a:defPPr marL="342720" marR="0" lvl="0" indent="-342720" algn="l" rtl="0" hangingPunct="0">
              <a:lnSpc>
                <a:spcPct val="93000"/>
              </a:lnSpc>
              <a:spcBef>
                <a:spcPts val="0"/>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baseline="0">
                <a:ln>
                  <a:noFill/>
                </a:ln>
                <a:solidFill>
                  <a:srgbClr val="333333"/>
                </a:solidFill>
                <a:latin typeface="Arial" pitchFamily="34"/>
                <a:ea typeface="msmincho" pitchFamily="2"/>
                <a:cs typeface="msmincho" pitchFamily="2"/>
              </a:defRPr>
            </a:defPPr>
            <a:lvl1pPr marL="342720" marR="0" lvl="0" indent="-342720" algn="l" rtl="0" hangingPunct="0">
              <a:lnSpc>
                <a:spcPct val="93000"/>
              </a:lnSpc>
              <a:spcBef>
                <a:spcPts val="0"/>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baseline="0">
                <a:ln>
                  <a:noFill/>
                </a:ln>
                <a:solidFill>
                  <a:srgbClr val="333333"/>
                </a:solidFill>
                <a:latin typeface="Arial" pitchFamily="34"/>
                <a:ea typeface="msmincho" pitchFamily="2"/>
                <a:cs typeface="msmincho" pitchFamily="2"/>
              </a:defRPr>
            </a:lvl1pPr>
            <a:lvl2pPr marL="742680" marR="0" lvl="1" indent="-285480" algn="l" rtl="0" hangingPunct="0">
              <a:lnSpc>
                <a:spcPct val="93000"/>
              </a:lnSpc>
              <a:spcBef>
                <a:spcPts val="0"/>
              </a:spcBef>
              <a:spcAft>
                <a:spcPts val="0"/>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baseline="0">
                <a:ln>
                  <a:noFill/>
                </a:ln>
                <a:solidFill>
                  <a:srgbClr val="333333"/>
                </a:solidFill>
                <a:latin typeface="Arial" pitchFamily="34"/>
                <a:ea typeface="msmincho" pitchFamily="2"/>
                <a:cs typeface="msmincho" pitchFamily="2"/>
              </a:defRPr>
            </a:lvl2pPr>
            <a:lvl3pPr marL="1143000" marR="0" lvl="2" indent="-228600" algn="l" rtl="0" hangingPunct="0">
              <a:lnSpc>
                <a:spcPct val="93000"/>
              </a:lnSpc>
              <a:spcBef>
                <a:spcPts val="0"/>
              </a:spcBef>
              <a:spcAft>
                <a:spcPts val="0"/>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baseline="0">
                <a:ln>
                  <a:noFill/>
                </a:ln>
                <a:solidFill>
                  <a:srgbClr val="333333"/>
                </a:solidFill>
                <a:latin typeface="Arial" pitchFamily="34"/>
                <a:ea typeface="msmincho" pitchFamily="2"/>
                <a:cs typeface="msmincho" pitchFamily="2"/>
              </a:defRPr>
            </a:lvl3pPr>
            <a:lvl4pPr marL="1600199" marR="0" lvl="3" indent="-228600" algn="l" rtl="0" hangingPunct="0">
              <a:lnSpc>
                <a:spcPct val="93000"/>
              </a:lnSpc>
              <a:spcBef>
                <a:spcPts val="0"/>
              </a:spcBef>
              <a:spcAft>
                <a:spcPts val="0"/>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baseline="0">
                <a:ln>
                  <a:noFill/>
                </a:ln>
                <a:solidFill>
                  <a:srgbClr val="333333"/>
                </a:solidFill>
                <a:latin typeface="Arial" pitchFamily="34"/>
                <a:ea typeface="msmincho" pitchFamily="2"/>
                <a:cs typeface="msmincho" pitchFamily="2"/>
              </a:defRPr>
            </a:lvl4pPr>
            <a:lvl5pPr marL="2057400" marR="0" lvl="4" indent="-228600" algn="l" rtl="0" hangingPunct="0">
              <a:lnSpc>
                <a:spcPct val="93000"/>
              </a:lnSpc>
              <a:spcBef>
                <a:spcPts val="0"/>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baseline="0">
                <a:ln>
                  <a:noFill/>
                </a:ln>
                <a:solidFill>
                  <a:srgbClr val="333333"/>
                </a:solidFill>
                <a:latin typeface="Arial" pitchFamily="34"/>
                <a:ea typeface="msmincho" pitchFamily="2"/>
                <a:cs typeface="msmincho" pitchFamily="2"/>
              </a:defRPr>
            </a:lvl5pPr>
            <a:lvl6pPr marL="2057400" marR="0" lvl="5" indent="-228600" algn="l" rtl="0" hangingPunct="0">
              <a:lnSpc>
                <a:spcPct val="93000"/>
              </a:lnSpc>
              <a:spcBef>
                <a:spcPts val="0"/>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baseline="0">
                <a:ln>
                  <a:noFill/>
                </a:ln>
                <a:solidFill>
                  <a:srgbClr val="333333"/>
                </a:solidFill>
                <a:latin typeface="Arial" pitchFamily="34"/>
                <a:ea typeface="msmincho" pitchFamily="2"/>
                <a:cs typeface="msmincho" pitchFamily="2"/>
              </a:defRPr>
            </a:lvl6pPr>
            <a:lvl7pPr marL="2057400" marR="0" lvl="6" indent="-228600" algn="l" rtl="0" hangingPunct="0">
              <a:lnSpc>
                <a:spcPct val="93000"/>
              </a:lnSpc>
              <a:spcBef>
                <a:spcPts val="0"/>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baseline="0">
                <a:ln>
                  <a:noFill/>
                </a:ln>
                <a:solidFill>
                  <a:srgbClr val="333333"/>
                </a:solidFill>
                <a:latin typeface="Arial" pitchFamily="34"/>
                <a:ea typeface="msmincho" pitchFamily="2"/>
                <a:cs typeface="msmincho" pitchFamily="2"/>
              </a:defRPr>
            </a:lvl7pPr>
            <a:lvl8pPr marL="2057400" marR="0" lvl="7" indent="-228600" algn="l" rtl="0" hangingPunct="0">
              <a:lnSpc>
                <a:spcPct val="93000"/>
              </a:lnSpc>
              <a:spcBef>
                <a:spcPts val="0"/>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baseline="0">
                <a:ln>
                  <a:noFill/>
                </a:ln>
                <a:solidFill>
                  <a:srgbClr val="333333"/>
                </a:solidFill>
                <a:latin typeface="Arial" pitchFamily="34"/>
                <a:ea typeface="msmincho" pitchFamily="2"/>
                <a:cs typeface="msmincho" pitchFamily="2"/>
              </a:defRPr>
            </a:lvl8pPr>
            <a:lvl9pPr marL="2057400" marR="0" lvl="8" indent="-228600" algn="l" rtl="0" hangingPunct="0">
              <a:lnSpc>
                <a:spcPct val="93000"/>
              </a:lnSpc>
              <a:spcBef>
                <a:spcPts val="0"/>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baseline="0">
                <a:ln>
                  <a:noFill/>
                </a:ln>
                <a:solidFill>
                  <a:srgbClr val="333333"/>
                </a:solidFill>
                <a:latin typeface="Arial" pitchFamily="34"/>
                <a:ea typeface="msmincho" pitchFamily="2"/>
                <a:cs typeface="msmincho" pitchFamily="2"/>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93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s-ES" sz="4000" b="1" i="1" u="none" strike="noStrike" baseline="0">
          <a:ln>
            <a:noFill/>
          </a:ln>
          <a:solidFill>
            <a:srgbClr val="99284C"/>
          </a:solidFill>
          <a:latin typeface="Arial" pitchFamily="34"/>
        </a:defRPr>
      </a:lvl1pPr>
    </p:titleStyle>
    <p:bodyStyle>
      <a:lvl1pPr marL="342720" marR="0" indent="-342720" algn="l" rtl="0" hangingPunct="0">
        <a:lnSpc>
          <a:spcPct val="93000"/>
        </a:lnSpc>
        <a:spcBef>
          <a:spcPts val="0"/>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baseline="0">
          <a:ln>
            <a:noFill/>
          </a:ln>
          <a:solidFill>
            <a:srgbClr val="333333"/>
          </a:solidFill>
          <a:latin typeface="Arial" pitchFamily="34"/>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740879" y="282240"/>
            <a:ext cx="8589960" cy="124488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s-ES"/>
          </a:p>
        </p:txBody>
      </p:sp>
      <p:sp>
        <p:nvSpPr>
          <p:cNvPr id="3" name="2 Marcador de texto"/>
          <p:cNvSpPr txBox="1">
            <a:spLocks noGrp="1"/>
          </p:cNvSpPr>
          <p:nvPr>
            <p:ph type="body" idx="1"/>
          </p:nvPr>
        </p:nvSpPr>
        <p:spPr>
          <a:xfrm>
            <a:off x="741239" y="1963800"/>
            <a:ext cx="8755200" cy="4920120"/>
          </a:xfrm>
          <a:prstGeom prst="rect">
            <a:avLst/>
          </a:prstGeom>
          <a:noFill/>
          <a:ln>
            <a:noFill/>
          </a:ln>
        </p:spPr>
        <p:txBody>
          <a:bodyPr vert="horz" lIns="0" tIns="20160" rIns="0" bIns="0" anchor="t" anchorCtr="0" compatLnSpc="1"/>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Forma libre"/>
          <p:cNvSpPr/>
          <p:nvPr/>
        </p:nvSpPr>
        <p:spPr>
          <a:xfrm>
            <a:off x="723959" y="7077240"/>
            <a:ext cx="9354959" cy="96840"/>
          </a:xfrm>
          <a:custGeom>
            <a:avLst>
              <a:gd name="f0" fmla="val 3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9966"/>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5" name="4 Forma libre"/>
          <p:cNvSpPr/>
          <p:nvPr/>
        </p:nvSpPr>
        <p:spPr>
          <a:xfrm>
            <a:off x="1987560" y="7289640"/>
            <a:ext cx="8091360" cy="96840"/>
          </a:xfrm>
          <a:custGeom>
            <a:avLst>
              <a:gd name="f0" fmla="val 3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9966"/>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l" rtl="0" hangingPunct="0">
        <a:lnSpc>
          <a:spcPct val="93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s-ES" sz="4000" b="1" i="1" u="none" strike="noStrike" kern="1200" baseline="0">
          <a:ln>
            <a:noFill/>
          </a:ln>
          <a:solidFill>
            <a:srgbClr val="FF9966"/>
          </a:solidFill>
          <a:latin typeface="Arial" pitchFamily="34"/>
        </a:defRPr>
      </a:lvl1pPr>
    </p:titleStyle>
    <p:bodyStyle>
      <a:lvl1pPr marL="342720" marR="0" indent="-342720" algn="l" rtl="0" hangingPunct="0">
        <a:lnSpc>
          <a:spcPct val="95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740879" y="282240"/>
            <a:ext cx="8589960" cy="124488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s-ES"/>
          </a:p>
        </p:txBody>
      </p:sp>
      <p:sp>
        <p:nvSpPr>
          <p:cNvPr id="3" name="2 Marcador de texto"/>
          <p:cNvSpPr txBox="1">
            <a:spLocks noGrp="1"/>
          </p:cNvSpPr>
          <p:nvPr>
            <p:ph type="body" idx="1"/>
          </p:nvPr>
        </p:nvSpPr>
        <p:spPr>
          <a:xfrm>
            <a:off x="741239" y="1963800"/>
            <a:ext cx="8755200" cy="4920120"/>
          </a:xfrm>
          <a:prstGeom prst="rect">
            <a:avLst/>
          </a:prstGeom>
          <a:noFill/>
          <a:ln>
            <a:noFill/>
          </a:ln>
        </p:spPr>
        <p:txBody>
          <a:bodyPr vert="horz" lIns="0" tIns="20160" rIns="0" bIns="0" anchor="t" anchorCtr="0" compatLnSpc="1"/>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Forma libre"/>
          <p:cNvSpPr/>
          <p:nvPr/>
        </p:nvSpPr>
        <p:spPr>
          <a:xfrm>
            <a:off x="723959" y="7077240"/>
            <a:ext cx="9354959" cy="96840"/>
          </a:xfrm>
          <a:custGeom>
            <a:avLst>
              <a:gd name="f0" fmla="val 3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9966"/>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
        <p:nvSpPr>
          <p:cNvPr id="5" name="4 Forma libre"/>
          <p:cNvSpPr/>
          <p:nvPr/>
        </p:nvSpPr>
        <p:spPr>
          <a:xfrm>
            <a:off x="1987560" y="7289640"/>
            <a:ext cx="8091360" cy="96840"/>
          </a:xfrm>
          <a:custGeom>
            <a:avLst>
              <a:gd name="f0" fmla="val 3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9966"/>
          </a:solidFill>
          <a:ln>
            <a:noFill/>
            <a:prstDash val="solid"/>
          </a:ln>
        </p:spPr>
        <p:txBody>
          <a:bodyPr vert="horz" wrap="none" lIns="90000" tIns="46800" rIns="90000" bIns="468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s-ES" sz="2400" b="0" i="0" u="none" strike="noStrike" baseline="0">
              <a:ln>
                <a:noFill/>
              </a:ln>
              <a:solidFill>
                <a:srgbClr val="000000"/>
              </a:solidFill>
              <a:latin typeface="Arial" pitchFamily="34"/>
              <a:ea typeface="msmincho" pitchFamily="2"/>
              <a:cs typeface="msmincho" pitchFamily="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l" rtl="0" hangingPunct="0">
        <a:lnSpc>
          <a:spcPct val="93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s-ES" sz="4000" b="1" i="1" u="none" strike="noStrike" kern="1200" baseline="0">
          <a:ln>
            <a:noFill/>
          </a:ln>
          <a:solidFill>
            <a:srgbClr val="FF9966"/>
          </a:solidFill>
          <a:latin typeface="Arial" pitchFamily="34"/>
        </a:defRPr>
      </a:lvl1pPr>
    </p:titleStyle>
    <p:bodyStyle>
      <a:lvl1pPr marL="342720" marR="0" indent="-342720" algn="l" rtl="0" hangingPunct="0">
        <a:lnSpc>
          <a:spcPct val="95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8.xml"/><Relationship Id="rId7" Type="http://schemas.openxmlformats.org/officeDocument/2006/relationships/image" Target="../media/image27.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8.xml"/><Relationship Id="rId7" Type="http://schemas.openxmlformats.org/officeDocument/2006/relationships/image" Target="../media/image31.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35.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mailto:Jsalinero@uoc.edu"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20719" y="544680"/>
            <a:ext cx="8601120" cy="1256040"/>
          </a:xfrm>
        </p:spPr>
        <p:txBody>
          <a:bodyPr wrap="square" tIns="1656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lnSpc>
                <a:spcPct val="95000"/>
              </a:lnSpc>
            </a:pPr>
            <a:r>
              <a:rPr lang="es-ES" sz="2600" b="0" i="0" u="sng">
                <a:solidFill>
                  <a:srgbClr val="FFFFFF"/>
                </a:solidFill>
                <a:latin typeface="Times New Roman" pitchFamily="18"/>
              </a:rPr>
              <a:t>Análisis,diseño e implementación de </a:t>
            </a:r>
            <a:br>
              <a:rPr lang="es-ES" sz="2600" b="0" i="0" u="sng">
                <a:solidFill>
                  <a:srgbClr val="FFFFFF"/>
                </a:solidFill>
                <a:latin typeface="Times New Roman" pitchFamily="18"/>
              </a:rPr>
            </a:br>
            <a:r>
              <a:rPr lang="es-ES" sz="2600" b="0" i="0" u="sng">
                <a:solidFill>
                  <a:srgbClr val="FFFFFF"/>
                </a:solidFill>
                <a:latin typeface="Times New Roman" pitchFamily="18"/>
              </a:rPr>
              <a:t>una página Web y su gestión para un grupo de centros médicos</a:t>
            </a:r>
            <a:r>
              <a:rPr lang="es-ES" sz="2600" b="0" i="0">
                <a:latin typeface="Times New Roman" pitchFamily="18"/>
              </a:rPr>
              <a:t>.</a:t>
            </a:r>
          </a:p>
        </p:txBody>
      </p:sp>
      <p:sp>
        <p:nvSpPr>
          <p:cNvPr id="3" name="2 Marcador de texto"/>
          <p:cNvSpPr txBox="1">
            <a:spLocks noGrp="1"/>
          </p:cNvSpPr>
          <p:nvPr>
            <p:ph type="body" idx="4294967295"/>
          </p:nvPr>
        </p:nvSpPr>
        <p:spPr>
          <a:xfrm>
            <a:off x="740879" y="1963440"/>
            <a:ext cx="4278600" cy="932040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28680" algn="ctr"/>
            <a:endParaRPr lang="es-ES" b="1" u="sng" dirty="0"/>
          </a:p>
          <a:p>
            <a:pPr lvl="0" indent="-328680" algn="ctr"/>
            <a:r>
              <a:rPr lang="es-ES" b="1" u="sng" dirty="0"/>
              <a:t>ICAIME</a:t>
            </a:r>
          </a:p>
          <a:p>
            <a:pPr lvl="0" indent="-328680" algn="ctr"/>
            <a:r>
              <a:rPr lang="es-ES" i="1" dirty="0">
                <a:solidFill>
                  <a:srgbClr val="008080"/>
                </a:solidFill>
              </a:rPr>
              <a:t>(Instituto Catalán de iniciativas para la memoria)</a:t>
            </a:r>
          </a:p>
          <a:p>
            <a:pPr lvl="0" indent="-328680"/>
            <a:endParaRPr lang="es-ES" sz="1400" i="1" dirty="0">
              <a:solidFill>
                <a:srgbClr val="FFFFFF"/>
              </a:solidFill>
            </a:endParaRPr>
          </a:p>
          <a:p>
            <a:pPr lvl="0" indent="-328680"/>
            <a:r>
              <a:rPr lang="es-ES" sz="1400" i="1" dirty="0">
                <a:solidFill>
                  <a:srgbClr val="FFFFFF"/>
                </a:solidFill>
              </a:rPr>
              <a:t>TFC – Ingeniería del software</a:t>
            </a:r>
          </a:p>
          <a:p>
            <a:pPr lvl="0" indent="-328680"/>
            <a:r>
              <a:rPr lang="es-ES" sz="1400" i="1" dirty="0">
                <a:solidFill>
                  <a:srgbClr val="FFFFFF"/>
                </a:solidFill>
              </a:rPr>
              <a:t>Ingeniería Técnica de Informática de Sistemas</a:t>
            </a:r>
          </a:p>
          <a:p>
            <a:pPr lvl="0" indent="-328680"/>
            <a:r>
              <a:rPr lang="es-ES" sz="1400" b="1" i="1" dirty="0">
                <a:solidFill>
                  <a:srgbClr val="FFFFFF"/>
                </a:solidFill>
              </a:rPr>
              <a:t>Autor: Javier Salinero </a:t>
            </a:r>
            <a:r>
              <a:rPr lang="es-ES" sz="1400" b="1" i="1" dirty="0" err="1">
                <a:solidFill>
                  <a:srgbClr val="FFFFFF"/>
                </a:solidFill>
              </a:rPr>
              <a:t>Comesaña</a:t>
            </a:r>
            <a:endParaRPr lang="es-ES" sz="1400" b="1" i="1" dirty="0">
              <a:solidFill>
                <a:srgbClr val="FFFFFF"/>
              </a:solidFill>
            </a:endParaRPr>
          </a:p>
          <a:p>
            <a:pPr lvl="0" indent="-328680"/>
            <a:r>
              <a:rPr lang="es-ES" sz="1400" b="1" i="1" dirty="0">
                <a:solidFill>
                  <a:srgbClr val="FFFFFF"/>
                </a:solidFill>
              </a:rPr>
              <a:t>Consultor: José Antonio Raya Martos</a:t>
            </a:r>
          </a:p>
          <a:p>
            <a:pPr lvl="0" indent="-328680"/>
            <a:r>
              <a:rPr lang="es-ES" sz="1400" b="1" i="1" dirty="0">
                <a:solidFill>
                  <a:srgbClr val="FFFFFF"/>
                </a:solidFill>
              </a:rPr>
              <a:t>Fecha de la presentación: 4 de Enero de 2012</a:t>
            </a:r>
          </a:p>
          <a:p>
            <a:pPr lvl="0" indent="-328680"/>
            <a:endParaRPr lang="es-ES" dirty="0"/>
          </a:p>
          <a:p>
            <a:pPr lvl="0" indent="-328680"/>
            <a:r>
              <a:rPr lang="es-ES" dirty="0"/>
              <a:t>                                                  </a:t>
            </a:r>
          </a:p>
          <a:p>
            <a:pPr lvl="0" indent="-328680"/>
            <a:endParaRPr lang="es-ES" dirty="0"/>
          </a:p>
          <a:p>
            <a:pPr lvl="0" indent="-328680"/>
            <a:endParaRPr lang="es-ES" dirty="0"/>
          </a:p>
          <a:p>
            <a:pPr lvl="0" indent="-328680"/>
            <a:endParaRPr lang="es-ES" dirty="0"/>
          </a:p>
          <a:p>
            <a:pPr lvl="0" indent="-328680"/>
            <a:endParaRPr lang="es-ES" dirty="0"/>
          </a:p>
        </p:txBody>
      </p:sp>
      <p:pic>
        <p:nvPicPr>
          <p:cNvPr id="4" name="3 Imagen"/>
          <p:cNvPicPr>
            <a:picLocks noChangeAspect="1"/>
          </p:cNvPicPr>
          <p:nvPr/>
        </p:nvPicPr>
        <p:blipFill>
          <a:blip r:embed="rId5">
            <a:lum/>
            <a:alphaModFix/>
          </a:blip>
          <a:srcRect/>
          <a:stretch>
            <a:fillRect/>
          </a:stretch>
        </p:blipFill>
        <p:spPr>
          <a:xfrm>
            <a:off x="5232240" y="2519280"/>
            <a:ext cx="4278600" cy="3462479"/>
          </a:xfrm>
          <a:prstGeom prst="rect">
            <a:avLst/>
          </a:prstGeom>
          <a:noFill/>
          <a:ln>
            <a:noFill/>
          </a:ln>
        </p:spPr>
      </p:pic>
      <p:pic>
        <p:nvPicPr>
          <p:cNvPr id="5" name="Diapositiva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0792" y="630011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74520"/>
            <a:ext cx="8601120" cy="1672199"/>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DESCRIPCION DEL ANÁLISIS</a:t>
            </a:r>
            <a:br>
              <a:rPr lang="es-ES"/>
            </a:br>
            <a:r>
              <a:rPr lang="es-ES" sz="2600"/>
              <a:t> </a:t>
            </a:r>
            <a:br>
              <a:rPr lang="es-ES" sz="2600"/>
            </a:br>
            <a:r>
              <a:rPr lang="es-ES" sz="2600">
                <a:solidFill>
                  <a:srgbClr val="FFFFFF"/>
                </a:solidFill>
              </a:rPr>
              <a:t>Acto seguido tendremos el diagrama de casos de uso sobre los cuales la página Web sera utilizada:</a:t>
            </a:r>
          </a:p>
        </p:txBody>
      </p:sp>
      <p:pic>
        <p:nvPicPr>
          <p:cNvPr id="3" name="2 Imagen"/>
          <p:cNvPicPr>
            <a:picLocks noChangeAspect="1"/>
          </p:cNvPicPr>
          <p:nvPr/>
        </p:nvPicPr>
        <p:blipFill>
          <a:blip r:embed="rId5">
            <a:lum/>
            <a:alphaModFix/>
          </a:blip>
          <a:srcRect/>
          <a:stretch>
            <a:fillRect/>
          </a:stretch>
        </p:blipFill>
        <p:spPr>
          <a:xfrm>
            <a:off x="3193920" y="1963800"/>
            <a:ext cx="3859199" cy="4930560"/>
          </a:xfrm>
          <a:prstGeom prst="rect">
            <a:avLst/>
          </a:prstGeom>
          <a:noFill/>
          <a:ln>
            <a:noFill/>
          </a:ln>
        </p:spPr>
      </p:pic>
      <p:pic>
        <p:nvPicPr>
          <p:cNvPr id="4" name="diapositiva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6776" y="628476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74520"/>
            <a:ext cx="8599680" cy="1672199"/>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DESCRIPCION DEL ANÁLISIS</a:t>
            </a:r>
            <a:br>
              <a:rPr lang="es-ES"/>
            </a:br>
            <a:r>
              <a:rPr lang="es-ES" sz="2600"/>
              <a:t> </a:t>
            </a:r>
            <a:br>
              <a:rPr lang="es-ES" sz="2600"/>
            </a:br>
            <a:r>
              <a:rPr lang="es-ES" sz="2600">
                <a:solidFill>
                  <a:srgbClr val="FFFFFF"/>
                </a:solidFill>
              </a:rPr>
              <a:t>Acto seguido tendremos varios ejemplos de casos de uso sobre los cuales la página Web sera utilizada:</a:t>
            </a:r>
          </a:p>
        </p:txBody>
      </p:sp>
      <p:pic>
        <p:nvPicPr>
          <p:cNvPr id="3" name="2 Imagen"/>
          <p:cNvPicPr>
            <a:picLocks noChangeAspect="1"/>
          </p:cNvPicPr>
          <p:nvPr/>
        </p:nvPicPr>
        <p:blipFill>
          <a:blip r:embed="rId5">
            <a:lum/>
            <a:alphaModFix/>
          </a:blip>
          <a:srcRect/>
          <a:stretch>
            <a:fillRect/>
          </a:stretch>
        </p:blipFill>
        <p:spPr>
          <a:xfrm>
            <a:off x="1204920" y="1963800"/>
            <a:ext cx="3348000" cy="235116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497560" y="1963800"/>
            <a:ext cx="3746520"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5310360" y="4538520"/>
            <a:ext cx="4122720" cy="2351160"/>
          </a:xfrm>
          <a:prstGeom prst="rect">
            <a:avLst/>
          </a:prstGeom>
          <a:noFill/>
          <a:ln>
            <a:noFill/>
          </a:ln>
        </p:spPr>
      </p:pic>
      <p:pic>
        <p:nvPicPr>
          <p:cNvPr id="6" name="5 Imagen"/>
          <p:cNvPicPr>
            <a:picLocks noChangeAspect="1"/>
          </p:cNvPicPr>
          <p:nvPr/>
        </p:nvPicPr>
        <p:blipFill>
          <a:blip r:embed="rId8">
            <a:lum/>
            <a:alphaModFix/>
          </a:blip>
          <a:srcRect/>
          <a:stretch>
            <a:fillRect/>
          </a:stretch>
        </p:blipFill>
        <p:spPr>
          <a:xfrm>
            <a:off x="1068480" y="4538520"/>
            <a:ext cx="3620880" cy="2351160"/>
          </a:xfrm>
          <a:prstGeom prst="rect">
            <a:avLst/>
          </a:prstGeom>
          <a:noFill/>
          <a:ln>
            <a:noFill/>
          </a:ln>
        </p:spPr>
      </p:pic>
      <p:pic>
        <p:nvPicPr>
          <p:cNvPr id="7" name="diapositiva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43098" y="658488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74520"/>
            <a:ext cx="8601120" cy="1672199"/>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DESCRIPCION DEL ANÁLISIS</a:t>
            </a:r>
            <a:br>
              <a:rPr lang="es-ES"/>
            </a:br>
            <a:r>
              <a:rPr lang="es-ES" sz="2600"/>
              <a:t> </a:t>
            </a:r>
            <a:br>
              <a:rPr lang="es-ES" sz="2600"/>
            </a:br>
            <a:r>
              <a:rPr lang="es-ES" sz="2600">
                <a:solidFill>
                  <a:srgbClr val="FFFFFF"/>
                </a:solidFill>
              </a:rPr>
              <a:t>Acto seguido tenemos el diagrama de entidad/relación sobre el cual la página Web sera utilizada:</a:t>
            </a:r>
          </a:p>
        </p:txBody>
      </p:sp>
      <p:pic>
        <p:nvPicPr>
          <p:cNvPr id="3" name="2 Imagen"/>
          <p:cNvPicPr>
            <a:picLocks noChangeAspect="1"/>
          </p:cNvPicPr>
          <p:nvPr/>
        </p:nvPicPr>
        <p:blipFill>
          <a:blip r:embed="rId5">
            <a:lum/>
            <a:alphaModFix/>
          </a:blip>
          <a:srcRect/>
          <a:stretch>
            <a:fillRect/>
          </a:stretch>
        </p:blipFill>
        <p:spPr>
          <a:xfrm>
            <a:off x="3381480" y="1963800"/>
            <a:ext cx="3485880" cy="4930560"/>
          </a:xfrm>
          <a:prstGeom prst="rect">
            <a:avLst/>
          </a:prstGeom>
          <a:noFill/>
          <a:ln>
            <a:noFill/>
          </a:ln>
        </p:spPr>
      </p:pic>
      <p:pic>
        <p:nvPicPr>
          <p:cNvPr id="4" name="relaciones.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768" y="628476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74520"/>
            <a:ext cx="8601120" cy="1672199"/>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DESCRIPCION DEL ANÁLISIS</a:t>
            </a:r>
            <a:br>
              <a:rPr lang="es-ES"/>
            </a:br>
            <a:r>
              <a:rPr lang="es-ES" sz="2600"/>
              <a:t> </a:t>
            </a:r>
            <a:br>
              <a:rPr lang="es-ES" sz="2600"/>
            </a:br>
            <a:r>
              <a:rPr lang="es-ES" sz="2600">
                <a:solidFill>
                  <a:srgbClr val="FFFFFF"/>
                </a:solidFill>
              </a:rPr>
              <a:t>Acto seguido tenemos el diagrama de transición sobre el cual la página Web sera utilizada:</a:t>
            </a:r>
          </a:p>
        </p:txBody>
      </p:sp>
      <p:pic>
        <p:nvPicPr>
          <p:cNvPr id="3" name="2 Imagen"/>
          <p:cNvPicPr>
            <a:picLocks noChangeAspect="1"/>
          </p:cNvPicPr>
          <p:nvPr/>
        </p:nvPicPr>
        <p:blipFill>
          <a:blip r:embed="rId5">
            <a:lum/>
            <a:alphaModFix/>
          </a:blip>
          <a:srcRect/>
          <a:stretch>
            <a:fillRect/>
          </a:stretch>
        </p:blipFill>
        <p:spPr>
          <a:xfrm>
            <a:off x="739799" y="1984319"/>
            <a:ext cx="8766000" cy="4891320"/>
          </a:xfrm>
          <a:prstGeom prst="rect">
            <a:avLst/>
          </a:prstGeom>
          <a:noFill/>
          <a:ln>
            <a:noFill/>
          </a:ln>
        </p:spPr>
      </p:pic>
      <p:pic>
        <p:nvPicPr>
          <p:cNvPr id="4" name="diapositiva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71025" y="6372125"/>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117360"/>
            <a:ext cx="8601120" cy="158796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DESCRIPCIÓN DE DISEÑO</a:t>
            </a:r>
            <a:br>
              <a:rPr lang="es-ES"/>
            </a:br>
            <a:r>
              <a:rPr lang="es-ES" sz="2000"/>
              <a:t> </a:t>
            </a:r>
            <a:br>
              <a:rPr lang="es-ES" sz="2000"/>
            </a:br>
            <a:r>
              <a:rPr lang="es-ES" sz="2600">
                <a:solidFill>
                  <a:srgbClr val="FFFFFF"/>
                </a:solidFill>
              </a:rPr>
              <a:t>Acto seguido tenemos diferentes diagramas sobre el funcionamiento de la página web:</a:t>
            </a:r>
          </a:p>
        </p:txBody>
      </p:sp>
      <p:pic>
        <p:nvPicPr>
          <p:cNvPr id="3" name="2 Imagen"/>
          <p:cNvPicPr>
            <a:picLocks noChangeAspect="1"/>
          </p:cNvPicPr>
          <p:nvPr/>
        </p:nvPicPr>
        <p:blipFill>
          <a:blip r:embed="rId5">
            <a:lum/>
            <a:alphaModFix/>
          </a:blip>
          <a:srcRect/>
          <a:stretch>
            <a:fillRect/>
          </a:stretch>
        </p:blipFill>
        <p:spPr>
          <a:xfrm>
            <a:off x="1800360" y="1968480"/>
            <a:ext cx="2519280" cy="235116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940360" y="1968480"/>
            <a:ext cx="2519280"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3952800" y="4538520"/>
            <a:ext cx="2340000" cy="2351160"/>
          </a:xfrm>
          <a:prstGeom prst="rect">
            <a:avLst/>
          </a:prstGeom>
          <a:noFill/>
          <a:ln>
            <a:noFill/>
          </a:ln>
        </p:spPr>
      </p:pic>
      <p:pic>
        <p:nvPicPr>
          <p:cNvPr id="6" name="diapositiva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72760" y="628008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117360"/>
            <a:ext cx="8601120" cy="158796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DESCRIPCIÓN DE DISEÑO</a:t>
            </a:r>
            <a:br>
              <a:rPr lang="es-ES"/>
            </a:br>
            <a:r>
              <a:rPr lang="es-ES" sz="2000"/>
              <a:t> </a:t>
            </a:r>
            <a:br>
              <a:rPr lang="es-ES" sz="2000"/>
            </a:br>
            <a:r>
              <a:rPr lang="es-ES" sz="2600">
                <a:solidFill>
                  <a:srgbClr val="FFFFFF"/>
                </a:solidFill>
              </a:rPr>
              <a:t>Acto seguido tenemos diferentes diagramas sobre el funcionamiento de la página web:</a:t>
            </a:r>
          </a:p>
        </p:txBody>
      </p:sp>
      <p:pic>
        <p:nvPicPr>
          <p:cNvPr id="3" name="2 Imagen"/>
          <p:cNvPicPr>
            <a:picLocks noChangeAspect="1"/>
          </p:cNvPicPr>
          <p:nvPr/>
        </p:nvPicPr>
        <p:blipFill>
          <a:blip r:embed="rId5">
            <a:lum/>
            <a:alphaModFix/>
          </a:blip>
          <a:srcRect/>
          <a:stretch>
            <a:fillRect/>
          </a:stretch>
        </p:blipFill>
        <p:spPr>
          <a:xfrm>
            <a:off x="2048040" y="1963800"/>
            <a:ext cx="2452680" cy="235116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759280" y="1963800"/>
            <a:ext cx="2443320"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5759280" y="4538520"/>
            <a:ext cx="2443320" cy="2351160"/>
          </a:xfrm>
          <a:prstGeom prst="rect">
            <a:avLst/>
          </a:prstGeom>
          <a:noFill/>
          <a:ln>
            <a:noFill/>
          </a:ln>
        </p:spPr>
      </p:pic>
      <p:pic>
        <p:nvPicPr>
          <p:cNvPr id="6" name="5 Imagen"/>
          <p:cNvPicPr>
            <a:picLocks noChangeAspect="1"/>
          </p:cNvPicPr>
          <p:nvPr/>
        </p:nvPicPr>
        <p:blipFill>
          <a:blip r:embed="rId8">
            <a:lum/>
            <a:alphaModFix/>
          </a:blip>
          <a:srcRect/>
          <a:stretch>
            <a:fillRect/>
          </a:stretch>
        </p:blipFill>
        <p:spPr>
          <a:xfrm>
            <a:off x="2048040" y="4538520"/>
            <a:ext cx="2452680" cy="2351160"/>
          </a:xfrm>
          <a:prstGeom prst="rect">
            <a:avLst/>
          </a:prstGeom>
          <a:noFill/>
          <a:ln>
            <a:noFill/>
          </a:ln>
        </p:spPr>
      </p:pic>
      <p:pic>
        <p:nvPicPr>
          <p:cNvPr id="7" name="diapositiva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75458" y="628008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117360"/>
            <a:ext cx="8601120" cy="158796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     DESCRIPCIÓN DE DISEÑO</a:t>
            </a:r>
            <a:br>
              <a:rPr lang="es-ES"/>
            </a:br>
            <a:r>
              <a:rPr lang="es-ES" sz="2000"/>
              <a:t> </a:t>
            </a:r>
            <a:br>
              <a:rPr lang="es-ES" sz="2000"/>
            </a:br>
            <a:r>
              <a:rPr lang="es-ES" sz="2600">
                <a:solidFill>
                  <a:srgbClr val="FFFFFF"/>
                </a:solidFill>
              </a:rPr>
              <a:t>Acto seguido tenemos diferentes capturas de las interfaces de la página web:</a:t>
            </a:r>
          </a:p>
        </p:txBody>
      </p:sp>
      <p:pic>
        <p:nvPicPr>
          <p:cNvPr id="3" name="2 Imagen"/>
          <p:cNvPicPr>
            <a:picLocks noChangeAspect="1"/>
          </p:cNvPicPr>
          <p:nvPr/>
        </p:nvPicPr>
        <p:blipFill>
          <a:blip r:embed="rId5">
            <a:lum/>
            <a:alphaModFix/>
          </a:blip>
          <a:srcRect/>
          <a:stretch>
            <a:fillRect/>
          </a:stretch>
        </p:blipFill>
        <p:spPr>
          <a:xfrm>
            <a:off x="1409759" y="1963800"/>
            <a:ext cx="2940120" cy="235116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900760" y="1963800"/>
            <a:ext cx="2940120"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5900760" y="4538520"/>
            <a:ext cx="2940120" cy="2351160"/>
          </a:xfrm>
          <a:prstGeom prst="rect">
            <a:avLst/>
          </a:prstGeom>
          <a:noFill/>
          <a:ln>
            <a:noFill/>
          </a:ln>
        </p:spPr>
      </p:pic>
      <p:pic>
        <p:nvPicPr>
          <p:cNvPr id="6" name="5 Imagen"/>
          <p:cNvPicPr>
            <a:picLocks noChangeAspect="1"/>
          </p:cNvPicPr>
          <p:nvPr/>
        </p:nvPicPr>
        <p:blipFill>
          <a:blip r:embed="rId8">
            <a:lum/>
            <a:alphaModFix/>
          </a:blip>
          <a:srcRect/>
          <a:stretch>
            <a:fillRect/>
          </a:stretch>
        </p:blipFill>
        <p:spPr>
          <a:xfrm>
            <a:off x="1409759" y="4538520"/>
            <a:ext cx="2940120" cy="2351160"/>
          </a:xfrm>
          <a:prstGeom prst="rect">
            <a:avLst/>
          </a:prstGeom>
          <a:noFill/>
          <a:ln>
            <a:noFill/>
          </a:ln>
        </p:spPr>
      </p:pic>
      <p:pic>
        <p:nvPicPr>
          <p:cNvPr id="7" name="diapositiva1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88784" y="6341358"/>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117360"/>
            <a:ext cx="8601120" cy="158796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   DESCRIPCIÓN DE DISEÑO</a:t>
            </a:r>
            <a:br>
              <a:rPr lang="es-ES"/>
            </a:br>
            <a:r>
              <a:rPr lang="es-ES" sz="2000"/>
              <a:t> </a:t>
            </a:r>
            <a:br>
              <a:rPr lang="es-ES" sz="2000"/>
            </a:br>
            <a:r>
              <a:rPr lang="es-ES" sz="2600">
                <a:solidFill>
                  <a:srgbClr val="FFFFFF"/>
                </a:solidFill>
              </a:rPr>
              <a:t>Acto seguido tenemos diferentes capturas de las interfaces de la página web:</a:t>
            </a:r>
          </a:p>
        </p:txBody>
      </p:sp>
      <p:pic>
        <p:nvPicPr>
          <p:cNvPr id="3" name="2 Imagen"/>
          <p:cNvPicPr>
            <a:picLocks noChangeAspect="1"/>
          </p:cNvPicPr>
          <p:nvPr/>
        </p:nvPicPr>
        <p:blipFill>
          <a:blip r:embed="rId5">
            <a:lum/>
            <a:alphaModFix/>
          </a:blip>
          <a:srcRect/>
          <a:stretch>
            <a:fillRect/>
          </a:stretch>
        </p:blipFill>
        <p:spPr>
          <a:xfrm>
            <a:off x="1409759" y="1963800"/>
            <a:ext cx="2940120" cy="235116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900760" y="1963800"/>
            <a:ext cx="2940120"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5900760" y="4538520"/>
            <a:ext cx="2940120" cy="2351160"/>
          </a:xfrm>
          <a:prstGeom prst="rect">
            <a:avLst/>
          </a:prstGeom>
          <a:noFill/>
          <a:ln>
            <a:noFill/>
          </a:ln>
        </p:spPr>
      </p:pic>
      <p:pic>
        <p:nvPicPr>
          <p:cNvPr id="6" name="5 Imagen"/>
          <p:cNvPicPr>
            <a:picLocks noChangeAspect="1"/>
          </p:cNvPicPr>
          <p:nvPr/>
        </p:nvPicPr>
        <p:blipFill>
          <a:blip r:embed="rId8">
            <a:lum/>
            <a:alphaModFix/>
          </a:blip>
          <a:srcRect/>
          <a:stretch>
            <a:fillRect/>
          </a:stretch>
        </p:blipFill>
        <p:spPr>
          <a:xfrm>
            <a:off x="1409759" y="4538520"/>
            <a:ext cx="2940120" cy="2351160"/>
          </a:xfrm>
          <a:prstGeom prst="rect">
            <a:avLst/>
          </a:prstGeom>
          <a:noFill/>
          <a:ln>
            <a:noFill/>
          </a:ln>
        </p:spPr>
      </p:pic>
      <p:pic>
        <p:nvPicPr>
          <p:cNvPr id="7" name="diapositiva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05938" y="628008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117360"/>
            <a:ext cx="8601120" cy="158796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DESCRIPCIÓN DE DISEÑO</a:t>
            </a:r>
            <a:br>
              <a:rPr lang="es-ES"/>
            </a:br>
            <a:r>
              <a:rPr lang="es-ES" sz="2000"/>
              <a:t> </a:t>
            </a:r>
            <a:br>
              <a:rPr lang="es-ES" sz="2000"/>
            </a:br>
            <a:r>
              <a:rPr lang="es-ES" sz="2600">
                <a:solidFill>
                  <a:srgbClr val="FFFFFF"/>
                </a:solidFill>
              </a:rPr>
              <a:t>Acto seguido tenemos diferentes capturas de las interfaces de la página web:</a:t>
            </a:r>
          </a:p>
        </p:txBody>
      </p:sp>
      <p:pic>
        <p:nvPicPr>
          <p:cNvPr id="3" name="2 Imagen"/>
          <p:cNvPicPr>
            <a:picLocks noChangeAspect="1"/>
          </p:cNvPicPr>
          <p:nvPr/>
        </p:nvPicPr>
        <p:blipFill>
          <a:blip r:embed="rId5">
            <a:lum/>
            <a:alphaModFix/>
          </a:blip>
          <a:srcRect/>
          <a:stretch>
            <a:fillRect/>
          </a:stretch>
        </p:blipFill>
        <p:spPr>
          <a:xfrm>
            <a:off x="741239" y="2717640"/>
            <a:ext cx="4278600" cy="342108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900760" y="1963800"/>
            <a:ext cx="2940120"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5900760" y="4538520"/>
            <a:ext cx="2940120" cy="2351160"/>
          </a:xfrm>
          <a:prstGeom prst="rect">
            <a:avLst/>
          </a:prstGeom>
          <a:noFill/>
          <a:ln>
            <a:noFill/>
          </a:ln>
        </p:spPr>
      </p:pic>
      <p:pic>
        <p:nvPicPr>
          <p:cNvPr id="6" name="diapositiva1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16776" y="6295638"/>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58880" y="-176040"/>
            <a:ext cx="8601120"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sz="3400"/>
              <a:t>IMPLEMENTACION Y REQUERIMIENTOS</a:t>
            </a:r>
          </a:p>
        </p:txBody>
      </p:sp>
      <p:sp>
        <p:nvSpPr>
          <p:cNvPr id="3" name="2 Marcador de texto"/>
          <p:cNvSpPr txBox="1">
            <a:spLocks noGrp="1"/>
          </p:cNvSpPr>
          <p:nvPr>
            <p:ph type="body" idx="4294967295"/>
          </p:nvPr>
        </p:nvSpPr>
        <p:spPr>
          <a:xfrm>
            <a:off x="773280" y="1079280"/>
            <a:ext cx="8766000" cy="580104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3360"/>
            <a:r>
              <a:rPr lang="es-ES" sz="2600" dirty="0"/>
              <a:t> En todo proyecto se debe hacer un </a:t>
            </a:r>
            <a:r>
              <a:rPr lang="es-ES" sz="2600" dirty="0" smtClean="0"/>
              <a:t>análisis </a:t>
            </a:r>
            <a:r>
              <a:rPr lang="es-ES" sz="2600" dirty="0"/>
              <a:t>sobre los recursos necesarios para poder finalizarlo. En nuestro caso en particular  los recursos necesarios serian los siguientes:</a:t>
            </a:r>
          </a:p>
          <a:p>
            <a:pPr lvl="0" indent="-333360"/>
            <a:endParaRPr lang="es-ES" sz="2600" dirty="0"/>
          </a:p>
          <a:p>
            <a:pPr lvl="0" indent="-333360"/>
            <a:r>
              <a:rPr lang="es-ES" sz="2600" dirty="0"/>
              <a:t>1. Servidor con sistema operativo que use un sistema operativo que use un </a:t>
            </a:r>
            <a:r>
              <a:rPr lang="es-ES" sz="2600" dirty="0" err="1"/>
              <a:t>nucleo</a:t>
            </a:r>
            <a:r>
              <a:rPr lang="es-ES" sz="2600" dirty="0"/>
              <a:t> Linux y </a:t>
            </a:r>
            <a:r>
              <a:rPr lang="es-ES" sz="2600" dirty="0" err="1"/>
              <a:t>userland</a:t>
            </a:r>
            <a:r>
              <a:rPr lang="es-ES" sz="2600" dirty="0"/>
              <a:t> GNU.</a:t>
            </a:r>
          </a:p>
          <a:p>
            <a:pPr lvl="0" indent="-333360"/>
            <a:r>
              <a:rPr lang="es-ES" sz="2600" dirty="0"/>
              <a:t>2. BBDD desarrolladas bajo un sistema de </a:t>
            </a:r>
            <a:r>
              <a:rPr lang="es-ES" sz="2600" dirty="0" err="1"/>
              <a:t>gestion</a:t>
            </a:r>
            <a:r>
              <a:rPr lang="es-ES" sz="2600" dirty="0"/>
              <a:t> </a:t>
            </a:r>
            <a:r>
              <a:rPr lang="es-ES" sz="2600" dirty="0" err="1"/>
              <a:t>MySQL</a:t>
            </a:r>
            <a:r>
              <a:rPr lang="es-ES" sz="2600" dirty="0"/>
              <a:t>.</a:t>
            </a:r>
          </a:p>
          <a:p>
            <a:pPr lvl="0" indent="-333360"/>
            <a:r>
              <a:rPr lang="es-ES" sz="2600" dirty="0"/>
              <a:t>3. Las consultas de toda la información se efectuaran mediante el lenguaje de programación PHP</a:t>
            </a:r>
          </a:p>
          <a:p>
            <a:pPr lvl="0" indent="-333360"/>
            <a:r>
              <a:rPr lang="es-ES" sz="2600" dirty="0"/>
              <a:t>4. El software de Servidor Web ( Apache Web Server)</a:t>
            </a:r>
          </a:p>
          <a:p>
            <a:pPr lvl="0" indent="-333360"/>
            <a:endParaRPr lang="es-ES" sz="2600" dirty="0"/>
          </a:p>
          <a:p>
            <a:pPr lvl="0" indent="-333360"/>
            <a:endParaRPr lang="es-ES" sz="2600" dirty="0"/>
          </a:p>
        </p:txBody>
      </p:sp>
      <p:pic>
        <p:nvPicPr>
          <p:cNvPr id="4" name="diapositiva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6776" y="6372125"/>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0879" y="264600"/>
            <a:ext cx="8605800" cy="1297440"/>
          </a:xfrm>
        </p:spPr>
        <p:txBody>
          <a:bodyPr wrap="square" tIns="3528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TABLA DE CONTENIDOS</a:t>
            </a:r>
          </a:p>
        </p:txBody>
      </p:sp>
      <p:sp>
        <p:nvSpPr>
          <p:cNvPr id="3" name="2 Marcador de texto"/>
          <p:cNvSpPr txBox="1">
            <a:spLocks noGrp="1"/>
          </p:cNvSpPr>
          <p:nvPr>
            <p:ph type="body" idx="4294967295"/>
          </p:nvPr>
        </p:nvSpPr>
        <p:spPr>
          <a:xfrm>
            <a:off x="539640" y="1619280"/>
            <a:ext cx="8771040" cy="605340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marL="0" lvl="0" indent="0">
              <a:buClr>
                <a:srgbClr val="E6E6E6"/>
              </a:buClr>
              <a:buSzPct val="45000"/>
              <a:buFont typeface="Wingdings" pitchFamily="2"/>
              <a:buChar char=""/>
            </a:pPr>
            <a:r>
              <a:rPr lang="es-ES" sz="2600" dirty="0"/>
              <a:t>INTRODUCCIÓN / JUSTIFICACIÓN / OBJETIVOS</a:t>
            </a:r>
          </a:p>
          <a:p>
            <a:pPr marL="0" lvl="0" indent="0">
              <a:buClr>
                <a:srgbClr val="E6E6E6"/>
              </a:buClr>
              <a:buSzPct val="45000"/>
              <a:buFont typeface="Wingdings" pitchFamily="2"/>
              <a:buChar char=""/>
            </a:pPr>
            <a:r>
              <a:rPr lang="es-ES" sz="2600" dirty="0"/>
              <a:t>CLIENTE / ENTREVISTAS / RESULTADOS</a:t>
            </a:r>
          </a:p>
          <a:p>
            <a:pPr marL="0" lvl="0" indent="0">
              <a:buClr>
                <a:srgbClr val="E6E6E6"/>
              </a:buClr>
              <a:buSzPct val="45000"/>
              <a:buFont typeface="Wingdings" pitchFamily="2"/>
              <a:buChar char=""/>
            </a:pPr>
            <a:r>
              <a:rPr lang="es-ES" sz="2600" dirty="0" smtClean="0"/>
              <a:t>MÉTODO </a:t>
            </a:r>
            <a:r>
              <a:rPr lang="es-ES" sz="2600" dirty="0"/>
              <a:t>DE SEGUIMIENTO</a:t>
            </a:r>
          </a:p>
          <a:p>
            <a:pPr marL="0" lvl="0" indent="0">
              <a:buClr>
                <a:srgbClr val="E6E6E6"/>
              </a:buClr>
              <a:buSzPct val="45000"/>
              <a:buFont typeface="Wingdings" pitchFamily="2"/>
              <a:buChar char=""/>
            </a:pPr>
            <a:r>
              <a:rPr lang="es-ES" sz="2600" dirty="0" smtClean="0"/>
              <a:t>PLANIFICACIÓN </a:t>
            </a:r>
            <a:r>
              <a:rPr lang="es-ES" sz="2600" dirty="0"/>
              <a:t>Y GRUPO DE TRABAJO</a:t>
            </a:r>
          </a:p>
          <a:p>
            <a:pPr marL="0" lvl="0" indent="0">
              <a:buClr>
                <a:srgbClr val="E6E6E6"/>
              </a:buClr>
              <a:buSzPct val="45000"/>
              <a:buFont typeface="Wingdings" pitchFamily="2"/>
              <a:buChar char=""/>
            </a:pPr>
            <a:r>
              <a:rPr lang="es-ES" sz="2600" dirty="0"/>
              <a:t>DESCRIPCIÓN </a:t>
            </a:r>
            <a:r>
              <a:rPr lang="es-ES" sz="2600"/>
              <a:t>DE </a:t>
            </a:r>
            <a:r>
              <a:rPr lang="es-ES" sz="2600" smtClean="0"/>
              <a:t>ANÁLISIS</a:t>
            </a:r>
            <a:endParaRPr lang="es-ES" sz="2600" dirty="0"/>
          </a:p>
          <a:p>
            <a:pPr marL="0" lvl="0" indent="0">
              <a:buClr>
                <a:srgbClr val="E6E6E6"/>
              </a:buClr>
              <a:buSzPct val="45000"/>
              <a:buFont typeface="Wingdings" pitchFamily="2"/>
              <a:buChar char=""/>
            </a:pPr>
            <a:r>
              <a:rPr lang="es-ES" sz="2600" dirty="0"/>
              <a:t>DESCRIPCIÓN DE DISEÑO</a:t>
            </a:r>
          </a:p>
          <a:p>
            <a:pPr marL="0" lvl="0" indent="0">
              <a:buClr>
                <a:srgbClr val="E6E6E6"/>
              </a:buClr>
              <a:buSzPct val="45000"/>
              <a:buFont typeface="Wingdings" pitchFamily="2"/>
              <a:buChar char=""/>
            </a:pPr>
            <a:r>
              <a:rPr lang="es-ES" sz="2600" dirty="0" smtClean="0"/>
              <a:t>IMPLEMENTACIÓN </a:t>
            </a:r>
            <a:r>
              <a:rPr lang="es-ES" sz="2600" dirty="0"/>
              <a:t>Y REQUERIMIENTOS</a:t>
            </a:r>
          </a:p>
          <a:p>
            <a:pPr marL="0" lvl="0" indent="0">
              <a:buClr>
                <a:srgbClr val="E6E6E6"/>
              </a:buClr>
              <a:buSzPct val="45000"/>
              <a:buFont typeface="Wingdings" pitchFamily="2"/>
              <a:buChar char=""/>
            </a:pPr>
            <a:r>
              <a:rPr lang="es-ES" sz="2600" dirty="0"/>
              <a:t>COSTES Y PRUEBAS</a:t>
            </a:r>
          </a:p>
          <a:p>
            <a:pPr marL="0" lvl="0" indent="0">
              <a:buClr>
                <a:srgbClr val="E6E6E6"/>
              </a:buClr>
              <a:buSzPct val="45000"/>
              <a:buFont typeface="Wingdings" pitchFamily="2"/>
              <a:buChar char=""/>
            </a:pPr>
            <a:r>
              <a:rPr lang="es-ES" sz="2600" dirty="0"/>
              <a:t>CONCLUSIONES</a:t>
            </a:r>
          </a:p>
          <a:p>
            <a:pPr marL="0" lvl="0" indent="0">
              <a:buClr>
                <a:srgbClr val="E6E6E6"/>
              </a:buClr>
              <a:buSzPct val="45000"/>
              <a:buFont typeface="Wingdings" pitchFamily="2"/>
              <a:buChar char=""/>
            </a:pPr>
            <a:r>
              <a:rPr lang="es-ES" sz="2600" dirty="0"/>
              <a:t>AGRADECIMIENTOS</a:t>
            </a:r>
          </a:p>
          <a:p>
            <a:pPr marL="415800" lvl="0" indent="-311040"/>
            <a:endParaRPr lang="es-ES" sz="2600" dirty="0"/>
          </a:p>
        </p:txBody>
      </p:sp>
      <p:pic>
        <p:nvPicPr>
          <p:cNvPr id="4" name="diapositiva2.wma">
            <a:hlinkClick r:id="" action="ppaction://media"/>
          </p:cNvPr>
          <p:cNvPicPr>
            <a:picLocks noChangeAspect="1"/>
          </p:cNvPicPr>
          <p:nvPr>
            <a:audioFile r:link="rId2"/>
            <p:extLst>
              <p:ext uri="{DAA4B4D4-6D71-4841-9C94-3DE7FCFB9230}">
                <p14:media xmlns:p14="http://schemas.microsoft.com/office/powerpoint/2010/main" r:embed="rId1">
                  <p14:bmkLst>
                    <p14:bmk name="Marcador 1" time="0"/>
                  </p14:bmkLst>
                </p14:media>
              </p:ext>
            </p:extLst>
          </p:nvPr>
        </p:nvPicPr>
        <p:blipFill>
          <a:blip r:embed="rId5"/>
          <a:stretch>
            <a:fillRect/>
          </a:stretch>
        </p:blipFill>
        <p:spPr>
          <a:xfrm>
            <a:off x="9216776" y="6300117"/>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599680" cy="125460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sz="3400"/>
              <a:t>IMPLEMENTACION Y REQUERIMIENTOS</a:t>
            </a:r>
          </a:p>
        </p:txBody>
      </p:sp>
      <p:sp>
        <p:nvSpPr>
          <p:cNvPr id="3" name="2 Marcador de texto"/>
          <p:cNvSpPr txBox="1">
            <a:spLocks noGrp="1"/>
          </p:cNvSpPr>
          <p:nvPr>
            <p:ph type="body" idx="4294967295"/>
          </p:nvPr>
        </p:nvSpPr>
        <p:spPr>
          <a:xfrm>
            <a:off x="741239" y="1963440"/>
            <a:ext cx="8764560" cy="497412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3360"/>
            <a:r>
              <a:rPr lang="es-ES" sz="2800"/>
              <a:t>El siguiente punto a tener en cuenta son las necesidades técnicas para el desarrollo del proyecto, es decir dentro del análisis de recursos, las especificaciones técnicas serian las siguientes:</a:t>
            </a:r>
          </a:p>
          <a:p>
            <a:pPr lvl="0" indent="-333360"/>
            <a:r>
              <a:rPr lang="es-ES" sz="2800"/>
              <a:t>1. Desarrollo de sistemas de información para Internet (PHP)</a:t>
            </a:r>
          </a:p>
          <a:p>
            <a:pPr lvl="0" indent="-333360"/>
            <a:r>
              <a:rPr lang="es-ES" sz="2800"/>
              <a:t>2. Administración de base de datos (MySQL)</a:t>
            </a:r>
          </a:p>
          <a:p>
            <a:pPr lvl="0" indent="-333360"/>
            <a:r>
              <a:rPr lang="es-ES" sz="2800"/>
              <a:t>3. Diseño de páginas Web ( Dream Weaver, flash, Fireworks)</a:t>
            </a:r>
          </a:p>
          <a:p>
            <a:pPr lvl="0" indent="-333360"/>
            <a:r>
              <a:rPr lang="es-ES" sz="2800"/>
              <a:t>4. Técnicas de análisis y diseño de sistemas</a:t>
            </a:r>
          </a:p>
          <a:p>
            <a:pPr lvl="0" indent="-333360"/>
            <a:r>
              <a:rPr lang="es-ES" sz="2800"/>
              <a:t>5. Técnicas de validación y calidad para el correcto funcionamiento del producto final.</a:t>
            </a:r>
          </a:p>
        </p:txBody>
      </p:sp>
    </p:spTree>
  </p:cSld>
  <p:clrMapOvr>
    <a:masterClrMapping/>
  </p:clrMapOvr>
  <p:transition spd="med">
    <p:cov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599680" cy="125460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COSTES Y PRUEBAS</a:t>
            </a:r>
          </a:p>
        </p:txBody>
      </p:sp>
      <p:sp>
        <p:nvSpPr>
          <p:cNvPr id="3" name="2 Marcador de texto"/>
          <p:cNvSpPr txBox="1">
            <a:spLocks noGrp="1"/>
          </p:cNvSpPr>
          <p:nvPr>
            <p:ph type="body" idx="4294967295"/>
          </p:nvPr>
        </p:nvSpPr>
        <p:spPr>
          <a:xfrm>
            <a:off x="741239" y="1963800"/>
            <a:ext cx="4276800" cy="501372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3360"/>
            <a:r>
              <a:rPr lang="es-ES" sz="2000" dirty="0"/>
              <a:t> En este proyecto es difícil hacer una valoración económica pues el resultado puede ser variable. En cambio si podemos dar una valoración sobre las horas invertidas en su realización</a:t>
            </a:r>
          </a:p>
          <a:p>
            <a:pPr lvl="0" indent="-333360"/>
            <a:r>
              <a:rPr lang="es-ES" sz="2000" dirty="0"/>
              <a:t>Podemos observar que se dio un valor inicial a la planificación, análisis y diseño del proyecto pero al acabarlo el resultado de este varió.</a:t>
            </a:r>
          </a:p>
          <a:p>
            <a:pPr lvl="0" indent="-333360"/>
            <a:r>
              <a:rPr lang="es-ES" sz="2000" dirty="0"/>
              <a:t>En un periodo inicial, tendríamos especificado un total de unas 72 horas en la planificación, un total de 120 horas en el análisis de la </a:t>
            </a:r>
            <a:r>
              <a:rPr lang="es-ES" sz="2000" dirty="0" smtClean="0"/>
              <a:t>página </a:t>
            </a:r>
            <a:r>
              <a:rPr lang="es-ES" sz="2000" dirty="0"/>
              <a:t>Web y un total de 120 horas en el diseño de esta.</a:t>
            </a:r>
          </a:p>
        </p:txBody>
      </p:sp>
      <p:pic>
        <p:nvPicPr>
          <p:cNvPr id="4" name="3 Imagen"/>
          <p:cNvPicPr>
            <a:picLocks noChangeAspect="1"/>
          </p:cNvPicPr>
          <p:nvPr/>
        </p:nvPicPr>
        <p:blipFill>
          <a:blip r:embed="rId5">
            <a:lum/>
            <a:alphaModFix/>
          </a:blip>
          <a:srcRect/>
          <a:stretch>
            <a:fillRect/>
          </a:stretch>
        </p:blipFill>
        <p:spPr>
          <a:xfrm>
            <a:off x="5232240" y="2340000"/>
            <a:ext cx="4276800" cy="3959279"/>
          </a:xfrm>
          <a:prstGeom prst="rect">
            <a:avLst/>
          </a:prstGeom>
          <a:noFill/>
          <a:ln>
            <a:noFill/>
          </a:ln>
        </p:spPr>
      </p:pic>
      <p:pic>
        <p:nvPicPr>
          <p:cNvPr id="5" name="diapositiva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1178" y="6444133"/>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599680" cy="125460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COSTES Y PRUEBAS</a:t>
            </a:r>
          </a:p>
        </p:txBody>
      </p:sp>
      <p:sp>
        <p:nvSpPr>
          <p:cNvPr id="3" name="2 Marcador de texto"/>
          <p:cNvSpPr txBox="1">
            <a:spLocks noGrp="1"/>
          </p:cNvSpPr>
          <p:nvPr>
            <p:ph type="body" idx="4294967295"/>
          </p:nvPr>
        </p:nvSpPr>
        <p:spPr>
          <a:xfrm>
            <a:off x="582480" y="1952639"/>
            <a:ext cx="4276800" cy="506772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3360"/>
            <a:r>
              <a:rPr lang="es-ES" sz="1800" dirty="0"/>
              <a:t>En cambio, en el momento del computo de horas final después de la finalización del proyecto, tenemos un total de 72 horas en la planificación, 160 horas en el análisis y 80 horas en el diseño.</a:t>
            </a:r>
          </a:p>
          <a:p>
            <a:pPr lvl="0" indent="-333360"/>
            <a:r>
              <a:rPr lang="es-ES" sz="1800" dirty="0"/>
              <a:t>Como podemos observar el valor inicial y final han sufrido una serie de cambios a tener en cuenta. Y de igual manera pasaría en el proceso de implantación de la </a:t>
            </a:r>
            <a:r>
              <a:rPr lang="es-ES" sz="1800" dirty="0" smtClean="0"/>
              <a:t>página </a:t>
            </a:r>
            <a:r>
              <a:rPr lang="es-ES" sz="1800" dirty="0"/>
              <a:t>Web o en el proceso de instalación y configuración del servidor o todos sus componentes.</a:t>
            </a:r>
          </a:p>
          <a:p>
            <a:pPr lvl="0" indent="-333360"/>
            <a:r>
              <a:rPr lang="es-ES" sz="1800" dirty="0"/>
              <a:t>Así que solo cabe comentar como ha sido en este caso, el computo de horas necesarias para ejecutar este proyecto pero en ningún caso su coste económico, pues como hemos demostrado, este podría variar durante el transcurso  del resultado final.</a:t>
            </a:r>
          </a:p>
        </p:txBody>
      </p:sp>
      <p:pic>
        <p:nvPicPr>
          <p:cNvPr id="4" name="3 Imagen"/>
          <p:cNvPicPr>
            <a:picLocks noChangeAspect="1"/>
          </p:cNvPicPr>
          <p:nvPr/>
        </p:nvPicPr>
        <p:blipFill>
          <a:blip r:embed="rId3">
            <a:lum/>
            <a:alphaModFix/>
          </a:blip>
          <a:srcRect/>
          <a:stretch>
            <a:fillRect/>
          </a:stretch>
        </p:blipFill>
        <p:spPr>
          <a:xfrm>
            <a:off x="5232240" y="2340000"/>
            <a:ext cx="4276800" cy="3959279"/>
          </a:xfrm>
          <a:prstGeom prst="rect">
            <a:avLst/>
          </a:prstGeom>
          <a:noFill/>
          <a:ln>
            <a:noFill/>
          </a:ln>
        </p:spPr>
      </p:pic>
    </p:spTree>
  </p:cSld>
  <p:clrMapOvr>
    <a:masterClrMapping/>
  </p:clrMapOvr>
  <p:transition spd="med">
    <p:cove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599680" cy="125460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CONCLUSIONES</a:t>
            </a:r>
          </a:p>
        </p:txBody>
      </p:sp>
      <p:sp>
        <p:nvSpPr>
          <p:cNvPr id="3" name="2 Marcador de texto"/>
          <p:cNvSpPr txBox="1">
            <a:spLocks noGrp="1"/>
          </p:cNvSpPr>
          <p:nvPr>
            <p:ph type="body" idx="4294967295"/>
          </p:nvPr>
        </p:nvSpPr>
        <p:spPr>
          <a:xfrm>
            <a:off x="720719" y="1800360"/>
            <a:ext cx="8764560" cy="527256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3360"/>
            <a:r>
              <a:rPr lang="es-ES" sz="2600" dirty="0"/>
              <a:t>Por propio beneficio a través del sistema global de comunicación ( Internet), tenemos la finalidad de lograr una mayor publicidad de los productos y servicios de uno o mas centros médicos</a:t>
            </a:r>
          </a:p>
          <a:p>
            <a:pPr lvl="0" indent="-333360"/>
            <a:r>
              <a:rPr lang="es-ES" sz="2600" dirty="0"/>
              <a:t>El proyecto de la pagina Web da la posibilidad a los médicos que participan, a una mejor publicidad de sus servicios y productos que ofrecen al publico pues como podemos observar, en este país cada día hay un mayor </a:t>
            </a:r>
            <a:r>
              <a:rPr lang="es-ES" sz="2600" dirty="0" smtClean="0"/>
              <a:t>número </a:t>
            </a:r>
            <a:r>
              <a:rPr lang="es-ES" sz="2600" dirty="0"/>
              <a:t>de personas de la tercera edad que van a tener la información disponible.</a:t>
            </a:r>
          </a:p>
          <a:p>
            <a:pPr lvl="0" indent="-333360"/>
            <a:r>
              <a:rPr lang="es-ES" sz="2600" dirty="0"/>
              <a:t>Los usuarios solo necesitaran conocer la dirección de la pagina Web  y encontraran una gama de servicios médicos, así como información de interés con respecto a los diferentes especialistas, enfermedades, artículos, cursos  y además sobre diversos temas de salud.</a:t>
            </a:r>
          </a:p>
        </p:txBody>
      </p:sp>
      <p:pic>
        <p:nvPicPr>
          <p:cNvPr id="4" name="diapositiva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784" y="6372125"/>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599680" cy="125460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solidFill>
                  <a:srgbClr val="FF6633"/>
                </a:solidFill>
              </a:rPr>
              <a:t>FIN DE LA PRESENTACIÓN</a:t>
            </a:r>
          </a:p>
        </p:txBody>
      </p:sp>
      <p:sp>
        <p:nvSpPr>
          <p:cNvPr id="3" name="2 Marcador de texto"/>
          <p:cNvSpPr txBox="1">
            <a:spLocks noGrp="1"/>
          </p:cNvSpPr>
          <p:nvPr>
            <p:ph type="body" idx="4294967295"/>
          </p:nvPr>
        </p:nvSpPr>
        <p:spPr>
          <a:xfrm>
            <a:off x="741239" y="1963440"/>
            <a:ext cx="8764560" cy="305820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4800" algn="ctr"/>
            <a:r>
              <a:rPr lang="es-ES"/>
              <a:t>Gracias por su atención,</a:t>
            </a:r>
          </a:p>
          <a:p>
            <a:pPr lvl="0" indent="-334800" algn="ctr"/>
            <a:r>
              <a:rPr lang="es-ES"/>
              <a:t>Para cualquier consulta, dirigirse a:</a:t>
            </a:r>
          </a:p>
          <a:p>
            <a:pPr lvl="0" indent="-334800" algn="ctr"/>
            <a:r>
              <a:rPr lang="es-ES" b="1" u="sng">
                <a:solidFill>
                  <a:srgbClr val="CCCCFF"/>
                </a:solidFill>
                <a:hlinkClick r:id="rId3"/>
              </a:rPr>
              <a:t>Jsalinero@uoc.edu</a:t>
            </a:r>
          </a:p>
          <a:p>
            <a:pPr lvl="0" indent="-334800"/>
            <a:endParaRPr lang="es-ES" b="1" u="sng">
              <a:solidFill>
                <a:srgbClr val="00AE00"/>
              </a:solidFill>
            </a:endParaRPr>
          </a:p>
          <a:p>
            <a:pPr lvl="0" indent="-334800"/>
            <a:endParaRPr lang="es-ES" b="1" u="sng">
              <a:solidFill>
                <a:srgbClr val="00AE00"/>
              </a:solidFill>
            </a:endParaRPr>
          </a:p>
        </p:txBody>
      </p:sp>
      <p:pic>
        <p:nvPicPr>
          <p:cNvPr id="4" name="3 Imagen"/>
          <p:cNvPicPr>
            <a:picLocks noChangeAspect="1"/>
          </p:cNvPicPr>
          <p:nvPr/>
        </p:nvPicPr>
        <p:blipFill>
          <a:blip r:embed="rId4">
            <a:lum/>
            <a:alphaModFix/>
          </a:blip>
          <a:srcRect/>
          <a:stretch>
            <a:fillRect/>
          </a:stretch>
        </p:blipFill>
        <p:spPr>
          <a:xfrm>
            <a:off x="3728880" y="4538520"/>
            <a:ext cx="2787840" cy="2351160"/>
          </a:xfrm>
          <a:prstGeom prst="rect">
            <a:avLst/>
          </a:prstGeom>
          <a:noFill/>
          <a:ln>
            <a:noFill/>
          </a:ln>
        </p:spPr>
      </p:pic>
    </p:spTree>
  </p:cSld>
  <p:clrMapOvr>
    <a:masterClrMapping/>
  </p:clrMapOvr>
  <p:transition spd="med">
    <p:cov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607600" cy="1262520"/>
          </a:xfrm>
        </p:spPr>
        <p:txBody>
          <a:bodyPr wrap="square" tIns="3528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INTRODUCCIÓN</a:t>
            </a:r>
          </a:p>
        </p:txBody>
      </p:sp>
      <p:sp>
        <p:nvSpPr>
          <p:cNvPr id="3" name="2 Marcador de texto"/>
          <p:cNvSpPr txBox="1">
            <a:spLocks noGrp="1"/>
          </p:cNvSpPr>
          <p:nvPr>
            <p:ph type="body" idx="4294967295"/>
          </p:nvPr>
        </p:nvSpPr>
        <p:spPr>
          <a:xfrm>
            <a:off x="899639" y="1619280"/>
            <a:ext cx="8418600" cy="540108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marL="0" lvl="0" indent="0">
              <a:buClr>
                <a:srgbClr val="E6E6E6"/>
              </a:buClr>
              <a:buSzPct val="45000"/>
              <a:buFont typeface="Wingdings" pitchFamily="2"/>
              <a:buChar char=""/>
            </a:pPr>
            <a:r>
              <a:rPr lang="es-ES" sz="2800"/>
              <a:t>En este proyecto podremos observar la información en la cual se detalla el proceso a ejecutar por un equipo de trabajo, la justificación y objetivos, el cliente, el problema a solucionar y la posible solución.</a:t>
            </a:r>
          </a:p>
          <a:p>
            <a:pPr marL="0" lvl="0" indent="0">
              <a:buClr>
                <a:srgbClr val="E6E6E6"/>
              </a:buClr>
              <a:buSzPct val="45000"/>
              <a:buFont typeface="Wingdings" pitchFamily="2"/>
              <a:buChar char=""/>
            </a:pPr>
            <a:r>
              <a:rPr lang="es-ES" sz="2800"/>
              <a:t>La solución se resolverá utilizando la ingeniería del software, el control de calidad, análisis, diseño, implementación, pruebas realizadas y conclusiones.</a:t>
            </a:r>
          </a:p>
          <a:p>
            <a:pPr marL="0" lvl="0" indent="0">
              <a:buClr>
                <a:srgbClr val="E6E6E6"/>
              </a:buClr>
              <a:buSzPct val="45000"/>
              <a:buFont typeface="Wingdings" pitchFamily="2"/>
              <a:buChar char=""/>
            </a:pPr>
            <a:r>
              <a:rPr lang="es-ES" sz="2800"/>
              <a:t>Gracias a los últimos avances en el campo tecnológico y en el campo de la comunicación a través de Internet, podemos mostrar la representación y el desarrollo de un centro médico sobre la iniciativa de la memoria con planes de expansión.</a:t>
            </a:r>
          </a:p>
        </p:txBody>
      </p:sp>
      <p:pic>
        <p:nvPicPr>
          <p:cNvPr id="4" name="diapositiva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0792" y="6372125"/>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607600" cy="1262520"/>
          </a:xfrm>
        </p:spPr>
        <p:txBody>
          <a:bodyPr wrap="square" tIns="3528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JUSTIFICACION</a:t>
            </a:r>
          </a:p>
        </p:txBody>
      </p:sp>
      <p:sp>
        <p:nvSpPr>
          <p:cNvPr id="3" name="2 Marcador de texto"/>
          <p:cNvSpPr txBox="1">
            <a:spLocks noGrp="1"/>
          </p:cNvSpPr>
          <p:nvPr>
            <p:ph type="body" idx="4294967295"/>
          </p:nvPr>
        </p:nvSpPr>
        <p:spPr>
          <a:xfrm>
            <a:off x="941040" y="1800000"/>
            <a:ext cx="8418600" cy="4762799"/>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marL="0" lvl="0" indent="0">
              <a:buClr>
                <a:srgbClr val="E6E6E6"/>
              </a:buClr>
              <a:buSzPct val="45000"/>
              <a:buFont typeface="Wingdings" pitchFamily="2"/>
              <a:buChar char=""/>
            </a:pPr>
            <a:r>
              <a:rPr lang="es-ES" sz="2800"/>
              <a:t>El proyecto de la Web nace de la inquietud de actualizar una página web ya obsoleta y aprovechar la infraestructura que tiene Internet.</a:t>
            </a:r>
          </a:p>
          <a:p>
            <a:pPr marL="0" lvl="0" indent="0">
              <a:buClr>
                <a:srgbClr val="E6E6E6"/>
              </a:buClr>
              <a:buSzPct val="45000"/>
              <a:buFont typeface="Wingdings" pitchFamily="2"/>
              <a:buChar char=""/>
            </a:pPr>
            <a:r>
              <a:rPr lang="es-ES" sz="2800"/>
              <a:t>Su finalidad es dar a conocer el centro, sus servicios y médicos que puede tener cualquier paciente a su servicio.</a:t>
            </a:r>
          </a:p>
          <a:p>
            <a:pPr marL="0" lvl="0" indent="0">
              <a:buClr>
                <a:srgbClr val="E6E6E6"/>
              </a:buClr>
              <a:buSzPct val="45000"/>
              <a:buFont typeface="Wingdings" pitchFamily="2"/>
              <a:buChar char=""/>
            </a:pPr>
            <a:r>
              <a:rPr lang="es-ES" sz="2800"/>
              <a:t>Conseguir una buena optimización, funcionamiento y uso de nuestro portal Web.</a:t>
            </a:r>
          </a:p>
          <a:p>
            <a:pPr marL="0" lvl="0" indent="0">
              <a:buClr>
                <a:srgbClr val="E6E6E6"/>
              </a:buClr>
              <a:buSzPct val="45000"/>
              <a:buFont typeface="Wingdings" pitchFamily="2"/>
              <a:buChar char=""/>
            </a:pPr>
            <a:r>
              <a:rPr lang="es-ES" sz="2800"/>
              <a:t>Tendremos en cuenta la actualidad de nuestra sociedad gobierno y instituciones</a:t>
            </a:r>
          </a:p>
        </p:txBody>
      </p:sp>
      <p:pic>
        <p:nvPicPr>
          <p:cNvPr id="4" name="diapositiva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6776" y="6300117"/>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82600"/>
            <a:ext cx="8607600" cy="1262520"/>
          </a:xfrm>
        </p:spPr>
        <p:txBody>
          <a:bodyPr wrap="square" tIns="3528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a:t>ALCANCE Y OBJETIVOS</a:t>
            </a:r>
          </a:p>
        </p:txBody>
      </p:sp>
      <p:sp>
        <p:nvSpPr>
          <p:cNvPr id="3" name="2 Marcador de texto"/>
          <p:cNvSpPr txBox="1">
            <a:spLocks noGrp="1"/>
          </p:cNvSpPr>
          <p:nvPr>
            <p:ph type="body" idx="4294967295"/>
          </p:nvPr>
        </p:nvSpPr>
        <p:spPr>
          <a:xfrm>
            <a:off x="762120" y="1536480"/>
            <a:ext cx="8418240" cy="548352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marL="0" lvl="0" indent="0">
              <a:buClr>
                <a:srgbClr val="E6E6E6"/>
              </a:buClr>
              <a:buSzPct val="45000"/>
              <a:buFont typeface="Wingdings" pitchFamily="2"/>
              <a:buChar char=""/>
            </a:pPr>
            <a:r>
              <a:rPr lang="es-ES" sz="2800"/>
              <a:t>Mostrar a cualquier tipo de usuario una completa visión de las diversas áreas de salud, consejos prácticos, enfermedades, especialidades, cursos, artículos y médicos que se tratan,disponen, se escriben o trabajan en el centro.</a:t>
            </a:r>
          </a:p>
          <a:p>
            <a:pPr marL="0" lvl="0" indent="0">
              <a:buClr>
                <a:srgbClr val="E6E6E6"/>
              </a:buClr>
              <a:buSzPct val="45000"/>
              <a:buFont typeface="Wingdings" pitchFamily="2"/>
              <a:buChar char=""/>
            </a:pPr>
            <a:r>
              <a:rPr lang="es-ES" sz="2800"/>
              <a:t>Permitir la comunicación directa entre los pacientes y médicos, con la posibilidad de que cada uno de los médicos participe activamente en el desarrollo de la Web.</a:t>
            </a:r>
          </a:p>
          <a:p>
            <a:pPr marL="0" lvl="0" indent="0">
              <a:buClr>
                <a:srgbClr val="E6E6E6"/>
              </a:buClr>
              <a:buSzPct val="45000"/>
              <a:buFont typeface="Wingdings" pitchFamily="2"/>
              <a:buChar char=""/>
            </a:pPr>
            <a:r>
              <a:rPr lang="es-ES" sz="2800"/>
              <a:t>Dar la posibilidad de dar publicidad a los médicos, mutuas, hospitales, empresas o laboratorios para así tener una posible colaboración.</a:t>
            </a:r>
          </a:p>
        </p:txBody>
      </p:sp>
      <p:pic>
        <p:nvPicPr>
          <p:cNvPr id="4" name="diapositiva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6776" y="6300117"/>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58880" y="0"/>
            <a:ext cx="8601120"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s-ES" sz="3600"/>
              <a:t>CLIENTE/ENTREVISTAS/RESULTADOS</a:t>
            </a:r>
          </a:p>
        </p:txBody>
      </p:sp>
      <p:sp>
        <p:nvSpPr>
          <p:cNvPr id="3" name="2 Marcador de texto"/>
          <p:cNvSpPr txBox="1">
            <a:spLocks noGrp="1"/>
          </p:cNvSpPr>
          <p:nvPr>
            <p:ph type="body" idx="4294967295"/>
          </p:nvPr>
        </p:nvSpPr>
        <p:spPr>
          <a:xfrm>
            <a:off x="720360" y="1439639"/>
            <a:ext cx="8766360" cy="6073920"/>
          </a:xfrm>
        </p:spPr>
        <p:txBody>
          <a:bodyPr wrap="square">
            <a:spAutoFit/>
          </a:bodyPr>
          <a:lstStyle>
            <a:def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defPPr>
            <a:lvl1pPr marL="342720" marR="0" lvl="0" indent="-342720" algn="l" rtl="0" hangingPunct="0">
              <a:lnSpc>
                <a:spcPct val="95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s-ES" sz="3200" b="0" i="0" u="none" strike="noStrike" kern="1200" baseline="0">
                <a:ln>
                  <a:noFill/>
                </a:ln>
                <a:solidFill>
                  <a:srgbClr val="E6E6E6"/>
                </a:solidFill>
                <a:latin typeface="Times New Roman" pitchFamily="18"/>
                <a:ea typeface="msmincho" pitchFamily="2"/>
                <a:cs typeface="msmincho" pitchFamily="2"/>
              </a:defRPr>
            </a:lvl1pPr>
            <a:lvl2pPr marL="742680" marR="0" lvl="1" indent="-285480" algn="l" rtl="0" hangingPunct="0">
              <a:lnSpc>
                <a:spcPct val="95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s-ES" sz="2800" b="0" i="0" u="none" strike="noStrike" kern="1200" baseline="0">
                <a:ln>
                  <a:noFill/>
                </a:ln>
                <a:solidFill>
                  <a:srgbClr val="E6E6E6"/>
                </a:solidFill>
                <a:latin typeface="Times New Roman" pitchFamily="18"/>
                <a:ea typeface="msmincho" pitchFamily="2"/>
                <a:cs typeface="msmincho" pitchFamily="2"/>
              </a:defRPr>
            </a:lvl2pPr>
            <a:lvl3pPr marL="1143000" marR="0" lvl="2" indent="-228600" algn="l" rtl="0" hangingPunct="0">
              <a:lnSpc>
                <a:spcPct val="95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s-ES" sz="2400" b="0" i="0" u="none" strike="noStrike" kern="1200" baseline="0">
                <a:ln>
                  <a:noFill/>
                </a:ln>
                <a:solidFill>
                  <a:srgbClr val="E6E6E6"/>
                </a:solidFill>
                <a:latin typeface="Times New Roman" pitchFamily="18"/>
                <a:ea typeface="msmincho" pitchFamily="2"/>
                <a:cs typeface="msmincho" pitchFamily="2"/>
              </a:defRPr>
            </a:lvl3pPr>
            <a:lvl4pPr marL="1600199" marR="0" lvl="3" indent="-228600" algn="l" rtl="0" hangingPunct="0">
              <a:lnSpc>
                <a:spcPct val="95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s-ES" sz="2000" b="0" i="0" u="none" strike="noStrike" kern="1200" baseline="0">
                <a:ln>
                  <a:noFill/>
                </a:ln>
                <a:solidFill>
                  <a:srgbClr val="E6E6E6"/>
                </a:solidFill>
                <a:latin typeface="Times New Roman" pitchFamily="18"/>
                <a:ea typeface="msmincho" pitchFamily="2"/>
                <a:cs typeface="msmincho" pitchFamily="2"/>
              </a:defRPr>
            </a:lvl4pPr>
            <a:lvl5pPr marL="2057400" marR="0" lvl="4"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5pPr>
            <a:lvl6pPr marL="2057400" marR="0" lvl="5"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6pPr>
            <a:lvl7pPr marL="2057400" marR="0" lvl="6"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7pPr>
            <a:lvl8pPr marL="2057400" marR="0" lvl="7"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8pPr>
            <a:lvl9pPr marL="2057400" marR="0" lvl="8" indent="-228600" algn="l" rtl="0" hangingPunct="0">
              <a:lnSpc>
                <a:spcPct val="95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s-ES" sz="2000" b="0" i="0" u="none" strike="noStrike" kern="1200" baseline="0">
                <a:ln>
                  <a:noFill/>
                </a:ln>
                <a:solidFill>
                  <a:srgbClr val="E6E6E6"/>
                </a:solidFill>
                <a:latin typeface="Times New Roman" pitchFamily="18"/>
                <a:ea typeface="msmincho" pitchFamily="2"/>
                <a:cs typeface="msmincho" pitchFamily="2"/>
              </a:defRPr>
            </a:lvl9pPr>
          </a:lstStyle>
          <a:p>
            <a:pPr lvl="0" indent="-333360"/>
            <a:r>
              <a:rPr lang="es-ES" dirty="0"/>
              <a:t> </a:t>
            </a:r>
            <a:r>
              <a:rPr lang="es-ES" sz="2800" dirty="0"/>
              <a:t> </a:t>
            </a:r>
            <a:r>
              <a:rPr lang="es-ES" sz="2600" dirty="0"/>
              <a:t>Se efectuaran una serie de cuestionarios aplicados con</a:t>
            </a:r>
          </a:p>
          <a:p>
            <a:pPr lvl="0" indent="-333360"/>
            <a:r>
              <a:rPr lang="es-ES" sz="2600" dirty="0"/>
              <a:t>  p</a:t>
            </a:r>
            <a:r>
              <a:rPr lang="es-MX" sz="2600" dirty="0" err="1"/>
              <a:t>reguntas</a:t>
            </a:r>
            <a:r>
              <a:rPr lang="es-MX" sz="2600" dirty="0"/>
              <a:t> directas a nuestro Cliente, visitas al portal para</a:t>
            </a:r>
          </a:p>
          <a:p>
            <a:pPr lvl="0" indent="-333360"/>
            <a:r>
              <a:rPr lang="es-MX" sz="2600" dirty="0"/>
              <a:t>  </a:t>
            </a:r>
            <a:r>
              <a:rPr lang="es-MX" sz="2600"/>
              <a:t>ver </a:t>
            </a:r>
            <a:r>
              <a:rPr lang="es-MX" sz="2600" smtClean="0"/>
              <a:t>la funcionalidad </a:t>
            </a:r>
            <a:r>
              <a:rPr lang="es-MX" sz="2600" dirty="0"/>
              <a:t>y prácticas con el portal.</a:t>
            </a:r>
          </a:p>
          <a:p>
            <a:pPr lvl="0" indent="-333360"/>
            <a:endParaRPr lang="es-MX" sz="2800" dirty="0"/>
          </a:p>
          <a:p>
            <a:pPr lvl="0" indent="-333360"/>
            <a:r>
              <a:rPr lang="es-MX" sz="2800" dirty="0"/>
              <a:t>   </a:t>
            </a:r>
            <a:r>
              <a:rPr lang="es-MX" sz="2600" dirty="0"/>
              <a:t>Se realizaran una serie de entrevistas para el avance o</a:t>
            </a:r>
          </a:p>
          <a:p>
            <a:pPr lvl="0" indent="-333360"/>
            <a:r>
              <a:rPr lang="es-MX" sz="2600" dirty="0"/>
              <a:t>   modificación en la actualización de la página Web en 3</a:t>
            </a:r>
          </a:p>
          <a:p>
            <a:pPr lvl="0" indent="-333360"/>
            <a:r>
              <a:rPr lang="es-MX" sz="2600" dirty="0"/>
              <a:t>   fechas distintas.</a:t>
            </a:r>
          </a:p>
          <a:p>
            <a:pPr lvl="0" indent="-333360"/>
            <a:endParaRPr lang="es-MX" sz="2600" dirty="0"/>
          </a:p>
          <a:p>
            <a:pPr lvl="0" indent="-333360"/>
            <a:r>
              <a:rPr lang="es-MX" sz="2800" dirty="0"/>
              <a:t>   </a:t>
            </a:r>
            <a:r>
              <a:rPr lang="es-MX" sz="2600" dirty="0"/>
              <a:t> Muestra de datos : Consultas hechas al sistema, Base de datos origina y base de datos final.  </a:t>
            </a:r>
            <a:r>
              <a:rPr lang="es-MX" sz="2800" dirty="0"/>
              <a:t> </a:t>
            </a:r>
          </a:p>
          <a:p>
            <a:pPr lvl="0" indent="-333360"/>
            <a:r>
              <a:rPr lang="es-MX" dirty="0"/>
              <a:t>    </a:t>
            </a:r>
          </a:p>
        </p:txBody>
      </p:sp>
      <p:pic>
        <p:nvPicPr>
          <p:cNvPr id="4" name="diapositiva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784" y="6372125"/>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24120"/>
            <a:ext cx="8601120" cy="187056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METODO DE SEGUIMIENTO</a:t>
            </a:r>
            <a:br>
              <a:rPr lang="es-ES"/>
            </a:br>
            <a:r>
              <a:rPr lang="es-ES"/>
              <a:t/>
            </a:r>
            <a:br>
              <a:rPr lang="es-ES"/>
            </a:br>
            <a:r>
              <a:rPr lang="es-ES" sz="2600" b="0" i="0">
                <a:solidFill>
                  <a:srgbClr val="FFFFFF"/>
                </a:solidFill>
              </a:rPr>
              <a:t>Acto seguido observaremos el método estructurado que seguimos para este proyecto.</a:t>
            </a:r>
          </a:p>
        </p:txBody>
      </p:sp>
      <p:pic>
        <p:nvPicPr>
          <p:cNvPr id="3" name="2 Imagen"/>
          <p:cNvPicPr>
            <a:picLocks noChangeAspect="1"/>
          </p:cNvPicPr>
          <p:nvPr/>
        </p:nvPicPr>
        <p:blipFill>
          <a:blip r:embed="rId5">
            <a:lum/>
            <a:alphaModFix/>
          </a:blip>
          <a:srcRect/>
          <a:stretch>
            <a:fillRect/>
          </a:stretch>
        </p:blipFill>
        <p:spPr>
          <a:xfrm>
            <a:off x="739799" y="2009880"/>
            <a:ext cx="8766000" cy="4836960"/>
          </a:xfrm>
          <a:prstGeom prst="rect">
            <a:avLst/>
          </a:prstGeom>
          <a:noFill/>
          <a:ln>
            <a:noFill/>
          </a:ln>
        </p:spPr>
      </p:pic>
      <p:pic>
        <p:nvPicPr>
          <p:cNvPr id="4" name="diapositiva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6898" y="654204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56720" y="95040"/>
            <a:ext cx="8602920" cy="1905480"/>
          </a:xfrm>
        </p:spPr>
        <p:txBody>
          <a:bodyPr wrap="square" tIns="3528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a:t>PLANIFICACIÓN</a:t>
            </a:r>
            <a:br>
              <a:rPr lang="es-ES"/>
            </a:br>
            <a:r>
              <a:rPr lang="es-ES"/>
              <a:t/>
            </a:r>
            <a:br>
              <a:rPr lang="es-ES"/>
            </a:br>
            <a:r>
              <a:rPr lang="es-ES" sz="2600">
                <a:solidFill>
                  <a:srgbClr val="FFFFFF"/>
                </a:solidFill>
              </a:rPr>
              <a:t>Acto seguido tendremos la definición de la planificación del trabajo y del grupo del trabajo.</a:t>
            </a:r>
          </a:p>
        </p:txBody>
      </p:sp>
      <p:pic>
        <p:nvPicPr>
          <p:cNvPr id="3" name="2 Imagen"/>
          <p:cNvPicPr>
            <a:picLocks noChangeAspect="1"/>
          </p:cNvPicPr>
          <p:nvPr/>
        </p:nvPicPr>
        <p:blipFill>
          <a:blip r:embed="rId5">
            <a:lum/>
            <a:alphaModFix/>
          </a:blip>
          <a:srcRect/>
          <a:stretch>
            <a:fillRect/>
          </a:stretch>
        </p:blipFill>
        <p:spPr>
          <a:xfrm>
            <a:off x="739799" y="2133720"/>
            <a:ext cx="4278240" cy="461160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234040" y="2160720"/>
            <a:ext cx="4278240" cy="4500360"/>
          </a:xfrm>
          <a:prstGeom prst="rect">
            <a:avLst/>
          </a:prstGeom>
          <a:noFill/>
          <a:ln>
            <a:noFill/>
          </a:ln>
        </p:spPr>
      </p:pic>
      <p:pic>
        <p:nvPicPr>
          <p:cNvPr id="5" name="diapositiva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1025" y="644052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741239" y="14400"/>
            <a:ext cx="8601120" cy="1792440"/>
          </a:xfrm>
        </p:spPr>
        <p:txBody>
          <a:bodyPr wrap="square" tIns="3528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r>
              <a:rPr lang="es-ES" sz="3600"/>
              <a:t>DESCRIPCIÓN DEL ANÁLISIS</a:t>
            </a:r>
            <a:br>
              <a:rPr lang="es-ES" sz="3600"/>
            </a:br>
            <a:r>
              <a:rPr lang="es-ES" sz="3600">
                <a:solidFill>
                  <a:srgbClr val="FFFFFF"/>
                </a:solidFill>
              </a:rPr>
              <a:t/>
            </a:r>
            <a:br>
              <a:rPr lang="es-ES" sz="3600">
                <a:solidFill>
                  <a:srgbClr val="FFFFFF"/>
                </a:solidFill>
              </a:rPr>
            </a:br>
            <a:r>
              <a:rPr lang="es-ES" sz="2600">
                <a:solidFill>
                  <a:srgbClr val="FFFFFF"/>
                </a:solidFill>
              </a:rPr>
              <a:t>Acto seguido tendremos los diferentes actores sobre los cuales la pagina Web sera utilizada.</a:t>
            </a:r>
          </a:p>
        </p:txBody>
      </p:sp>
      <p:pic>
        <p:nvPicPr>
          <p:cNvPr id="3" name="2 Imagen"/>
          <p:cNvPicPr>
            <a:picLocks noChangeAspect="1"/>
          </p:cNvPicPr>
          <p:nvPr/>
        </p:nvPicPr>
        <p:blipFill>
          <a:blip r:embed="rId5">
            <a:lum/>
            <a:alphaModFix/>
          </a:blip>
          <a:srcRect/>
          <a:stretch>
            <a:fillRect/>
          </a:stretch>
        </p:blipFill>
        <p:spPr>
          <a:xfrm>
            <a:off x="1913039" y="1963800"/>
            <a:ext cx="2766960" cy="2351160"/>
          </a:xfrm>
          <a:prstGeom prst="rect">
            <a:avLst/>
          </a:prstGeom>
          <a:noFill/>
          <a:ln>
            <a:noFill/>
          </a:ln>
        </p:spPr>
      </p:pic>
      <p:pic>
        <p:nvPicPr>
          <p:cNvPr id="4" name="3 Imagen"/>
          <p:cNvPicPr>
            <a:picLocks noChangeAspect="1"/>
          </p:cNvPicPr>
          <p:nvPr/>
        </p:nvPicPr>
        <p:blipFill>
          <a:blip r:embed="rId6">
            <a:lum/>
            <a:alphaModFix/>
          </a:blip>
          <a:srcRect/>
          <a:stretch>
            <a:fillRect/>
          </a:stretch>
        </p:blipFill>
        <p:spPr>
          <a:xfrm>
            <a:off x="5580000" y="1963800"/>
            <a:ext cx="2757599" cy="2351160"/>
          </a:xfrm>
          <a:prstGeom prst="rect">
            <a:avLst/>
          </a:prstGeom>
          <a:noFill/>
          <a:ln>
            <a:noFill/>
          </a:ln>
        </p:spPr>
      </p:pic>
      <p:pic>
        <p:nvPicPr>
          <p:cNvPr id="5" name="4 Imagen"/>
          <p:cNvPicPr>
            <a:picLocks noChangeAspect="1"/>
          </p:cNvPicPr>
          <p:nvPr/>
        </p:nvPicPr>
        <p:blipFill>
          <a:blip r:embed="rId7">
            <a:lum/>
            <a:alphaModFix/>
          </a:blip>
          <a:srcRect/>
          <a:stretch>
            <a:fillRect/>
          </a:stretch>
        </p:blipFill>
        <p:spPr>
          <a:xfrm>
            <a:off x="5580000" y="4538520"/>
            <a:ext cx="2757599" cy="2351160"/>
          </a:xfrm>
          <a:prstGeom prst="rect">
            <a:avLst/>
          </a:prstGeom>
          <a:noFill/>
          <a:ln>
            <a:noFill/>
          </a:ln>
        </p:spPr>
      </p:pic>
      <p:pic>
        <p:nvPicPr>
          <p:cNvPr id="6" name="5 Imagen"/>
          <p:cNvPicPr>
            <a:picLocks noChangeAspect="1"/>
          </p:cNvPicPr>
          <p:nvPr/>
        </p:nvPicPr>
        <p:blipFill>
          <a:blip r:embed="rId8">
            <a:lum/>
            <a:alphaModFix/>
          </a:blip>
          <a:srcRect/>
          <a:stretch>
            <a:fillRect/>
          </a:stretch>
        </p:blipFill>
        <p:spPr>
          <a:xfrm>
            <a:off x="1908000" y="4538520"/>
            <a:ext cx="2772000" cy="2351160"/>
          </a:xfrm>
          <a:prstGeom prst="rect">
            <a:avLst/>
          </a:prstGeom>
          <a:noFill/>
          <a:ln>
            <a:noFill/>
          </a:ln>
        </p:spPr>
      </p:pic>
      <p:pic>
        <p:nvPicPr>
          <p:cNvPr id="7" name="diapositiva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88784" y="6280080"/>
            <a:ext cx="609600" cy="60960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2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cion_tf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ítulo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../presentacion_tfc.otp</Template>
  <TotalTime>55</TotalTime>
  <Words>1045</Words>
  <Application>Microsoft Office PowerPoint</Application>
  <PresentationFormat>Personalizado</PresentationFormat>
  <Paragraphs>91</Paragraphs>
  <Slides>24</Slides>
  <Notes>24</Notes>
  <HiddenSlides>0</HiddenSlides>
  <MMClips>21</MMClips>
  <ScaleCrop>false</ScaleCrop>
  <HeadingPairs>
    <vt:vector size="4" baseType="variant">
      <vt:variant>
        <vt:lpstr>Tema</vt:lpstr>
      </vt:variant>
      <vt:variant>
        <vt:i4>3</vt:i4>
      </vt:variant>
      <vt:variant>
        <vt:lpstr>Títulos de diapositiva</vt:lpstr>
      </vt:variant>
      <vt:variant>
        <vt:i4>24</vt:i4>
      </vt:variant>
    </vt:vector>
  </HeadingPairs>
  <TitlesOfParts>
    <vt:vector size="27" baseType="lpstr">
      <vt:lpstr>Predeterminado</vt:lpstr>
      <vt:lpstr>presentacion_tfc</vt:lpstr>
      <vt:lpstr>Título2</vt:lpstr>
      <vt:lpstr>Análisis,diseño e implementación de  una página Web y su gestión para un grupo de centros médicos.</vt:lpstr>
      <vt:lpstr>TABLA DE CONTENIDOS</vt:lpstr>
      <vt:lpstr>INTRODUCCIÓN</vt:lpstr>
      <vt:lpstr>JUSTIFICACION</vt:lpstr>
      <vt:lpstr>ALCANCE Y OBJETIVOS</vt:lpstr>
      <vt:lpstr>CLIENTE/ENTREVISTAS/RESULTADOS</vt:lpstr>
      <vt:lpstr>METODO DE SEGUIMIENTO  Acto seguido observaremos el método estructurado que seguimos para este proyecto.</vt:lpstr>
      <vt:lpstr>PLANIFICACIÓN  Acto seguido tendremos la definición de la planificación del trabajo y del grupo del trabajo.</vt:lpstr>
      <vt:lpstr>DESCRIPCIÓN DEL ANÁLISIS  Acto seguido tendremos los diferentes actores sobre los cuales la pagina Web sera utilizada.</vt:lpstr>
      <vt:lpstr>DESCRIPCION DEL ANÁLISIS   Acto seguido tendremos el diagrama de casos de uso sobre los cuales la página Web sera utilizada:</vt:lpstr>
      <vt:lpstr>DESCRIPCION DEL ANÁLISIS   Acto seguido tendremos varios ejemplos de casos de uso sobre los cuales la página Web sera utilizada:</vt:lpstr>
      <vt:lpstr>DESCRIPCION DEL ANÁLISIS   Acto seguido tenemos el diagrama de entidad/relación sobre el cual la página Web sera utilizada:</vt:lpstr>
      <vt:lpstr>DESCRIPCION DEL ANÁLISIS   Acto seguido tenemos el diagrama de transición sobre el cual la página Web sera utilizada:</vt:lpstr>
      <vt:lpstr>DESCRIPCIÓN DE DISEÑO   Acto seguido tenemos diferentes diagramas sobre el funcionamiento de la página web:</vt:lpstr>
      <vt:lpstr>DESCRIPCIÓN DE DISEÑO   Acto seguido tenemos diferentes diagramas sobre el funcionamiento de la página web:</vt:lpstr>
      <vt:lpstr>     DESCRIPCIÓN DE DISEÑO   Acto seguido tenemos diferentes capturas de las interfaces de la página web:</vt:lpstr>
      <vt:lpstr>   DESCRIPCIÓN DE DISEÑO   Acto seguido tenemos diferentes capturas de las interfaces de la página web:</vt:lpstr>
      <vt:lpstr>DESCRIPCIÓN DE DISEÑO   Acto seguido tenemos diferentes capturas de las interfaces de la página web:</vt:lpstr>
      <vt:lpstr>IMPLEMENTACION Y REQUERIMIENTOS</vt:lpstr>
      <vt:lpstr>IMPLEMENTACION Y REQUERIMIENTOS</vt:lpstr>
      <vt:lpstr>COSTES Y PRUEBAS</vt:lpstr>
      <vt:lpstr>COSTES Y PRUEBAS</vt:lpstr>
      <vt:lpstr>CONCLUSIONES</vt:lpstr>
      <vt:lpstr>FIN DE LA PRESENTACIÓN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una novedad</dc:title>
  <dc:creator>javier salinero comesaña</dc:creator>
  <dc:description>Presentación general de una novedad considerando los deseos de los clientes</dc:description>
  <cp:lastModifiedBy>Joaquin</cp:lastModifiedBy>
  <cp:revision>11</cp:revision>
  <dcterms:created xsi:type="dcterms:W3CDTF">2012-01-04T09:15:27Z</dcterms:created>
  <dcterms:modified xsi:type="dcterms:W3CDTF">2012-01-04T16:05:56Z</dcterms:modified>
</cp:coreProperties>
</file>