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9"/>
  </p:notesMasterIdLst>
  <p:handoutMasterIdLst>
    <p:handoutMasterId r:id="rId20"/>
  </p:handout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9" autoAdjust="0"/>
  </p:normalViewPr>
  <p:slideViewPr>
    <p:cSldViewPr>
      <p:cViewPr varScale="1">
        <p:scale>
          <a:sx n="111" d="100"/>
          <a:sy n="111" d="100"/>
        </p:scale>
        <p:origin x="-1614"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1D21A5D-04BD-4803-8A29-DF9602EA1D7C}" type="datetimeFigureOut">
              <a:rPr lang="es-ES_tradnl" smtClean="0"/>
              <a:t>10/01/2012</a:t>
            </a:fld>
            <a:endParaRPr lang="es-ES_tradnl"/>
          </a:p>
        </p:txBody>
      </p:sp>
      <p:sp>
        <p:nvSpPr>
          <p:cNvPr id="4" name="3 Marcador de pie de página"/>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s-ES_tradnl" smtClean="0"/>
              <a:t>Jordi Rodriguez Diaz</a:t>
            </a:r>
            <a:endParaRPr lang="es-ES_tradnl"/>
          </a:p>
        </p:txBody>
      </p:sp>
      <p:sp>
        <p:nvSpPr>
          <p:cNvPr id="5" name="4 Marcador de número de diapositiva"/>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4192905-0D51-49A8-B6F4-5C262D6DB4D5}" type="slidenum">
              <a:rPr lang="es-ES_tradnl" smtClean="0"/>
              <a:t>‹Nº›</a:t>
            </a:fld>
            <a:endParaRPr lang="es-ES_tradnl"/>
          </a:p>
        </p:txBody>
      </p:sp>
    </p:spTree>
    <p:extLst>
      <p:ext uri="{BB962C8B-B14F-4D97-AF65-F5344CB8AC3E}">
        <p14:creationId xmlns:p14="http://schemas.microsoft.com/office/powerpoint/2010/main" val="398949531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_tradn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676E9D-C2A9-45BC-89DE-71DF1013463A}" type="datetimeFigureOut">
              <a:rPr lang="es-ES_tradnl" smtClean="0"/>
              <a:t>10/01/2012</a:t>
            </a:fld>
            <a:endParaRPr lang="es-ES_tradn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_tradn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s-ES_tradnl" smtClean="0"/>
              <a:t>Jordi Rodriguez Diaz</a:t>
            </a:r>
            <a:endParaRPr lang="es-ES_tradn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5085BC-B97A-4A21-B9C9-3826BEDE0159}" type="slidenum">
              <a:rPr lang="es-ES_tradnl" smtClean="0"/>
              <a:t>‹Nº›</a:t>
            </a:fld>
            <a:endParaRPr lang="es-ES_tradnl"/>
          </a:p>
        </p:txBody>
      </p:sp>
    </p:spTree>
    <p:extLst>
      <p:ext uri="{BB962C8B-B14F-4D97-AF65-F5344CB8AC3E}">
        <p14:creationId xmlns:p14="http://schemas.microsoft.com/office/powerpoint/2010/main" val="570623590"/>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_tradnl"/>
          </a:p>
        </p:txBody>
      </p:sp>
      <p:sp>
        <p:nvSpPr>
          <p:cNvPr id="4" name="3 Marcador de número de diapositiva"/>
          <p:cNvSpPr>
            <a:spLocks noGrp="1"/>
          </p:cNvSpPr>
          <p:nvPr>
            <p:ph type="sldNum" sz="quarter" idx="10"/>
          </p:nvPr>
        </p:nvSpPr>
        <p:spPr/>
        <p:txBody>
          <a:bodyPr/>
          <a:lstStyle/>
          <a:p>
            <a:fld id="{D25085BC-B97A-4A21-B9C9-3826BEDE0159}" type="slidenum">
              <a:rPr lang="es-ES_tradnl" smtClean="0"/>
              <a:t>1</a:t>
            </a:fld>
            <a:endParaRPr lang="es-ES_tradnl"/>
          </a:p>
        </p:txBody>
      </p:sp>
      <p:sp>
        <p:nvSpPr>
          <p:cNvPr id="5" name="4 Marcador de pie de página"/>
          <p:cNvSpPr>
            <a:spLocks noGrp="1"/>
          </p:cNvSpPr>
          <p:nvPr>
            <p:ph type="ftr" sz="quarter" idx="11"/>
          </p:nvPr>
        </p:nvSpPr>
        <p:spPr/>
        <p:txBody>
          <a:bodyPr/>
          <a:lstStyle/>
          <a:p>
            <a:r>
              <a:rPr lang="es-ES_tradnl" smtClean="0"/>
              <a:t>Jordi Rodriguez Diaz</a:t>
            </a:r>
            <a:endParaRPr lang="es-ES_tradnl"/>
          </a:p>
        </p:txBody>
      </p:sp>
    </p:spTree>
    <p:extLst>
      <p:ext uri="{BB962C8B-B14F-4D97-AF65-F5344CB8AC3E}">
        <p14:creationId xmlns:p14="http://schemas.microsoft.com/office/powerpoint/2010/main" val="3927945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_tradn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_tradnl"/>
          </a:p>
        </p:txBody>
      </p:sp>
      <p:sp>
        <p:nvSpPr>
          <p:cNvPr id="4" name="3 Marcador de fecha"/>
          <p:cNvSpPr>
            <a:spLocks noGrp="1"/>
          </p:cNvSpPr>
          <p:nvPr>
            <p:ph type="dt" sz="half" idx="10"/>
          </p:nvPr>
        </p:nvSpPr>
        <p:spPr/>
        <p:txBody>
          <a:bodyPr/>
          <a:lstStyle/>
          <a:p>
            <a:fld id="{70E23876-FF66-4C80-AD5A-5553385D9D17}" type="datetime1">
              <a:rPr lang="es-ES_tradnl" smtClean="0"/>
              <a:t>10/01/2012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2EC8C802-12EB-4FFE-8CCF-68577ACA2CA5}" type="slidenum">
              <a:rPr lang="es-ES_tradnl" smtClean="0"/>
              <a:t>‹Nº›</a:t>
            </a:fld>
            <a:endParaRPr lang="es-ES_tradnl"/>
          </a:p>
        </p:txBody>
      </p:sp>
    </p:spTree>
    <p:extLst>
      <p:ext uri="{BB962C8B-B14F-4D97-AF65-F5344CB8AC3E}">
        <p14:creationId xmlns:p14="http://schemas.microsoft.com/office/powerpoint/2010/main" val="2068408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E86E892B-B34C-469F-99B7-F58F56DA8A95}" type="datetime1">
              <a:rPr lang="es-ES_tradnl" smtClean="0"/>
              <a:t>10/01/2012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2EC8C802-12EB-4FFE-8CCF-68577ACA2CA5}" type="slidenum">
              <a:rPr lang="es-ES_tradnl" smtClean="0"/>
              <a:t>‹Nº›</a:t>
            </a:fld>
            <a:endParaRPr lang="es-ES_tradnl"/>
          </a:p>
        </p:txBody>
      </p:sp>
    </p:spTree>
    <p:extLst>
      <p:ext uri="{BB962C8B-B14F-4D97-AF65-F5344CB8AC3E}">
        <p14:creationId xmlns:p14="http://schemas.microsoft.com/office/powerpoint/2010/main" val="889421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_tradn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6228AA73-75B7-4709-9903-A3F71B2C8DD5}" type="datetime1">
              <a:rPr lang="es-ES_tradnl" smtClean="0"/>
              <a:t>10/01/2012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2EC8C802-12EB-4FFE-8CCF-68577ACA2CA5}" type="slidenum">
              <a:rPr lang="es-ES_tradnl" smtClean="0"/>
              <a:t>‹Nº›</a:t>
            </a:fld>
            <a:endParaRPr lang="es-ES_tradnl"/>
          </a:p>
        </p:txBody>
      </p:sp>
    </p:spTree>
    <p:extLst>
      <p:ext uri="{BB962C8B-B14F-4D97-AF65-F5344CB8AC3E}">
        <p14:creationId xmlns:p14="http://schemas.microsoft.com/office/powerpoint/2010/main" val="41612269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10"/>
          </p:nvPr>
        </p:nvSpPr>
        <p:spPr/>
        <p:txBody>
          <a:bodyPr/>
          <a:lstStyle/>
          <a:p>
            <a:fld id="{1B0350F4-9665-41F3-8B58-1E6F57BF8B85}" type="datetime1">
              <a:rPr lang="es-ES_tradnl" smtClean="0"/>
              <a:t>10/01/2012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2EC8C802-12EB-4FFE-8CCF-68577ACA2CA5}" type="slidenum">
              <a:rPr lang="es-ES_tradnl" smtClean="0"/>
              <a:t>‹Nº›</a:t>
            </a:fld>
            <a:endParaRPr lang="es-ES_tradnl"/>
          </a:p>
        </p:txBody>
      </p:sp>
    </p:spTree>
    <p:extLst>
      <p:ext uri="{BB962C8B-B14F-4D97-AF65-F5344CB8AC3E}">
        <p14:creationId xmlns:p14="http://schemas.microsoft.com/office/powerpoint/2010/main" val="3382710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07AF3B8-33A8-4162-9C8E-A38C0964492E}" type="datetime1">
              <a:rPr lang="es-ES_tradnl" smtClean="0"/>
              <a:t>10/01/2012</a:t>
            </a:fld>
            <a:endParaRPr lang="es-ES_tradnl"/>
          </a:p>
        </p:txBody>
      </p:sp>
      <p:sp>
        <p:nvSpPr>
          <p:cNvPr id="5" name="4 Marcador de pie de página"/>
          <p:cNvSpPr>
            <a:spLocks noGrp="1"/>
          </p:cNvSpPr>
          <p:nvPr>
            <p:ph type="ftr" sz="quarter" idx="11"/>
          </p:nvPr>
        </p:nvSpPr>
        <p:spPr/>
        <p:txBody>
          <a:bodyPr/>
          <a:lstStyle/>
          <a:p>
            <a:endParaRPr lang="es-ES_tradnl"/>
          </a:p>
        </p:txBody>
      </p:sp>
      <p:sp>
        <p:nvSpPr>
          <p:cNvPr id="6" name="5 Marcador de número de diapositiva"/>
          <p:cNvSpPr>
            <a:spLocks noGrp="1"/>
          </p:cNvSpPr>
          <p:nvPr>
            <p:ph type="sldNum" sz="quarter" idx="12"/>
          </p:nvPr>
        </p:nvSpPr>
        <p:spPr/>
        <p:txBody>
          <a:bodyPr/>
          <a:lstStyle/>
          <a:p>
            <a:fld id="{2EC8C802-12EB-4FFE-8CCF-68577ACA2CA5}" type="slidenum">
              <a:rPr lang="es-ES_tradnl" smtClean="0"/>
              <a:t>‹Nº›</a:t>
            </a:fld>
            <a:endParaRPr lang="es-ES_tradnl"/>
          </a:p>
        </p:txBody>
      </p:sp>
    </p:spTree>
    <p:extLst>
      <p:ext uri="{BB962C8B-B14F-4D97-AF65-F5344CB8AC3E}">
        <p14:creationId xmlns:p14="http://schemas.microsoft.com/office/powerpoint/2010/main" val="1465786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fecha"/>
          <p:cNvSpPr>
            <a:spLocks noGrp="1"/>
          </p:cNvSpPr>
          <p:nvPr>
            <p:ph type="dt" sz="half" idx="10"/>
          </p:nvPr>
        </p:nvSpPr>
        <p:spPr/>
        <p:txBody>
          <a:bodyPr/>
          <a:lstStyle/>
          <a:p>
            <a:fld id="{3B0F9F7D-CF21-42EC-A21F-68A3C51F34D2}" type="datetime1">
              <a:rPr lang="es-ES_tradnl" smtClean="0"/>
              <a:t>10/01/2012</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2EC8C802-12EB-4FFE-8CCF-68577ACA2CA5}" type="slidenum">
              <a:rPr lang="es-ES_tradnl" smtClean="0"/>
              <a:t>‹Nº›</a:t>
            </a:fld>
            <a:endParaRPr lang="es-ES_tradnl"/>
          </a:p>
        </p:txBody>
      </p:sp>
    </p:spTree>
    <p:extLst>
      <p:ext uri="{BB962C8B-B14F-4D97-AF65-F5344CB8AC3E}">
        <p14:creationId xmlns:p14="http://schemas.microsoft.com/office/powerpoint/2010/main" val="207698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7" name="6 Marcador de fecha"/>
          <p:cNvSpPr>
            <a:spLocks noGrp="1"/>
          </p:cNvSpPr>
          <p:nvPr>
            <p:ph type="dt" sz="half" idx="10"/>
          </p:nvPr>
        </p:nvSpPr>
        <p:spPr/>
        <p:txBody>
          <a:bodyPr/>
          <a:lstStyle/>
          <a:p>
            <a:fld id="{DD258FD2-B9EA-4536-9861-24FA971F4BD1}" type="datetime1">
              <a:rPr lang="es-ES_tradnl" smtClean="0"/>
              <a:t>10/01/2012</a:t>
            </a:fld>
            <a:endParaRPr lang="es-ES_tradnl"/>
          </a:p>
        </p:txBody>
      </p:sp>
      <p:sp>
        <p:nvSpPr>
          <p:cNvPr id="8" name="7 Marcador de pie de página"/>
          <p:cNvSpPr>
            <a:spLocks noGrp="1"/>
          </p:cNvSpPr>
          <p:nvPr>
            <p:ph type="ftr" sz="quarter" idx="11"/>
          </p:nvPr>
        </p:nvSpPr>
        <p:spPr/>
        <p:txBody>
          <a:bodyPr/>
          <a:lstStyle/>
          <a:p>
            <a:endParaRPr lang="es-ES_tradnl"/>
          </a:p>
        </p:txBody>
      </p:sp>
      <p:sp>
        <p:nvSpPr>
          <p:cNvPr id="9" name="8 Marcador de número de diapositiva"/>
          <p:cNvSpPr>
            <a:spLocks noGrp="1"/>
          </p:cNvSpPr>
          <p:nvPr>
            <p:ph type="sldNum" sz="quarter" idx="12"/>
          </p:nvPr>
        </p:nvSpPr>
        <p:spPr/>
        <p:txBody>
          <a:bodyPr/>
          <a:lstStyle/>
          <a:p>
            <a:fld id="{2EC8C802-12EB-4FFE-8CCF-68577ACA2CA5}" type="slidenum">
              <a:rPr lang="es-ES_tradnl" smtClean="0"/>
              <a:t>‹Nº›</a:t>
            </a:fld>
            <a:endParaRPr lang="es-ES_tradnl"/>
          </a:p>
        </p:txBody>
      </p:sp>
    </p:spTree>
    <p:extLst>
      <p:ext uri="{BB962C8B-B14F-4D97-AF65-F5344CB8AC3E}">
        <p14:creationId xmlns:p14="http://schemas.microsoft.com/office/powerpoint/2010/main" val="4056553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_tradnl"/>
          </a:p>
        </p:txBody>
      </p:sp>
      <p:sp>
        <p:nvSpPr>
          <p:cNvPr id="3" name="2 Marcador de fecha"/>
          <p:cNvSpPr>
            <a:spLocks noGrp="1"/>
          </p:cNvSpPr>
          <p:nvPr>
            <p:ph type="dt" sz="half" idx="10"/>
          </p:nvPr>
        </p:nvSpPr>
        <p:spPr/>
        <p:txBody>
          <a:bodyPr/>
          <a:lstStyle/>
          <a:p>
            <a:fld id="{BB2CBB7B-0544-4095-9FB1-D1461541C5A5}" type="datetime1">
              <a:rPr lang="es-ES_tradnl" smtClean="0"/>
              <a:t>10/01/2012</a:t>
            </a:fld>
            <a:endParaRPr lang="es-ES_tradnl"/>
          </a:p>
        </p:txBody>
      </p:sp>
      <p:sp>
        <p:nvSpPr>
          <p:cNvPr id="4" name="3 Marcador de pie de página"/>
          <p:cNvSpPr>
            <a:spLocks noGrp="1"/>
          </p:cNvSpPr>
          <p:nvPr>
            <p:ph type="ftr" sz="quarter" idx="11"/>
          </p:nvPr>
        </p:nvSpPr>
        <p:spPr/>
        <p:txBody>
          <a:bodyPr/>
          <a:lstStyle/>
          <a:p>
            <a:endParaRPr lang="es-ES_tradnl"/>
          </a:p>
        </p:txBody>
      </p:sp>
      <p:sp>
        <p:nvSpPr>
          <p:cNvPr id="5" name="4 Marcador de número de diapositiva"/>
          <p:cNvSpPr>
            <a:spLocks noGrp="1"/>
          </p:cNvSpPr>
          <p:nvPr>
            <p:ph type="sldNum" sz="quarter" idx="12"/>
          </p:nvPr>
        </p:nvSpPr>
        <p:spPr/>
        <p:txBody>
          <a:bodyPr/>
          <a:lstStyle/>
          <a:p>
            <a:fld id="{2EC8C802-12EB-4FFE-8CCF-68577ACA2CA5}" type="slidenum">
              <a:rPr lang="es-ES_tradnl" smtClean="0"/>
              <a:t>‹Nº›</a:t>
            </a:fld>
            <a:endParaRPr lang="es-ES_tradnl"/>
          </a:p>
        </p:txBody>
      </p:sp>
    </p:spTree>
    <p:extLst>
      <p:ext uri="{BB962C8B-B14F-4D97-AF65-F5344CB8AC3E}">
        <p14:creationId xmlns:p14="http://schemas.microsoft.com/office/powerpoint/2010/main" val="3945057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060B6DE-67B6-488F-8F82-C99D0B89DD1D}" type="datetime1">
              <a:rPr lang="es-ES_tradnl" smtClean="0"/>
              <a:t>10/01/2012</a:t>
            </a:fld>
            <a:endParaRPr lang="es-ES_tradnl"/>
          </a:p>
        </p:txBody>
      </p:sp>
      <p:sp>
        <p:nvSpPr>
          <p:cNvPr id="3" name="2 Marcador de pie de página"/>
          <p:cNvSpPr>
            <a:spLocks noGrp="1"/>
          </p:cNvSpPr>
          <p:nvPr>
            <p:ph type="ftr" sz="quarter" idx="11"/>
          </p:nvPr>
        </p:nvSpPr>
        <p:spPr/>
        <p:txBody>
          <a:bodyPr/>
          <a:lstStyle/>
          <a:p>
            <a:endParaRPr lang="es-ES_tradnl"/>
          </a:p>
        </p:txBody>
      </p:sp>
      <p:sp>
        <p:nvSpPr>
          <p:cNvPr id="4" name="3 Marcador de número de diapositiva"/>
          <p:cNvSpPr>
            <a:spLocks noGrp="1"/>
          </p:cNvSpPr>
          <p:nvPr>
            <p:ph type="sldNum" sz="quarter" idx="12"/>
          </p:nvPr>
        </p:nvSpPr>
        <p:spPr/>
        <p:txBody>
          <a:bodyPr/>
          <a:lstStyle/>
          <a:p>
            <a:fld id="{2EC8C802-12EB-4FFE-8CCF-68577ACA2CA5}" type="slidenum">
              <a:rPr lang="es-ES_tradnl" smtClean="0"/>
              <a:t>‹Nº›</a:t>
            </a:fld>
            <a:endParaRPr lang="es-ES_tradnl"/>
          </a:p>
        </p:txBody>
      </p:sp>
    </p:spTree>
    <p:extLst>
      <p:ext uri="{BB962C8B-B14F-4D97-AF65-F5344CB8AC3E}">
        <p14:creationId xmlns:p14="http://schemas.microsoft.com/office/powerpoint/2010/main" val="2239129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_tradn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ADBEE0F-2645-4175-A2CD-E3E5308E02F9}" type="datetime1">
              <a:rPr lang="es-ES_tradnl" smtClean="0"/>
              <a:t>10/01/2012</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2EC8C802-12EB-4FFE-8CCF-68577ACA2CA5}" type="slidenum">
              <a:rPr lang="es-ES_tradnl" smtClean="0"/>
              <a:t>‹Nº›</a:t>
            </a:fld>
            <a:endParaRPr lang="es-ES_tradnl"/>
          </a:p>
        </p:txBody>
      </p:sp>
    </p:spTree>
    <p:extLst>
      <p:ext uri="{BB962C8B-B14F-4D97-AF65-F5344CB8AC3E}">
        <p14:creationId xmlns:p14="http://schemas.microsoft.com/office/powerpoint/2010/main" val="239130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_tradn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ES_tradn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AACD835-D5F4-44AB-8F53-7DAD81202DB9}" type="datetime1">
              <a:rPr lang="es-ES_tradnl" smtClean="0"/>
              <a:t>10/01/2012</a:t>
            </a:fld>
            <a:endParaRPr lang="es-ES_tradnl"/>
          </a:p>
        </p:txBody>
      </p:sp>
      <p:sp>
        <p:nvSpPr>
          <p:cNvPr id="6" name="5 Marcador de pie de página"/>
          <p:cNvSpPr>
            <a:spLocks noGrp="1"/>
          </p:cNvSpPr>
          <p:nvPr>
            <p:ph type="ftr" sz="quarter" idx="11"/>
          </p:nvPr>
        </p:nvSpPr>
        <p:spPr/>
        <p:txBody>
          <a:bodyPr/>
          <a:lstStyle/>
          <a:p>
            <a:endParaRPr lang="es-ES_tradnl"/>
          </a:p>
        </p:txBody>
      </p:sp>
      <p:sp>
        <p:nvSpPr>
          <p:cNvPr id="7" name="6 Marcador de número de diapositiva"/>
          <p:cNvSpPr>
            <a:spLocks noGrp="1"/>
          </p:cNvSpPr>
          <p:nvPr>
            <p:ph type="sldNum" sz="quarter" idx="12"/>
          </p:nvPr>
        </p:nvSpPr>
        <p:spPr/>
        <p:txBody>
          <a:bodyPr/>
          <a:lstStyle/>
          <a:p>
            <a:fld id="{2EC8C802-12EB-4FFE-8CCF-68577ACA2CA5}" type="slidenum">
              <a:rPr lang="es-ES_tradnl" smtClean="0"/>
              <a:t>‹Nº›</a:t>
            </a:fld>
            <a:endParaRPr lang="es-ES_tradnl"/>
          </a:p>
        </p:txBody>
      </p:sp>
    </p:spTree>
    <p:extLst>
      <p:ext uri="{BB962C8B-B14F-4D97-AF65-F5344CB8AC3E}">
        <p14:creationId xmlns:p14="http://schemas.microsoft.com/office/powerpoint/2010/main" val="2388731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_tradn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_tradn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1803E4-8AA2-4066-809C-3B3E08C09A3F}" type="datetime1">
              <a:rPr lang="es-ES_tradnl" smtClean="0"/>
              <a:t>10/01/2012</a:t>
            </a:fld>
            <a:endParaRPr lang="es-ES_tradn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C8C802-12EB-4FFE-8CCF-68577ACA2CA5}" type="slidenum">
              <a:rPr lang="es-ES_tradnl" smtClean="0"/>
              <a:t>‹Nº›</a:t>
            </a:fld>
            <a:endParaRPr lang="es-ES_tradnl"/>
          </a:p>
        </p:txBody>
      </p:sp>
    </p:spTree>
    <p:extLst>
      <p:ext uri="{BB962C8B-B14F-4D97-AF65-F5344CB8AC3E}">
        <p14:creationId xmlns:p14="http://schemas.microsoft.com/office/powerpoint/2010/main" val="33629452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_trad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116632"/>
            <a:ext cx="7772400" cy="3816424"/>
          </a:xfrm>
        </p:spPr>
        <p:txBody>
          <a:bodyPr>
            <a:normAutofit fontScale="90000"/>
          </a:bodyPr>
          <a:lstStyle/>
          <a:p>
            <a:r>
              <a:rPr lang="ca-ES" sz="2700" b="1" dirty="0">
                <a:solidFill>
                  <a:schemeClr val="bg1"/>
                </a:solidFill>
                <a:latin typeface="Tw Cen MT" pitchFamily="34" charset="0"/>
              </a:rPr>
              <a:t>PROJECTE FI DE </a:t>
            </a:r>
            <a:r>
              <a:rPr lang="ca-ES" sz="2700" b="1" dirty="0" smtClean="0">
                <a:solidFill>
                  <a:schemeClr val="bg1"/>
                </a:solidFill>
                <a:latin typeface="Tw Cen MT" pitchFamily="34" charset="0"/>
              </a:rPr>
              <a:t>CARRERA</a:t>
            </a:r>
            <a:br>
              <a:rPr lang="ca-ES" sz="2700" b="1" dirty="0" smtClean="0">
                <a:solidFill>
                  <a:schemeClr val="bg1"/>
                </a:solidFill>
                <a:latin typeface="Tw Cen MT" pitchFamily="34" charset="0"/>
              </a:rPr>
            </a:br>
            <a:r>
              <a:rPr lang="ca-ES" sz="2700" b="1" dirty="0">
                <a:solidFill>
                  <a:schemeClr val="bg1"/>
                </a:solidFill>
                <a:latin typeface="Tw Cen MT" pitchFamily="34" charset="0"/>
              </a:rPr>
              <a:t/>
            </a:r>
            <a:br>
              <a:rPr lang="ca-ES" sz="2700" b="1" dirty="0">
                <a:solidFill>
                  <a:schemeClr val="bg1"/>
                </a:solidFill>
                <a:latin typeface="Tw Cen MT" pitchFamily="34" charset="0"/>
              </a:rPr>
            </a:br>
            <a:r>
              <a:rPr lang="ca-ES" sz="2700" b="1" dirty="0" smtClean="0">
                <a:solidFill>
                  <a:schemeClr val="bg1"/>
                </a:solidFill>
                <a:latin typeface="Tw Cen MT" pitchFamily="34" charset="0"/>
              </a:rPr>
              <a:t/>
            </a:r>
            <a:br>
              <a:rPr lang="ca-ES" sz="2700" b="1" dirty="0" smtClean="0">
                <a:solidFill>
                  <a:schemeClr val="bg1"/>
                </a:solidFill>
                <a:latin typeface="Tw Cen MT" pitchFamily="34" charset="0"/>
              </a:rPr>
            </a:br>
            <a:r>
              <a:rPr lang="ca-ES" sz="2700" b="1" dirty="0" smtClean="0">
                <a:solidFill>
                  <a:schemeClr val="bg1"/>
                </a:solidFill>
                <a:latin typeface="Tw Cen MT" pitchFamily="34" charset="0"/>
              </a:rPr>
              <a:t/>
            </a:r>
            <a:br>
              <a:rPr lang="ca-ES" sz="2700" b="1" dirty="0" smtClean="0">
                <a:solidFill>
                  <a:schemeClr val="bg1"/>
                </a:solidFill>
                <a:latin typeface="Tw Cen MT" pitchFamily="34" charset="0"/>
              </a:rPr>
            </a:br>
            <a:r>
              <a:rPr lang="es-ES_tradnl" sz="2700" dirty="0">
                <a:latin typeface="Tw Cen MT" pitchFamily="34" charset="0"/>
              </a:rPr>
              <a:t/>
            </a:r>
            <a:br>
              <a:rPr lang="es-ES_tradnl" sz="2700" dirty="0">
                <a:latin typeface="Tw Cen MT" pitchFamily="34" charset="0"/>
              </a:rPr>
            </a:br>
            <a:r>
              <a:rPr lang="ca-ES" sz="2000" b="1" dirty="0">
                <a:latin typeface="Tw Cen MT" pitchFamily="34" charset="0"/>
              </a:rPr>
              <a:t>APLICACIONS WEB PER A TREBALL </a:t>
            </a:r>
            <a:r>
              <a:rPr lang="ca-ES" sz="2000" b="1" dirty="0" smtClean="0">
                <a:latin typeface="Tw Cen MT" pitchFamily="34" charset="0"/>
              </a:rPr>
              <a:t>COLABORATIU</a:t>
            </a:r>
            <a:r>
              <a:rPr lang="ca-ES" sz="2700" b="1" dirty="0" smtClean="0">
                <a:latin typeface="Tw Cen MT" pitchFamily="34" charset="0"/>
              </a:rPr>
              <a:t/>
            </a:r>
            <a:br>
              <a:rPr lang="ca-ES" sz="2700" b="1" dirty="0" smtClean="0">
                <a:latin typeface="Tw Cen MT" pitchFamily="34" charset="0"/>
              </a:rPr>
            </a:br>
            <a:r>
              <a:rPr lang="ca-ES" sz="2700" b="1" dirty="0" smtClean="0">
                <a:latin typeface="Tw Cen MT" pitchFamily="34" charset="0"/>
              </a:rPr>
              <a:t/>
            </a:r>
            <a:br>
              <a:rPr lang="ca-ES" sz="2700" b="1" dirty="0" smtClean="0">
                <a:latin typeface="Tw Cen MT" pitchFamily="34" charset="0"/>
              </a:rPr>
            </a:br>
            <a:r>
              <a:rPr lang="ca-ES" sz="3200" dirty="0" smtClean="0">
                <a:solidFill>
                  <a:schemeClr val="tx2"/>
                </a:solidFill>
                <a:latin typeface="Tw Cen MT" pitchFamily="34" charset="0"/>
              </a:rPr>
              <a:t>Aplicació </a:t>
            </a:r>
            <a:r>
              <a:rPr lang="ca-ES" sz="3200" dirty="0">
                <a:solidFill>
                  <a:schemeClr val="tx2"/>
                </a:solidFill>
                <a:latin typeface="Tw Cen MT" pitchFamily="34" charset="0"/>
              </a:rPr>
              <a:t>web per a correcció automàtica de </a:t>
            </a:r>
            <a:r>
              <a:rPr lang="ca-ES" sz="3200" dirty="0" smtClean="0">
                <a:solidFill>
                  <a:schemeClr val="tx2"/>
                </a:solidFill>
                <a:latin typeface="Tw Cen MT" pitchFamily="34" charset="0"/>
              </a:rPr>
              <a:t>proves</a:t>
            </a:r>
            <a:endParaRPr lang="es-ES_tradnl" sz="4000" dirty="0">
              <a:solidFill>
                <a:schemeClr val="tx2"/>
              </a:solidFill>
              <a:latin typeface="Tw Cen MT" pitchFamily="34" charset="0"/>
            </a:endParaRPr>
          </a:p>
        </p:txBody>
      </p:sp>
      <p:sp>
        <p:nvSpPr>
          <p:cNvPr id="3" name="2 Subtítulo"/>
          <p:cNvSpPr>
            <a:spLocks noGrp="1"/>
          </p:cNvSpPr>
          <p:nvPr>
            <p:ph type="subTitle" idx="1"/>
          </p:nvPr>
        </p:nvSpPr>
        <p:spPr>
          <a:xfrm>
            <a:off x="4788024" y="4653136"/>
            <a:ext cx="4248472" cy="985664"/>
          </a:xfrm>
        </p:spPr>
        <p:txBody>
          <a:bodyPr>
            <a:normAutofit/>
          </a:bodyPr>
          <a:lstStyle/>
          <a:p>
            <a:pPr algn="r"/>
            <a:r>
              <a:rPr lang="ca-ES" sz="1600" dirty="0">
                <a:latin typeface="Tw Cen MT" pitchFamily="34" charset="0"/>
              </a:rPr>
              <a:t>Alumne: Jordi Rodríguez Díaz</a:t>
            </a:r>
            <a:endParaRPr lang="es-ES_tradnl" sz="1600" dirty="0">
              <a:latin typeface="Tw Cen MT" pitchFamily="34" charset="0"/>
            </a:endParaRPr>
          </a:p>
          <a:p>
            <a:pPr algn="r"/>
            <a:r>
              <a:rPr lang="ca-ES" sz="1600" dirty="0">
                <a:latin typeface="Tw Cen MT" pitchFamily="34" charset="0"/>
              </a:rPr>
              <a:t>Consultor: Ferran Prados Carrasco</a:t>
            </a:r>
            <a:endParaRPr lang="es-ES_tradnl" sz="1600" dirty="0">
              <a:latin typeface="Tw Cen MT" pitchFamily="34" charset="0"/>
            </a:endParaRPr>
          </a:p>
          <a:p>
            <a:pPr algn="r"/>
            <a:r>
              <a:rPr lang="ca-ES" sz="1600" dirty="0">
                <a:latin typeface="Tw Cen MT" pitchFamily="34" charset="0"/>
              </a:rPr>
              <a:t>Curs: 2011-2012</a:t>
            </a:r>
            <a:endParaRPr lang="es-ES_tradnl" sz="1600" dirty="0">
              <a:latin typeface="Tw Cen MT" pitchFamily="34" charset="0"/>
            </a:endParaRPr>
          </a:p>
        </p:txBody>
      </p:sp>
      <p:sp>
        <p:nvSpPr>
          <p:cNvPr id="4"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rPr>
              <a:t>1</a:t>
            </a:fld>
            <a:endParaRPr lang="es-ES_tradnl" b="1" dirty="0">
              <a:solidFill>
                <a:schemeClr val="bg1"/>
              </a:solidFill>
            </a:endParaRPr>
          </a:p>
        </p:txBody>
      </p:sp>
    </p:spTree>
    <p:extLst>
      <p:ext uri="{BB962C8B-B14F-4D97-AF65-F5344CB8AC3E}">
        <p14:creationId xmlns:p14="http://schemas.microsoft.com/office/powerpoint/2010/main" val="36049830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Tecnologies utilitzades</a:t>
            </a:r>
            <a:endParaRPr lang="ca-ES" dirty="0">
              <a:solidFill>
                <a:schemeClr val="bg1"/>
              </a:solidFill>
              <a:latin typeface="Tw Cen MT" pitchFamily="34" charset="0"/>
            </a:endParaRPr>
          </a:p>
        </p:txBody>
      </p:sp>
      <p:sp>
        <p:nvSpPr>
          <p:cNvPr id="3" name="2 Marcador de contenido"/>
          <p:cNvSpPr>
            <a:spLocks noGrp="1"/>
          </p:cNvSpPr>
          <p:nvPr>
            <p:ph idx="1"/>
          </p:nvPr>
        </p:nvSpPr>
        <p:spPr/>
        <p:txBody>
          <a:bodyPr>
            <a:noAutofit/>
          </a:bodyPr>
          <a:lstStyle/>
          <a:p>
            <a:pPr>
              <a:buClr>
                <a:schemeClr val="tx2"/>
              </a:buClr>
              <a:buSzPct val="60000"/>
              <a:buFont typeface="Wingdings" pitchFamily="2" charset="2"/>
              <a:buChar char="q"/>
            </a:pPr>
            <a:r>
              <a:rPr lang="ca-ES" sz="2000" b="1" dirty="0" smtClean="0">
                <a:latin typeface="Tw Cen MT" pitchFamily="34" charset="0"/>
              </a:rPr>
              <a:t>Bases de dades – MYSQL</a:t>
            </a:r>
          </a:p>
          <a:p>
            <a:pPr>
              <a:buClr>
                <a:schemeClr val="tx2"/>
              </a:buClr>
              <a:buSzPct val="60000"/>
              <a:buFont typeface="Wingdings" pitchFamily="2" charset="2"/>
              <a:buChar char="q"/>
            </a:pPr>
            <a:endParaRPr lang="ca-ES" sz="2000" b="1" dirty="0" smtClean="0">
              <a:latin typeface="Tw Cen MT" pitchFamily="34" charset="0"/>
            </a:endParaRPr>
          </a:p>
          <a:p>
            <a:pPr marL="685800" lvl="1">
              <a:buClr>
                <a:schemeClr val="tx2"/>
              </a:buClr>
              <a:buSzPct val="60000"/>
              <a:buFont typeface="Wingdings" pitchFamily="2" charset="2"/>
              <a:buChar char="q"/>
            </a:pPr>
            <a:r>
              <a:rPr lang="ca-ES" sz="1600" dirty="0">
                <a:latin typeface="Tw Cen MT" pitchFamily="34" charset="0"/>
              </a:rPr>
              <a:t>Pel que fa al sistema gestor de bases de dades s'ha optat per </a:t>
            </a:r>
            <a:r>
              <a:rPr lang="ca-ES" sz="1600" dirty="0" err="1">
                <a:latin typeface="Tw Cen MT" pitchFamily="34" charset="0"/>
              </a:rPr>
              <a:t>mysql</a:t>
            </a:r>
            <a:r>
              <a:rPr lang="ca-ES" sz="1600" dirty="0">
                <a:latin typeface="Tw Cen MT" pitchFamily="34" charset="0"/>
              </a:rPr>
              <a:t> per el èxit demostrat que te el sistema, i el gran us estès d'aquest en aplicacions semblants. </a:t>
            </a:r>
            <a:endParaRPr lang="ca-ES" sz="1600" dirty="0" smtClean="0">
              <a:latin typeface="Tw Cen MT" pitchFamily="34" charset="0"/>
            </a:endParaRPr>
          </a:p>
          <a:p>
            <a:pPr marL="685800" lvl="1">
              <a:buClr>
                <a:schemeClr val="tx2"/>
              </a:buClr>
              <a:buSzPct val="60000"/>
              <a:buFont typeface="Wingdings" pitchFamily="2" charset="2"/>
              <a:buChar char="q"/>
            </a:pPr>
            <a:endParaRPr lang="ca-ES" sz="1600" dirty="0" smtClean="0">
              <a:latin typeface="Tw Cen MT" pitchFamily="34" charset="0"/>
            </a:endParaRPr>
          </a:p>
          <a:p>
            <a:pPr marL="685800" lvl="1">
              <a:buClr>
                <a:schemeClr val="tx2"/>
              </a:buClr>
              <a:buSzPct val="60000"/>
              <a:buFont typeface="Wingdings" pitchFamily="2" charset="2"/>
              <a:buChar char="q"/>
            </a:pPr>
            <a:r>
              <a:rPr lang="ca-ES" sz="1600" dirty="0" smtClean="0">
                <a:latin typeface="Tw Cen MT" pitchFamily="34" charset="0"/>
              </a:rPr>
              <a:t>També </a:t>
            </a:r>
            <a:r>
              <a:rPr lang="ca-ES" sz="1600" dirty="0">
                <a:latin typeface="Tw Cen MT" pitchFamily="34" charset="0"/>
              </a:rPr>
              <a:t>es podia haver optat per utilitzar </a:t>
            </a:r>
            <a:r>
              <a:rPr lang="ca-ES" sz="1600" dirty="0" err="1">
                <a:latin typeface="Tw Cen MT" pitchFamily="34" charset="0"/>
              </a:rPr>
              <a:t>Postgree</a:t>
            </a:r>
            <a:r>
              <a:rPr lang="ca-ES" sz="1600" dirty="0">
                <a:latin typeface="Tw Cen MT" pitchFamily="34" charset="0"/>
              </a:rPr>
              <a:t> ja que l'havíem donat durant el curs</a:t>
            </a:r>
            <a:r>
              <a:rPr lang="ca-ES" sz="1600" dirty="0" smtClean="0">
                <a:latin typeface="Tw Cen MT" pitchFamily="34" charset="0"/>
              </a:rPr>
              <a:t>.</a:t>
            </a:r>
          </a:p>
          <a:p>
            <a:pPr marL="400050" lvl="1" indent="0">
              <a:buClr>
                <a:schemeClr val="tx2"/>
              </a:buClr>
              <a:buSzPct val="60000"/>
              <a:buNone/>
            </a:pPr>
            <a:endParaRPr lang="ca-ES" sz="1600" dirty="0">
              <a:latin typeface="Tw Cen MT" pitchFamily="34" charset="0"/>
            </a:endParaRPr>
          </a:p>
          <a:p>
            <a:pPr marL="685800" lvl="1">
              <a:buClr>
                <a:schemeClr val="tx2"/>
              </a:buClr>
              <a:buSzPct val="60000"/>
              <a:buFont typeface="Wingdings" pitchFamily="2" charset="2"/>
              <a:buChar char="q"/>
            </a:pPr>
            <a:r>
              <a:rPr lang="ca-ES" sz="1600" dirty="0">
                <a:latin typeface="Tw Cen MT" pitchFamily="34" charset="0"/>
              </a:rPr>
              <a:t>La elecció ha estat un com podia haver estat </a:t>
            </a:r>
            <a:r>
              <a:rPr lang="ca-ES" sz="1600" dirty="0" smtClean="0">
                <a:latin typeface="Tw Cen MT" pitchFamily="34" charset="0"/>
              </a:rPr>
              <a:t>l'altre</a:t>
            </a:r>
            <a:endParaRPr lang="ca-ES" sz="1600" dirty="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10</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Tree>
    <p:extLst>
      <p:ext uri="{BB962C8B-B14F-4D97-AF65-F5344CB8AC3E}">
        <p14:creationId xmlns:p14="http://schemas.microsoft.com/office/powerpoint/2010/main" val="33694276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Llibreries i frameworks</a:t>
            </a:r>
            <a:endParaRPr lang="ca-ES" dirty="0">
              <a:solidFill>
                <a:schemeClr val="bg1"/>
              </a:solidFill>
              <a:latin typeface="Tw Cen MT" pitchFamily="34" charset="0"/>
            </a:endParaRPr>
          </a:p>
        </p:txBody>
      </p:sp>
      <p:sp>
        <p:nvSpPr>
          <p:cNvPr id="3" name="2 Marcador de contenido"/>
          <p:cNvSpPr>
            <a:spLocks noGrp="1"/>
          </p:cNvSpPr>
          <p:nvPr>
            <p:ph idx="1"/>
          </p:nvPr>
        </p:nvSpPr>
        <p:spPr>
          <a:xfrm>
            <a:off x="457200" y="1340768"/>
            <a:ext cx="8229600" cy="4785395"/>
          </a:xfrm>
        </p:spPr>
        <p:txBody>
          <a:bodyPr>
            <a:noAutofit/>
          </a:bodyPr>
          <a:lstStyle/>
          <a:p>
            <a:pPr>
              <a:buClr>
                <a:schemeClr val="tx2"/>
              </a:buClr>
              <a:buSzPct val="60000"/>
              <a:buFont typeface="Wingdings" pitchFamily="2" charset="2"/>
              <a:buChar char="q"/>
            </a:pPr>
            <a:r>
              <a:rPr lang="ca-ES" sz="2000" b="1" dirty="0" smtClean="0">
                <a:latin typeface="Tw Cen MT" pitchFamily="34" charset="0"/>
              </a:rPr>
              <a:t>Framework </a:t>
            </a:r>
            <a:r>
              <a:rPr lang="ca-ES" sz="2000" b="1" dirty="0" err="1" smtClean="0">
                <a:latin typeface="Tw Cen MT" pitchFamily="34" charset="0"/>
              </a:rPr>
              <a:t>Codeingiter</a:t>
            </a:r>
            <a:endParaRPr lang="ca-ES" sz="2000" b="1" dirty="0" smtClean="0">
              <a:latin typeface="Tw Cen MT" pitchFamily="34" charset="0"/>
            </a:endParaRPr>
          </a:p>
          <a:p>
            <a:pPr marL="685800" lvl="1">
              <a:buClr>
                <a:schemeClr val="tx2"/>
              </a:buClr>
              <a:buSzPct val="60000"/>
              <a:buFont typeface="Wingdings" pitchFamily="2" charset="2"/>
              <a:buChar char="q"/>
            </a:pPr>
            <a:r>
              <a:rPr lang="ca-ES" sz="1600" dirty="0" err="1" smtClean="0">
                <a:latin typeface="Tw Cen MT" pitchFamily="34" charset="0"/>
              </a:rPr>
              <a:t>Codeingiter</a:t>
            </a:r>
            <a:r>
              <a:rPr lang="ca-ES" sz="1600" dirty="0" smtClean="0">
                <a:latin typeface="Tw Cen MT" pitchFamily="34" charset="0"/>
              </a:rPr>
              <a:t> es un framework PHP que utilitza un patró MVC</a:t>
            </a:r>
          </a:p>
          <a:p>
            <a:pPr marL="685800" lvl="1">
              <a:buClr>
                <a:schemeClr val="tx2"/>
              </a:buClr>
              <a:buSzPct val="60000"/>
              <a:buFont typeface="Wingdings" pitchFamily="2" charset="2"/>
              <a:buChar char="q"/>
            </a:pPr>
            <a:endParaRPr lang="ca-ES" sz="1600" dirty="0" smtClean="0">
              <a:latin typeface="Tw Cen MT" pitchFamily="34" charset="0"/>
            </a:endParaRPr>
          </a:p>
          <a:p>
            <a:pPr marL="685800" lvl="1">
              <a:buClr>
                <a:schemeClr val="tx2"/>
              </a:buClr>
              <a:buSzPct val="60000"/>
              <a:buFont typeface="Wingdings" pitchFamily="2" charset="2"/>
              <a:buChar char="q"/>
            </a:pPr>
            <a:r>
              <a:rPr lang="ca-ES" sz="1600" dirty="0" smtClean="0">
                <a:latin typeface="Tw Cen MT" pitchFamily="34" charset="0"/>
              </a:rPr>
              <a:t>Funcionament intern: </a:t>
            </a:r>
          </a:p>
          <a:p>
            <a:pPr marL="685800" lvl="1">
              <a:buClr>
                <a:schemeClr val="tx2"/>
              </a:buClr>
              <a:buSzPct val="60000"/>
              <a:buFont typeface="Wingdings" pitchFamily="2" charset="2"/>
              <a:buChar char="q"/>
            </a:pPr>
            <a:endParaRPr lang="ca-ES" sz="1600" dirty="0" smtClean="0">
              <a:latin typeface="Tw Cen MT" pitchFamily="34" charset="0"/>
            </a:endParaRPr>
          </a:p>
          <a:p>
            <a:pPr marL="685800" lvl="1">
              <a:buClr>
                <a:schemeClr val="tx2"/>
              </a:buClr>
              <a:buSzPct val="60000"/>
              <a:buFont typeface="Wingdings" pitchFamily="2" charset="2"/>
              <a:buChar char="q"/>
            </a:pPr>
            <a:endParaRPr lang="ca-ES" sz="1600" dirty="0" smtClean="0">
              <a:latin typeface="Tw Cen MT" pitchFamily="34" charset="0"/>
            </a:endParaRPr>
          </a:p>
          <a:p>
            <a:pPr marL="685800" lvl="1">
              <a:buClr>
                <a:schemeClr val="tx2"/>
              </a:buClr>
              <a:buSzPct val="60000"/>
              <a:buFont typeface="Wingdings" pitchFamily="2" charset="2"/>
              <a:buChar char="q"/>
            </a:pPr>
            <a:endParaRPr lang="ca-ES" sz="1600" dirty="0" smtClean="0">
              <a:latin typeface="Tw Cen MT" pitchFamily="34" charset="0"/>
            </a:endParaRPr>
          </a:p>
          <a:p>
            <a:pPr marL="685800" lvl="1">
              <a:buClr>
                <a:schemeClr val="tx2"/>
              </a:buClr>
              <a:buSzPct val="60000"/>
              <a:buFont typeface="Wingdings" pitchFamily="2" charset="2"/>
              <a:buChar char="q"/>
            </a:pPr>
            <a:endParaRPr lang="ca-ES" sz="1600" dirty="0" smtClean="0">
              <a:latin typeface="Tw Cen MT" pitchFamily="34" charset="0"/>
            </a:endParaRPr>
          </a:p>
          <a:p>
            <a:pPr marL="685800" lvl="1">
              <a:buClr>
                <a:schemeClr val="tx2"/>
              </a:buClr>
              <a:buSzPct val="60000"/>
              <a:buFont typeface="Wingdings" pitchFamily="2" charset="2"/>
              <a:buChar char="q"/>
            </a:pPr>
            <a:endParaRPr lang="ca-ES" sz="1600" dirty="0" smtClean="0">
              <a:latin typeface="Tw Cen MT" pitchFamily="34" charset="0"/>
            </a:endParaRPr>
          </a:p>
          <a:p>
            <a:pPr marL="685800" lvl="1">
              <a:buClr>
                <a:schemeClr val="tx2"/>
              </a:buClr>
              <a:buSzPct val="60000"/>
              <a:buFont typeface="Wingdings" pitchFamily="2" charset="2"/>
              <a:buChar char="q"/>
            </a:pPr>
            <a:endParaRPr lang="ca-ES" sz="1600" dirty="0" smtClean="0">
              <a:latin typeface="Tw Cen MT" pitchFamily="34" charset="0"/>
            </a:endParaRPr>
          </a:p>
          <a:p>
            <a:pPr marL="685800" lvl="1">
              <a:buClr>
                <a:schemeClr val="tx2"/>
              </a:buClr>
              <a:buSzPct val="60000"/>
              <a:buFont typeface="Wingdings" pitchFamily="2" charset="2"/>
              <a:buChar char="q"/>
            </a:pPr>
            <a:endParaRPr lang="ca-ES" sz="1600" dirty="0" smtClean="0">
              <a:latin typeface="Tw Cen MT" pitchFamily="34" charset="0"/>
            </a:endParaRPr>
          </a:p>
          <a:p>
            <a:pPr marL="685800" lvl="1">
              <a:buClr>
                <a:schemeClr val="tx2"/>
              </a:buClr>
              <a:buSzPct val="60000"/>
              <a:buFont typeface="Wingdings" pitchFamily="2" charset="2"/>
              <a:buChar char="q"/>
            </a:pPr>
            <a:r>
              <a:rPr lang="ca-ES" sz="1200" dirty="0" smtClean="0">
                <a:latin typeface="Tw Cen MT" pitchFamily="34" charset="0"/>
              </a:rPr>
              <a:t>El </a:t>
            </a:r>
            <a:r>
              <a:rPr lang="ca-ES" sz="1200" dirty="0" err="1" smtClean="0">
                <a:latin typeface="Tw Cen MT" pitchFamily="34" charset="0"/>
              </a:rPr>
              <a:t>index.php</a:t>
            </a:r>
            <a:r>
              <a:rPr lang="ca-ES" sz="1200" dirty="0" smtClean="0">
                <a:latin typeface="Tw Cen MT" pitchFamily="34" charset="0"/>
              </a:rPr>
              <a:t> inicialitza el nucli de </a:t>
            </a:r>
            <a:r>
              <a:rPr lang="ca-ES" sz="1200" dirty="0" err="1" smtClean="0">
                <a:latin typeface="Tw Cen MT" pitchFamily="34" charset="0"/>
              </a:rPr>
              <a:t>condeigniter</a:t>
            </a:r>
            <a:r>
              <a:rPr lang="ca-ES" sz="1200" dirty="0" smtClean="0">
                <a:latin typeface="Tw Cen MT" pitchFamily="34" charset="0"/>
              </a:rPr>
              <a:t>, el encaminador examina la petició HTTP i determina que s'ha de fer. En cas que existeixi cache de lo demanat, es retorna el HTML sense passar pel sistema. Si no hi ha cache el mòdul de seguretat controla i filtra totes les dades enviades abans de fer-los arribar al controlador.</a:t>
            </a:r>
          </a:p>
          <a:p>
            <a:pPr marL="685800" lvl="1">
              <a:buClr>
                <a:schemeClr val="tx2"/>
              </a:buClr>
              <a:buSzPct val="60000"/>
              <a:buFont typeface="Wingdings" pitchFamily="2" charset="2"/>
              <a:buChar char="q"/>
            </a:pPr>
            <a:r>
              <a:rPr lang="ca-ES" sz="1200" dirty="0" smtClean="0">
                <a:latin typeface="Tw Cen MT" pitchFamily="34" charset="0"/>
              </a:rPr>
              <a:t>El controlador carregarà els models, llibreries, </a:t>
            </a:r>
            <a:r>
              <a:rPr lang="ca-ES" sz="1200" dirty="0" err="1" smtClean="0">
                <a:latin typeface="Tw Cen MT" pitchFamily="34" charset="0"/>
              </a:rPr>
              <a:t>plugins</a:t>
            </a:r>
            <a:r>
              <a:rPr lang="ca-ES" sz="1200" dirty="0" smtClean="0">
                <a:latin typeface="Tw Cen MT" pitchFamily="34" charset="0"/>
              </a:rPr>
              <a:t> etc. necessaris per realitzar les operacions.</a:t>
            </a:r>
          </a:p>
          <a:p>
            <a:pPr marL="685800" lvl="1">
              <a:buClr>
                <a:schemeClr val="tx2"/>
              </a:buClr>
              <a:buSzPct val="60000"/>
              <a:buFont typeface="Wingdings" pitchFamily="2" charset="2"/>
              <a:buChar char="q"/>
            </a:pPr>
            <a:r>
              <a:rPr lang="ca-ES" sz="1200" dirty="0" smtClean="0">
                <a:latin typeface="Tw Cen MT" pitchFamily="34" charset="0"/>
              </a:rPr>
              <a:t>El controlador enviarà les dades a la vista oportuna, es renderitzarà el HTML a retornar, i si la cache esta activada es guardarà per una futura petició, y finalment s'enviarà el HTML al usuari que ha iniciat la petició HTTP.</a:t>
            </a:r>
          </a:p>
          <a:p>
            <a:pPr marL="685800" lvl="1">
              <a:buClr>
                <a:schemeClr val="tx2"/>
              </a:buClr>
              <a:buSzPct val="60000"/>
              <a:buFont typeface="Wingdings" pitchFamily="2" charset="2"/>
              <a:buChar char="q"/>
            </a:pPr>
            <a:endParaRPr lang="es-ES_tradnl" sz="1200" dirty="0">
              <a:latin typeface="Tw Cen MT" pitchFamily="34" charset="0"/>
            </a:endParaRPr>
          </a:p>
          <a:p>
            <a:pPr marL="685800" lvl="1">
              <a:buClr>
                <a:schemeClr val="tx2"/>
              </a:buClr>
              <a:buSzPct val="60000"/>
              <a:buFont typeface="Wingdings" pitchFamily="2" charset="2"/>
              <a:buChar char="q"/>
            </a:pPr>
            <a:endParaRPr lang="ca-ES" sz="1200" dirty="0" smtClean="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11</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9672" y="2564904"/>
            <a:ext cx="5479703" cy="1611677"/>
          </a:xfrm>
          <a:prstGeom prst="rect">
            <a:avLst/>
          </a:prstGeom>
        </p:spPr>
      </p:pic>
    </p:spTree>
    <p:extLst>
      <p:ext uri="{BB962C8B-B14F-4D97-AF65-F5344CB8AC3E}">
        <p14:creationId xmlns:p14="http://schemas.microsoft.com/office/powerpoint/2010/main" val="21204716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a:solidFill>
                  <a:schemeClr val="bg1"/>
                </a:solidFill>
                <a:latin typeface="Tw Cen MT" pitchFamily="34" charset="0"/>
              </a:rPr>
              <a:t>Llibreries i frameworks</a:t>
            </a:r>
          </a:p>
        </p:txBody>
      </p:sp>
      <p:sp>
        <p:nvSpPr>
          <p:cNvPr id="3" name="2 Marcador de contenido"/>
          <p:cNvSpPr>
            <a:spLocks noGrp="1"/>
          </p:cNvSpPr>
          <p:nvPr>
            <p:ph idx="1"/>
          </p:nvPr>
        </p:nvSpPr>
        <p:spPr>
          <a:xfrm>
            <a:off x="457200" y="1340768"/>
            <a:ext cx="8229600" cy="4785395"/>
          </a:xfrm>
        </p:spPr>
        <p:txBody>
          <a:bodyPr>
            <a:noAutofit/>
          </a:bodyPr>
          <a:lstStyle/>
          <a:p>
            <a:pPr>
              <a:buClr>
                <a:schemeClr val="tx2"/>
              </a:buClr>
              <a:buSzPct val="60000"/>
              <a:buFont typeface="Wingdings" pitchFamily="2" charset="2"/>
              <a:buChar char="q"/>
            </a:pPr>
            <a:r>
              <a:rPr lang="ca-ES" sz="1800" b="1" dirty="0" smtClean="0">
                <a:latin typeface="Tw Cen MT" pitchFamily="34" charset="0"/>
              </a:rPr>
              <a:t>960 </a:t>
            </a:r>
            <a:r>
              <a:rPr lang="ca-ES" sz="1800" b="1" dirty="0" err="1">
                <a:latin typeface="Tw Cen MT" pitchFamily="34" charset="0"/>
              </a:rPr>
              <a:t>Grid</a:t>
            </a:r>
            <a:r>
              <a:rPr lang="ca-ES" sz="1800" b="1" dirty="0">
                <a:latin typeface="Tw Cen MT" pitchFamily="34" charset="0"/>
              </a:rPr>
              <a:t> </a:t>
            </a:r>
            <a:r>
              <a:rPr lang="ca-ES" sz="1800" b="1" dirty="0" err="1">
                <a:latin typeface="Tw Cen MT" pitchFamily="34" charset="0"/>
              </a:rPr>
              <a:t>Css</a:t>
            </a:r>
            <a:r>
              <a:rPr lang="ca-ES" sz="1800" b="1" dirty="0">
                <a:latin typeface="Tw Cen MT" pitchFamily="34" charset="0"/>
              </a:rPr>
              <a:t> </a:t>
            </a:r>
          </a:p>
          <a:p>
            <a:pPr lvl="1">
              <a:buClr>
                <a:schemeClr val="tx2"/>
              </a:buClr>
              <a:buSzPct val="60000"/>
              <a:buFont typeface="Wingdings" pitchFamily="2" charset="2"/>
              <a:buChar char="q"/>
            </a:pPr>
            <a:r>
              <a:rPr lang="ca-ES" sz="1100" dirty="0">
                <a:latin typeface="Tw Cen MT" pitchFamily="34" charset="0"/>
              </a:rPr>
              <a:t>Es una biblioteca CSS per facilitat la maquetació web. </a:t>
            </a:r>
          </a:p>
          <a:p>
            <a:pPr>
              <a:buClr>
                <a:schemeClr val="tx2"/>
              </a:buClr>
              <a:buSzPct val="60000"/>
              <a:buFont typeface="Wingdings" pitchFamily="2" charset="2"/>
              <a:buChar char="q"/>
            </a:pPr>
            <a:r>
              <a:rPr lang="ca-ES" sz="1800" b="1" dirty="0" smtClean="0">
                <a:latin typeface="Tw Cen MT" pitchFamily="34" charset="0"/>
              </a:rPr>
              <a:t>jQuery 1.7.1</a:t>
            </a:r>
          </a:p>
          <a:p>
            <a:pPr lvl="1">
              <a:buClr>
                <a:schemeClr val="tx2"/>
              </a:buClr>
              <a:buSzPct val="60000"/>
              <a:buFont typeface="Wingdings" pitchFamily="2" charset="2"/>
              <a:buChar char="q"/>
            </a:pPr>
            <a:r>
              <a:rPr lang="ca-ES" sz="1100" dirty="0" smtClean="0">
                <a:latin typeface="Tw Cen MT" pitchFamily="34" charset="0"/>
              </a:rPr>
              <a:t>Es </a:t>
            </a:r>
            <a:r>
              <a:rPr lang="ca-ES" sz="1100" dirty="0">
                <a:latin typeface="Tw Cen MT" pitchFamily="34" charset="0"/>
              </a:rPr>
              <a:t>la biblioteca Javascript més estesa per a facilitat la manipulació del DOM, controlar peticions en AJAX, gestionar esdeveniments...</a:t>
            </a:r>
          </a:p>
          <a:p>
            <a:pPr>
              <a:buClr>
                <a:schemeClr val="tx2"/>
              </a:buClr>
              <a:buSzPct val="60000"/>
              <a:buFont typeface="Wingdings" pitchFamily="2" charset="2"/>
              <a:buChar char="q"/>
            </a:pPr>
            <a:r>
              <a:rPr lang="ca-ES" sz="1800" b="1" dirty="0" smtClean="0">
                <a:latin typeface="Tw Cen MT" pitchFamily="34" charset="0"/>
              </a:rPr>
              <a:t>jQuery </a:t>
            </a:r>
            <a:r>
              <a:rPr lang="ca-ES" sz="1800" b="1" dirty="0">
                <a:latin typeface="Tw Cen MT" pitchFamily="34" charset="0"/>
              </a:rPr>
              <a:t>Ui 1.8.16 </a:t>
            </a:r>
            <a:endParaRPr lang="ca-ES" sz="1800" b="1" dirty="0" smtClean="0">
              <a:latin typeface="Tw Cen MT" pitchFamily="34" charset="0"/>
            </a:endParaRPr>
          </a:p>
          <a:p>
            <a:pPr lvl="1">
              <a:buClr>
                <a:schemeClr val="tx2"/>
              </a:buClr>
              <a:buSzPct val="60000"/>
              <a:buFont typeface="Wingdings" pitchFamily="2" charset="2"/>
              <a:buChar char="q"/>
            </a:pPr>
            <a:r>
              <a:rPr lang="ca-ES" sz="1100" dirty="0" smtClean="0">
                <a:latin typeface="Tw Cen MT" pitchFamily="34" charset="0"/>
              </a:rPr>
              <a:t>Es </a:t>
            </a:r>
            <a:r>
              <a:rPr lang="ca-ES" sz="1100" dirty="0">
                <a:latin typeface="Tw Cen MT" pitchFamily="34" charset="0"/>
              </a:rPr>
              <a:t>una llibreria que s'afegeix a jQuery que permet la utilització de una gran quantitat de </a:t>
            </a:r>
            <a:r>
              <a:rPr lang="ca-ES" sz="1100" dirty="0" err="1">
                <a:latin typeface="Tw Cen MT" pitchFamily="34" charset="0"/>
              </a:rPr>
              <a:t>widgets</a:t>
            </a:r>
            <a:r>
              <a:rPr lang="ca-ES" sz="1100" dirty="0">
                <a:latin typeface="Tw Cen MT" pitchFamily="34" charset="0"/>
              </a:rPr>
              <a:t> i animacions </a:t>
            </a:r>
            <a:r>
              <a:rPr lang="ca-ES" sz="1100" dirty="0" smtClean="0">
                <a:latin typeface="Tw Cen MT" pitchFamily="34" charset="0"/>
              </a:rPr>
              <a:t>extres</a:t>
            </a:r>
            <a:endParaRPr lang="ca-ES" sz="1100" dirty="0">
              <a:latin typeface="Tw Cen MT" pitchFamily="34" charset="0"/>
            </a:endParaRPr>
          </a:p>
          <a:p>
            <a:pPr>
              <a:buClr>
                <a:schemeClr val="tx2"/>
              </a:buClr>
              <a:buSzPct val="60000"/>
              <a:buFont typeface="Wingdings" pitchFamily="2" charset="2"/>
              <a:buChar char="q"/>
            </a:pPr>
            <a:r>
              <a:rPr lang="ca-ES" sz="1800" b="1" dirty="0" smtClean="0">
                <a:latin typeface="Tw Cen MT" pitchFamily="34" charset="0"/>
              </a:rPr>
              <a:t>jQuery </a:t>
            </a:r>
            <a:r>
              <a:rPr lang="ca-ES" sz="1800" b="1" dirty="0" err="1">
                <a:latin typeface="Tw Cen MT" pitchFamily="34" charset="0"/>
              </a:rPr>
              <a:t>Timepicker</a:t>
            </a:r>
            <a:r>
              <a:rPr lang="ca-ES" sz="1800" b="1" dirty="0">
                <a:latin typeface="Tw Cen MT" pitchFamily="34" charset="0"/>
              </a:rPr>
              <a:t> </a:t>
            </a:r>
            <a:r>
              <a:rPr lang="ca-ES" sz="1800" b="1" dirty="0" err="1">
                <a:latin typeface="Tw Cen MT" pitchFamily="34" charset="0"/>
              </a:rPr>
              <a:t>Addon</a:t>
            </a:r>
            <a:r>
              <a:rPr lang="ca-ES" sz="1800" b="1" dirty="0">
                <a:latin typeface="Tw Cen MT" pitchFamily="34" charset="0"/>
              </a:rPr>
              <a:t> </a:t>
            </a:r>
            <a:endParaRPr lang="ca-ES" sz="1800" b="1" dirty="0" smtClean="0">
              <a:latin typeface="Tw Cen MT" pitchFamily="34" charset="0"/>
            </a:endParaRPr>
          </a:p>
          <a:p>
            <a:pPr lvl="1">
              <a:buClr>
                <a:schemeClr val="tx2"/>
              </a:buClr>
              <a:buSzPct val="60000"/>
              <a:buFont typeface="Wingdings" pitchFamily="2" charset="2"/>
              <a:buChar char="q"/>
            </a:pPr>
            <a:r>
              <a:rPr lang="ca-ES" sz="1100" dirty="0" smtClean="0">
                <a:latin typeface="Tw Cen MT" pitchFamily="34" charset="0"/>
              </a:rPr>
              <a:t>Es </a:t>
            </a:r>
            <a:r>
              <a:rPr lang="ca-ES" sz="1100" dirty="0">
                <a:latin typeface="Tw Cen MT" pitchFamily="34" charset="0"/>
              </a:rPr>
              <a:t>un </a:t>
            </a:r>
            <a:r>
              <a:rPr lang="ca-ES" sz="1100" dirty="0" err="1">
                <a:latin typeface="Tw Cen MT" pitchFamily="34" charset="0"/>
              </a:rPr>
              <a:t>plugin</a:t>
            </a:r>
            <a:r>
              <a:rPr lang="ca-ES" sz="1100" dirty="0">
                <a:latin typeface="Tw Cen MT" pitchFamily="34" charset="0"/>
              </a:rPr>
              <a:t> que estén la funcionalitat del </a:t>
            </a:r>
            <a:r>
              <a:rPr lang="ca-ES" sz="1100" dirty="0" err="1">
                <a:latin typeface="Tw Cen MT" pitchFamily="34" charset="0"/>
              </a:rPr>
              <a:t>DatePicker</a:t>
            </a:r>
            <a:r>
              <a:rPr lang="ca-ES" sz="1100" dirty="0">
                <a:latin typeface="Tw Cen MT" pitchFamily="34" charset="0"/>
              </a:rPr>
              <a:t> de JQuery UI permeten afegir selecció d'hora, minuts i segons. </a:t>
            </a:r>
          </a:p>
          <a:p>
            <a:pPr>
              <a:buClr>
                <a:schemeClr val="tx2"/>
              </a:buClr>
              <a:buSzPct val="60000"/>
              <a:buFont typeface="Wingdings" pitchFamily="2" charset="2"/>
              <a:buChar char="q"/>
            </a:pPr>
            <a:r>
              <a:rPr lang="ca-ES" sz="1800" b="1" dirty="0" smtClean="0">
                <a:latin typeface="Tw Cen MT" pitchFamily="34" charset="0"/>
              </a:rPr>
              <a:t>jQuery </a:t>
            </a:r>
            <a:r>
              <a:rPr lang="ca-ES" sz="1800" b="1" dirty="0" err="1">
                <a:latin typeface="Tw Cen MT" pitchFamily="34" charset="0"/>
              </a:rPr>
              <a:t>Colorbox</a:t>
            </a:r>
            <a:r>
              <a:rPr lang="ca-ES" sz="1800" b="1" dirty="0">
                <a:latin typeface="Tw Cen MT" pitchFamily="34" charset="0"/>
              </a:rPr>
              <a:t> </a:t>
            </a:r>
            <a:endParaRPr lang="ca-ES" sz="1800" b="1" dirty="0" smtClean="0">
              <a:latin typeface="Tw Cen MT" pitchFamily="34" charset="0"/>
            </a:endParaRPr>
          </a:p>
          <a:p>
            <a:pPr lvl="1">
              <a:buClr>
                <a:schemeClr val="tx2"/>
              </a:buClr>
              <a:buSzPct val="60000"/>
              <a:buFont typeface="Wingdings" pitchFamily="2" charset="2"/>
              <a:buChar char="q"/>
            </a:pPr>
            <a:r>
              <a:rPr lang="ca-ES" sz="1100" dirty="0" err="1" smtClean="0">
                <a:latin typeface="Tw Cen MT" pitchFamily="34" charset="0"/>
              </a:rPr>
              <a:t>Plugin</a:t>
            </a:r>
            <a:r>
              <a:rPr lang="ca-ES" sz="1100" dirty="0" smtClean="0">
                <a:latin typeface="Tw Cen MT" pitchFamily="34" charset="0"/>
              </a:rPr>
              <a:t> de jQuery per mostrar </a:t>
            </a:r>
            <a:r>
              <a:rPr lang="ca-ES" sz="1100" dirty="0" err="1" smtClean="0">
                <a:latin typeface="Tw Cen MT" pitchFamily="34" charset="0"/>
              </a:rPr>
              <a:t>lightboxs</a:t>
            </a:r>
            <a:r>
              <a:rPr lang="ca-ES" sz="1100" dirty="0" smtClean="0">
                <a:latin typeface="Tw Cen MT" pitchFamily="34" charset="0"/>
              </a:rPr>
              <a:t>.</a:t>
            </a:r>
          </a:p>
          <a:p>
            <a:pPr>
              <a:buClr>
                <a:schemeClr val="tx2"/>
              </a:buClr>
              <a:buSzPct val="60000"/>
              <a:buFont typeface="Wingdings" pitchFamily="2" charset="2"/>
              <a:buChar char="q"/>
            </a:pPr>
            <a:r>
              <a:rPr lang="ca-ES" sz="1800" b="1" dirty="0" smtClean="0">
                <a:latin typeface="Tw Cen MT" pitchFamily="34" charset="0"/>
              </a:rPr>
              <a:t>jQuery </a:t>
            </a:r>
            <a:r>
              <a:rPr lang="ca-ES" sz="1800" b="1" dirty="0" err="1">
                <a:latin typeface="Tw Cen MT" pitchFamily="34" charset="0"/>
              </a:rPr>
              <a:t>Form</a:t>
            </a:r>
            <a:r>
              <a:rPr lang="ca-ES" sz="1800" b="1" dirty="0">
                <a:latin typeface="Tw Cen MT" pitchFamily="34" charset="0"/>
              </a:rPr>
              <a:t> </a:t>
            </a:r>
            <a:r>
              <a:rPr lang="ca-ES" sz="1800" b="1" dirty="0" err="1" smtClean="0">
                <a:latin typeface="Tw Cen MT" pitchFamily="34" charset="0"/>
              </a:rPr>
              <a:t>Plugin</a:t>
            </a:r>
            <a:endParaRPr lang="ca-ES" sz="1800" b="1" dirty="0">
              <a:latin typeface="Tw Cen MT" pitchFamily="34" charset="0"/>
            </a:endParaRPr>
          </a:p>
          <a:p>
            <a:pPr lvl="1">
              <a:buClr>
                <a:schemeClr val="tx2"/>
              </a:buClr>
              <a:buSzPct val="60000"/>
              <a:buFont typeface="Wingdings" pitchFamily="2" charset="2"/>
              <a:buChar char="q"/>
            </a:pPr>
            <a:r>
              <a:rPr lang="ca-ES" sz="1100" dirty="0" err="1">
                <a:latin typeface="Tw Cen MT" pitchFamily="34" charset="0"/>
              </a:rPr>
              <a:t>Plugin</a:t>
            </a:r>
            <a:r>
              <a:rPr lang="ca-ES" sz="1100" dirty="0">
                <a:latin typeface="Tw Cen MT" pitchFamily="34" charset="0"/>
              </a:rPr>
              <a:t> de jQuery que fa que els formularis de una pagina web s'enviïn per AJAX de manera asíncrona</a:t>
            </a:r>
            <a:r>
              <a:rPr lang="ca-ES" sz="1100" dirty="0" smtClean="0">
                <a:latin typeface="Tw Cen MT" pitchFamily="34" charset="0"/>
              </a:rPr>
              <a:t>.</a:t>
            </a:r>
          </a:p>
          <a:p>
            <a:pPr>
              <a:buClr>
                <a:schemeClr val="tx2"/>
              </a:buClr>
              <a:buSzPct val="60000"/>
              <a:buFont typeface="Wingdings" pitchFamily="2" charset="2"/>
              <a:buChar char="q"/>
            </a:pPr>
            <a:r>
              <a:rPr lang="ca-ES" sz="1800" b="1" dirty="0" smtClean="0">
                <a:latin typeface="Tw Cen MT" pitchFamily="34" charset="0"/>
              </a:rPr>
              <a:t>jQuery </a:t>
            </a:r>
            <a:r>
              <a:rPr lang="ca-ES" sz="1800" b="1" dirty="0" err="1" smtClean="0">
                <a:latin typeface="Tw Cen MT" pitchFamily="34" charset="0"/>
              </a:rPr>
              <a:t>Validate</a:t>
            </a:r>
            <a:endParaRPr lang="ca-ES" sz="1800" b="1" dirty="0" smtClean="0">
              <a:latin typeface="Tw Cen MT" pitchFamily="34" charset="0"/>
            </a:endParaRPr>
          </a:p>
          <a:p>
            <a:pPr lvl="1">
              <a:buClr>
                <a:schemeClr val="tx2"/>
              </a:buClr>
              <a:buSzPct val="60000"/>
              <a:buFont typeface="Wingdings" pitchFamily="2" charset="2"/>
              <a:buChar char="q"/>
            </a:pPr>
            <a:r>
              <a:rPr lang="ca-ES" sz="1100" dirty="0" err="1" smtClean="0">
                <a:latin typeface="Tw Cen MT" pitchFamily="34" charset="0"/>
              </a:rPr>
              <a:t>Plugin</a:t>
            </a:r>
            <a:r>
              <a:rPr lang="ca-ES" sz="1100" dirty="0" smtClean="0">
                <a:latin typeface="Tw Cen MT" pitchFamily="34" charset="0"/>
              </a:rPr>
              <a:t> de jQuery  per validar els formularis en </a:t>
            </a:r>
            <a:r>
              <a:rPr lang="ca-ES" sz="1100" dirty="0" err="1" smtClean="0">
                <a:latin typeface="Tw Cen MT" pitchFamily="34" charset="0"/>
              </a:rPr>
              <a:t>javascript</a:t>
            </a:r>
            <a:endParaRPr lang="ca-ES" sz="1100" dirty="0" smtClean="0">
              <a:latin typeface="Tw Cen MT" pitchFamily="34" charset="0"/>
            </a:endParaRPr>
          </a:p>
          <a:p>
            <a:pPr>
              <a:buClr>
                <a:schemeClr val="tx2"/>
              </a:buClr>
              <a:buSzPct val="60000"/>
              <a:buFont typeface="Wingdings" pitchFamily="2" charset="2"/>
              <a:buChar char="q"/>
            </a:pPr>
            <a:r>
              <a:rPr lang="ca-ES" sz="1800" b="1" dirty="0" smtClean="0">
                <a:latin typeface="Tw Cen MT" pitchFamily="34" charset="0"/>
              </a:rPr>
              <a:t>jQuery </a:t>
            </a:r>
            <a:r>
              <a:rPr lang="ca-ES" sz="1800" b="1" dirty="0" err="1" smtClean="0">
                <a:latin typeface="Tw Cen MT" pitchFamily="34" charset="0"/>
              </a:rPr>
              <a:t>Tipsy</a:t>
            </a:r>
            <a:endParaRPr lang="ca-ES" sz="1800" b="1" dirty="0">
              <a:latin typeface="Tw Cen MT" pitchFamily="34" charset="0"/>
            </a:endParaRPr>
          </a:p>
          <a:p>
            <a:pPr lvl="1">
              <a:buClr>
                <a:schemeClr val="tx2"/>
              </a:buClr>
              <a:buSzPct val="60000"/>
              <a:buFont typeface="Wingdings" pitchFamily="2" charset="2"/>
              <a:buChar char="q"/>
            </a:pPr>
            <a:r>
              <a:rPr lang="ca-ES" sz="1100" dirty="0" smtClean="0">
                <a:latin typeface="Tw Cen MT" pitchFamily="34" charset="0"/>
              </a:rPr>
              <a:t>Serveix </a:t>
            </a:r>
            <a:r>
              <a:rPr lang="ca-ES" sz="1100" dirty="0">
                <a:latin typeface="Tw Cen MT" pitchFamily="34" charset="0"/>
              </a:rPr>
              <a:t>per posar títols d'ajuda a un objecte HTML i que es mostrin al passar el cursor per sobre d'aquest</a:t>
            </a:r>
            <a:r>
              <a:rPr lang="ca-ES" sz="1100" dirty="0" smtClean="0">
                <a:latin typeface="Tw Cen MT" pitchFamily="34" charset="0"/>
              </a:rPr>
              <a:t>.</a:t>
            </a:r>
            <a:endParaRPr lang="ca-ES" sz="1100" dirty="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12</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Tree>
    <p:extLst>
      <p:ext uri="{BB962C8B-B14F-4D97-AF65-F5344CB8AC3E}">
        <p14:creationId xmlns:p14="http://schemas.microsoft.com/office/powerpoint/2010/main" val="893273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Interfícies d’usuari</a:t>
            </a:r>
            <a:endParaRPr lang="ca-ES" dirty="0">
              <a:solidFill>
                <a:schemeClr val="bg1"/>
              </a:solidFill>
              <a:latin typeface="Tw Cen MT" pitchFamily="34" charset="0"/>
            </a:endParaRPr>
          </a:p>
        </p:txBody>
      </p:sp>
      <p:sp>
        <p:nvSpPr>
          <p:cNvPr id="3" name="2 Marcador de contenido"/>
          <p:cNvSpPr>
            <a:spLocks noGrp="1"/>
          </p:cNvSpPr>
          <p:nvPr>
            <p:ph idx="1"/>
          </p:nvPr>
        </p:nvSpPr>
        <p:spPr>
          <a:xfrm>
            <a:off x="457200" y="1340769"/>
            <a:ext cx="8229600" cy="432048"/>
          </a:xfrm>
        </p:spPr>
        <p:txBody>
          <a:bodyPr>
            <a:noAutofit/>
          </a:bodyPr>
          <a:lstStyle/>
          <a:p>
            <a:pPr>
              <a:buClr>
                <a:schemeClr val="tx2"/>
              </a:buClr>
              <a:buSzPct val="60000"/>
              <a:buFont typeface="Wingdings" pitchFamily="2" charset="2"/>
              <a:buChar char="q"/>
            </a:pPr>
            <a:r>
              <a:rPr lang="ca-ES" sz="2000" b="1" dirty="0" smtClean="0">
                <a:latin typeface="Tw Cen MT" pitchFamily="34" charset="0"/>
              </a:rPr>
              <a:t>Captures d'interfície gràfica</a:t>
            </a:r>
          </a:p>
          <a:p>
            <a:pPr marL="685800" lvl="1">
              <a:buClr>
                <a:schemeClr val="tx2"/>
              </a:buClr>
              <a:buSzPct val="60000"/>
              <a:buFont typeface="Wingdings" pitchFamily="2" charset="2"/>
              <a:buChar char="q"/>
            </a:pPr>
            <a:endParaRPr lang="es-ES_tradnl" sz="1200" dirty="0">
              <a:latin typeface="Tw Cen MT" pitchFamily="34" charset="0"/>
            </a:endParaRPr>
          </a:p>
          <a:p>
            <a:pPr marL="685800" lvl="1">
              <a:buClr>
                <a:schemeClr val="tx2"/>
              </a:buClr>
              <a:buSzPct val="60000"/>
              <a:buFont typeface="Wingdings" pitchFamily="2" charset="2"/>
              <a:buChar char="q"/>
            </a:pPr>
            <a:endParaRPr lang="ca-ES" sz="1200" dirty="0" smtClean="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13</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72000" y="2060848"/>
            <a:ext cx="3863049" cy="3170502"/>
          </a:xfrm>
          <a:prstGeom prst="rect">
            <a:avLst/>
          </a:prstGeom>
        </p:spPr>
      </p:pic>
      <p:pic>
        <p:nvPicPr>
          <p:cNvPr id="8" name="7 Imagen"/>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5850" y="2060848"/>
            <a:ext cx="3532738" cy="3170502"/>
          </a:xfrm>
          <a:prstGeom prst="rect">
            <a:avLst/>
          </a:prstGeom>
        </p:spPr>
      </p:pic>
      <p:sp>
        <p:nvSpPr>
          <p:cNvPr id="10" name="9 CuadroTexto"/>
          <p:cNvSpPr txBox="1"/>
          <p:nvPr/>
        </p:nvSpPr>
        <p:spPr>
          <a:xfrm>
            <a:off x="1636437" y="5231350"/>
            <a:ext cx="1731564" cy="338554"/>
          </a:xfrm>
          <a:prstGeom prst="rect">
            <a:avLst/>
          </a:prstGeom>
          <a:noFill/>
        </p:spPr>
        <p:txBody>
          <a:bodyPr wrap="none" rtlCol="0">
            <a:spAutoFit/>
          </a:bodyPr>
          <a:lstStyle/>
          <a:p>
            <a:r>
              <a:rPr lang="ca-ES" sz="1600" dirty="0" smtClean="0">
                <a:latin typeface="Tw Cen MT" pitchFamily="34" charset="0"/>
              </a:rPr>
              <a:t>Creació d’exàmens</a:t>
            </a:r>
            <a:endParaRPr lang="ca-ES" sz="1600" dirty="0">
              <a:latin typeface="Tw Cen MT" pitchFamily="34" charset="0"/>
            </a:endParaRPr>
          </a:p>
        </p:txBody>
      </p:sp>
      <p:sp>
        <p:nvSpPr>
          <p:cNvPr id="11" name="10 CuadroTexto"/>
          <p:cNvSpPr txBox="1"/>
          <p:nvPr/>
        </p:nvSpPr>
        <p:spPr>
          <a:xfrm>
            <a:off x="5637742" y="5231350"/>
            <a:ext cx="1383712" cy="338554"/>
          </a:xfrm>
          <a:prstGeom prst="rect">
            <a:avLst/>
          </a:prstGeom>
          <a:noFill/>
        </p:spPr>
        <p:txBody>
          <a:bodyPr wrap="none" rtlCol="0">
            <a:spAutoFit/>
          </a:bodyPr>
          <a:lstStyle/>
          <a:p>
            <a:r>
              <a:rPr lang="ca-ES" sz="1600" dirty="0" smtClean="0">
                <a:latin typeface="Tw Cen MT" pitchFamily="34" charset="0"/>
              </a:rPr>
              <a:t>Alta d’alumnes</a:t>
            </a:r>
            <a:endParaRPr lang="ca-ES" sz="1600" dirty="0">
              <a:latin typeface="Tw Cen MT" pitchFamily="34" charset="0"/>
            </a:endParaRPr>
          </a:p>
        </p:txBody>
      </p:sp>
    </p:spTree>
    <p:extLst>
      <p:ext uri="{BB962C8B-B14F-4D97-AF65-F5344CB8AC3E}">
        <p14:creationId xmlns:p14="http://schemas.microsoft.com/office/powerpoint/2010/main" val="31046063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Interfícies d’usuari</a:t>
            </a:r>
            <a:endParaRPr lang="ca-ES" dirty="0">
              <a:solidFill>
                <a:schemeClr val="bg1"/>
              </a:solidFill>
              <a:latin typeface="Tw Cen MT" pitchFamily="34" charset="0"/>
            </a:endParaRPr>
          </a:p>
        </p:txBody>
      </p:sp>
      <p:sp>
        <p:nvSpPr>
          <p:cNvPr id="3" name="2 Marcador de contenido"/>
          <p:cNvSpPr>
            <a:spLocks noGrp="1"/>
          </p:cNvSpPr>
          <p:nvPr>
            <p:ph idx="1"/>
          </p:nvPr>
        </p:nvSpPr>
        <p:spPr>
          <a:xfrm>
            <a:off x="457200" y="1340769"/>
            <a:ext cx="8229600" cy="432048"/>
          </a:xfrm>
        </p:spPr>
        <p:txBody>
          <a:bodyPr>
            <a:noAutofit/>
          </a:bodyPr>
          <a:lstStyle/>
          <a:p>
            <a:pPr>
              <a:buClr>
                <a:schemeClr val="tx2"/>
              </a:buClr>
              <a:buSzPct val="60000"/>
              <a:buFont typeface="Wingdings" pitchFamily="2" charset="2"/>
              <a:buChar char="q"/>
            </a:pPr>
            <a:r>
              <a:rPr lang="ca-ES" sz="2000" b="1" dirty="0" smtClean="0">
                <a:latin typeface="Tw Cen MT" pitchFamily="34" charset="0"/>
              </a:rPr>
              <a:t>Captures d'interfície gràfica</a:t>
            </a:r>
          </a:p>
          <a:p>
            <a:pPr marL="685800" lvl="1">
              <a:buClr>
                <a:schemeClr val="tx2"/>
              </a:buClr>
              <a:buSzPct val="60000"/>
              <a:buFont typeface="Wingdings" pitchFamily="2" charset="2"/>
              <a:buChar char="q"/>
            </a:pPr>
            <a:endParaRPr lang="es-ES_tradnl" sz="1200" dirty="0">
              <a:latin typeface="Tw Cen MT" pitchFamily="34" charset="0"/>
            </a:endParaRPr>
          </a:p>
          <a:p>
            <a:pPr marL="685800" lvl="1">
              <a:buClr>
                <a:schemeClr val="tx2"/>
              </a:buClr>
              <a:buSzPct val="60000"/>
              <a:buFont typeface="Wingdings" pitchFamily="2" charset="2"/>
              <a:buChar char="q"/>
            </a:pPr>
            <a:endParaRPr lang="ca-ES" sz="1200" dirty="0" smtClean="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14</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pic>
        <p:nvPicPr>
          <p:cNvPr id="6" name="5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545538" y="3789040"/>
            <a:ext cx="4932672" cy="1992432"/>
          </a:xfrm>
          <a:prstGeom prst="rect">
            <a:avLst/>
          </a:prstGeom>
        </p:spPr>
      </p:pic>
      <p:pic>
        <p:nvPicPr>
          <p:cNvPr id="8" name="7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35850" y="1916832"/>
            <a:ext cx="4493560" cy="1800200"/>
          </a:xfrm>
          <a:prstGeom prst="rect">
            <a:avLst/>
          </a:prstGeom>
        </p:spPr>
      </p:pic>
      <p:sp>
        <p:nvSpPr>
          <p:cNvPr id="10" name="9 CuadroTexto"/>
          <p:cNvSpPr txBox="1"/>
          <p:nvPr/>
        </p:nvSpPr>
        <p:spPr>
          <a:xfrm>
            <a:off x="5364088" y="2281383"/>
            <a:ext cx="2236510" cy="338554"/>
          </a:xfrm>
          <a:prstGeom prst="rect">
            <a:avLst/>
          </a:prstGeom>
          <a:noFill/>
        </p:spPr>
        <p:txBody>
          <a:bodyPr wrap="none" rtlCol="0">
            <a:spAutoFit/>
          </a:bodyPr>
          <a:lstStyle/>
          <a:p>
            <a:r>
              <a:rPr lang="ca-ES" sz="1600" dirty="0" smtClean="0">
                <a:latin typeface="Tw Cen MT" pitchFamily="34" charset="0"/>
              </a:rPr>
              <a:t>Exàmens acabats alumne</a:t>
            </a:r>
            <a:endParaRPr lang="ca-ES" sz="1600" dirty="0">
              <a:latin typeface="Tw Cen MT" pitchFamily="34" charset="0"/>
            </a:endParaRPr>
          </a:p>
        </p:txBody>
      </p:sp>
      <p:sp>
        <p:nvSpPr>
          <p:cNvPr id="11" name="10 CuadroTexto"/>
          <p:cNvSpPr txBox="1"/>
          <p:nvPr/>
        </p:nvSpPr>
        <p:spPr>
          <a:xfrm>
            <a:off x="967313" y="4615979"/>
            <a:ext cx="2421560" cy="338554"/>
          </a:xfrm>
          <a:prstGeom prst="rect">
            <a:avLst/>
          </a:prstGeom>
          <a:noFill/>
        </p:spPr>
        <p:txBody>
          <a:bodyPr wrap="none" rtlCol="0">
            <a:spAutoFit/>
          </a:bodyPr>
          <a:lstStyle/>
          <a:p>
            <a:r>
              <a:rPr lang="ca-ES" sz="1600" dirty="0" smtClean="0">
                <a:latin typeface="Tw Cen MT" pitchFamily="34" charset="0"/>
              </a:rPr>
              <a:t>Exàmens acabats professor</a:t>
            </a:r>
            <a:endParaRPr lang="ca-ES" sz="1600" dirty="0">
              <a:latin typeface="Tw Cen MT" pitchFamily="34" charset="0"/>
            </a:endParaRPr>
          </a:p>
        </p:txBody>
      </p:sp>
    </p:spTree>
    <p:extLst>
      <p:ext uri="{BB962C8B-B14F-4D97-AF65-F5344CB8AC3E}">
        <p14:creationId xmlns:p14="http://schemas.microsoft.com/office/powerpoint/2010/main" val="23929162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Procés d’implementació</a:t>
            </a:r>
            <a:endParaRPr lang="ca-ES" dirty="0">
              <a:solidFill>
                <a:schemeClr val="bg1"/>
              </a:solidFill>
              <a:latin typeface="Tw Cen MT" pitchFamily="34" charset="0"/>
            </a:endParaRPr>
          </a:p>
        </p:txBody>
      </p:sp>
      <p:sp>
        <p:nvSpPr>
          <p:cNvPr id="3" name="2 Marcador de contenido"/>
          <p:cNvSpPr>
            <a:spLocks noGrp="1"/>
          </p:cNvSpPr>
          <p:nvPr>
            <p:ph idx="1"/>
          </p:nvPr>
        </p:nvSpPr>
        <p:spPr>
          <a:xfrm>
            <a:off x="457200" y="1340768"/>
            <a:ext cx="8229600" cy="4785395"/>
          </a:xfrm>
        </p:spPr>
        <p:txBody>
          <a:bodyPr>
            <a:noAutofit/>
          </a:bodyPr>
          <a:lstStyle/>
          <a:p>
            <a:pPr>
              <a:buClr>
                <a:schemeClr val="tx2"/>
              </a:buClr>
              <a:buSzPct val="60000"/>
              <a:buFont typeface="Wingdings" pitchFamily="2" charset="2"/>
              <a:buChar char="q"/>
            </a:pPr>
            <a:r>
              <a:rPr lang="ca-ES" sz="1600" dirty="0">
                <a:latin typeface="Tw Cen MT" pitchFamily="34" charset="0"/>
              </a:rPr>
              <a:t>Primer s'ha codificat la plana principal de </a:t>
            </a:r>
            <a:r>
              <a:rPr lang="ca-ES" sz="1600" dirty="0" err="1">
                <a:latin typeface="Tw Cen MT" pitchFamily="34" charset="0"/>
              </a:rPr>
              <a:t>login</a:t>
            </a:r>
            <a:r>
              <a:rPr lang="ca-ES" sz="1600" dirty="0">
                <a:latin typeface="Tw Cen MT" pitchFamily="34" charset="0"/>
              </a:rPr>
              <a:t>, tot seguit s'ha creat un usuari administrador a la base de dades i s'ha codificat el panell de administració d'assignatures, alumnes i professors en aquest ordre. </a:t>
            </a:r>
            <a:endParaRPr lang="ca-ES" sz="1600" dirty="0" smtClean="0">
              <a:latin typeface="Tw Cen MT" pitchFamily="34" charset="0"/>
            </a:endParaRPr>
          </a:p>
          <a:p>
            <a:pPr>
              <a:buClr>
                <a:schemeClr val="tx2"/>
              </a:buClr>
              <a:buSzPct val="60000"/>
              <a:buFont typeface="Wingdings" pitchFamily="2" charset="2"/>
              <a:buChar char="q"/>
            </a:pPr>
            <a:endParaRPr lang="ca-ES" sz="800" dirty="0">
              <a:latin typeface="Tw Cen MT" pitchFamily="34" charset="0"/>
            </a:endParaRPr>
          </a:p>
          <a:p>
            <a:pPr>
              <a:buClr>
                <a:schemeClr val="tx2"/>
              </a:buClr>
              <a:buSzPct val="60000"/>
              <a:buFont typeface="Wingdings" pitchFamily="2" charset="2"/>
              <a:buChar char="q"/>
            </a:pPr>
            <a:r>
              <a:rPr lang="ca-ES" sz="1600" dirty="0">
                <a:latin typeface="Tw Cen MT" pitchFamily="34" charset="0"/>
              </a:rPr>
              <a:t>A partir d'aquí s'ha seguit amb la implementació del panell per a professors, codificant i dissenyant les planes per a llistar i crear exàmens</a:t>
            </a:r>
            <a:r>
              <a:rPr lang="ca-ES" sz="1600" dirty="0" smtClean="0">
                <a:latin typeface="Tw Cen MT" pitchFamily="34" charset="0"/>
              </a:rPr>
              <a:t>.</a:t>
            </a:r>
          </a:p>
          <a:p>
            <a:pPr>
              <a:buClr>
                <a:schemeClr val="tx2"/>
              </a:buClr>
              <a:buSzPct val="60000"/>
              <a:buFont typeface="Wingdings" pitchFamily="2" charset="2"/>
              <a:buChar char="q"/>
            </a:pPr>
            <a:endParaRPr lang="ca-ES" sz="800" dirty="0">
              <a:latin typeface="Tw Cen MT" pitchFamily="34" charset="0"/>
            </a:endParaRPr>
          </a:p>
          <a:p>
            <a:pPr>
              <a:buClr>
                <a:schemeClr val="tx2"/>
              </a:buClr>
              <a:buSzPct val="60000"/>
              <a:buFont typeface="Wingdings" pitchFamily="2" charset="2"/>
              <a:buChar char="q"/>
            </a:pPr>
            <a:r>
              <a:rPr lang="ca-ES" sz="1600" dirty="0">
                <a:latin typeface="Tw Cen MT" pitchFamily="34" charset="0"/>
              </a:rPr>
              <a:t>Com era necessari que algú realitzes els exàmens s'ha codificat i dissenyat el apartat dels alumnes amb els llistats i la realització d'exàmens</a:t>
            </a:r>
            <a:r>
              <a:rPr lang="ca-ES" sz="1600" dirty="0" smtClean="0">
                <a:latin typeface="Tw Cen MT" pitchFamily="34" charset="0"/>
              </a:rPr>
              <a:t>.</a:t>
            </a:r>
          </a:p>
          <a:p>
            <a:pPr>
              <a:buClr>
                <a:schemeClr val="tx2"/>
              </a:buClr>
              <a:buSzPct val="60000"/>
              <a:buFont typeface="Wingdings" pitchFamily="2" charset="2"/>
              <a:buChar char="q"/>
            </a:pPr>
            <a:endParaRPr lang="ca-ES" sz="800" dirty="0">
              <a:latin typeface="Tw Cen MT" pitchFamily="34" charset="0"/>
            </a:endParaRPr>
          </a:p>
          <a:p>
            <a:pPr>
              <a:buClr>
                <a:schemeClr val="tx2"/>
              </a:buClr>
              <a:buSzPct val="60000"/>
              <a:buFont typeface="Wingdings" pitchFamily="2" charset="2"/>
              <a:buChar char="q"/>
            </a:pPr>
            <a:r>
              <a:rPr lang="ca-ES" sz="1600" dirty="0">
                <a:latin typeface="Tw Cen MT" pitchFamily="34" charset="0"/>
              </a:rPr>
              <a:t>Amb això ja s'ha pogut seguir codificant les parts </a:t>
            </a:r>
            <a:r>
              <a:rPr lang="ca-ES" sz="1600" dirty="0" smtClean="0">
                <a:latin typeface="Tw Cen MT" pitchFamily="34" charset="0"/>
              </a:rPr>
              <a:t>restants </a:t>
            </a:r>
            <a:r>
              <a:rPr lang="ca-ES" sz="1600" dirty="0">
                <a:latin typeface="Tw Cen MT" pitchFamily="34" charset="0"/>
              </a:rPr>
              <a:t>de usuaris i professors</a:t>
            </a:r>
            <a:r>
              <a:rPr lang="ca-ES" sz="1600" dirty="0" smtClean="0">
                <a:latin typeface="Tw Cen MT" pitchFamily="34" charset="0"/>
              </a:rPr>
              <a:t>.</a:t>
            </a:r>
          </a:p>
          <a:p>
            <a:pPr>
              <a:buClr>
                <a:schemeClr val="tx2"/>
              </a:buClr>
              <a:buSzPct val="60000"/>
              <a:buFont typeface="Wingdings" pitchFamily="2" charset="2"/>
              <a:buChar char="q"/>
            </a:pPr>
            <a:endParaRPr lang="ca-ES" sz="800" dirty="0">
              <a:latin typeface="Tw Cen MT" pitchFamily="34" charset="0"/>
            </a:endParaRPr>
          </a:p>
          <a:p>
            <a:pPr>
              <a:buClr>
                <a:schemeClr val="tx2"/>
              </a:buClr>
              <a:buSzPct val="60000"/>
              <a:buFont typeface="Wingdings" pitchFamily="2" charset="2"/>
              <a:buChar char="q"/>
            </a:pPr>
            <a:r>
              <a:rPr lang="ca-ES" sz="1600" dirty="0">
                <a:latin typeface="Tw Cen MT" pitchFamily="34" charset="0"/>
              </a:rPr>
              <a:t>Per últim s'ha codificat el sistema de missatgeria que no estava del tot previst en un principi com a tal si no com un simple formulari que envies per </a:t>
            </a:r>
            <a:r>
              <a:rPr lang="ca-ES" sz="1600" dirty="0" err="1">
                <a:latin typeface="Tw Cen MT" pitchFamily="34" charset="0"/>
              </a:rPr>
              <a:t>mail</a:t>
            </a:r>
            <a:r>
              <a:rPr lang="ca-ES" sz="1600" dirty="0" smtClean="0">
                <a:latin typeface="Tw Cen MT" pitchFamily="34" charset="0"/>
              </a:rPr>
              <a:t>.</a:t>
            </a:r>
          </a:p>
          <a:p>
            <a:pPr>
              <a:buClr>
                <a:schemeClr val="tx2"/>
              </a:buClr>
              <a:buSzPct val="60000"/>
              <a:buFont typeface="Wingdings" pitchFamily="2" charset="2"/>
              <a:buChar char="q"/>
            </a:pPr>
            <a:endParaRPr lang="ca-ES" sz="800" dirty="0">
              <a:latin typeface="Tw Cen MT" pitchFamily="34" charset="0"/>
            </a:endParaRPr>
          </a:p>
          <a:p>
            <a:pPr>
              <a:buClr>
                <a:schemeClr val="tx2"/>
              </a:buClr>
              <a:buSzPct val="60000"/>
              <a:buFont typeface="Wingdings" pitchFamily="2" charset="2"/>
              <a:buChar char="q"/>
            </a:pPr>
            <a:r>
              <a:rPr lang="ca-ES" sz="1600" dirty="0">
                <a:latin typeface="Tw Cen MT" pitchFamily="34" charset="0"/>
              </a:rPr>
              <a:t>Ja amb tota la programació pràcticament acabada, s'ha canviat el text de les accions per icones, s'ha maquetat i arreglat tot de forma vistosa, i s'ha afegit llibreries </a:t>
            </a:r>
            <a:r>
              <a:rPr lang="ca-ES" sz="1600" dirty="0" err="1">
                <a:latin typeface="Tw Cen MT" pitchFamily="34" charset="0"/>
              </a:rPr>
              <a:t>js</a:t>
            </a:r>
            <a:r>
              <a:rPr lang="ca-ES" sz="1600" dirty="0">
                <a:latin typeface="Tw Cen MT" pitchFamily="34" charset="0"/>
              </a:rPr>
              <a:t> per millorar la usabilitat. Entre les que destaquen els </a:t>
            </a:r>
            <a:r>
              <a:rPr lang="ca-ES" sz="1600" dirty="0" err="1">
                <a:latin typeface="Tw Cen MT" pitchFamily="34" charset="0"/>
              </a:rPr>
              <a:t>tooltips</a:t>
            </a:r>
            <a:r>
              <a:rPr lang="ca-ES" sz="1600" dirty="0">
                <a:latin typeface="Tw Cen MT" pitchFamily="34" charset="0"/>
              </a:rPr>
              <a:t> dels icones, i els </a:t>
            </a:r>
            <a:r>
              <a:rPr lang="ca-ES" sz="1600" dirty="0" err="1">
                <a:latin typeface="Tw Cen MT" pitchFamily="34" charset="0"/>
              </a:rPr>
              <a:t>datepickers</a:t>
            </a:r>
            <a:r>
              <a:rPr lang="ca-ES" sz="1600" dirty="0">
                <a:latin typeface="Tw Cen MT" pitchFamily="34" charset="0"/>
              </a:rPr>
              <a:t> per seleccionar dates</a:t>
            </a:r>
            <a:r>
              <a:rPr lang="ca-ES" sz="1600" dirty="0" smtClean="0">
                <a:latin typeface="Tw Cen MT" pitchFamily="34" charset="0"/>
              </a:rPr>
              <a:t>.</a:t>
            </a:r>
            <a:endParaRPr lang="ca-ES" sz="1600" dirty="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15</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Tree>
    <p:extLst>
      <p:ext uri="{BB962C8B-B14F-4D97-AF65-F5344CB8AC3E}">
        <p14:creationId xmlns:p14="http://schemas.microsoft.com/office/powerpoint/2010/main" val="32189756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Requisits d'instal·lació</a:t>
            </a:r>
            <a:endParaRPr lang="ca-ES" dirty="0">
              <a:solidFill>
                <a:schemeClr val="bg1"/>
              </a:solidFill>
              <a:latin typeface="Tw Cen MT" pitchFamily="34" charset="0"/>
            </a:endParaRPr>
          </a:p>
        </p:txBody>
      </p:sp>
      <p:sp>
        <p:nvSpPr>
          <p:cNvPr id="3" name="2 Marcador de contenido"/>
          <p:cNvSpPr>
            <a:spLocks noGrp="1"/>
          </p:cNvSpPr>
          <p:nvPr>
            <p:ph idx="1"/>
          </p:nvPr>
        </p:nvSpPr>
        <p:spPr>
          <a:xfrm>
            <a:off x="457200" y="1556792"/>
            <a:ext cx="8229600" cy="4569371"/>
          </a:xfrm>
        </p:spPr>
        <p:txBody>
          <a:bodyPr>
            <a:noAutofit/>
          </a:bodyPr>
          <a:lstStyle/>
          <a:p>
            <a:pPr>
              <a:buClr>
                <a:schemeClr val="tx2"/>
              </a:buClr>
              <a:buSzPct val="60000"/>
              <a:buFont typeface="Wingdings" pitchFamily="2" charset="2"/>
              <a:buChar char="q"/>
            </a:pPr>
            <a:r>
              <a:rPr lang="ca-ES" sz="1600" dirty="0">
                <a:latin typeface="Tw Cen MT" pitchFamily="34" charset="0"/>
              </a:rPr>
              <a:t>Per al seu funcionament serà necessari un servidor amb suport</a:t>
            </a:r>
            <a:r>
              <a:rPr lang="ca-ES" sz="1600" dirty="0" smtClean="0">
                <a:latin typeface="Tw Cen MT" pitchFamily="34" charset="0"/>
              </a:rPr>
              <a:t>:</a:t>
            </a:r>
          </a:p>
          <a:p>
            <a:pPr>
              <a:buClr>
                <a:schemeClr val="tx2"/>
              </a:buClr>
              <a:buSzPct val="60000"/>
              <a:buFont typeface="Wingdings" pitchFamily="2" charset="2"/>
              <a:buChar char="q"/>
            </a:pPr>
            <a:endParaRPr lang="ca-ES" sz="1600" dirty="0">
              <a:latin typeface="Tw Cen MT" pitchFamily="34" charset="0"/>
            </a:endParaRPr>
          </a:p>
          <a:p>
            <a:pPr lvl="1">
              <a:buClr>
                <a:schemeClr val="tx2"/>
              </a:buClr>
              <a:buSzPct val="60000"/>
              <a:buFont typeface="Wingdings" pitchFamily="2" charset="2"/>
              <a:buChar char="q"/>
            </a:pPr>
            <a:r>
              <a:rPr lang="ca-ES" sz="1400" dirty="0" smtClean="0">
                <a:latin typeface="Tw Cen MT" pitchFamily="34" charset="0"/>
              </a:rPr>
              <a:t>PHP </a:t>
            </a:r>
            <a:r>
              <a:rPr lang="ca-ES" sz="1400" dirty="0">
                <a:latin typeface="Tw Cen MT" pitchFamily="34" charset="0"/>
              </a:rPr>
              <a:t>versió 5.3 o </a:t>
            </a:r>
            <a:r>
              <a:rPr lang="ca-ES" sz="1400" dirty="0" smtClean="0">
                <a:latin typeface="Tw Cen MT" pitchFamily="34" charset="0"/>
              </a:rPr>
              <a:t>superior.</a:t>
            </a:r>
          </a:p>
          <a:p>
            <a:pPr lvl="1">
              <a:buClr>
                <a:schemeClr val="tx2"/>
              </a:buClr>
              <a:buSzPct val="60000"/>
              <a:buFont typeface="Wingdings" pitchFamily="2" charset="2"/>
              <a:buChar char="q"/>
            </a:pPr>
            <a:endParaRPr lang="ca-ES" sz="1400" dirty="0">
              <a:latin typeface="Tw Cen MT" pitchFamily="34" charset="0"/>
            </a:endParaRPr>
          </a:p>
          <a:p>
            <a:pPr lvl="1">
              <a:buClr>
                <a:schemeClr val="tx2"/>
              </a:buClr>
              <a:buSzPct val="60000"/>
              <a:buFont typeface="Wingdings" pitchFamily="2" charset="2"/>
              <a:buChar char="q"/>
            </a:pPr>
            <a:r>
              <a:rPr lang="ca-ES" sz="1400" dirty="0" err="1" smtClean="0">
                <a:latin typeface="Tw Cen MT" pitchFamily="34" charset="0"/>
              </a:rPr>
              <a:t>Mysql</a:t>
            </a:r>
            <a:r>
              <a:rPr lang="ca-ES" sz="1400" dirty="0" smtClean="0">
                <a:latin typeface="Tw Cen MT" pitchFamily="34" charset="0"/>
              </a:rPr>
              <a:t> </a:t>
            </a:r>
            <a:r>
              <a:rPr lang="ca-ES" sz="1400" dirty="0">
                <a:latin typeface="Tw Cen MT" pitchFamily="34" charset="0"/>
              </a:rPr>
              <a:t>versió </a:t>
            </a:r>
            <a:r>
              <a:rPr lang="ca-ES" sz="1400" dirty="0" smtClean="0">
                <a:latin typeface="Tw Cen MT" pitchFamily="34" charset="0"/>
              </a:rPr>
              <a:t>5.X</a:t>
            </a:r>
          </a:p>
          <a:p>
            <a:pPr lvl="1">
              <a:buClr>
                <a:schemeClr val="tx2"/>
              </a:buClr>
              <a:buSzPct val="60000"/>
              <a:buFont typeface="Wingdings" pitchFamily="2" charset="2"/>
              <a:buChar char="q"/>
            </a:pPr>
            <a:endParaRPr lang="ca-ES" sz="1400" dirty="0">
              <a:latin typeface="Tw Cen MT" pitchFamily="34" charset="0"/>
            </a:endParaRPr>
          </a:p>
          <a:p>
            <a:pPr lvl="1">
              <a:buClr>
                <a:schemeClr val="tx2"/>
              </a:buClr>
              <a:buSzPct val="60000"/>
              <a:buFont typeface="Wingdings" pitchFamily="2" charset="2"/>
              <a:buChar char="q"/>
            </a:pPr>
            <a:r>
              <a:rPr lang="ca-ES" sz="1400" dirty="0" smtClean="0">
                <a:latin typeface="Tw Cen MT" pitchFamily="34" charset="0"/>
              </a:rPr>
              <a:t>Configurat </a:t>
            </a:r>
            <a:r>
              <a:rPr lang="ca-ES" sz="1400" dirty="0">
                <a:latin typeface="Tw Cen MT" pitchFamily="34" charset="0"/>
              </a:rPr>
              <a:t>el </a:t>
            </a:r>
            <a:r>
              <a:rPr lang="ca-ES" sz="1400" dirty="0" err="1">
                <a:latin typeface="Tw Cen MT" pitchFamily="34" charset="0"/>
              </a:rPr>
              <a:t>mail</a:t>
            </a:r>
            <a:r>
              <a:rPr lang="ca-ES" sz="1400" dirty="0">
                <a:latin typeface="Tw Cen MT" pitchFamily="34" charset="0"/>
              </a:rPr>
              <a:t> per l'ús de la funció </a:t>
            </a:r>
            <a:r>
              <a:rPr lang="ca-ES" sz="1400" dirty="0" err="1">
                <a:latin typeface="Tw Cen MT" pitchFamily="34" charset="0"/>
              </a:rPr>
              <a:t>mail</a:t>
            </a:r>
            <a:r>
              <a:rPr lang="ca-ES" sz="1400" dirty="0">
                <a:latin typeface="Tw Cen MT" pitchFamily="34" charset="0"/>
              </a:rPr>
              <a:t>() de </a:t>
            </a:r>
            <a:r>
              <a:rPr lang="ca-ES" sz="1400" dirty="0" err="1">
                <a:latin typeface="Tw Cen MT" pitchFamily="34" charset="0"/>
              </a:rPr>
              <a:t>php</a:t>
            </a:r>
            <a:r>
              <a:rPr lang="ca-ES" sz="1400" dirty="0" smtClean="0">
                <a:latin typeface="Tw Cen MT" pitchFamily="34" charset="0"/>
              </a:rPr>
              <a:t>.</a:t>
            </a:r>
          </a:p>
          <a:p>
            <a:pPr lvl="1">
              <a:buClr>
                <a:schemeClr val="tx2"/>
              </a:buClr>
              <a:buSzPct val="60000"/>
              <a:buFont typeface="Wingdings" pitchFamily="2" charset="2"/>
              <a:buChar char="q"/>
            </a:pPr>
            <a:endParaRPr lang="ca-ES" sz="1400" dirty="0">
              <a:latin typeface="Tw Cen MT" pitchFamily="34" charset="0"/>
            </a:endParaRPr>
          </a:p>
          <a:p>
            <a:pPr lvl="1">
              <a:buClr>
                <a:schemeClr val="tx2"/>
              </a:buClr>
              <a:buSzPct val="60000"/>
              <a:buFont typeface="Wingdings" pitchFamily="2" charset="2"/>
              <a:buChar char="q"/>
            </a:pPr>
            <a:r>
              <a:rPr lang="ca-ES" sz="1400" dirty="0" err="1" smtClean="0">
                <a:latin typeface="Tw Cen MT" pitchFamily="34" charset="0"/>
              </a:rPr>
              <a:t>Modul</a:t>
            </a:r>
            <a:r>
              <a:rPr lang="ca-ES" sz="1400" dirty="0" smtClean="0">
                <a:latin typeface="Tw Cen MT" pitchFamily="34" charset="0"/>
              </a:rPr>
              <a:t> </a:t>
            </a:r>
            <a:r>
              <a:rPr lang="ca-ES" sz="1400" dirty="0" err="1" smtClean="0">
                <a:latin typeface="Tw Cen MT" pitchFamily="34" charset="0"/>
              </a:rPr>
              <a:t>modrewrite</a:t>
            </a:r>
            <a:r>
              <a:rPr lang="ca-ES" sz="1400" dirty="0" smtClean="0">
                <a:latin typeface="Tw Cen MT" pitchFamily="34" charset="0"/>
              </a:rPr>
              <a:t> de </a:t>
            </a:r>
            <a:r>
              <a:rPr lang="ca-ES" sz="1400" dirty="0" err="1" smtClean="0">
                <a:latin typeface="Tw Cen MT" pitchFamily="34" charset="0"/>
              </a:rPr>
              <a:t>php</a:t>
            </a:r>
            <a:r>
              <a:rPr lang="ca-ES" sz="1400" dirty="0" smtClean="0">
                <a:latin typeface="Tw Cen MT" pitchFamily="34" charset="0"/>
              </a:rPr>
              <a:t> activat</a:t>
            </a:r>
          </a:p>
          <a:p>
            <a:pPr lvl="1">
              <a:buClr>
                <a:schemeClr val="tx2"/>
              </a:buClr>
              <a:buSzPct val="60000"/>
              <a:buFont typeface="Wingdings" pitchFamily="2" charset="2"/>
              <a:buChar char="q"/>
            </a:pPr>
            <a:endParaRPr lang="ca-ES" sz="1400" dirty="0">
              <a:latin typeface="Tw Cen MT" pitchFamily="34" charset="0"/>
            </a:endParaRPr>
          </a:p>
          <a:p>
            <a:pPr lvl="1">
              <a:buClr>
                <a:schemeClr val="tx2"/>
              </a:buClr>
              <a:buSzPct val="60000"/>
              <a:buFont typeface="Wingdings" pitchFamily="2" charset="2"/>
              <a:buChar char="q"/>
            </a:pPr>
            <a:r>
              <a:rPr lang="ca-ES" sz="1400" dirty="0" smtClean="0">
                <a:latin typeface="Tw Cen MT" pitchFamily="34" charset="0"/>
              </a:rPr>
              <a:t>Llibreries </a:t>
            </a:r>
            <a:r>
              <a:rPr lang="ca-ES" sz="1400" dirty="0" err="1" smtClean="0">
                <a:latin typeface="Tw Cen MT" pitchFamily="34" charset="0"/>
              </a:rPr>
              <a:t>mysql-php</a:t>
            </a:r>
            <a:endParaRPr lang="ca-ES" sz="1400" dirty="0" smtClean="0">
              <a:latin typeface="Tw Cen MT" pitchFamily="34" charset="0"/>
            </a:endParaRPr>
          </a:p>
          <a:p>
            <a:pPr lvl="1">
              <a:buClr>
                <a:schemeClr val="tx2"/>
              </a:buClr>
              <a:buSzPct val="60000"/>
              <a:buFont typeface="Wingdings" pitchFamily="2" charset="2"/>
              <a:buChar char="q"/>
            </a:pPr>
            <a:endParaRPr lang="ca-ES" sz="1200" dirty="0">
              <a:latin typeface="Tw Cen MT" pitchFamily="34" charset="0"/>
            </a:endParaRPr>
          </a:p>
          <a:p>
            <a:pPr lvl="1">
              <a:buClr>
                <a:schemeClr val="tx2"/>
              </a:buClr>
              <a:buSzPct val="60000"/>
              <a:buFont typeface="Wingdings" pitchFamily="2" charset="2"/>
              <a:buChar char="q"/>
            </a:pPr>
            <a:endParaRPr lang="ca-ES" sz="1200" dirty="0" smtClean="0">
              <a:latin typeface="Tw Cen MT" pitchFamily="34" charset="0"/>
            </a:endParaRPr>
          </a:p>
          <a:p>
            <a:pPr marL="0" indent="0">
              <a:buClr>
                <a:schemeClr val="tx2"/>
              </a:buClr>
              <a:buSzPct val="60000"/>
              <a:buNone/>
            </a:pPr>
            <a:endParaRPr lang="ca-ES" sz="1600" dirty="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16</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Tree>
    <p:extLst>
      <p:ext uri="{BB962C8B-B14F-4D97-AF65-F5344CB8AC3E}">
        <p14:creationId xmlns:p14="http://schemas.microsoft.com/office/powerpoint/2010/main" val="37579665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Conclusió</a:t>
            </a:r>
            <a:endParaRPr lang="ca-ES" dirty="0">
              <a:solidFill>
                <a:schemeClr val="bg1"/>
              </a:solidFill>
              <a:latin typeface="Tw Cen MT" pitchFamily="34" charset="0"/>
            </a:endParaRPr>
          </a:p>
        </p:txBody>
      </p:sp>
      <p:sp>
        <p:nvSpPr>
          <p:cNvPr id="3" name="2 Marcador de contenido"/>
          <p:cNvSpPr>
            <a:spLocks noGrp="1"/>
          </p:cNvSpPr>
          <p:nvPr>
            <p:ph idx="1"/>
          </p:nvPr>
        </p:nvSpPr>
        <p:spPr>
          <a:xfrm>
            <a:off x="457200" y="1340768"/>
            <a:ext cx="8229600" cy="4785395"/>
          </a:xfrm>
        </p:spPr>
        <p:txBody>
          <a:bodyPr>
            <a:noAutofit/>
          </a:bodyPr>
          <a:lstStyle/>
          <a:p>
            <a:pPr>
              <a:buClr>
                <a:schemeClr val="tx2"/>
              </a:buClr>
              <a:buSzPct val="60000"/>
              <a:buFont typeface="Wingdings" pitchFamily="2" charset="2"/>
              <a:buChar char="q"/>
            </a:pPr>
            <a:r>
              <a:rPr lang="ca-ES" sz="1600" dirty="0" smtClean="0">
                <a:latin typeface="Tw Cen MT" pitchFamily="34" charset="0"/>
              </a:rPr>
              <a:t>Ja per acabar, si repassem tot el desenvolupament del projecte i del TFC en si, es pot dir que s'ha complert amb tots els objectius proposats de bon començament. Tan a nivell de l'aplicatiu com a nivell personal.</a:t>
            </a:r>
          </a:p>
          <a:p>
            <a:pPr>
              <a:buClr>
                <a:schemeClr val="tx2"/>
              </a:buClr>
              <a:buSzPct val="60000"/>
              <a:buFont typeface="Wingdings" pitchFamily="2" charset="2"/>
              <a:buChar char="q"/>
            </a:pPr>
            <a:endParaRPr lang="ca-ES" sz="800" dirty="0" smtClean="0">
              <a:latin typeface="Tw Cen MT" pitchFamily="34" charset="0"/>
            </a:endParaRPr>
          </a:p>
          <a:p>
            <a:pPr>
              <a:buClr>
                <a:schemeClr val="tx2"/>
              </a:buClr>
              <a:buSzPct val="60000"/>
              <a:buFont typeface="Wingdings" pitchFamily="2" charset="2"/>
              <a:buChar char="q"/>
            </a:pPr>
            <a:r>
              <a:rPr lang="ca-ES" sz="1600" dirty="0" smtClean="0">
                <a:latin typeface="Tw Cen MT" pitchFamily="34" charset="0"/>
              </a:rPr>
              <a:t>A nivell personal em sento molt orgullós del que he aconseguit realitzant aquest TFC, no tan sols parir de 0 una aplicació web 100% funcional i que compleix els objectius marcats sinó també per el que he arribat a aprendre en matèria de:</a:t>
            </a:r>
          </a:p>
          <a:p>
            <a:pPr lvl="1">
              <a:buClr>
                <a:schemeClr val="tx2"/>
              </a:buClr>
              <a:buSzPct val="60000"/>
              <a:buFont typeface="Wingdings" pitchFamily="2" charset="2"/>
              <a:buChar char="q"/>
            </a:pPr>
            <a:r>
              <a:rPr lang="ca-ES" sz="1200" dirty="0" smtClean="0">
                <a:latin typeface="Tw Cen MT" pitchFamily="34" charset="0"/>
              </a:rPr>
              <a:t>Bases de dades: disseny, relacions, </a:t>
            </a:r>
            <a:r>
              <a:rPr lang="ca-ES" sz="1200" dirty="0" err="1" smtClean="0">
                <a:latin typeface="Tw Cen MT" pitchFamily="34" charset="0"/>
              </a:rPr>
              <a:t>joins</a:t>
            </a:r>
            <a:r>
              <a:rPr lang="ca-ES" sz="1200" dirty="0" smtClean="0">
                <a:latin typeface="Tw Cen MT" pitchFamily="34" charset="0"/>
              </a:rPr>
              <a:t> múltiples, transaccions, etc..</a:t>
            </a:r>
          </a:p>
          <a:p>
            <a:pPr lvl="1">
              <a:buClr>
                <a:schemeClr val="tx2"/>
              </a:buClr>
              <a:buSzPct val="60000"/>
              <a:buFont typeface="Wingdings" pitchFamily="2" charset="2"/>
              <a:buChar char="q"/>
            </a:pPr>
            <a:r>
              <a:rPr lang="ca-ES" sz="1200" dirty="0" smtClean="0">
                <a:latin typeface="Tw Cen MT" pitchFamily="34" charset="0"/>
              </a:rPr>
              <a:t>PHP i Codeigniter: em sento que coneix-ho molt millor aquest framework que presenta infinitat de possibilitat i extensions.</a:t>
            </a:r>
          </a:p>
          <a:p>
            <a:pPr lvl="1">
              <a:buClr>
                <a:schemeClr val="tx2"/>
              </a:buClr>
              <a:buSzPct val="60000"/>
              <a:buFont typeface="Wingdings" pitchFamily="2" charset="2"/>
              <a:buChar char="q"/>
            </a:pPr>
            <a:r>
              <a:rPr lang="ca-ES" sz="1200" dirty="0" smtClean="0">
                <a:latin typeface="Tw Cen MT" pitchFamily="34" charset="0"/>
              </a:rPr>
              <a:t>Disseny i maquetació: Es una àrea que no toco i que mai he portat bé i no esperava treure'n tan bon resultat. </a:t>
            </a:r>
          </a:p>
          <a:p>
            <a:pPr lvl="1">
              <a:buClr>
                <a:schemeClr val="tx2"/>
              </a:buClr>
              <a:buSzPct val="60000"/>
              <a:buFont typeface="Wingdings" pitchFamily="2" charset="2"/>
              <a:buChar char="q"/>
            </a:pPr>
            <a:endParaRPr lang="ca-ES" sz="800" dirty="0" smtClean="0">
              <a:latin typeface="Tw Cen MT" pitchFamily="34" charset="0"/>
            </a:endParaRPr>
          </a:p>
          <a:p>
            <a:pPr>
              <a:buClr>
                <a:schemeClr val="tx2"/>
              </a:buClr>
              <a:buSzPct val="60000"/>
              <a:buFont typeface="Wingdings" pitchFamily="2" charset="2"/>
              <a:buChar char="q"/>
            </a:pPr>
            <a:r>
              <a:rPr lang="ca-ES" sz="1600" dirty="0" smtClean="0">
                <a:latin typeface="Tw Cen MT" pitchFamily="34" charset="0"/>
              </a:rPr>
              <a:t>Es podria dir que la part mes costosa de tot el projecte a part de la codificació ha estat el Anàlisi de requisits, casos d'us, diagrames.. </a:t>
            </a:r>
          </a:p>
          <a:p>
            <a:pPr>
              <a:buClr>
                <a:schemeClr val="tx2"/>
              </a:buClr>
              <a:buSzPct val="60000"/>
              <a:buFont typeface="Wingdings" pitchFamily="2" charset="2"/>
              <a:buChar char="q"/>
            </a:pPr>
            <a:endParaRPr lang="ca-ES" sz="800" dirty="0" smtClean="0">
              <a:latin typeface="Tw Cen MT" pitchFamily="34" charset="0"/>
            </a:endParaRPr>
          </a:p>
          <a:p>
            <a:pPr>
              <a:buClr>
                <a:schemeClr val="tx2"/>
              </a:buClr>
              <a:buSzPct val="60000"/>
              <a:buFont typeface="Wingdings" pitchFamily="2" charset="2"/>
              <a:buChar char="q"/>
            </a:pPr>
            <a:r>
              <a:rPr lang="ca-ES" sz="1600" dirty="0" smtClean="0">
                <a:latin typeface="Tw Cen MT" pitchFamily="34" charset="0"/>
              </a:rPr>
              <a:t>En conclusió la valoració final es positiva, i tot i que al començament el vaig agafar una mica amb desgana, poc a poc al veure lo que anava sortint i naixent alguna cosa i que funcionava, m'enganxava més i més fins el punt de tirar-se'm el temps a sobre. </a:t>
            </a:r>
          </a:p>
          <a:p>
            <a:pPr>
              <a:buClr>
                <a:schemeClr val="tx2"/>
              </a:buClr>
              <a:buSzPct val="60000"/>
              <a:buFont typeface="Wingdings" pitchFamily="2" charset="2"/>
              <a:buChar char="q"/>
            </a:pPr>
            <a:endParaRPr lang="ca-ES" sz="800" dirty="0" smtClean="0">
              <a:latin typeface="Tw Cen MT" pitchFamily="34" charset="0"/>
            </a:endParaRPr>
          </a:p>
          <a:p>
            <a:pPr>
              <a:buClr>
                <a:schemeClr val="tx2"/>
              </a:buClr>
              <a:buSzPct val="60000"/>
              <a:buFont typeface="Wingdings" pitchFamily="2" charset="2"/>
              <a:buChar char="q"/>
            </a:pPr>
            <a:r>
              <a:rPr lang="ca-ES" sz="1600" dirty="0" smtClean="0">
                <a:latin typeface="Tw Cen MT" pitchFamily="34" charset="0"/>
              </a:rPr>
              <a:t>En resum m'hagués agradat disposar de més temps, però em sento orgullós de lo aconseguit. </a:t>
            </a:r>
            <a:endParaRPr lang="ca-ES" sz="1600" dirty="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17</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Tree>
    <p:extLst>
      <p:ext uri="{BB962C8B-B14F-4D97-AF65-F5344CB8AC3E}">
        <p14:creationId xmlns:p14="http://schemas.microsoft.com/office/powerpoint/2010/main" val="2501250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2674640" cy="778098"/>
          </a:xfrm>
        </p:spPr>
        <p:txBody>
          <a:bodyPr/>
          <a:lstStyle/>
          <a:p>
            <a:pPr marL="571500" indent="-571500" algn="l">
              <a:buSzPct val="80000"/>
              <a:buFont typeface="Wingdings" pitchFamily="2" charset="2"/>
              <a:buChar char="q"/>
            </a:pPr>
            <a:r>
              <a:rPr lang="ca-ES" dirty="0" smtClean="0">
                <a:solidFill>
                  <a:schemeClr val="bg1"/>
                </a:solidFill>
                <a:latin typeface="Tw Cen MT" pitchFamily="34" charset="0"/>
              </a:rPr>
              <a:t>Índex</a:t>
            </a:r>
            <a:endParaRPr lang="ca-ES" dirty="0">
              <a:solidFill>
                <a:schemeClr val="bg1"/>
              </a:solidFill>
              <a:latin typeface="Tw Cen MT" pitchFamily="34" charset="0"/>
            </a:endParaRPr>
          </a:p>
        </p:txBody>
      </p:sp>
      <p:sp>
        <p:nvSpPr>
          <p:cNvPr id="3" name="2 Marcador de contenido"/>
          <p:cNvSpPr>
            <a:spLocks noGrp="1"/>
          </p:cNvSpPr>
          <p:nvPr>
            <p:ph idx="1"/>
          </p:nvPr>
        </p:nvSpPr>
        <p:spPr>
          <a:xfrm>
            <a:off x="457200" y="1412776"/>
            <a:ext cx="8229600" cy="4713387"/>
          </a:xfrm>
        </p:spPr>
        <p:txBody>
          <a:bodyPr>
            <a:noAutofit/>
          </a:bodyPr>
          <a:lstStyle/>
          <a:p>
            <a:pPr>
              <a:buClr>
                <a:schemeClr val="tx2"/>
              </a:buClr>
              <a:buSzPct val="70000"/>
              <a:buFont typeface="Wingdings" pitchFamily="2" charset="2"/>
              <a:buChar char="q"/>
            </a:pPr>
            <a:r>
              <a:rPr lang="ca-ES" sz="2400" dirty="0" smtClean="0">
                <a:latin typeface="Tw Cen MT" pitchFamily="34" charset="0"/>
              </a:rPr>
              <a:t>Introducció</a:t>
            </a:r>
          </a:p>
          <a:p>
            <a:pPr>
              <a:buClr>
                <a:schemeClr val="tx2"/>
              </a:buClr>
              <a:buSzPct val="70000"/>
              <a:buFont typeface="Wingdings" pitchFamily="2" charset="2"/>
              <a:buChar char="q"/>
            </a:pPr>
            <a:r>
              <a:rPr lang="ca-ES" sz="2400" dirty="0" smtClean="0">
                <a:latin typeface="Tw Cen MT" pitchFamily="34" charset="0"/>
              </a:rPr>
              <a:t>Objectius del projecte</a:t>
            </a:r>
          </a:p>
          <a:p>
            <a:pPr>
              <a:buClr>
                <a:schemeClr val="tx2"/>
              </a:buClr>
              <a:buSzPct val="70000"/>
              <a:buFont typeface="Wingdings" pitchFamily="2" charset="2"/>
              <a:buChar char="q"/>
            </a:pPr>
            <a:r>
              <a:rPr lang="ca-ES" sz="2400" dirty="0" smtClean="0">
                <a:latin typeface="Tw Cen MT" pitchFamily="34" charset="0"/>
              </a:rPr>
              <a:t>Planificació </a:t>
            </a:r>
            <a:r>
              <a:rPr lang="ca-ES" sz="2400" dirty="0" err="1" smtClean="0">
                <a:latin typeface="Tw Cen MT" pitchFamily="34" charset="0"/>
              </a:rPr>
              <a:t>Gant</a:t>
            </a:r>
            <a:endParaRPr lang="ca-ES" sz="2400" dirty="0" smtClean="0">
              <a:latin typeface="Tw Cen MT" pitchFamily="34" charset="0"/>
            </a:endParaRPr>
          </a:p>
          <a:p>
            <a:pPr>
              <a:buClr>
                <a:schemeClr val="tx2"/>
              </a:buClr>
              <a:buSzPct val="70000"/>
              <a:buFont typeface="Wingdings" pitchFamily="2" charset="2"/>
              <a:buChar char="q"/>
            </a:pPr>
            <a:r>
              <a:rPr lang="ca-ES" sz="2400" dirty="0" smtClean="0">
                <a:latin typeface="Tw Cen MT" pitchFamily="34" charset="0"/>
              </a:rPr>
              <a:t>Actors i tasques del sistema</a:t>
            </a:r>
          </a:p>
          <a:p>
            <a:pPr>
              <a:buClr>
                <a:schemeClr val="tx2"/>
              </a:buClr>
              <a:buSzPct val="70000"/>
              <a:buFont typeface="Wingdings" pitchFamily="2" charset="2"/>
              <a:buChar char="q"/>
            </a:pPr>
            <a:r>
              <a:rPr lang="ca-ES" sz="2400" dirty="0" smtClean="0">
                <a:latin typeface="Tw Cen MT" pitchFamily="34" charset="0"/>
              </a:rPr>
              <a:t>Tecnologies utilitzades</a:t>
            </a:r>
          </a:p>
          <a:p>
            <a:pPr>
              <a:buClr>
                <a:schemeClr val="tx2"/>
              </a:buClr>
              <a:buSzPct val="70000"/>
              <a:buFont typeface="Wingdings" pitchFamily="2" charset="2"/>
              <a:buChar char="q"/>
            </a:pPr>
            <a:r>
              <a:rPr lang="ca-ES" sz="2400" dirty="0" smtClean="0">
                <a:latin typeface="Tw Cen MT" pitchFamily="34" charset="0"/>
              </a:rPr>
              <a:t>Llibreries i frameworks</a:t>
            </a:r>
          </a:p>
          <a:p>
            <a:pPr>
              <a:buClr>
                <a:schemeClr val="tx2"/>
              </a:buClr>
              <a:buSzPct val="70000"/>
              <a:buFont typeface="Wingdings" pitchFamily="2" charset="2"/>
              <a:buChar char="q"/>
            </a:pPr>
            <a:r>
              <a:rPr lang="ca-ES" sz="2400" dirty="0" smtClean="0">
                <a:latin typeface="Tw Cen MT" pitchFamily="34" charset="0"/>
              </a:rPr>
              <a:t>Interfícies</a:t>
            </a:r>
          </a:p>
          <a:p>
            <a:pPr>
              <a:buClr>
                <a:schemeClr val="tx2"/>
              </a:buClr>
              <a:buSzPct val="70000"/>
              <a:buFont typeface="Wingdings" pitchFamily="2" charset="2"/>
              <a:buChar char="q"/>
            </a:pPr>
            <a:r>
              <a:rPr lang="ca-ES" sz="2400" dirty="0" smtClean="0">
                <a:latin typeface="Tw Cen MT" pitchFamily="34" charset="0"/>
              </a:rPr>
              <a:t>Procés d'implementació</a:t>
            </a:r>
          </a:p>
          <a:p>
            <a:pPr>
              <a:buClr>
                <a:schemeClr val="tx2"/>
              </a:buClr>
              <a:buSzPct val="70000"/>
              <a:buFont typeface="Wingdings" pitchFamily="2" charset="2"/>
              <a:buChar char="q"/>
            </a:pPr>
            <a:r>
              <a:rPr lang="ca-ES" sz="2400" dirty="0" smtClean="0">
                <a:latin typeface="Tw Cen MT" pitchFamily="34" charset="0"/>
              </a:rPr>
              <a:t>Requisits de d'instal·lació</a:t>
            </a:r>
          </a:p>
          <a:p>
            <a:pPr>
              <a:buClr>
                <a:schemeClr val="tx2"/>
              </a:buClr>
              <a:buSzPct val="70000"/>
              <a:buFont typeface="Wingdings" pitchFamily="2" charset="2"/>
              <a:buChar char="q"/>
            </a:pPr>
            <a:r>
              <a:rPr lang="ca-ES" sz="2400" dirty="0" smtClean="0">
                <a:latin typeface="Tw Cen MT" pitchFamily="34" charset="0"/>
              </a:rPr>
              <a:t>Conclusió</a:t>
            </a:r>
            <a:endParaRPr lang="ca-ES" sz="2400" dirty="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2</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Tree>
    <p:extLst>
      <p:ext uri="{BB962C8B-B14F-4D97-AF65-F5344CB8AC3E}">
        <p14:creationId xmlns:p14="http://schemas.microsoft.com/office/powerpoint/2010/main" val="29753189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3754760"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Introducció</a:t>
            </a:r>
            <a:endParaRPr lang="ca-ES" dirty="0">
              <a:solidFill>
                <a:schemeClr val="bg1"/>
              </a:solidFill>
              <a:latin typeface="Tw Cen MT" pitchFamily="34" charset="0"/>
            </a:endParaRPr>
          </a:p>
        </p:txBody>
      </p:sp>
      <p:sp>
        <p:nvSpPr>
          <p:cNvPr id="3" name="2 Marcador de contenido"/>
          <p:cNvSpPr>
            <a:spLocks noGrp="1"/>
          </p:cNvSpPr>
          <p:nvPr>
            <p:ph idx="1"/>
          </p:nvPr>
        </p:nvSpPr>
        <p:spPr/>
        <p:txBody>
          <a:bodyPr>
            <a:noAutofit/>
          </a:bodyPr>
          <a:lstStyle/>
          <a:p>
            <a:pPr>
              <a:buClr>
                <a:schemeClr val="tx2"/>
              </a:buClr>
              <a:buSzPct val="60000"/>
              <a:buFont typeface="Wingdings" pitchFamily="2" charset="2"/>
              <a:buChar char="q"/>
            </a:pPr>
            <a:r>
              <a:rPr lang="ca-ES" sz="2000" dirty="0">
                <a:latin typeface="Tw Cen MT" pitchFamily="34" charset="0"/>
              </a:rPr>
              <a:t>El present treball final de carrera es centra en el desenvolupament d’aplicacions web per a treball col·laboratiu. D’entre les propostes de l’àrea s’ha escollit la realització de una aplicació web per a la correcció automàtica de proves de tipus test</a:t>
            </a:r>
            <a:r>
              <a:rPr lang="ca-ES" sz="2000" dirty="0" smtClean="0">
                <a:latin typeface="Tw Cen MT" pitchFamily="34" charset="0"/>
              </a:rPr>
              <a:t>.</a:t>
            </a:r>
            <a:endParaRPr lang="es-ES_tradnl" sz="2000" dirty="0" smtClean="0">
              <a:latin typeface="Tw Cen MT" pitchFamily="34" charset="0"/>
            </a:endParaRPr>
          </a:p>
          <a:p>
            <a:pPr>
              <a:buClr>
                <a:schemeClr val="tx2"/>
              </a:buClr>
              <a:buSzPct val="60000"/>
              <a:buFont typeface="Wingdings" pitchFamily="2" charset="2"/>
              <a:buChar char="q"/>
            </a:pPr>
            <a:endParaRPr lang="ca-ES" sz="2000" dirty="0" smtClean="0">
              <a:latin typeface="Tw Cen MT" pitchFamily="34" charset="0"/>
            </a:endParaRPr>
          </a:p>
          <a:p>
            <a:pPr>
              <a:buClr>
                <a:schemeClr val="tx2"/>
              </a:buClr>
              <a:buSzPct val="60000"/>
              <a:buFont typeface="Wingdings" pitchFamily="2" charset="2"/>
              <a:buChar char="q"/>
            </a:pPr>
            <a:r>
              <a:rPr lang="ca-ES" sz="2000" dirty="0">
                <a:latin typeface="Tw Cen MT" pitchFamily="34" charset="0"/>
              </a:rPr>
              <a:t>El projecte es centre en la creació d'una eina des de la qual es puguin crear proves de tipus test per part de docents, i es puguin realitzar per part dels alumnes</a:t>
            </a:r>
            <a:r>
              <a:rPr lang="ca-ES" sz="2000" dirty="0" smtClean="0">
                <a:latin typeface="Tw Cen MT" pitchFamily="34" charset="0"/>
              </a:rPr>
              <a:t>.</a:t>
            </a:r>
          </a:p>
          <a:p>
            <a:pPr>
              <a:buClr>
                <a:schemeClr val="tx2"/>
              </a:buClr>
              <a:buSzPct val="60000"/>
              <a:buFont typeface="Wingdings" pitchFamily="2" charset="2"/>
              <a:buChar char="q"/>
            </a:pPr>
            <a:endParaRPr lang="es-ES_tradnl" sz="2000" dirty="0">
              <a:latin typeface="Tw Cen MT" pitchFamily="34" charset="0"/>
            </a:endParaRPr>
          </a:p>
          <a:p>
            <a:pPr>
              <a:buClr>
                <a:schemeClr val="tx2"/>
              </a:buClr>
              <a:buSzPct val="60000"/>
              <a:buFont typeface="Wingdings" pitchFamily="2" charset="2"/>
              <a:buChar char="q"/>
            </a:pPr>
            <a:r>
              <a:rPr lang="ca-ES" sz="2000" dirty="0">
                <a:latin typeface="Tw Cen MT" pitchFamily="34" charset="0"/>
              </a:rPr>
              <a:t>Les proves s'han de corregir de forma automàtica. </a:t>
            </a:r>
            <a:endParaRPr lang="es-ES_tradnl" sz="2000" dirty="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3</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Tree>
    <p:extLst>
      <p:ext uri="{BB962C8B-B14F-4D97-AF65-F5344CB8AC3E}">
        <p14:creationId xmlns:p14="http://schemas.microsoft.com/office/powerpoint/2010/main" val="16482007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Objectius del projecte</a:t>
            </a:r>
            <a:endParaRPr lang="ca-ES" dirty="0">
              <a:solidFill>
                <a:schemeClr val="bg1"/>
              </a:solidFill>
              <a:latin typeface="Tw Cen MT" pitchFamily="34" charset="0"/>
            </a:endParaRPr>
          </a:p>
        </p:txBody>
      </p:sp>
      <p:sp>
        <p:nvSpPr>
          <p:cNvPr id="3" name="2 Marcador de contenido"/>
          <p:cNvSpPr>
            <a:spLocks noGrp="1"/>
          </p:cNvSpPr>
          <p:nvPr>
            <p:ph idx="1"/>
          </p:nvPr>
        </p:nvSpPr>
        <p:spPr/>
        <p:txBody>
          <a:bodyPr>
            <a:noAutofit/>
          </a:bodyPr>
          <a:lstStyle/>
          <a:p>
            <a:pPr lvl="0">
              <a:buClr>
                <a:schemeClr val="tx2"/>
              </a:buClr>
              <a:buSzPct val="80000"/>
              <a:buFont typeface="Wingdings" pitchFamily="2" charset="2"/>
              <a:buChar char="q"/>
            </a:pPr>
            <a:r>
              <a:rPr lang="ca-ES" sz="2000" dirty="0">
                <a:latin typeface="Tw Cen MT" pitchFamily="34" charset="0"/>
              </a:rPr>
              <a:t>Crear un sistema de gestió d'assignatures.</a:t>
            </a:r>
            <a:endParaRPr lang="es-ES_tradnl" sz="2000" dirty="0">
              <a:latin typeface="Tw Cen MT" pitchFamily="34" charset="0"/>
            </a:endParaRPr>
          </a:p>
          <a:p>
            <a:pPr lvl="0">
              <a:buClr>
                <a:schemeClr val="tx2"/>
              </a:buClr>
              <a:buSzPct val="80000"/>
              <a:buFont typeface="Wingdings" pitchFamily="2" charset="2"/>
              <a:buChar char="q"/>
            </a:pPr>
            <a:r>
              <a:rPr lang="ca-ES" sz="2000" dirty="0">
                <a:latin typeface="Tw Cen MT" pitchFamily="34" charset="0"/>
              </a:rPr>
              <a:t>Crear un sistema de gestió d'usuaris.</a:t>
            </a:r>
            <a:endParaRPr lang="es-ES_tradnl" sz="2000" dirty="0">
              <a:latin typeface="Tw Cen MT" pitchFamily="34" charset="0"/>
            </a:endParaRPr>
          </a:p>
          <a:p>
            <a:pPr lvl="0">
              <a:buClr>
                <a:schemeClr val="tx2"/>
              </a:buClr>
              <a:buSzPct val="80000"/>
              <a:buFont typeface="Wingdings" pitchFamily="2" charset="2"/>
              <a:buChar char="q"/>
            </a:pPr>
            <a:r>
              <a:rPr lang="ca-ES" sz="2000" dirty="0">
                <a:latin typeface="Tw Cen MT" pitchFamily="34" charset="0"/>
              </a:rPr>
              <a:t>Assignació d'assignatures als usuaris tipus alumne i professor.</a:t>
            </a:r>
            <a:endParaRPr lang="es-ES_tradnl" sz="2000" dirty="0">
              <a:latin typeface="Tw Cen MT" pitchFamily="34" charset="0"/>
            </a:endParaRPr>
          </a:p>
          <a:p>
            <a:pPr lvl="0">
              <a:buClr>
                <a:schemeClr val="tx2"/>
              </a:buClr>
              <a:buSzPct val="80000"/>
              <a:buFont typeface="Wingdings" pitchFamily="2" charset="2"/>
              <a:buChar char="q"/>
            </a:pPr>
            <a:r>
              <a:rPr lang="ca-ES" sz="2000" dirty="0">
                <a:latin typeface="Tw Cen MT" pitchFamily="34" charset="0"/>
              </a:rPr>
              <a:t>Sistema d'identificació i control de permisos segur.</a:t>
            </a:r>
            <a:endParaRPr lang="es-ES_tradnl" sz="2000" dirty="0">
              <a:latin typeface="Tw Cen MT" pitchFamily="34" charset="0"/>
            </a:endParaRPr>
          </a:p>
          <a:p>
            <a:pPr lvl="0">
              <a:buClr>
                <a:schemeClr val="tx2"/>
              </a:buClr>
              <a:buSzPct val="80000"/>
              <a:buFont typeface="Wingdings" pitchFamily="2" charset="2"/>
              <a:buChar char="q"/>
            </a:pPr>
            <a:r>
              <a:rPr lang="ca-ES" sz="2000" dirty="0">
                <a:latin typeface="Tw Cen MT" pitchFamily="34" charset="0"/>
              </a:rPr>
              <a:t>Creació, modificació i eliminació d'exàmens per part dels docents.</a:t>
            </a:r>
            <a:endParaRPr lang="es-ES_tradnl" sz="2000" dirty="0">
              <a:latin typeface="Tw Cen MT" pitchFamily="34" charset="0"/>
            </a:endParaRPr>
          </a:p>
          <a:p>
            <a:pPr lvl="0">
              <a:buClr>
                <a:schemeClr val="tx2"/>
              </a:buClr>
              <a:buSzPct val="80000"/>
              <a:buFont typeface="Wingdings" pitchFamily="2" charset="2"/>
              <a:buChar char="q"/>
            </a:pPr>
            <a:r>
              <a:rPr lang="ca-ES" sz="2000" dirty="0">
                <a:latin typeface="Tw Cen MT" pitchFamily="34" charset="0"/>
              </a:rPr>
              <a:t>Realització dels exàmens per part de l'alumnat.</a:t>
            </a:r>
            <a:endParaRPr lang="es-ES_tradnl" sz="2000" dirty="0">
              <a:latin typeface="Tw Cen MT" pitchFamily="34" charset="0"/>
            </a:endParaRPr>
          </a:p>
          <a:p>
            <a:pPr lvl="0">
              <a:buClr>
                <a:schemeClr val="tx2"/>
              </a:buClr>
              <a:buSzPct val="80000"/>
              <a:buFont typeface="Wingdings" pitchFamily="2" charset="2"/>
              <a:buChar char="q"/>
            </a:pPr>
            <a:r>
              <a:rPr lang="ca-ES" sz="2000" dirty="0">
                <a:latin typeface="Tw Cen MT" pitchFamily="34" charset="0"/>
              </a:rPr>
              <a:t>Programació d'un sistema de comparació de respostes per calcular la nota.</a:t>
            </a:r>
            <a:endParaRPr lang="es-ES_tradnl" sz="2000" dirty="0">
              <a:latin typeface="Tw Cen MT" pitchFamily="34" charset="0"/>
            </a:endParaRPr>
          </a:p>
          <a:p>
            <a:pPr lvl="0">
              <a:buClr>
                <a:schemeClr val="tx2"/>
              </a:buClr>
              <a:buSzPct val="80000"/>
              <a:buFont typeface="Wingdings" pitchFamily="2" charset="2"/>
              <a:buChar char="q"/>
            </a:pPr>
            <a:r>
              <a:rPr lang="ca-ES" sz="2000" dirty="0">
                <a:latin typeface="Tw Cen MT" pitchFamily="34" charset="0"/>
              </a:rPr>
              <a:t>Sistema de missatgeria interna entre docents i alumnat.</a:t>
            </a:r>
            <a:endParaRPr lang="es-ES_tradnl" sz="2000" dirty="0">
              <a:latin typeface="Tw Cen MT" pitchFamily="34" charset="0"/>
            </a:endParaRPr>
          </a:p>
          <a:p>
            <a:pPr lvl="0">
              <a:buClr>
                <a:schemeClr val="tx2"/>
              </a:buClr>
              <a:buSzPct val="80000"/>
              <a:buFont typeface="Wingdings" pitchFamily="2" charset="2"/>
              <a:buChar char="q"/>
            </a:pPr>
            <a:r>
              <a:rPr lang="ca-ES" sz="2000" dirty="0">
                <a:latin typeface="Tw Cen MT" pitchFamily="34" charset="0"/>
              </a:rPr>
              <a:t> Crear un entorn segur, còmode, agradable i intuïtiu. </a:t>
            </a:r>
            <a:endParaRPr lang="es-ES_tradnl" sz="2000" dirty="0">
              <a:latin typeface="Tw Cen MT" pitchFamily="34" charset="0"/>
            </a:endParaRPr>
          </a:p>
          <a:p>
            <a:pPr lvl="0">
              <a:buClr>
                <a:schemeClr val="tx2"/>
              </a:buClr>
              <a:buSzPct val="80000"/>
              <a:buFont typeface="Wingdings" pitchFamily="2" charset="2"/>
              <a:buChar char="q"/>
            </a:pPr>
            <a:r>
              <a:rPr lang="ca-ES" sz="2000" dirty="0">
                <a:latin typeface="Tw Cen MT" pitchFamily="34" charset="0"/>
              </a:rPr>
              <a:t>Implementar bones practiques i documentar codi.</a:t>
            </a:r>
            <a:endParaRPr lang="es-ES_tradnl" sz="2000" dirty="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4</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Tree>
    <p:extLst>
      <p:ext uri="{BB962C8B-B14F-4D97-AF65-F5344CB8AC3E}">
        <p14:creationId xmlns:p14="http://schemas.microsoft.com/office/powerpoint/2010/main" val="2468159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00323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Planificació </a:t>
            </a:r>
            <a:r>
              <a:rPr lang="ca-ES" dirty="0" err="1" smtClean="0">
                <a:solidFill>
                  <a:schemeClr val="bg1"/>
                </a:solidFill>
                <a:latin typeface="Tw Cen MT" pitchFamily="34" charset="0"/>
              </a:rPr>
              <a:t>Gant</a:t>
            </a:r>
            <a:endParaRPr lang="ca-ES" dirty="0">
              <a:solidFill>
                <a:schemeClr val="bg1"/>
              </a:solidFill>
              <a:latin typeface="Tw Cen MT" pitchFamily="34" charset="0"/>
            </a:endParaRPr>
          </a:p>
        </p:txBody>
      </p:sp>
      <p:sp>
        <p:nvSpPr>
          <p:cNvPr id="3" name="2 Marcador de contenido"/>
          <p:cNvSpPr>
            <a:spLocks noGrp="1"/>
          </p:cNvSpPr>
          <p:nvPr>
            <p:ph idx="1"/>
          </p:nvPr>
        </p:nvSpPr>
        <p:spPr>
          <a:xfrm>
            <a:off x="457200" y="1600201"/>
            <a:ext cx="8229600" cy="676672"/>
          </a:xfrm>
        </p:spPr>
        <p:txBody>
          <a:bodyPr>
            <a:noAutofit/>
          </a:bodyPr>
          <a:lstStyle/>
          <a:p>
            <a:pPr>
              <a:buClr>
                <a:schemeClr val="tx2"/>
              </a:buClr>
              <a:buSzPct val="60000"/>
              <a:buFont typeface="Wingdings" pitchFamily="2" charset="2"/>
              <a:buChar char="q"/>
            </a:pPr>
            <a:r>
              <a:rPr lang="ca-ES" sz="2000" dirty="0" smtClean="0">
                <a:latin typeface="Tw Cen MT" pitchFamily="34" charset="0"/>
              </a:rPr>
              <a:t>Per complir els objectius es va crear la </a:t>
            </a:r>
            <a:r>
              <a:rPr lang="ca-ES" sz="2000" dirty="0" err="1" smtClean="0">
                <a:latin typeface="Tw Cen MT" pitchFamily="34" charset="0"/>
              </a:rPr>
              <a:t>seguent</a:t>
            </a:r>
            <a:r>
              <a:rPr lang="ca-ES" sz="2000" dirty="0" smtClean="0">
                <a:latin typeface="Tw Cen MT" pitchFamily="34" charset="0"/>
              </a:rPr>
              <a:t> </a:t>
            </a:r>
            <a:r>
              <a:rPr lang="ca-ES" sz="2000" dirty="0" err="1" smtClean="0">
                <a:latin typeface="Tw Cen MT" pitchFamily="34" charset="0"/>
              </a:rPr>
              <a:t>temporitzacio</a:t>
            </a:r>
            <a:r>
              <a:rPr lang="ca-ES" sz="2000" dirty="0" smtClean="0">
                <a:latin typeface="Tw Cen MT" pitchFamily="34" charset="0"/>
              </a:rPr>
              <a:t>:</a:t>
            </a: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5</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pic>
        <p:nvPicPr>
          <p:cNvPr id="4" name="3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5576" y="2420888"/>
            <a:ext cx="7812360" cy="3138340"/>
          </a:xfrm>
          <a:prstGeom prst="rect">
            <a:avLst/>
          </a:prstGeom>
        </p:spPr>
      </p:pic>
    </p:spTree>
    <p:extLst>
      <p:ext uri="{BB962C8B-B14F-4D97-AF65-F5344CB8AC3E}">
        <p14:creationId xmlns:p14="http://schemas.microsoft.com/office/powerpoint/2010/main" val="13714052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Actors i tasques del sistema</a:t>
            </a:r>
            <a:endParaRPr lang="ca-ES" dirty="0">
              <a:solidFill>
                <a:schemeClr val="bg1"/>
              </a:solidFill>
              <a:latin typeface="Tw Cen MT" pitchFamily="34" charset="0"/>
            </a:endParaRPr>
          </a:p>
        </p:txBody>
      </p:sp>
      <p:sp>
        <p:nvSpPr>
          <p:cNvPr id="3" name="2 Marcador de contenido"/>
          <p:cNvSpPr>
            <a:spLocks noGrp="1"/>
          </p:cNvSpPr>
          <p:nvPr>
            <p:ph idx="1"/>
          </p:nvPr>
        </p:nvSpPr>
        <p:spPr/>
        <p:txBody>
          <a:bodyPr>
            <a:noAutofit/>
          </a:bodyPr>
          <a:lstStyle/>
          <a:p>
            <a:pPr>
              <a:buClr>
                <a:schemeClr val="tx2"/>
              </a:buClr>
              <a:buSzPct val="60000"/>
              <a:buFont typeface="Wingdings" pitchFamily="2" charset="2"/>
              <a:buChar char="q"/>
            </a:pPr>
            <a:r>
              <a:rPr lang="es-ES_tradnl" sz="2000" b="1" dirty="0" smtClean="0">
                <a:latin typeface="Tw Cen MT" pitchFamily="34" charset="0"/>
              </a:rPr>
              <a:t>Administrador</a:t>
            </a:r>
          </a:p>
          <a:p>
            <a:pPr marL="0" indent="0">
              <a:buClr>
                <a:schemeClr val="tx2"/>
              </a:buClr>
              <a:buSzPct val="60000"/>
              <a:buNone/>
            </a:pPr>
            <a:endParaRPr lang="es-ES_tradnl" sz="2000" b="1" dirty="0" smtClean="0"/>
          </a:p>
          <a:p>
            <a:pPr lvl="1">
              <a:buClr>
                <a:schemeClr val="tx2"/>
              </a:buClr>
              <a:buSzPct val="60000"/>
              <a:buFont typeface="Wingdings" pitchFamily="2" charset="2"/>
              <a:buChar char="q"/>
            </a:pPr>
            <a:r>
              <a:rPr lang="ca-ES" sz="1600" dirty="0" smtClean="0">
                <a:latin typeface="Tw Cen MT" pitchFamily="34" charset="0"/>
              </a:rPr>
              <a:t>Llistar alumnes</a:t>
            </a:r>
          </a:p>
          <a:p>
            <a:pPr lvl="1">
              <a:buClr>
                <a:schemeClr val="tx2"/>
              </a:buClr>
              <a:buSzPct val="60000"/>
              <a:buFont typeface="Wingdings" pitchFamily="2" charset="2"/>
              <a:buChar char="q"/>
            </a:pPr>
            <a:r>
              <a:rPr lang="ca-ES" sz="1600" dirty="0" smtClean="0">
                <a:latin typeface="Tw Cen MT" pitchFamily="34" charset="0"/>
              </a:rPr>
              <a:t>Alta, modificació i eliminació d’alumnes</a:t>
            </a:r>
          </a:p>
          <a:p>
            <a:pPr lvl="1">
              <a:buClr>
                <a:schemeClr val="tx2"/>
              </a:buClr>
              <a:buSzPct val="60000"/>
              <a:buFont typeface="Wingdings" pitchFamily="2" charset="2"/>
              <a:buChar char="q"/>
            </a:pPr>
            <a:endParaRPr lang="ca-ES" sz="1600" dirty="0">
              <a:latin typeface="Tw Cen MT" pitchFamily="34" charset="0"/>
            </a:endParaRPr>
          </a:p>
          <a:p>
            <a:pPr lvl="1">
              <a:buClr>
                <a:schemeClr val="tx2"/>
              </a:buClr>
              <a:buSzPct val="60000"/>
              <a:buFont typeface="Wingdings" pitchFamily="2" charset="2"/>
              <a:buChar char="q"/>
            </a:pPr>
            <a:r>
              <a:rPr lang="ca-ES" sz="1600" dirty="0" smtClean="0">
                <a:latin typeface="Tw Cen MT" pitchFamily="34" charset="0"/>
              </a:rPr>
              <a:t>Llistar professors</a:t>
            </a:r>
          </a:p>
          <a:p>
            <a:pPr lvl="1">
              <a:buClr>
                <a:schemeClr val="tx2"/>
              </a:buClr>
              <a:buSzPct val="60000"/>
              <a:buFont typeface="Wingdings" pitchFamily="2" charset="2"/>
              <a:buChar char="q"/>
            </a:pPr>
            <a:r>
              <a:rPr lang="ca-ES" sz="1600" dirty="0" smtClean="0">
                <a:latin typeface="Tw Cen MT" pitchFamily="34" charset="0"/>
              </a:rPr>
              <a:t>Alta, modificació i eliminació de professors</a:t>
            </a:r>
          </a:p>
          <a:p>
            <a:pPr lvl="1">
              <a:buClr>
                <a:schemeClr val="tx2"/>
              </a:buClr>
              <a:buSzPct val="60000"/>
              <a:buFont typeface="Wingdings" pitchFamily="2" charset="2"/>
              <a:buChar char="q"/>
            </a:pPr>
            <a:endParaRPr lang="ca-ES" sz="1600" dirty="0">
              <a:latin typeface="Tw Cen MT" pitchFamily="34" charset="0"/>
            </a:endParaRPr>
          </a:p>
          <a:p>
            <a:pPr lvl="1">
              <a:buClr>
                <a:schemeClr val="tx2"/>
              </a:buClr>
              <a:buSzPct val="60000"/>
              <a:buFont typeface="Wingdings" pitchFamily="2" charset="2"/>
              <a:buChar char="q"/>
            </a:pPr>
            <a:r>
              <a:rPr lang="ca-ES" sz="1600" dirty="0" smtClean="0">
                <a:latin typeface="Tw Cen MT" pitchFamily="34" charset="0"/>
              </a:rPr>
              <a:t>Llistar Assignatures</a:t>
            </a:r>
          </a:p>
          <a:p>
            <a:pPr lvl="1">
              <a:buClr>
                <a:schemeClr val="tx2"/>
              </a:buClr>
              <a:buSzPct val="60000"/>
              <a:buFont typeface="Wingdings" pitchFamily="2" charset="2"/>
              <a:buChar char="q"/>
            </a:pPr>
            <a:r>
              <a:rPr lang="ca-ES" sz="1600" dirty="0" smtClean="0">
                <a:latin typeface="Tw Cen MT" pitchFamily="34" charset="0"/>
              </a:rPr>
              <a:t>Alta, modificació i eliminació d’assignatures</a:t>
            </a:r>
          </a:p>
          <a:p>
            <a:pPr lvl="1">
              <a:buClr>
                <a:schemeClr val="tx2"/>
              </a:buClr>
              <a:buSzPct val="60000"/>
              <a:buFont typeface="Wingdings" pitchFamily="2" charset="2"/>
              <a:buChar char="q"/>
            </a:pPr>
            <a:endParaRPr lang="ca-ES" sz="1600" dirty="0">
              <a:latin typeface="Tw Cen MT" pitchFamily="34" charset="0"/>
            </a:endParaRPr>
          </a:p>
          <a:p>
            <a:pPr lvl="1">
              <a:buClr>
                <a:schemeClr val="tx2"/>
              </a:buClr>
              <a:buSzPct val="60000"/>
              <a:buFont typeface="Wingdings" pitchFamily="2" charset="2"/>
              <a:buChar char="q"/>
            </a:pPr>
            <a:r>
              <a:rPr lang="ca-ES" sz="1600" dirty="0">
                <a:latin typeface="Tw Cen MT" pitchFamily="34" charset="0"/>
              </a:rPr>
              <a:t>Modificar la contrasenya d'accés al sistema </a:t>
            </a:r>
          </a:p>
          <a:p>
            <a:pPr lvl="1">
              <a:buClr>
                <a:schemeClr val="tx2"/>
              </a:buClr>
              <a:buSzPct val="60000"/>
              <a:buFont typeface="Wingdings" pitchFamily="2" charset="2"/>
              <a:buChar char="q"/>
            </a:pPr>
            <a:endParaRPr lang="ca-ES" sz="1600" dirty="0" smtClean="0">
              <a:latin typeface="Tw Cen MT" pitchFamily="34" charset="0"/>
            </a:endParaRPr>
          </a:p>
          <a:p>
            <a:pPr lvl="1">
              <a:buClr>
                <a:schemeClr val="tx2"/>
              </a:buClr>
              <a:buSzPct val="60000"/>
              <a:buFont typeface="Wingdings" pitchFamily="2" charset="2"/>
              <a:buChar char="q"/>
            </a:pPr>
            <a:endParaRPr lang="ca-ES" sz="1600" dirty="0" smtClean="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6</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Tree>
    <p:extLst>
      <p:ext uri="{BB962C8B-B14F-4D97-AF65-F5344CB8AC3E}">
        <p14:creationId xmlns:p14="http://schemas.microsoft.com/office/powerpoint/2010/main" val="1920990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Actors i tasques del sistema</a:t>
            </a:r>
            <a:endParaRPr lang="ca-ES" dirty="0">
              <a:solidFill>
                <a:schemeClr val="bg1"/>
              </a:solidFill>
              <a:latin typeface="Tw Cen MT" pitchFamily="34" charset="0"/>
            </a:endParaRPr>
          </a:p>
        </p:txBody>
      </p:sp>
      <p:sp>
        <p:nvSpPr>
          <p:cNvPr id="3" name="2 Marcador de contenido"/>
          <p:cNvSpPr>
            <a:spLocks noGrp="1"/>
          </p:cNvSpPr>
          <p:nvPr>
            <p:ph idx="1"/>
          </p:nvPr>
        </p:nvSpPr>
        <p:spPr/>
        <p:txBody>
          <a:bodyPr>
            <a:noAutofit/>
          </a:bodyPr>
          <a:lstStyle/>
          <a:p>
            <a:pPr>
              <a:buClr>
                <a:schemeClr val="tx2"/>
              </a:buClr>
              <a:buSzPct val="60000"/>
              <a:buFont typeface="Wingdings" pitchFamily="2" charset="2"/>
              <a:buChar char="q"/>
            </a:pPr>
            <a:r>
              <a:rPr lang="ca-ES" sz="2000" b="1" dirty="0" smtClean="0">
                <a:latin typeface="Tw Cen MT" pitchFamily="34" charset="0"/>
              </a:rPr>
              <a:t>Professors</a:t>
            </a:r>
          </a:p>
          <a:p>
            <a:pPr>
              <a:buClr>
                <a:schemeClr val="tx2"/>
              </a:buClr>
              <a:buSzPct val="60000"/>
              <a:buFont typeface="Wingdings" pitchFamily="2" charset="2"/>
              <a:buChar char="q"/>
            </a:pPr>
            <a:endParaRPr lang="ca-ES" sz="2000" b="1" dirty="0" smtClean="0"/>
          </a:p>
          <a:p>
            <a:pPr lvl="1">
              <a:buClr>
                <a:schemeClr val="tx2"/>
              </a:buClr>
              <a:buSzPct val="60000"/>
              <a:buFont typeface="Wingdings" pitchFamily="2" charset="2"/>
              <a:buChar char="q"/>
            </a:pPr>
            <a:r>
              <a:rPr lang="ca-ES" sz="1600" dirty="0" smtClean="0">
                <a:latin typeface="Tw Cen MT" pitchFamily="34" charset="0"/>
              </a:rPr>
              <a:t>Llistar exàmens actius i acabats</a:t>
            </a:r>
          </a:p>
          <a:p>
            <a:pPr lvl="1">
              <a:buClr>
                <a:schemeClr val="tx2"/>
              </a:buClr>
              <a:buSzPct val="60000"/>
              <a:buFont typeface="Wingdings" pitchFamily="2" charset="2"/>
              <a:buChar char="q"/>
            </a:pPr>
            <a:r>
              <a:rPr lang="ca-ES" sz="1600" dirty="0" smtClean="0">
                <a:latin typeface="Tw Cen MT" pitchFamily="34" charset="0"/>
              </a:rPr>
              <a:t>Crear examen introduint preguntes i respostes correctes</a:t>
            </a:r>
          </a:p>
          <a:p>
            <a:pPr lvl="1">
              <a:buClr>
                <a:schemeClr val="tx2"/>
              </a:buClr>
              <a:buSzPct val="60000"/>
              <a:buFont typeface="Wingdings" pitchFamily="2" charset="2"/>
              <a:buChar char="q"/>
            </a:pPr>
            <a:r>
              <a:rPr lang="ca-ES" sz="1600" dirty="0" smtClean="0">
                <a:latin typeface="Tw Cen MT" pitchFamily="34" charset="0"/>
              </a:rPr>
              <a:t>Modificar examen</a:t>
            </a:r>
          </a:p>
          <a:p>
            <a:pPr lvl="1">
              <a:buClr>
                <a:schemeClr val="tx2"/>
              </a:buClr>
              <a:buSzPct val="60000"/>
              <a:buFont typeface="Wingdings" pitchFamily="2" charset="2"/>
              <a:buChar char="q"/>
            </a:pPr>
            <a:r>
              <a:rPr lang="ca-ES" sz="1600" dirty="0" smtClean="0">
                <a:latin typeface="Tw Cen MT" pitchFamily="34" charset="0"/>
              </a:rPr>
              <a:t>Eliminar examen</a:t>
            </a:r>
          </a:p>
          <a:p>
            <a:pPr lvl="1">
              <a:buClr>
                <a:schemeClr val="tx2"/>
              </a:buClr>
              <a:buSzPct val="60000"/>
              <a:buFont typeface="Wingdings" pitchFamily="2" charset="2"/>
              <a:buChar char="q"/>
            </a:pPr>
            <a:r>
              <a:rPr lang="ca-ES" sz="1600" dirty="0" smtClean="0">
                <a:latin typeface="Tw Cen MT" pitchFamily="34" charset="0"/>
              </a:rPr>
              <a:t>Tancar examen i publicar notes d’alumnes</a:t>
            </a:r>
          </a:p>
          <a:p>
            <a:pPr lvl="1">
              <a:buClr>
                <a:schemeClr val="tx2"/>
              </a:buClr>
              <a:buSzPct val="60000"/>
              <a:buFont typeface="Wingdings" pitchFamily="2" charset="2"/>
              <a:buChar char="q"/>
            </a:pPr>
            <a:r>
              <a:rPr lang="ca-ES" sz="1600" dirty="0" smtClean="0">
                <a:latin typeface="Tw Cen MT" pitchFamily="34" charset="0"/>
              </a:rPr>
              <a:t>Veure resum de notes d’un examen</a:t>
            </a:r>
          </a:p>
          <a:p>
            <a:pPr lvl="1">
              <a:buClr>
                <a:schemeClr val="tx2"/>
              </a:buClr>
              <a:buSzPct val="60000"/>
              <a:buFont typeface="Wingdings" pitchFamily="2" charset="2"/>
              <a:buChar char="q"/>
            </a:pPr>
            <a:r>
              <a:rPr lang="ca-ES" sz="1600" dirty="0" smtClean="0">
                <a:latin typeface="Tw Cen MT" pitchFamily="34" charset="0"/>
              </a:rPr>
              <a:t>Veure correcció del examen d’un alumne (respostes correctes i incorrectes)</a:t>
            </a:r>
          </a:p>
          <a:p>
            <a:pPr lvl="1">
              <a:buClr>
                <a:schemeClr val="tx2"/>
              </a:buClr>
              <a:buSzPct val="60000"/>
              <a:buFont typeface="Wingdings" pitchFamily="2" charset="2"/>
              <a:buChar char="q"/>
            </a:pPr>
            <a:r>
              <a:rPr lang="ca-ES" sz="1600" dirty="0" smtClean="0">
                <a:latin typeface="Tw Cen MT" pitchFamily="34" charset="0"/>
              </a:rPr>
              <a:t>Enviar missatges al alumnes que han realitzat els exàmens</a:t>
            </a:r>
          </a:p>
          <a:p>
            <a:pPr lvl="1">
              <a:buClr>
                <a:schemeClr val="tx2"/>
              </a:buClr>
              <a:buSzPct val="60000"/>
              <a:buFont typeface="Wingdings" pitchFamily="2" charset="2"/>
              <a:buChar char="q"/>
            </a:pPr>
            <a:r>
              <a:rPr lang="ca-ES" sz="1600" dirty="0" smtClean="0">
                <a:latin typeface="Tw Cen MT" pitchFamily="34" charset="0"/>
              </a:rPr>
              <a:t>Llistar missatges enviat</a:t>
            </a:r>
          </a:p>
          <a:p>
            <a:pPr lvl="1">
              <a:buClr>
                <a:schemeClr val="tx2"/>
              </a:buClr>
              <a:buSzPct val="60000"/>
              <a:buFont typeface="Wingdings" pitchFamily="2" charset="2"/>
              <a:buChar char="q"/>
            </a:pPr>
            <a:r>
              <a:rPr lang="ca-ES" sz="1600" dirty="0" smtClean="0">
                <a:latin typeface="Tw Cen MT" pitchFamily="34" charset="0"/>
              </a:rPr>
              <a:t>Llistar missatges rebuts</a:t>
            </a:r>
          </a:p>
          <a:p>
            <a:pPr lvl="1">
              <a:buClr>
                <a:schemeClr val="tx2"/>
              </a:buClr>
              <a:buSzPct val="60000"/>
              <a:buFont typeface="Wingdings" pitchFamily="2" charset="2"/>
              <a:buChar char="q"/>
            </a:pPr>
            <a:r>
              <a:rPr lang="ca-ES" sz="1600" dirty="0" smtClean="0">
                <a:latin typeface="Tw Cen MT" pitchFamily="34" charset="0"/>
              </a:rPr>
              <a:t>Respondre missatge</a:t>
            </a:r>
          </a:p>
          <a:p>
            <a:pPr lvl="1">
              <a:buClr>
                <a:schemeClr val="tx2"/>
              </a:buClr>
              <a:buSzPct val="60000"/>
              <a:buFont typeface="Wingdings" pitchFamily="2" charset="2"/>
              <a:buChar char="q"/>
            </a:pPr>
            <a:r>
              <a:rPr lang="ca-ES" sz="1600" dirty="0" smtClean="0">
                <a:latin typeface="Tw Cen MT" pitchFamily="34" charset="0"/>
              </a:rPr>
              <a:t>Modificar la contrasenya d'accés al sistema </a:t>
            </a: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7</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Tree>
    <p:extLst>
      <p:ext uri="{BB962C8B-B14F-4D97-AF65-F5344CB8AC3E}">
        <p14:creationId xmlns:p14="http://schemas.microsoft.com/office/powerpoint/2010/main" val="17228826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Actors i tasques del sistema</a:t>
            </a:r>
            <a:endParaRPr lang="ca-ES" dirty="0">
              <a:solidFill>
                <a:schemeClr val="bg1"/>
              </a:solidFill>
              <a:latin typeface="Tw Cen MT" pitchFamily="34" charset="0"/>
            </a:endParaRPr>
          </a:p>
        </p:txBody>
      </p:sp>
      <p:sp>
        <p:nvSpPr>
          <p:cNvPr id="3" name="2 Marcador de contenido"/>
          <p:cNvSpPr>
            <a:spLocks noGrp="1"/>
          </p:cNvSpPr>
          <p:nvPr>
            <p:ph idx="1"/>
          </p:nvPr>
        </p:nvSpPr>
        <p:spPr/>
        <p:txBody>
          <a:bodyPr>
            <a:noAutofit/>
          </a:bodyPr>
          <a:lstStyle/>
          <a:p>
            <a:pPr>
              <a:buClr>
                <a:schemeClr val="tx2"/>
              </a:buClr>
              <a:buSzPct val="60000"/>
              <a:buFont typeface="Wingdings" pitchFamily="2" charset="2"/>
              <a:buChar char="q"/>
            </a:pPr>
            <a:r>
              <a:rPr lang="ca-ES" sz="2000" b="1" dirty="0" smtClean="0">
                <a:latin typeface="Tw Cen MT" pitchFamily="34" charset="0"/>
              </a:rPr>
              <a:t>Alumnes</a:t>
            </a:r>
          </a:p>
          <a:p>
            <a:pPr>
              <a:buClr>
                <a:schemeClr val="tx2"/>
              </a:buClr>
              <a:buSzPct val="60000"/>
              <a:buFont typeface="Wingdings" pitchFamily="2" charset="2"/>
              <a:buChar char="q"/>
            </a:pPr>
            <a:endParaRPr lang="ca-ES" sz="2000" b="1" dirty="0" smtClean="0"/>
          </a:p>
          <a:p>
            <a:pPr lvl="1">
              <a:buClr>
                <a:schemeClr val="tx2"/>
              </a:buClr>
              <a:buSzPct val="60000"/>
              <a:buFont typeface="Wingdings" pitchFamily="2" charset="2"/>
              <a:buChar char="q"/>
            </a:pPr>
            <a:r>
              <a:rPr lang="ca-ES" sz="1600" dirty="0" smtClean="0">
                <a:latin typeface="Tw Cen MT" pitchFamily="34" charset="0"/>
              </a:rPr>
              <a:t>Llistar exàmens actius i acabats</a:t>
            </a:r>
          </a:p>
          <a:p>
            <a:pPr lvl="1">
              <a:buClr>
                <a:schemeClr val="tx2"/>
              </a:buClr>
              <a:buSzPct val="60000"/>
              <a:buFont typeface="Wingdings" pitchFamily="2" charset="2"/>
              <a:buChar char="q"/>
            </a:pPr>
            <a:r>
              <a:rPr lang="ca-ES" sz="1600" dirty="0" smtClean="0">
                <a:latin typeface="Tw Cen MT" pitchFamily="34" charset="0"/>
              </a:rPr>
              <a:t>Resoldre examen actiu dins les dates marcades</a:t>
            </a:r>
          </a:p>
          <a:p>
            <a:pPr lvl="1">
              <a:buClr>
                <a:schemeClr val="tx2"/>
              </a:buClr>
              <a:buSzPct val="60000"/>
              <a:buFont typeface="Wingdings" pitchFamily="2" charset="2"/>
              <a:buChar char="q"/>
            </a:pPr>
            <a:r>
              <a:rPr lang="ca-ES" sz="1600" dirty="0" smtClean="0">
                <a:latin typeface="Tw Cen MT" pitchFamily="34" charset="0"/>
              </a:rPr>
              <a:t>Veure nota d’examen corregit</a:t>
            </a:r>
          </a:p>
          <a:p>
            <a:pPr lvl="1">
              <a:buClr>
                <a:schemeClr val="tx2"/>
              </a:buClr>
              <a:buSzPct val="60000"/>
              <a:buFont typeface="Wingdings" pitchFamily="2" charset="2"/>
              <a:buChar char="q"/>
            </a:pPr>
            <a:r>
              <a:rPr lang="ca-ES" sz="1600" dirty="0" smtClean="0">
                <a:latin typeface="Tw Cen MT" pitchFamily="34" charset="0"/>
              </a:rPr>
              <a:t>Veure la correcció en detall del examen </a:t>
            </a:r>
            <a:r>
              <a:rPr lang="ca-ES" sz="1600" dirty="0">
                <a:latin typeface="Tw Cen MT" pitchFamily="34" charset="0"/>
              </a:rPr>
              <a:t>(respostes correctes i incorrectes)</a:t>
            </a:r>
            <a:endParaRPr lang="ca-ES" sz="1600" dirty="0" smtClean="0">
              <a:latin typeface="Tw Cen MT" pitchFamily="34" charset="0"/>
            </a:endParaRPr>
          </a:p>
          <a:p>
            <a:pPr lvl="1">
              <a:buClr>
                <a:schemeClr val="tx2"/>
              </a:buClr>
              <a:buSzPct val="60000"/>
              <a:buFont typeface="Wingdings" pitchFamily="2" charset="2"/>
              <a:buChar char="q"/>
            </a:pPr>
            <a:r>
              <a:rPr lang="ca-ES" sz="1600" dirty="0" smtClean="0">
                <a:latin typeface="Tw Cen MT" pitchFamily="34" charset="0"/>
              </a:rPr>
              <a:t>Enviar missatges als professors que han creat els exàmens</a:t>
            </a:r>
          </a:p>
          <a:p>
            <a:pPr lvl="1">
              <a:buClr>
                <a:schemeClr val="tx2"/>
              </a:buClr>
              <a:buSzPct val="60000"/>
              <a:buFont typeface="Wingdings" pitchFamily="2" charset="2"/>
              <a:buChar char="q"/>
            </a:pPr>
            <a:r>
              <a:rPr lang="ca-ES" sz="1600" dirty="0" smtClean="0">
                <a:latin typeface="Tw Cen MT" pitchFamily="34" charset="0"/>
              </a:rPr>
              <a:t>Llistar missatges enviat</a:t>
            </a:r>
          </a:p>
          <a:p>
            <a:pPr lvl="1">
              <a:buClr>
                <a:schemeClr val="tx2"/>
              </a:buClr>
              <a:buSzPct val="60000"/>
              <a:buFont typeface="Wingdings" pitchFamily="2" charset="2"/>
              <a:buChar char="q"/>
            </a:pPr>
            <a:r>
              <a:rPr lang="ca-ES" sz="1600" dirty="0" smtClean="0">
                <a:latin typeface="Tw Cen MT" pitchFamily="34" charset="0"/>
              </a:rPr>
              <a:t>Llistar missatges rebuts</a:t>
            </a:r>
          </a:p>
          <a:p>
            <a:pPr lvl="1">
              <a:buClr>
                <a:schemeClr val="tx2"/>
              </a:buClr>
              <a:buSzPct val="60000"/>
              <a:buFont typeface="Wingdings" pitchFamily="2" charset="2"/>
              <a:buChar char="q"/>
            </a:pPr>
            <a:r>
              <a:rPr lang="ca-ES" sz="1600" dirty="0" smtClean="0">
                <a:latin typeface="Tw Cen MT" pitchFamily="34" charset="0"/>
              </a:rPr>
              <a:t>Respondre missatge</a:t>
            </a:r>
          </a:p>
          <a:p>
            <a:pPr lvl="1">
              <a:buClr>
                <a:schemeClr val="tx2"/>
              </a:buClr>
              <a:buSzPct val="60000"/>
              <a:buFont typeface="Wingdings" pitchFamily="2" charset="2"/>
              <a:buChar char="q"/>
            </a:pPr>
            <a:r>
              <a:rPr lang="ca-ES" sz="1600" dirty="0" smtClean="0">
                <a:latin typeface="Tw Cen MT" pitchFamily="34" charset="0"/>
              </a:rPr>
              <a:t>Modificar la contrasenya d'accés al sistema </a:t>
            </a: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8</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Tree>
    <p:extLst>
      <p:ext uri="{BB962C8B-B14F-4D97-AF65-F5344CB8AC3E}">
        <p14:creationId xmlns:p14="http://schemas.microsoft.com/office/powerpoint/2010/main" val="429816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4000" r="-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283152" cy="778098"/>
          </a:xfrm>
        </p:spPr>
        <p:txBody>
          <a:bodyPr>
            <a:normAutofit/>
          </a:bodyPr>
          <a:lstStyle/>
          <a:p>
            <a:pPr marL="571500" indent="-571500" algn="l">
              <a:buSzPct val="80000"/>
              <a:buFont typeface="Wingdings" pitchFamily="2" charset="2"/>
              <a:buChar char="q"/>
            </a:pPr>
            <a:r>
              <a:rPr lang="ca-ES" dirty="0" smtClean="0">
                <a:solidFill>
                  <a:schemeClr val="bg1"/>
                </a:solidFill>
                <a:latin typeface="Tw Cen MT" pitchFamily="34" charset="0"/>
              </a:rPr>
              <a:t>Tecnologies utilitzades</a:t>
            </a:r>
            <a:endParaRPr lang="ca-ES" dirty="0">
              <a:solidFill>
                <a:schemeClr val="bg1"/>
              </a:solidFill>
              <a:latin typeface="Tw Cen MT" pitchFamily="34" charset="0"/>
            </a:endParaRPr>
          </a:p>
        </p:txBody>
      </p:sp>
      <p:sp>
        <p:nvSpPr>
          <p:cNvPr id="3" name="2 Marcador de contenido"/>
          <p:cNvSpPr>
            <a:spLocks noGrp="1"/>
          </p:cNvSpPr>
          <p:nvPr>
            <p:ph idx="1"/>
          </p:nvPr>
        </p:nvSpPr>
        <p:spPr/>
        <p:txBody>
          <a:bodyPr>
            <a:noAutofit/>
          </a:bodyPr>
          <a:lstStyle/>
          <a:p>
            <a:pPr>
              <a:buClr>
                <a:schemeClr val="tx2"/>
              </a:buClr>
              <a:buSzPct val="60000"/>
              <a:buFont typeface="Wingdings" pitchFamily="2" charset="2"/>
              <a:buChar char="q"/>
            </a:pPr>
            <a:r>
              <a:rPr lang="ca-ES" sz="2000" b="1" dirty="0" smtClean="0">
                <a:latin typeface="Tw Cen MT" pitchFamily="34" charset="0"/>
              </a:rPr>
              <a:t>Llenguatge de programació – PHP</a:t>
            </a:r>
          </a:p>
          <a:p>
            <a:pPr>
              <a:buClr>
                <a:schemeClr val="tx2"/>
              </a:buClr>
              <a:buSzPct val="60000"/>
              <a:buFont typeface="Wingdings" pitchFamily="2" charset="2"/>
              <a:buChar char="q"/>
            </a:pPr>
            <a:endParaRPr lang="ca-ES" sz="2000" b="1" dirty="0" smtClean="0">
              <a:latin typeface="Tw Cen MT" pitchFamily="34" charset="0"/>
            </a:endParaRPr>
          </a:p>
          <a:p>
            <a:pPr marL="685800" lvl="1">
              <a:buClr>
                <a:schemeClr val="tx2"/>
              </a:buClr>
              <a:buSzPct val="60000"/>
              <a:buFont typeface="Wingdings" pitchFamily="2" charset="2"/>
              <a:buChar char="q"/>
            </a:pPr>
            <a:r>
              <a:rPr lang="ca-ES" sz="1600" dirty="0" smtClean="0">
                <a:latin typeface="Tw Cen MT" pitchFamily="34" charset="0"/>
              </a:rPr>
              <a:t>Dels </a:t>
            </a:r>
            <a:r>
              <a:rPr lang="ca-ES" sz="1600" dirty="0">
                <a:latin typeface="Tw Cen MT" pitchFamily="34" charset="0"/>
              </a:rPr>
              <a:t>tres possibles llenguatges que es proposaven per a la realització de la aplicació web, s'ha optat per realitzar-la en PHP</a:t>
            </a:r>
            <a:r>
              <a:rPr lang="ca-ES" sz="1600" dirty="0" smtClean="0">
                <a:latin typeface="Tw Cen MT" pitchFamily="34" charset="0"/>
              </a:rPr>
              <a:t>.</a:t>
            </a:r>
          </a:p>
          <a:p>
            <a:pPr marL="685800" lvl="1">
              <a:buClr>
                <a:schemeClr val="tx2"/>
              </a:buClr>
              <a:buSzPct val="60000"/>
              <a:buFont typeface="Wingdings" pitchFamily="2" charset="2"/>
              <a:buChar char="q"/>
            </a:pPr>
            <a:endParaRPr lang="ca-ES" sz="1600" dirty="0" smtClean="0">
              <a:latin typeface="Tw Cen MT" pitchFamily="34" charset="0"/>
            </a:endParaRPr>
          </a:p>
          <a:p>
            <a:pPr marL="685800" lvl="1">
              <a:buClr>
                <a:schemeClr val="tx2"/>
              </a:buClr>
              <a:buSzPct val="60000"/>
              <a:buFont typeface="Wingdings" pitchFamily="2" charset="2"/>
              <a:buChar char="q"/>
            </a:pPr>
            <a:r>
              <a:rPr lang="ca-ES" sz="1600" dirty="0">
                <a:latin typeface="Tw Cen MT" pitchFamily="34" charset="0"/>
              </a:rPr>
              <a:t>Dels 3 llenguatges proposats </a:t>
            </a:r>
            <a:r>
              <a:rPr lang="ca-ES" sz="1600" dirty="0" smtClean="0">
                <a:latin typeface="Tw Cen MT" pitchFamily="34" charset="0"/>
              </a:rPr>
              <a:t>PHP </a:t>
            </a:r>
            <a:r>
              <a:rPr lang="ca-ES" sz="1600" dirty="0">
                <a:latin typeface="Tw Cen MT" pitchFamily="34" charset="0"/>
              </a:rPr>
              <a:t>era el únic que havia utilitzat prèviament, els altres 2 tant el JSP com el .NET no els he tocat mai, i tampoc em criden gaire. Son dos llenguatges que a no ser que els necessiti aprendre per obligació no em posaria a estudiar</a:t>
            </a:r>
            <a:r>
              <a:rPr lang="ca-ES" sz="1600" dirty="0" smtClean="0">
                <a:latin typeface="Tw Cen MT" pitchFamily="34" charset="0"/>
              </a:rPr>
              <a:t>.</a:t>
            </a:r>
          </a:p>
          <a:p>
            <a:pPr marL="685800" lvl="1">
              <a:buClr>
                <a:schemeClr val="tx2"/>
              </a:buClr>
              <a:buSzPct val="60000"/>
              <a:buFont typeface="Wingdings" pitchFamily="2" charset="2"/>
              <a:buChar char="q"/>
            </a:pPr>
            <a:endParaRPr lang="es-ES_tradnl" sz="1600" dirty="0">
              <a:latin typeface="Tw Cen MT" pitchFamily="34" charset="0"/>
            </a:endParaRPr>
          </a:p>
          <a:p>
            <a:pPr marL="685800" lvl="1">
              <a:buClr>
                <a:schemeClr val="tx2"/>
              </a:buClr>
              <a:buSzPct val="60000"/>
              <a:buFont typeface="Wingdings" pitchFamily="2" charset="2"/>
              <a:buChar char="q"/>
            </a:pPr>
            <a:r>
              <a:rPr lang="ca-ES" sz="1600" dirty="0">
                <a:latin typeface="Tw Cen MT" pitchFamily="34" charset="0"/>
              </a:rPr>
              <a:t>La elecció es clarament justificada ja que si hagués hagut d'aprendre un nou llenguatge que mai he tocat a la part que realitzar tot el projecte, no crec que hagués aconseguit ni la meitat de funcionalitats.</a:t>
            </a:r>
            <a:endParaRPr lang="es-ES_tradnl" sz="1600" dirty="0">
              <a:latin typeface="Tw Cen MT" pitchFamily="34" charset="0"/>
            </a:endParaRPr>
          </a:p>
          <a:p>
            <a:pPr marL="685800" lvl="1">
              <a:buFont typeface="Wingdings" pitchFamily="2" charset="2"/>
              <a:buChar char="q"/>
            </a:pPr>
            <a:endParaRPr lang="es-ES_tradnl" sz="1400" dirty="0">
              <a:latin typeface="Tw Cen MT" pitchFamily="34" charset="0"/>
            </a:endParaRPr>
          </a:p>
          <a:p>
            <a:pPr marL="0" indent="0">
              <a:buNone/>
            </a:pPr>
            <a:endParaRPr lang="ca-ES" sz="1800" dirty="0" smtClean="0">
              <a:latin typeface="Tw Cen MT" pitchFamily="34" charset="0"/>
            </a:endParaRPr>
          </a:p>
          <a:p>
            <a:pPr marL="0" indent="0">
              <a:buNone/>
            </a:pPr>
            <a:endParaRPr lang="ca-ES" sz="1800" dirty="0" smtClean="0">
              <a:latin typeface="Tw Cen MT" pitchFamily="34" charset="0"/>
            </a:endParaRPr>
          </a:p>
        </p:txBody>
      </p:sp>
      <p:sp>
        <p:nvSpPr>
          <p:cNvPr id="5" name="4 Marcador de número de diapositiva"/>
          <p:cNvSpPr>
            <a:spLocks noGrp="1"/>
          </p:cNvSpPr>
          <p:nvPr>
            <p:ph type="sldNum" sz="quarter" idx="12"/>
          </p:nvPr>
        </p:nvSpPr>
        <p:spPr/>
        <p:txBody>
          <a:bodyPr/>
          <a:lstStyle/>
          <a:p>
            <a:fld id="{2EC8C802-12EB-4FFE-8CCF-68577ACA2CA5}" type="slidenum">
              <a:rPr lang="es-ES_tradnl" b="1" smtClean="0">
                <a:solidFill>
                  <a:schemeClr val="bg1"/>
                </a:solidFill>
                <a:latin typeface="Tw Cen MT" pitchFamily="34" charset="0"/>
              </a:rPr>
              <a:t>9</a:t>
            </a:fld>
            <a:endParaRPr lang="es-ES_tradnl" b="1" dirty="0">
              <a:solidFill>
                <a:schemeClr val="bg1"/>
              </a:solidFill>
              <a:latin typeface="Tw Cen MT" pitchFamily="34" charset="0"/>
            </a:endParaRPr>
          </a:p>
        </p:txBody>
      </p:sp>
      <p:sp>
        <p:nvSpPr>
          <p:cNvPr id="7" name="3 Marcador de pie de página"/>
          <p:cNvSpPr>
            <a:spLocks noGrp="1"/>
          </p:cNvSpPr>
          <p:nvPr>
            <p:ph type="ftr" sz="quarter" idx="11"/>
          </p:nvPr>
        </p:nvSpPr>
        <p:spPr>
          <a:xfrm>
            <a:off x="251520" y="6356350"/>
            <a:ext cx="5904656" cy="365125"/>
          </a:xfrm>
        </p:spPr>
        <p:txBody>
          <a:bodyPr/>
          <a:lstStyle/>
          <a:p>
            <a:pPr algn="l"/>
            <a:r>
              <a:rPr lang="ca-ES" sz="1400" dirty="0" smtClean="0">
                <a:solidFill>
                  <a:schemeClr val="bg1"/>
                </a:solidFill>
                <a:latin typeface="Tw Cen MT" pitchFamily="34" charset="0"/>
              </a:rPr>
              <a:t>TFC Aplicació </a:t>
            </a:r>
            <a:r>
              <a:rPr lang="ca-ES" sz="1400" dirty="0">
                <a:solidFill>
                  <a:schemeClr val="bg1"/>
                </a:solidFill>
                <a:latin typeface="Tw Cen MT" pitchFamily="34" charset="0"/>
              </a:rPr>
              <a:t>web per a correcció automàtica de </a:t>
            </a:r>
            <a:r>
              <a:rPr lang="ca-ES" sz="1400" dirty="0" smtClean="0">
                <a:solidFill>
                  <a:schemeClr val="bg1"/>
                </a:solidFill>
                <a:latin typeface="Tw Cen MT" pitchFamily="34" charset="0"/>
              </a:rPr>
              <a:t>proves</a:t>
            </a:r>
            <a:r>
              <a:rPr lang="ca-ES" dirty="0" smtClean="0">
                <a:solidFill>
                  <a:schemeClr val="bg1"/>
                </a:solidFill>
                <a:latin typeface="Tw Cen MT" pitchFamily="34" charset="0"/>
              </a:rPr>
              <a:t>.  </a:t>
            </a:r>
            <a:r>
              <a:rPr lang="es-ES_tradnl" sz="1400" dirty="0" smtClean="0">
                <a:solidFill>
                  <a:schemeClr val="bg1"/>
                </a:solidFill>
                <a:latin typeface="Tw Cen MT" pitchFamily="34" charset="0"/>
              </a:rPr>
              <a:t>Jordi Rodríguez Díaz</a:t>
            </a:r>
            <a:endParaRPr lang="es-ES_tradnl" sz="1600" dirty="0">
              <a:solidFill>
                <a:schemeClr val="bg1"/>
              </a:solidFill>
              <a:latin typeface="Tw Cen MT" pitchFamily="34" charset="0"/>
            </a:endParaRPr>
          </a:p>
        </p:txBody>
      </p:sp>
    </p:spTree>
    <p:extLst>
      <p:ext uri="{BB962C8B-B14F-4D97-AF65-F5344CB8AC3E}">
        <p14:creationId xmlns:p14="http://schemas.microsoft.com/office/powerpoint/2010/main" val="2910720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101</TotalTime>
  <Words>1617</Words>
  <Application>Microsoft Office PowerPoint</Application>
  <PresentationFormat>Presentación en pantalla (4:3)</PresentationFormat>
  <Paragraphs>205</Paragraphs>
  <Slides>17</Slides>
  <Notes>1</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Tema2</vt:lpstr>
      <vt:lpstr>PROJECTE FI DE CARRERA     APLICACIONS WEB PER A TREBALL COLABORATIU  Aplicació web per a correcció automàtica de proves</vt:lpstr>
      <vt:lpstr>Índex</vt:lpstr>
      <vt:lpstr>Introducció</vt:lpstr>
      <vt:lpstr>Objectius del projecte</vt:lpstr>
      <vt:lpstr>Planificació Gant</vt:lpstr>
      <vt:lpstr>Actors i tasques del sistema</vt:lpstr>
      <vt:lpstr>Actors i tasques del sistema</vt:lpstr>
      <vt:lpstr>Actors i tasques del sistema</vt:lpstr>
      <vt:lpstr>Tecnologies utilitzades</vt:lpstr>
      <vt:lpstr>Tecnologies utilitzades</vt:lpstr>
      <vt:lpstr>Llibreries i frameworks</vt:lpstr>
      <vt:lpstr>Llibreries i frameworks</vt:lpstr>
      <vt:lpstr>Interfícies d’usuari</vt:lpstr>
      <vt:lpstr>Interfícies d’usuari</vt:lpstr>
      <vt:lpstr>Procés d’implementació</vt:lpstr>
      <vt:lpstr>Requisits d'instal·lació</vt:lpstr>
      <vt:lpstr>Conclusió</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PROJECTE FI DE CARRERA  APLICACIONS WEB PER A TREBALL COLABORATIU  Aplicació web per a correcció automàtica de proves</dc:title>
  <dc:creator>Jordi</dc:creator>
  <cp:lastModifiedBy>Jordi</cp:lastModifiedBy>
  <cp:revision>15</cp:revision>
  <dcterms:created xsi:type="dcterms:W3CDTF">2012-01-10T15:34:14Z</dcterms:created>
  <dcterms:modified xsi:type="dcterms:W3CDTF">2012-01-10T17:15:59Z</dcterms:modified>
</cp:coreProperties>
</file>