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8" r:id="rId12"/>
    <p:sldId id="274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 RR" initials="CR" lastIdx="1" clrIdx="0">
    <p:extLst>
      <p:ext uri="{19B8F6BF-5375-455C-9EA6-DF929625EA0E}">
        <p15:presenceInfo xmlns:p15="http://schemas.microsoft.com/office/powerpoint/2012/main" userId="ec15a6f86dcbe1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DD21F-81E4-4F4B-9859-187B42ED63C4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7C0F6-26CF-4EA6-9929-8F2BF267C5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08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8844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43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4D123-EBF4-4CAC-B0D6-E3FFCE8FA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63DB43-5B6E-45B8-9D09-87DAB5001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91868F-7561-4E22-B885-5517CB0B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877268-6A08-44EF-B1CD-F630BB7D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FF72AC-9602-4ED4-B42A-A996CB49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87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9594F-AB2D-4F47-8447-DCA8FAF39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03E171-5385-468B-A8D5-F9D06DAF3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18AE83-B7BB-4729-8252-C2BCCE2C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B84551-38D9-4DBF-B221-39326237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F42A1-C9DD-4B19-B222-ACD14D180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6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3495F0-BF9E-49FA-AE30-D4CD9BF9E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A2FA64-2F17-4893-9ABA-EA6AFD7F9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C3FB97-547E-46E4-A0B0-73A0D5BA0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1CD9E3-0F98-42EF-9EC9-A13F1976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DDD61-2891-41D7-9574-D6B78ECED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6581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rtada">
    <p:bg>
      <p:bgPr>
        <a:solidFill>
          <a:srgbClr val="000078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-15467" y="-15466"/>
            <a:ext cx="12192000" cy="6873600"/>
          </a:xfrm>
          <a:prstGeom prst="rect">
            <a:avLst/>
          </a:prstGeom>
          <a:solidFill>
            <a:srgbClr val="00007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1512133" y="872566"/>
            <a:ext cx="10336400" cy="338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48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None/>
              <a:defRPr sz="3600"/>
            </a:lvl2pPr>
            <a:lvl3pPr lvl="2" rtl="0">
              <a:spcBef>
                <a:spcPts val="0"/>
              </a:spcBef>
              <a:buNone/>
              <a:defRPr sz="3600"/>
            </a:lvl3pPr>
            <a:lvl4pPr lvl="3" rtl="0">
              <a:spcBef>
                <a:spcPts val="0"/>
              </a:spcBef>
              <a:buNone/>
              <a:defRPr sz="3600"/>
            </a:lvl4pPr>
            <a:lvl5pPr lvl="4" rtl="0">
              <a:spcBef>
                <a:spcPts val="0"/>
              </a:spcBef>
              <a:buNone/>
              <a:defRPr sz="3600"/>
            </a:lvl5pPr>
            <a:lvl6pPr lvl="5" rtl="0">
              <a:spcBef>
                <a:spcPts val="0"/>
              </a:spcBef>
              <a:buNone/>
              <a:defRPr sz="3600"/>
            </a:lvl6pPr>
            <a:lvl7pPr lvl="6" rtl="0">
              <a:spcBef>
                <a:spcPts val="0"/>
              </a:spcBef>
              <a:buNone/>
              <a:defRPr sz="3600"/>
            </a:lvl7pPr>
            <a:lvl8pPr lvl="7" rtl="0">
              <a:spcBef>
                <a:spcPts val="0"/>
              </a:spcBef>
              <a:buNone/>
              <a:defRPr sz="3600"/>
            </a:lvl8pPr>
            <a:lvl9pPr lvl="8" rtl="0">
              <a:spcBef>
                <a:spcPts val="0"/>
              </a:spcBef>
              <a:buNone/>
              <a:defRPr sz="3600"/>
            </a:lvl9pPr>
          </a:lstStyle>
          <a:p>
            <a:r>
              <a:rPr lang="ca-ES"/>
              <a:t>Feu clic aquí per editar l'estil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12133" y="4765766"/>
            <a:ext cx="10336400" cy="173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  <a:endParaRPr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3732" y="233225"/>
            <a:ext cx="1218400" cy="68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 rotWithShape="1">
          <a:blip r:embed="rId3">
            <a:alphaModFix/>
          </a:blip>
          <a:srcRect r="-11731" b="-11731"/>
          <a:stretch/>
        </p:blipFill>
        <p:spPr>
          <a:xfrm>
            <a:off x="1614233" y="316499"/>
            <a:ext cx="1915999" cy="3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/>
          <p:nvPr/>
        </p:nvSpPr>
        <p:spPr>
          <a:xfrm>
            <a:off x="1613668" y="877275"/>
            <a:ext cx="10234800" cy="441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1613668" y="243650"/>
            <a:ext cx="10234800" cy="441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Shape 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18333" y="303450"/>
            <a:ext cx="507028" cy="8092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/>
          <p:nvPr/>
        </p:nvSpPr>
        <p:spPr>
          <a:xfrm>
            <a:off x="293732" y="6448550"/>
            <a:ext cx="11554800" cy="441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5905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dic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81933" y="1872533"/>
            <a:ext cx="4229200" cy="427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000078"/>
              </a:buClr>
              <a:buAutoNum type="arabicPeriod"/>
              <a:defRPr b="1">
                <a:solidFill>
                  <a:srgbClr val="000078"/>
                </a:solidFill>
              </a:defRPr>
            </a:lvl1pPr>
            <a:lvl2pPr lvl="1" rtl="0">
              <a:spcBef>
                <a:spcPts val="0"/>
              </a:spcBef>
              <a:buClr>
                <a:srgbClr val="000078"/>
              </a:buClr>
              <a:buAutoNum type="alphaLcPeriod"/>
              <a:defRPr>
                <a:solidFill>
                  <a:srgbClr val="000078"/>
                </a:solidFill>
              </a:defRPr>
            </a:lvl2pPr>
            <a:lvl3pPr lvl="2" rtl="0">
              <a:spcBef>
                <a:spcPts val="0"/>
              </a:spcBef>
              <a:buClr>
                <a:srgbClr val="000078"/>
              </a:buClr>
              <a:buAutoNum type="romanLcPeriod"/>
              <a:defRPr>
                <a:solidFill>
                  <a:srgbClr val="000078"/>
                </a:solidFill>
              </a:defRPr>
            </a:lvl3pPr>
            <a:lvl4pPr lvl="3" rtl="0">
              <a:spcBef>
                <a:spcPts val="0"/>
              </a:spcBef>
              <a:buClr>
                <a:srgbClr val="000078"/>
              </a:buClr>
              <a:buAutoNum type="arabicPeriod"/>
              <a:defRPr>
                <a:solidFill>
                  <a:srgbClr val="000078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buClr>
                <a:srgbClr val="000078"/>
              </a:buClr>
              <a:buAutoNum type="alphaLcPeriod"/>
              <a:defRPr>
                <a:solidFill>
                  <a:srgbClr val="000078"/>
                </a:solidFill>
              </a:defRPr>
            </a:lvl5pPr>
            <a:lvl6pPr lvl="5" rtl="0">
              <a:spcBef>
                <a:spcPts val="0"/>
              </a:spcBef>
              <a:buClr>
                <a:srgbClr val="000078"/>
              </a:buClr>
              <a:buAutoNum type="romanLcPeriod"/>
              <a:defRPr>
                <a:solidFill>
                  <a:srgbClr val="000078"/>
                </a:solidFill>
              </a:defRPr>
            </a:lvl6pPr>
            <a:lvl7pPr lvl="6" rtl="0">
              <a:spcBef>
                <a:spcPts val="0"/>
              </a:spcBef>
              <a:buClr>
                <a:srgbClr val="000078"/>
              </a:buClr>
              <a:buAutoNum type="arabicPeriod"/>
              <a:defRPr>
                <a:solidFill>
                  <a:srgbClr val="000078"/>
                </a:solidFill>
              </a:defRPr>
            </a:lvl7pPr>
            <a:lvl8pPr lvl="7" rtl="0">
              <a:spcBef>
                <a:spcPts val="0"/>
              </a:spcBef>
              <a:buClr>
                <a:srgbClr val="000078"/>
              </a:buClr>
              <a:buAutoNum type="alphaLcPeriod"/>
              <a:defRPr>
                <a:solidFill>
                  <a:srgbClr val="000078"/>
                </a:solidFill>
              </a:defRPr>
            </a:lvl8pPr>
            <a:lvl9pPr lvl="8" rtl="0">
              <a:spcBef>
                <a:spcPts val="0"/>
              </a:spcBef>
              <a:buClr>
                <a:srgbClr val="000078"/>
              </a:buClr>
              <a:buAutoNum type="romanLcPeriod"/>
              <a:defRPr>
                <a:solidFill>
                  <a:srgbClr val="000078"/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2714300" y="1872533"/>
            <a:ext cx="4229200" cy="427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000078"/>
              </a:buClr>
              <a:buAutoNum type="arabicPeriod"/>
              <a:defRPr b="1">
                <a:solidFill>
                  <a:srgbClr val="000078"/>
                </a:solidFill>
              </a:defRPr>
            </a:lvl1pPr>
            <a:lvl2pPr lvl="1">
              <a:spcBef>
                <a:spcPts val="0"/>
              </a:spcBef>
              <a:buClr>
                <a:srgbClr val="000078"/>
              </a:buClr>
              <a:buAutoNum type="alphaLcPeriod"/>
              <a:defRPr>
                <a:solidFill>
                  <a:srgbClr val="000078"/>
                </a:solidFill>
              </a:defRPr>
            </a:lvl2pPr>
            <a:lvl3pPr lvl="2">
              <a:spcBef>
                <a:spcPts val="0"/>
              </a:spcBef>
              <a:buClr>
                <a:srgbClr val="000078"/>
              </a:buClr>
              <a:buAutoNum type="romanLcPeriod"/>
              <a:defRPr>
                <a:solidFill>
                  <a:srgbClr val="000078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buClr>
                <a:srgbClr val="000078"/>
              </a:buClr>
              <a:buAutoNum type="arabicPeriod"/>
              <a:defRPr>
                <a:solidFill>
                  <a:srgbClr val="000078"/>
                </a:solidFill>
              </a:defRPr>
            </a:lvl4pPr>
            <a:lvl5pPr lvl="4">
              <a:spcBef>
                <a:spcPts val="0"/>
              </a:spcBef>
              <a:buClr>
                <a:srgbClr val="000078"/>
              </a:buClr>
              <a:buAutoNum type="alphaLcPeriod"/>
              <a:defRPr>
                <a:solidFill>
                  <a:srgbClr val="000078"/>
                </a:solidFill>
              </a:defRPr>
            </a:lvl5pPr>
            <a:lvl6pPr lvl="5">
              <a:spcBef>
                <a:spcPts val="0"/>
              </a:spcBef>
              <a:buClr>
                <a:srgbClr val="000078"/>
              </a:buClr>
              <a:buAutoNum type="romanLcPeriod"/>
              <a:defRPr>
                <a:solidFill>
                  <a:srgbClr val="000078"/>
                </a:solidFill>
              </a:defRPr>
            </a:lvl6pPr>
            <a:lvl7pPr lvl="6">
              <a:spcBef>
                <a:spcPts val="0"/>
              </a:spcBef>
              <a:buClr>
                <a:srgbClr val="000078"/>
              </a:buClr>
              <a:buAutoNum type="arabicPeriod"/>
              <a:defRPr>
                <a:solidFill>
                  <a:srgbClr val="000078"/>
                </a:solidFill>
              </a:defRPr>
            </a:lvl7pPr>
            <a:lvl8pPr lvl="7">
              <a:spcBef>
                <a:spcPts val="0"/>
              </a:spcBef>
              <a:buClr>
                <a:srgbClr val="000078"/>
              </a:buClr>
              <a:buAutoNum type="alphaLcPeriod"/>
              <a:defRPr>
                <a:solidFill>
                  <a:srgbClr val="000078"/>
                </a:solidFill>
              </a:defRPr>
            </a:lvl8pPr>
            <a:lvl9pPr lvl="8">
              <a:spcBef>
                <a:spcPts val="0"/>
              </a:spcBef>
              <a:buClr>
                <a:srgbClr val="000078"/>
              </a:buClr>
              <a:buAutoNum type="romanLcPeriod"/>
              <a:defRPr>
                <a:solidFill>
                  <a:srgbClr val="000078"/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4" name="Shape 34"/>
          <p:cNvSpPr/>
          <p:nvPr/>
        </p:nvSpPr>
        <p:spPr>
          <a:xfrm>
            <a:off x="1159100" y="1763500"/>
            <a:ext cx="10689600" cy="288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293800" y="1763500"/>
            <a:ext cx="796400" cy="288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893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01DC3-9CAA-468F-9B27-F52278B5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A58DE4-4A0D-4C6C-82CE-E57E6D0EF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90EF33-8581-4F85-B8AB-FC2EE96A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7E73C9-3BCD-406B-ACBF-6D2F5E27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325175-8666-496D-9CFC-6EA83FCD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09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3655F-4C3A-4BB2-A502-6CD59460B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72F886-3210-4E99-80C4-52DAF0D7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28F6DC-FC5A-4B71-80DF-AB0602A0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E9AE79-7A3E-4E41-8B05-B201D3A1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E7C3A7-7DF9-412A-BA02-4E3604EB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7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AF808-1E0C-4EE9-89D5-837E77628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F9C50-D858-4E19-8C51-2F9DABBED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EAFAD6-FD93-4274-A038-9692BBDB1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4F3F47-3360-4D2C-B829-2AFE9EFD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C3062F-BBEA-4DF8-88B6-EF137540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092495-0F9E-49EE-8ED3-9B7DBD4F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80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6DE6D-E1AA-49F1-9B57-8D643DE60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4C388E-D11A-443F-A6FD-8F2FF7C47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6A6A78-CDE5-4FCD-A3D7-8CC0C5F0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20E6F8-7DB2-4C98-A6FD-1AC1ECC19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69F08C-3198-4E2D-8DB8-CA3859B98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4F6A67-851B-41B5-BE7C-743085587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F0DFAE-59A6-4ECB-9E96-F9D5772BF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B2B4FD-B775-44F9-A280-D6920086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5C509-2376-475D-9DDE-3236AAFF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ED4061-551F-49B9-AD59-817162C9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D4EB07-2F3B-4215-99E5-FCE6FA8D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A75EF3-7955-4BAC-92D0-FE02E34A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06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8A01DE-113D-485D-A97C-E8D956AA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D87427-0F97-4CC2-9321-B52CB486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18A34A-A714-4E75-BDEF-B82262AF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67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A0298-AD67-42DC-8064-41797D2C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476757-2B73-4BAD-8BD7-5C7A63ECF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AFF03D-F098-4452-982A-0B6E7A44F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950A83-CB9D-4E6E-B45E-6BF1B2B2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7CFACE-1A7B-4EDA-89DB-4F28EC8B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6E60DC-354B-49A2-9928-D177B43F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03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D5CDC-69CA-45C4-A236-4094EFD8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BF8E6C-8FF8-4757-A09C-4D6996A9D6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D67F35-A2CF-4A3D-8A9F-1DAC6927E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68AEF-D514-44F9-A2EA-0A68F2946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B5C691-8421-4927-A2E1-BA8C764D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34774E-4064-405B-BB64-347403F4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10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C531CF-DA4D-4C98-A9D9-288CFBE5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550B43-DD05-4268-9FD8-7C70581DA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5D3987-8E3C-449B-8F8B-162162E2E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CED29-2E15-49C2-8BE4-6CAD9BDCF3FB}" type="datetimeFigureOut">
              <a:rPr lang="es-ES" smtClean="0"/>
              <a:t>29/02/2020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9CF9BE-CAA7-4580-8B0C-9E183618A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48105-8E3B-487E-9D41-417C9E03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1DF5F-2FAC-4B42-BE7D-348E36A859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72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rodriguezrodriguez81@uo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658100" y="1180730"/>
            <a:ext cx="7752300" cy="307703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br>
              <a:rPr lang="ca-ES" dirty="0">
                <a:solidFill>
                  <a:schemeClr val="bg1"/>
                </a:solidFill>
              </a:rPr>
            </a:br>
            <a:r>
              <a:rPr lang="ca-ES" sz="5400" dirty="0">
                <a:solidFill>
                  <a:schemeClr val="bg1"/>
                </a:solidFill>
              </a:rPr>
              <a:t>La Felicitat Laboral </a:t>
            </a:r>
            <a:br>
              <a:rPr lang="ca-ES" sz="5400" dirty="0">
                <a:solidFill>
                  <a:schemeClr val="bg1"/>
                </a:solidFill>
              </a:rPr>
            </a:br>
            <a:r>
              <a:rPr lang="ca-ES" sz="5400" dirty="0">
                <a:solidFill>
                  <a:schemeClr val="bg1"/>
                </a:solidFill>
              </a:rPr>
              <a:t>en els </a:t>
            </a:r>
            <a:r>
              <a:rPr lang="ca-ES" sz="5400" dirty="0" err="1">
                <a:solidFill>
                  <a:schemeClr val="bg1"/>
                </a:solidFill>
              </a:rPr>
              <a:t>Millennials</a:t>
            </a:r>
            <a:endParaRPr lang="ca" sz="5400" dirty="0">
              <a:solidFill>
                <a:schemeClr val="bg1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2658100" y="4765766"/>
            <a:ext cx="7752300" cy="17343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s-ES" dirty="0"/>
              <a:t>Carol Rodríguez </a:t>
            </a:r>
            <a:r>
              <a:rPr lang="es-ES" dirty="0" err="1"/>
              <a:t>Rodríguez</a:t>
            </a:r>
            <a:endParaRPr lang="es-ES" dirty="0"/>
          </a:p>
          <a:p>
            <a:r>
              <a:rPr lang="es-ES" dirty="0">
                <a:hlinkClick r:id="rId3"/>
              </a:rPr>
              <a:t>carolrodriguezrodriguez81@uoc.edu</a:t>
            </a:r>
            <a:endParaRPr lang="es-ES" dirty="0"/>
          </a:p>
          <a:p>
            <a:r>
              <a:rPr lang="es-ES" dirty="0"/>
              <a:t>17/01/2020</a:t>
            </a:r>
          </a:p>
          <a:p>
            <a:r>
              <a:rPr lang="es-ES" dirty="0"/>
              <a:t>Director: Joan Boada Grau</a:t>
            </a:r>
          </a:p>
          <a:p>
            <a:pPr lvl="0">
              <a:buClr>
                <a:schemeClr val="dk1"/>
              </a:buClr>
              <a:buSzPct val="45833"/>
            </a:pPr>
            <a:endParaRPr lang="ca" dirty="0">
              <a:solidFill>
                <a:schemeClr val="lt1"/>
              </a:solidFill>
            </a:endParaRPr>
          </a:p>
        </p:txBody>
      </p:sp>
      <p:sp>
        <p:nvSpPr>
          <p:cNvPr id="55" name="Shape 55"/>
          <p:cNvSpPr/>
          <p:nvPr/>
        </p:nvSpPr>
        <p:spPr>
          <a:xfrm>
            <a:off x="1744299" y="4765766"/>
            <a:ext cx="913800" cy="588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2734251" y="4765766"/>
            <a:ext cx="7676100" cy="58800"/>
          </a:xfrm>
          <a:prstGeom prst="rect">
            <a:avLst/>
          </a:prstGeom>
          <a:solidFill>
            <a:srgbClr val="73E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386CB3CE-0C43-43F4-AC21-62707B06E1F2}"/>
              </a:ext>
            </a:extLst>
          </p:cNvPr>
          <p:cNvSpPr txBox="1">
            <a:spLocks/>
          </p:cNvSpPr>
          <p:nvPr/>
        </p:nvSpPr>
        <p:spPr>
          <a:xfrm>
            <a:off x="399194" y="268070"/>
            <a:ext cx="9771355" cy="786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 utilitzats i procediment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1B32B2C-1D2A-4D9E-B458-8BD4A9C78013}"/>
              </a:ext>
            </a:extLst>
          </p:cNvPr>
          <p:cNvSpPr txBox="1">
            <a:spLocks/>
          </p:cNvSpPr>
          <p:nvPr/>
        </p:nvSpPr>
        <p:spPr>
          <a:xfrm>
            <a:off x="399194" y="1932455"/>
            <a:ext cx="11256145" cy="3944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Instruments: OHQ, Alarcón, Nic Marks i un qüestionari de creació pròpia. </a:t>
            </a:r>
          </a:p>
          <a:p>
            <a:pPr algn="l">
              <a:lnSpc>
                <a:spcPct val="150000"/>
              </a:lnSpc>
            </a:pP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qüestionari de creació pròpia he utilitzat els ítems més representatius de cada un dels instruments.</a:t>
            </a:r>
          </a:p>
          <a:p>
            <a:pPr algn="l">
              <a:lnSpc>
                <a:spcPct val="150000"/>
              </a:lnSpc>
            </a:pP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Recollida de dades: enquesta realitzada a través del </a:t>
            </a:r>
            <a:r>
              <a:rPr lang="ca-ES" sz="29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9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enviada per </a:t>
            </a:r>
            <a:r>
              <a:rPr lang="ca-ES" sz="29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Whatsapp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e-mail a diferents llocs de la geografia nacional. S’han realitzat les gràfiques per fer un anàlisi el programa </a:t>
            </a:r>
            <a:r>
              <a:rPr lang="ca-ES" sz="29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Qlick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Sense, en una llicència gratuïta en un període de prova.</a:t>
            </a:r>
            <a:r>
              <a:rPr lang="ca-ES" sz="2900" dirty="0"/>
              <a:t> 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l">
              <a:lnSpc>
                <a:spcPct val="150000"/>
              </a:lnSpc>
            </a:pP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realitzar un anàlisi més exhaustiu de la mostra dividint-la entre </a:t>
            </a:r>
            <a:r>
              <a:rPr lang="ca-ES" sz="29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Joves i </a:t>
            </a:r>
            <a:r>
              <a:rPr lang="ca-ES" sz="29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2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Vells.</a:t>
            </a:r>
          </a:p>
          <a:p>
            <a:pPr algn="l">
              <a:lnSpc>
                <a:spcPct val="150000"/>
              </a:lnSpc>
            </a:pPr>
            <a:endParaRPr lang="ca-ES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2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942" y="101432"/>
            <a:ext cx="9771355" cy="7863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 dades</a:t>
            </a: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C:\Users\beiby\AppData\Local\Microsoft\Windows\INetCache\Content.MSO\5588F4AD.tmp">
            <a:extLst>
              <a:ext uri="{FF2B5EF4-FFF2-40B4-BE49-F238E27FC236}">
                <a16:creationId xmlns:a16="http://schemas.microsoft.com/office/drawing/2014/main" id="{C21F1080-D162-4D2E-BA14-019D2B19DA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638" y="1162975"/>
            <a:ext cx="4206910" cy="24985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CD209E6-2DEF-4FDD-8784-E1AEB4AA2BBC}"/>
              </a:ext>
            </a:extLst>
          </p:cNvPr>
          <p:cNvSpPr txBox="1"/>
          <p:nvPr/>
        </p:nvSpPr>
        <p:spPr>
          <a:xfrm>
            <a:off x="1782204" y="3847992"/>
            <a:ext cx="8027621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40,4% està satisfet amb el seu treball. La satisfacció laboral és un dels factors que influeixen en la felicitat laboral. En contraportada, solament un 4,5 % dels enquestats estan totalment insatisfets amb el seu treball. 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7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942" y="101432"/>
            <a:ext cx="9771355" cy="786336"/>
          </a:xfrm>
        </p:spPr>
        <p:txBody>
          <a:bodyPr>
            <a:normAutofit/>
          </a:bodyPr>
          <a:lstStyle/>
          <a:p>
            <a:pPr algn="l"/>
            <a:r>
              <a:rPr lang="ca-E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Anàlisi de dades</a:t>
            </a: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ubtítulo 8">
            <a:extLst>
              <a:ext uri="{FF2B5EF4-FFF2-40B4-BE49-F238E27FC236}">
                <a16:creationId xmlns:a16="http://schemas.microsoft.com/office/drawing/2014/main" id="{15C8A2EB-B33A-48CB-B336-BE5E3D1CD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826" y="1371197"/>
            <a:ext cx="10259627" cy="1610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 ha una correlació amb la satisfacció dels temps que es passa en el treball i el temps que es disposa en els altres aspectes de la vida. La majoria de </a:t>
            </a:r>
            <a:r>
              <a:rPr lang="ca-ES" sz="1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poden compatibilitzar la seva vida personal amb la seva vida laboral, està entre un 34 i un 32 % dels enquestats. </a:t>
            </a:r>
            <a:endParaRPr lang="es-E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113F940-768C-457F-AB11-1E4C1D0028D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46" y="2981997"/>
            <a:ext cx="3778868" cy="231469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03BCFFB-9719-4CDE-B7E8-D924D6FE349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407" y="2981997"/>
            <a:ext cx="4482088" cy="231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0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73" y="43182"/>
            <a:ext cx="11896790" cy="582858"/>
          </a:xfrm>
        </p:spPr>
        <p:txBody>
          <a:bodyPr>
            <a:normAutofit/>
          </a:bodyPr>
          <a:lstStyle/>
          <a:p>
            <a:pPr algn="l"/>
            <a:r>
              <a:rPr lang="ca-ES" sz="3100" b="1" dirty="0">
                <a:solidFill>
                  <a:schemeClr val="accent1">
                    <a:lumMod val="75000"/>
                  </a:schemeClr>
                </a:solidFill>
              </a:rPr>
              <a:t>Comparatives entre els </a:t>
            </a:r>
            <a:r>
              <a:rPr lang="ca-ES" sz="3100" b="1" dirty="0" err="1">
                <a:solidFill>
                  <a:schemeClr val="accent1">
                    <a:lumMod val="75000"/>
                  </a:schemeClr>
                </a:solidFill>
              </a:rPr>
              <a:t>Millennials</a:t>
            </a:r>
            <a:r>
              <a:rPr lang="ca-ES" sz="3100" b="1" dirty="0">
                <a:solidFill>
                  <a:schemeClr val="accent1">
                    <a:lumMod val="75000"/>
                  </a:schemeClr>
                </a:solidFill>
              </a:rPr>
              <a:t> Joves i </a:t>
            </a:r>
            <a:r>
              <a:rPr lang="ca-ES" sz="3100" b="1" dirty="0" err="1">
                <a:solidFill>
                  <a:schemeClr val="accent1">
                    <a:lumMod val="75000"/>
                  </a:schemeClr>
                </a:solidFill>
              </a:rPr>
              <a:t>Millennias</a:t>
            </a:r>
            <a:r>
              <a:rPr lang="ca-ES" sz="3100" b="1" dirty="0">
                <a:solidFill>
                  <a:schemeClr val="accent1">
                    <a:lumMod val="75000"/>
                  </a:schemeClr>
                </a:solidFill>
              </a:rPr>
              <a:t> Vells</a:t>
            </a:r>
            <a:endParaRPr lang="ca-ES" sz="4400" b="1" dirty="0">
              <a:solidFill>
                <a:schemeClr val="accent1"/>
              </a:solidFill>
            </a:endParaRP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5C958C3-8B45-4F62-9B36-1CA236AB6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222" y="1433090"/>
            <a:ext cx="3241830" cy="253608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63994E2-F838-49B4-B3F6-29F7AC84FC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2467" y="1433090"/>
            <a:ext cx="3170108" cy="253608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99FF0EE-E173-4155-8A1C-02E6F5D513FF}"/>
              </a:ext>
            </a:extLst>
          </p:cNvPr>
          <p:cNvSpPr txBox="1"/>
          <p:nvPr/>
        </p:nvSpPr>
        <p:spPr>
          <a:xfrm>
            <a:off x="5638800" y="286702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55EDCE-D231-4022-980B-62877499CAF6}"/>
              </a:ext>
            </a:extLst>
          </p:cNvPr>
          <p:cNvSpPr txBox="1"/>
          <p:nvPr/>
        </p:nvSpPr>
        <p:spPr>
          <a:xfrm>
            <a:off x="967666" y="4178711"/>
            <a:ext cx="9564191" cy="1899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gràfica de barres verda de la remuneració, comparant els </a:t>
            </a:r>
            <a:r>
              <a:rPr lang="ca-ES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Joves (esquerra) i els </a:t>
            </a:r>
            <a:r>
              <a:rPr lang="ca-ES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Vells (dreta) podem comprovar que els </a:t>
            </a:r>
            <a:r>
              <a:rPr lang="ca-ES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Vells es consideren que estan adequadament remunerats. Els Joves consideren que no estan ven remunerats, pocs joves consideren que tenen una bona remuneració pels seus esforços i assoliments en el treball, això és degut principalment a la gran crisi econòmica mundial que encara estem patint.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2103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B2E8008-4270-49AA-BBF4-D5751B431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858" y="1284213"/>
            <a:ext cx="2894121" cy="276829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936C3C4-308B-4276-8CB8-D90EF03065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6625" y="1220844"/>
            <a:ext cx="3088207" cy="2968406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3F94C0B-1574-4AAB-91E0-F051DA1AEB6E}"/>
              </a:ext>
            </a:extLst>
          </p:cNvPr>
          <p:cNvSpPr txBox="1"/>
          <p:nvPr/>
        </p:nvSpPr>
        <p:spPr>
          <a:xfrm>
            <a:off x="1606858" y="4185543"/>
            <a:ext cx="838939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la felicitat en general i la felicitat laboral, gràfica vermella, els </a:t>
            </a:r>
            <a:r>
              <a:rPr lang="ca-ES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joves (esquerra) i els </a:t>
            </a:r>
            <a:r>
              <a:rPr lang="ca-ES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vells (dreta) es senten feliços tan en l’àmbit laboral com en l’àmbit personal. </a:t>
            </a:r>
            <a:endParaRPr lang="es-E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600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8F23CEB-16D6-40FB-B9B6-788A05D49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73" y="43182"/>
            <a:ext cx="11896790" cy="582858"/>
          </a:xfrm>
        </p:spPr>
        <p:txBody>
          <a:bodyPr>
            <a:normAutofit/>
          </a:bodyPr>
          <a:lstStyle/>
          <a:p>
            <a:pPr algn="l"/>
            <a:r>
              <a:rPr lang="ca-ES" sz="3100" b="1" dirty="0">
                <a:solidFill>
                  <a:schemeClr val="accent1">
                    <a:lumMod val="75000"/>
                  </a:schemeClr>
                </a:solidFill>
              </a:rPr>
              <a:t>Comparatives entre els </a:t>
            </a:r>
            <a:r>
              <a:rPr lang="ca-ES" sz="3100" b="1" dirty="0" err="1">
                <a:solidFill>
                  <a:schemeClr val="accent1">
                    <a:lumMod val="75000"/>
                  </a:schemeClr>
                </a:solidFill>
              </a:rPr>
              <a:t>Millennials</a:t>
            </a:r>
            <a:r>
              <a:rPr lang="ca-ES" sz="3100" b="1" dirty="0">
                <a:solidFill>
                  <a:schemeClr val="accent1">
                    <a:lumMod val="75000"/>
                  </a:schemeClr>
                </a:solidFill>
              </a:rPr>
              <a:t> Joves i </a:t>
            </a:r>
            <a:r>
              <a:rPr lang="ca-ES" sz="3100" b="1" dirty="0" err="1">
                <a:solidFill>
                  <a:schemeClr val="accent1">
                    <a:lumMod val="75000"/>
                  </a:schemeClr>
                </a:solidFill>
              </a:rPr>
              <a:t>Millennias</a:t>
            </a:r>
            <a:r>
              <a:rPr lang="ca-ES" sz="3100" b="1" dirty="0">
                <a:solidFill>
                  <a:schemeClr val="accent1">
                    <a:lumMod val="75000"/>
                  </a:schemeClr>
                </a:solidFill>
              </a:rPr>
              <a:t> Vells</a:t>
            </a:r>
            <a:endParaRPr lang="ca-ES" sz="4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75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20" y="945619"/>
            <a:ext cx="10626570" cy="551732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ca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felicitat és un concepte propi de cada persona.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Treballador feliç + creatius i innovadors.  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felicitat en el treball proporciona beneficis per a les persones com per les empreses.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felicitat no és una obligació de les empreses, però si proporcionar condicions que ajudin a promoure la felicitat i el positivisme. 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Els majoria de </a:t>
            </a:r>
            <a:r>
              <a:rPr lang="ca-ES" sz="1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tant joves com vells són feliços en tots els àmbits de la seva vida. .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Escassetat de bibliografia científica relacionada amb la felicitat laboral en l’àmbit empresarial dels </a:t>
            </a:r>
            <a:r>
              <a:rPr lang="ca-ES" sz="18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Falta de consens sobre les definicions dels conceptes relatius a la felicitat.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Felicitat en el treball no és solament un element teòric sinó també una experiència a nivell individual, subjectiva i condicionada. </a:t>
            </a:r>
            <a:br>
              <a:rPr lang="ca-ES" sz="1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a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a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a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a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a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DCDBCA43-E78F-48BA-BC0C-BFCBF0372061}"/>
              </a:ext>
            </a:extLst>
          </p:cNvPr>
          <p:cNvSpPr txBox="1">
            <a:spLocks/>
          </p:cNvSpPr>
          <p:nvPr/>
        </p:nvSpPr>
        <p:spPr>
          <a:xfrm>
            <a:off x="230820" y="159283"/>
            <a:ext cx="9771355" cy="786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0C00876D-C836-4494-AAA0-B9E221D9F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49" y="4898709"/>
            <a:ext cx="6034167" cy="180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107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ca-ES" b="1" dirty="0">
                <a:solidFill>
                  <a:schemeClr val="bg1"/>
                </a:solidFill>
              </a:rPr>
              <a:t>              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97C41F-7093-49E5-BF75-02F18E1B9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Màster</a:t>
            </a:r>
            <a:r>
              <a:rPr lang="es-E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</a:t>
            </a:r>
            <a:r>
              <a:rPr lang="es-E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</a:t>
            </a:r>
            <a:r>
              <a:rPr lang="es-E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</a:t>
            </a:r>
            <a:r>
              <a:rPr lang="es-E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Recursos </a:t>
            </a:r>
            <a:r>
              <a:rPr lang="es-E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Humans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 descr="Resultat d'imatges per a &quot;moltes gràcies&quot;">
            <a:extLst>
              <a:ext uri="{FF2B5EF4-FFF2-40B4-BE49-F238E27FC236}">
                <a16:creationId xmlns:a16="http://schemas.microsoft.com/office/drawing/2014/main" id="{B3E25F71-1758-4864-AAFD-95B0C8B6D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312" y="2358230"/>
            <a:ext cx="4047843" cy="174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85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1810490" y="1843958"/>
            <a:ext cx="5304685" cy="484259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1. Objectius del TFM</a:t>
            </a:r>
          </a:p>
          <a:p>
            <a:pPr indent="0">
              <a:buNone/>
            </a:pP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2. La Felicitat i la Felicitat Laboral</a:t>
            </a:r>
          </a:p>
          <a:p>
            <a:pPr marL="457200" indent="0">
              <a:buNone/>
            </a:pP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  3. Treballador feliç i productiu</a:t>
            </a:r>
          </a:p>
          <a:p>
            <a:pPr>
              <a:buNone/>
            </a:pP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  4. </a:t>
            </a:r>
            <a:r>
              <a:rPr lang="ca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i característiques</a:t>
            </a:r>
          </a:p>
          <a:p>
            <a:pPr>
              <a:buNone/>
            </a:pP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  5. Metodologia</a:t>
            </a:r>
          </a:p>
          <a:p>
            <a:pPr lvl="1">
              <a:buNone/>
            </a:pP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  6. Conclusions i limitacions</a:t>
            </a:r>
          </a:p>
          <a:p>
            <a:pPr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  </a:t>
            </a:r>
            <a:endParaRPr lang="ca" dirty="0"/>
          </a:p>
        </p:txBody>
      </p:sp>
      <p:sp>
        <p:nvSpPr>
          <p:cNvPr id="76" name="Shape 76"/>
          <p:cNvSpPr txBox="1"/>
          <p:nvPr/>
        </p:nvSpPr>
        <p:spPr>
          <a:xfrm>
            <a:off x="186626" y="1771461"/>
            <a:ext cx="1061889" cy="21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ct val="45833"/>
            </a:pPr>
            <a:r>
              <a:rPr lang="ca" sz="2400" b="1" dirty="0">
                <a:solidFill>
                  <a:srgbClr val="00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Índex</a:t>
            </a:r>
          </a:p>
        </p:txBody>
      </p:sp>
      <p:pic>
        <p:nvPicPr>
          <p:cNvPr id="6" name="Imatge 2">
            <a:extLst>
              <a:ext uri="{FF2B5EF4-FFF2-40B4-BE49-F238E27FC236}">
                <a16:creationId xmlns:a16="http://schemas.microsoft.com/office/drawing/2014/main" id="{42FBB582-D1B7-4E26-A42C-08961718D5D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5" y="527560"/>
            <a:ext cx="9771355" cy="786336"/>
          </a:xfrm>
        </p:spPr>
        <p:txBody>
          <a:bodyPr>
            <a:normAutofit/>
          </a:bodyPr>
          <a:lstStyle/>
          <a:p>
            <a:pPr algn="l"/>
            <a:r>
              <a:rPr lang="ca-E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 del TFM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97C41F-7093-49E5-BF75-02F18E1B9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645" y="2077374"/>
            <a:ext cx="9771355" cy="398560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iure i analitzar el grau de felicitat laboral dels Millennials</a:t>
            </a:r>
          </a:p>
          <a:p>
            <a:pPr algn="just">
              <a:lnSpc>
                <a:spcPct val="150000"/>
              </a:lnSpc>
            </a:pP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Descriure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son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les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seves</a:t>
            </a: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característiques </a:t>
            </a:r>
          </a:p>
          <a:p>
            <a:pPr algn="just">
              <a:lnSpc>
                <a:spcPct val="150000"/>
              </a:lnSpc>
            </a:pP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Delimitar els factors que poden afectar positiva i negativament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desenvolupament profes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ional</a:t>
            </a:r>
          </a:p>
          <a:p>
            <a:pPr algn="just">
              <a:lnSpc>
                <a:spcPct val="150000"/>
              </a:lnSpc>
            </a:pPr>
            <a:r>
              <a:rPr lang="ca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Trobar diferències entre el millennials vells i els millenias nous</a:t>
            </a:r>
          </a:p>
          <a:p>
            <a:pPr algn="l"/>
            <a:endParaRPr lang="es-ES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655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1CDFFFA4-10AC-447D-8D35-C6A349760836}"/>
              </a:ext>
            </a:extLst>
          </p:cNvPr>
          <p:cNvSpPr txBox="1">
            <a:spLocks/>
          </p:cNvSpPr>
          <p:nvPr/>
        </p:nvSpPr>
        <p:spPr>
          <a:xfrm>
            <a:off x="6037151" y="239602"/>
            <a:ext cx="4977976" cy="816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felicitat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DD69BE-3574-4DB0-855B-FE4EA1AF37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2" r="3364" b="-1"/>
          <a:stretch/>
        </p:blipFill>
        <p:spPr bwMode="auto">
          <a:xfrm>
            <a:off x="19" y="907230"/>
            <a:ext cx="5076179" cy="5198427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F1752735-7EC8-42D3-8DA9-8854CF4862FA}"/>
              </a:ext>
            </a:extLst>
          </p:cNvPr>
          <p:cNvSpPr txBox="1">
            <a:spLocks/>
          </p:cNvSpPr>
          <p:nvPr/>
        </p:nvSpPr>
        <p:spPr>
          <a:xfrm>
            <a:off x="6037549" y="1233997"/>
            <a:ext cx="4977578" cy="5095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és la felicitat? La felicitat és un estat d’ànim que suposa una satisfacció. 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subjectiu i relatiu.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el grau en què una persona aprecia la totalitat de la seva vida de manera positiva.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felicitat la defineix cada persona des de la seva experiència.</a:t>
            </a:r>
          </a:p>
          <a:p>
            <a:pPr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a-E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Felicitat = Benestar.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84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768" y="328474"/>
            <a:ext cx="11201400" cy="7779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felicitat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laboral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616030-7283-4BB7-B38A-3FD242C91D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" r="2" b="2"/>
          <a:stretch/>
        </p:blipFill>
        <p:spPr bwMode="auto">
          <a:xfrm>
            <a:off x="429768" y="1721921"/>
            <a:ext cx="6704891" cy="45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3EB121D-A125-41D1-9D8A-22F63C68C7D1}"/>
              </a:ext>
            </a:extLst>
          </p:cNvPr>
          <p:cNvSpPr/>
          <p:nvPr/>
        </p:nvSpPr>
        <p:spPr>
          <a:xfrm>
            <a:off x="7619646" y="1831162"/>
            <a:ext cx="406674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a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Què és la felicitat laboral o felicitat organitzacional?</a:t>
            </a:r>
          </a:p>
          <a:p>
            <a:pPr>
              <a:lnSpc>
                <a:spcPct val="150000"/>
              </a:lnSpc>
            </a:pPr>
            <a:endParaRPr lang="ca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a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Beneficis de la felicitat organitzacional</a:t>
            </a:r>
          </a:p>
          <a:p>
            <a:pPr>
              <a:lnSpc>
                <a:spcPct val="150000"/>
              </a:lnSpc>
            </a:pPr>
            <a:endParaRPr lang="ca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a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</a:t>
            </a:r>
          </a:p>
          <a:p>
            <a:pPr>
              <a:lnSpc>
                <a:spcPct val="150000"/>
              </a:lnSpc>
            </a:pPr>
            <a:endParaRPr lang="ca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a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Estratègies per aconseguir benestar, desenvolupar habilitats personals i d’equip, millorar l’acompliment,...</a:t>
            </a:r>
          </a:p>
          <a:p>
            <a:endParaRPr lang="ca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6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Treballador feliç i productiu</a:t>
            </a:r>
          </a:p>
        </p:txBody>
      </p:sp>
      <p:pic>
        <p:nvPicPr>
          <p:cNvPr id="3074" name="Picture 2" descr="Resultat d'imatges per a &quot;trabajador feliz es mas productivo&quot;">
            <a:extLst>
              <a:ext uri="{FF2B5EF4-FFF2-40B4-BE49-F238E27FC236}">
                <a16:creationId xmlns:a16="http://schemas.microsoft.com/office/drawing/2014/main" id="{4D2E4947-4373-4A3F-BB4A-8A010D5700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24" b="23983"/>
          <a:stretch/>
        </p:blipFill>
        <p:spPr bwMode="auto">
          <a:xfrm>
            <a:off x="20" y="10"/>
            <a:ext cx="12191980" cy="399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97C41F-7093-49E5-BF75-02F18E1B9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Treballador feliç = productiu, creatiu i innovador (- absentisme)</a:t>
            </a:r>
          </a:p>
          <a:p>
            <a:pPr algn="l">
              <a:lnSpc>
                <a:spcPct val="150000"/>
              </a:lnSpc>
            </a:pP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rotació i major autoestima</a:t>
            </a:r>
          </a:p>
          <a:p>
            <a:pPr algn="l">
              <a:lnSpc>
                <a:spcPct val="150000"/>
              </a:lnSpc>
            </a:pP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sou importa però no tant com sembla</a:t>
            </a: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4968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5" y="1122363"/>
            <a:ext cx="9771355" cy="2387600"/>
          </a:xfrm>
        </p:spPr>
        <p:txBody>
          <a:bodyPr>
            <a:normAutofit/>
          </a:bodyPr>
          <a:lstStyle/>
          <a:p>
            <a:endParaRPr lang="ca-ES" sz="4400" b="1" dirty="0">
              <a:solidFill>
                <a:schemeClr val="accent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97C41F-7093-49E5-BF75-02F18E1B9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1" y="4079874"/>
            <a:ext cx="12006326" cy="2073275"/>
          </a:xfrm>
        </p:spPr>
        <p:txBody>
          <a:bodyPr>
            <a:normAutofit lnSpcReduction="10000"/>
          </a:bodyPr>
          <a:lstStyle/>
          <a:p>
            <a:pPr algn="l"/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Generació </a:t>
            </a:r>
            <a:r>
              <a:rPr lang="ca-ES" sz="1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generació Y</a:t>
            </a:r>
          </a:p>
          <a:p>
            <a:pPr algn="l"/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Natius digitals connectats permanentment</a:t>
            </a:r>
          </a:p>
          <a:p>
            <a:pPr algn="l"/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Treballen per viure, NO viuen per treballar</a:t>
            </a:r>
          </a:p>
          <a:p>
            <a:pPr algn="l"/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Activitat productiva associada amb la tecnologia, la telecomunicació, la biomedicina o l’energia renovable</a:t>
            </a:r>
          </a:p>
          <a:p>
            <a:pPr algn="l"/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Àmpliament preparats i alt poder adquisitiu</a:t>
            </a:r>
          </a:p>
          <a:p>
            <a:pPr algn="l"/>
            <a:r>
              <a:rPr lang="ca-E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Exigents i informats</a:t>
            </a:r>
          </a:p>
          <a:p>
            <a:pPr algn="l"/>
            <a:endParaRPr lang="es-ES" sz="1600" dirty="0"/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Resultat d'imatges per a &quot;millennials&quot;">
            <a:extLst>
              <a:ext uri="{FF2B5EF4-FFF2-40B4-BE49-F238E27FC236}">
                <a16:creationId xmlns:a16="http://schemas.microsoft.com/office/drawing/2014/main" id="{8CC1FDC3-6235-4234-804C-CECD8E4AD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07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2F8054F-2EE5-4EA1-9B77-2CACA8303ED5}"/>
              </a:ext>
            </a:extLst>
          </p:cNvPr>
          <p:cNvSpPr txBox="1"/>
          <p:nvPr/>
        </p:nvSpPr>
        <p:spPr>
          <a:xfrm>
            <a:off x="0" y="0"/>
            <a:ext cx="3933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 Millennials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73422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Freeform: Shape 77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016327ED-7471-4295-9C51-D486D570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9884"/>
            <a:ext cx="5802656" cy="1096331"/>
          </a:xfrm>
        </p:spPr>
        <p:txBody>
          <a:bodyPr>
            <a:noAutofit/>
          </a:bodyPr>
          <a:lstStyle/>
          <a:p>
            <a:pPr algn="ctr"/>
            <a:r>
              <a:rPr lang="ca-E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Atributs dels </a:t>
            </a:r>
            <a:r>
              <a:rPr lang="ca-ES" sz="4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les organitzacions</a:t>
            </a:r>
          </a:p>
        </p:txBody>
      </p:sp>
      <p:pic>
        <p:nvPicPr>
          <p:cNvPr id="5124" name="Picture 4" descr="Resultat d'imatges per a &quot;millennials en el trabajo&quot;">
            <a:extLst>
              <a:ext uri="{FF2B5EF4-FFF2-40B4-BE49-F238E27FC236}">
                <a16:creationId xmlns:a16="http://schemas.microsoft.com/office/drawing/2014/main" id="{127E2BDD-1441-4AD5-AA0A-7A6753DF9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5" r="18172"/>
          <a:stretch/>
        </p:blipFill>
        <p:spPr bwMode="auto">
          <a:xfrm>
            <a:off x="841248" y="604158"/>
            <a:ext cx="6049941" cy="435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C008B6-8B59-4157-8694-6464E5C31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601315"/>
            <a:ext cx="4008101" cy="4384342"/>
          </a:xfrm>
        </p:spPr>
        <p:txBody>
          <a:bodyPr anchor="ctr">
            <a:normAutofit lnSpcReduction="10000"/>
          </a:bodyPr>
          <a:lstStyle/>
          <a:p>
            <a:endParaRPr lang="ca-ES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Tracte individualitzat = valoració individualitzat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Creença en l’organització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Protagonistes de l’empresa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Temps per ells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S’esforcen en el que ells decideixen i creuen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Moviment constant i diversitat d’experiències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Generositat </a:t>
            </a:r>
            <a:r>
              <a:rPr lang="ca-ES" sz="1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col·laborativa</a:t>
            </a:r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però un interès i una fi individualista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Espai personal tecnològic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Canals de comunicació = llenguatge propi</a:t>
            </a:r>
          </a:p>
          <a:p>
            <a:r>
              <a:rPr lang="ca-ES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al fracàs = alt grau de frustració</a:t>
            </a:r>
          </a:p>
          <a:p>
            <a:endParaRPr lang="ca-ES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000" dirty="0"/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4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8D1D-1CB8-40D7-B5A5-8A6EFE2B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4120" y="1054407"/>
            <a:ext cx="4776186" cy="1955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de la mostra: 89 joves </a:t>
            </a:r>
            <a:r>
              <a:rPr lang="ca-ES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Millennials</a:t>
            </a: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d’edats compreses 19 i 39 anys, 61 eren dones (68,5%) i 28 homes (31,5%). </a:t>
            </a:r>
            <a:br>
              <a:rPr lang="ca-E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a-ES" sz="1400" dirty="0">
              <a:solidFill>
                <a:schemeClr val="accent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97C41F-7093-49E5-BF75-02F18E1B9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055" y="3984926"/>
            <a:ext cx="3255165" cy="163044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a-E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Els candidats analitzats tenen diferents nivells d’estudis, van des d’estudis de grau mig fins a post grau. </a:t>
            </a:r>
          </a:p>
        </p:txBody>
      </p:sp>
      <p:pic>
        <p:nvPicPr>
          <p:cNvPr id="4" name="Imatge 2">
            <a:extLst>
              <a:ext uri="{FF2B5EF4-FFF2-40B4-BE49-F238E27FC236}">
                <a16:creationId xmlns:a16="http://schemas.microsoft.com/office/drawing/2014/main" id="{835AB7CE-4912-4AF1-890C-8E290802C2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57" y="6062980"/>
            <a:ext cx="1550670" cy="7950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386CB3CE-0C43-43F4-AC21-62707B06E1F2}"/>
              </a:ext>
            </a:extLst>
          </p:cNvPr>
          <p:cNvSpPr txBox="1">
            <a:spLocks/>
          </p:cNvSpPr>
          <p:nvPr/>
        </p:nvSpPr>
        <p:spPr>
          <a:xfrm>
            <a:off x="399194" y="268070"/>
            <a:ext cx="9771355" cy="7863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a-E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6D8F8E5-C3DB-4FD9-9F32-C12A38409A4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306" y="1581991"/>
            <a:ext cx="2941167" cy="155955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2DD37BA-1D36-4D85-99B2-E7967262D56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146" y="4099490"/>
            <a:ext cx="3255165" cy="1704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498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724</Words>
  <Application>Microsoft Office PowerPoint</Application>
  <PresentationFormat>Panorámica</PresentationFormat>
  <Paragraphs>84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Tema de Office</vt:lpstr>
      <vt:lpstr> La Felicitat Laboral  en els Millennials</vt:lpstr>
      <vt:lpstr>Presentación de PowerPoint</vt:lpstr>
      <vt:lpstr>Objectiu del TFM</vt:lpstr>
      <vt:lpstr>Presentación de PowerPoint</vt:lpstr>
      <vt:lpstr> La felicitat laboral </vt:lpstr>
      <vt:lpstr>Treballador feliç i productiu</vt:lpstr>
      <vt:lpstr>Presentación de PowerPoint</vt:lpstr>
      <vt:lpstr>Atributs dels Millennials per les organitzacions</vt:lpstr>
      <vt:lpstr>Participants de la mostra: 89 joves Millennials d’edats compreses 19 i 39 anys, 61 eren dones (68,5%) i 28 homes (31,5%).  </vt:lpstr>
      <vt:lpstr>Presentación de PowerPoint</vt:lpstr>
      <vt:lpstr>Anàlisi de dades</vt:lpstr>
      <vt:lpstr>Anàlisi de dades</vt:lpstr>
      <vt:lpstr>Comparatives entre els Millennials Joves i Millennias Vells</vt:lpstr>
      <vt:lpstr>Comparatives entre els Millennials Joves i Millennias Vells</vt:lpstr>
      <vt:lpstr>- La felicitat és un concepte propi de cada persona. - Treballador feliç + creatius i innovadors.   - La felicitat en el treball proporciona beneficis per a les persones com per les empreses. - La felicitat no és una obligació de les empreses, però si proporcionar condicions que ajudin a promoure la felicitat i el positivisme.  - Els majoria de Millennials, tant joves com vells són feliços en tots els àmbits de la seva vida. . - Escassetat de bibliografia científica relacionada amb la felicitat laboral en l’àmbit empresarial dels Millennials.  - Falta de consens sobre les definicions dels conceptes relatius a la felicitat. - La Felicitat en el treball no és solament un element teòric sinó també una experiència a nivell individual, subjectiva i condicionada.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Felicitat Laboral  en els Millennials</dc:title>
  <dc:creator>Carol RR</dc:creator>
  <cp:lastModifiedBy>Carol RR</cp:lastModifiedBy>
  <cp:revision>31</cp:revision>
  <dcterms:created xsi:type="dcterms:W3CDTF">2020-02-16T17:53:32Z</dcterms:created>
  <dcterms:modified xsi:type="dcterms:W3CDTF">2020-02-29T20:54:22Z</dcterms:modified>
</cp:coreProperties>
</file>