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66" d="100"/>
          <a:sy n="66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TREBALL FINAL DE CARRERA CURS 2011/12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88788-CF71-428C-A49F-7EBF51676DA8}" type="datetimeFigureOut">
              <a:rPr lang="es-ES" smtClean="0"/>
              <a:pPr/>
              <a:t>15/01/2012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APLICACIONS WEB PER TREBALL COL·LABORATIU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53CBE-E825-4C4B-B14D-C6D6E2A16B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TREBALL FINAL DE CARRERA CURS 2011/12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83439-EF41-422E-BE9B-A07D69FCCD98}" type="datetimeFigureOut">
              <a:rPr lang="es-ES" smtClean="0"/>
              <a:pPr/>
              <a:t>15/01/2012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APLICACIONS WEB PER TREBALL COL·LABORATIU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C1A2A-4C27-4FEC-AF56-637CBE9A3E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C1A2A-4C27-4FEC-AF56-637CBE9A3EB3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APLICACIONS WEB PER TREBALL COL·LABORATIU</a:t>
            </a:r>
            <a:endParaRPr lang="es-ES"/>
          </a:p>
        </p:txBody>
      </p:sp>
      <p:sp>
        <p:nvSpPr>
          <p:cNvPr id="6" name="5 Marcador de encabezado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s-ES" smtClean="0"/>
              <a:t>TREBALL FINAL DE CARRERA CURS 2011/12</a:t>
            </a:r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F2BCE99-D2B0-4D80-95E2-C35568039346}" type="datetimeFigureOut">
              <a:rPr lang="es-ES" smtClean="0"/>
              <a:pPr/>
              <a:t>15/01/2012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28A1560-D074-4E3D-BA0C-3E5DDE5AF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BCE99-D2B0-4D80-95E2-C35568039346}" type="datetimeFigureOut">
              <a:rPr lang="es-ES" smtClean="0"/>
              <a:pPr/>
              <a:t>15/01/2012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1560-D074-4E3D-BA0C-3E5DDE5AF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BCE99-D2B0-4D80-95E2-C35568039346}" type="datetimeFigureOut">
              <a:rPr lang="es-ES" smtClean="0"/>
              <a:pPr/>
              <a:t>15/01/2012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1560-D074-4E3D-BA0C-3E5DDE5AF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F2BCE99-D2B0-4D80-95E2-C35568039346}" type="datetimeFigureOut">
              <a:rPr lang="es-ES" smtClean="0"/>
              <a:pPr/>
              <a:t>15/01/2012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1560-D074-4E3D-BA0C-3E5DDE5AF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F2BCE99-D2B0-4D80-95E2-C35568039346}" type="datetimeFigureOut">
              <a:rPr lang="es-ES" smtClean="0"/>
              <a:pPr/>
              <a:t>15/01/2012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28A1560-D074-4E3D-BA0C-3E5DDE5AFA07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F2BCE99-D2B0-4D80-95E2-C35568039346}" type="datetimeFigureOut">
              <a:rPr lang="es-ES" smtClean="0"/>
              <a:pPr/>
              <a:t>15/01/2012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28A1560-D074-4E3D-BA0C-3E5DDE5AF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F2BCE99-D2B0-4D80-95E2-C35568039346}" type="datetimeFigureOut">
              <a:rPr lang="es-ES" smtClean="0"/>
              <a:pPr/>
              <a:t>15/01/2012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28A1560-D074-4E3D-BA0C-3E5DDE5AF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BCE99-D2B0-4D80-95E2-C35568039346}" type="datetimeFigureOut">
              <a:rPr lang="es-ES" smtClean="0"/>
              <a:pPr/>
              <a:t>15/01/2012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1560-D074-4E3D-BA0C-3E5DDE5AF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F2BCE99-D2B0-4D80-95E2-C35568039346}" type="datetimeFigureOut">
              <a:rPr lang="es-ES" smtClean="0"/>
              <a:pPr/>
              <a:t>15/01/2012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28A1560-D074-4E3D-BA0C-3E5DDE5AF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F2BCE99-D2B0-4D80-95E2-C35568039346}" type="datetimeFigureOut">
              <a:rPr lang="es-ES" smtClean="0"/>
              <a:pPr/>
              <a:t>15/01/2012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28A1560-D074-4E3D-BA0C-3E5DDE5AF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F2BCE99-D2B0-4D80-95E2-C35568039346}" type="datetimeFigureOut">
              <a:rPr lang="es-ES" smtClean="0"/>
              <a:pPr/>
              <a:t>15/01/2012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28A1560-D074-4E3D-BA0C-3E5DDE5AF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F2BCE99-D2B0-4D80-95E2-C35568039346}" type="datetimeFigureOut">
              <a:rPr lang="es-ES" smtClean="0"/>
              <a:pPr/>
              <a:t>15/01/2012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28A1560-D074-4E3D-BA0C-3E5DDE5AF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a-ES" b="1" dirty="0" smtClean="0"/>
              <a:t>Aplicacions web per treball col·laboratiu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a-ES" b="1" i="1" dirty="0" smtClean="0"/>
              <a:t>Desenvolupament d’una aplicació web per a la recollida i classificació d’informació en entorns virtuals d’interacció síncrona</a:t>
            </a:r>
            <a:endParaRPr lang="es-ES" dirty="0" smtClean="0"/>
          </a:p>
          <a:p>
            <a:pPr algn="ctr"/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755576" y="4653136"/>
            <a:ext cx="28087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/>
              <a:t>Alumne:</a:t>
            </a:r>
            <a:endParaRPr lang="es-ES" dirty="0"/>
          </a:p>
          <a:p>
            <a:r>
              <a:rPr lang="ca-ES" b="1" dirty="0"/>
              <a:t>Albert </a:t>
            </a:r>
            <a:r>
              <a:rPr lang="ca-ES" b="1" dirty="0" err="1"/>
              <a:t>Calahorro</a:t>
            </a:r>
            <a:r>
              <a:rPr lang="ca-ES" b="1" dirty="0"/>
              <a:t> </a:t>
            </a:r>
            <a:r>
              <a:rPr lang="ca-ES" b="1" dirty="0" err="1"/>
              <a:t>Bueno</a:t>
            </a:r>
            <a:endParaRPr lang="es-ES" dirty="0"/>
          </a:p>
          <a:p>
            <a:r>
              <a:rPr lang="ca-ES" dirty="0"/>
              <a:t>Tutor:</a:t>
            </a:r>
            <a:endParaRPr lang="es-ES" dirty="0"/>
          </a:p>
          <a:p>
            <a:r>
              <a:rPr lang="ca-ES" b="1" dirty="0"/>
              <a:t>Ferran </a:t>
            </a:r>
            <a:r>
              <a:rPr lang="ca-ES" b="1" dirty="0" err="1"/>
              <a:t>Prados</a:t>
            </a:r>
            <a:r>
              <a:rPr lang="ca-ES" b="1" dirty="0"/>
              <a:t> Carrasco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6709886" y="5507940"/>
            <a:ext cx="1606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Curs</a:t>
            </a:r>
            <a:r>
              <a:rPr lang="es-ES" dirty="0" smtClean="0"/>
              <a:t> 2011/12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BASE DE DADES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6165304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TFC</a:t>
            </a:r>
            <a:r>
              <a:rPr lang="es-ES" dirty="0" smtClean="0"/>
              <a:t> - </a:t>
            </a:r>
            <a:r>
              <a:rPr lang="ca-ES" i="1" dirty="0" smtClean="0"/>
              <a:t>Aplicació web per a la recollida i classificació d’informació en entorns virtuals d’interacció síncrona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51520" y="1124744"/>
            <a:ext cx="345638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a-ES" sz="2000" dirty="0" smtClean="0"/>
              <a:t> </a:t>
            </a:r>
            <a:r>
              <a:rPr lang="ca-ES" sz="2000" i="1" dirty="0" smtClean="0"/>
              <a:t>USERS</a:t>
            </a:r>
            <a:r>
              <a:rPr lang="ca-ES" sz="2000" dirty="0" smtClean="0"/>
              <a:t> i </a:t>
            </a:r>
            <a:r>
              <a:rPr lang="ca-ES" sz="2000" i="1" dirty="0" smtClean="0"/>
              <a:t>CHAT </a:t>
            </a:r>
          </a:p>
          <a:p>
            <a:pPr algn="just"/>
            <a:r>
              <a:rPr lang="ca-ES" sz="2000" dirty="0" smtClean="0"/>
              <a:t>són les entitats principals.</a:t>
            </a:r>
          </a:p>
          <a:p>
            <a:pPr algn="just">
              <a:buFont typeface="Wingdings" pitchFamily="2" charset="2"/>
              <a:buChar char="§"/>
            </a:pPr>
            <a:r>
              <a:rPr lang="ca-ES" sz="2000" dirty="0" smtClean="0"/>
              <a:t> El camp </a:t>
            </a:r>
            <a:r>
              <a:rPr lang="ca-ES" sz="2000" i="1" dirty="0" err="1" smtClean="0"/>
              <a:t>level</a:t>
            </a:r>
            <a:r>
              <a:rPr lang="ca-ES" sz="2000" dirty="0" smtClean="0"/>
              <a:t> determina</a:t>
            </a:r>
          </a:p>
          <a:p>
            <a:pPr algn="just"/>
            <a:r>
              <a:rPr lang="ca-ES" sz="2000" dirty="0" smtClean="0"/>
              <a:t>el rol del usuari</a:t>
            </a:r>
          </a:p>
          <a:p>
            <a:pPr algn="just"/>
            <a:endParaRPr lang="ca-ES" sz="2000" dirty="0"/>
          </a:p>
          <a:p>
            <a:pPr>
              <a:buFont typeface="Wingdings" pitchFamily="2" charset="2"/>
              <a:buChar char="§"/>
            </a:pPr>
            <a:r>
              <a:rPr lang="ca-ES" sz="2000" i="1" dirty="0" smtClean="0"/>
              <a:t> A Chat_</a:t>
            </a:r>
            <a:r>
              <a:rPr lang="ca-ES" sz="2000" i="1" dirty="0" err="1" smtClean="0"/>
              <a:t>Require</a:t>
            </a:r>
            <a:r>
              <a:rPr lang="ca-ES" sz="2000" dirty="0" smtClean="0"/>
              <a:t> </a:t>
            </a:r>
            <a:r>
              <a:rPr lang="ca-ES" sz="2000" dirty="0"/>
              <a:t>es registren les peticions </a:t>
            </a:r>
            <a:r>
              <a:rPr lang="ca-ES" sz="2000" dirty="0" smtClean="0"/>
              <a:t>de xat.</a:t>
            </a:r>
          </a:p>
          <a:p>
            <a:pPr>
              <a:buFont typeface="Wingdings" pitchFamily="2" charset="2"/>
              <a:buChar char="§"/>
            </a:pPr>
            <a:endParaRPr lang="ca-ES" sz="2000" dirty="0" smtClean="0"/>
          </a:p>
          <a:p>
            <a:pPr>
              <a:buFont typeface="Wingdings" pitchFamily="2" charset="2"/>
              <a:buChar char="§"/>
            </a:pPr>
            <a:r>
              <a:rPr lang="ca-ES" sz="2000" dirty="0" smtClean="0"/>
              <a:t> A </a:t>
            </a:r>
            <a:r>
              <a:rPr lang="ca-ES" sz="2000" i="1" dirty="0" smtClean="0"/>
              <a:t>Chat_</a:t>
            </a:r>
            <a:r>
              <a:rPr lang="ca-ES" sz="2000" i="1" dirty="0" err="1" smtClean="0"/>
              <a:t>Messages</a:t>
            </a:r>
            <a:r>
              <a:rPr lang="ca-ES" sz="2000" dirty="0" smtClean="0"/>
              <a:t> es registren els </a:t>
            </a:r>
            <a:r>
              <a:rPr lang="ca-ES" sz="2000" dirty="0"/>
              <a:t>missatges </a:t>
            </a:r>
            <a:r>
              <a:rPr lang="ca-ES" sz="2000" dirty="0" smtClean="0"/>
              <a:t>del xat.</a:t>
            </a:r>
          </a:p>
          <a:p>
            <a:pPr>
              <a:buFont typeface="Wingdings" pitchFamily="2" charset="2"/>
              <a:buChar char="§"/>
            </a:pPr>
            <a:endParaRPr lang="ca-ES" sz="2000" dirty="0"/>
          </a:p>
          <a:p>
            <a:pPr>
              <a:buFont typeface="Wingdings" pitchFamily="2" charset="2"/>
              <a:buChar char="§"/>
            </a:pPr>
            <a:r>
              <a:rPr lang="ca-ES" sz="2000" dirty="0" smtClean="0"/>
              <a:t> A </a:t>
            </a:r>
            <a:r>
              <a:rPr lang="ca-ES" sz="2000" i="1" dirty="0" smtClean="0"/>
              <a:t>Chat_</a:t>
            </a:r>
            <a:r>
              <a:rPr lang="ca-ES" sz="2000" i="1" dirty="0" err="1" smtClean="0"/>
              <a:t>Users</a:t>
            </a:r>
            <a:r>
              <a:rPr lang="ca-ES" sz="2000" i="1" dirty="0" smtClean="0"/>
              <a:t> </a:t>
            </a:r>
            <a:r>
              <a:rPr lang="ca-ES" sz="2000" dirty="0" smtClean="0"/>
              <a:t> es guarden els </a:t>
            </a:r>
            <a:r>
              <a:rPr lang="ca-ES" sz="2000" dirty="0"/>
              <a:t>usuaris que </a:t>
            </a:r>
            <a:r>
              <a:rPr lang="ca-ES" sz="2000" dirty="0" smtClean="0"/>
              <a:t>han participat al xat.</a:t>
            </a:r>
          </a:p>
          <a:p>
            <a:pPr algn="just"/>
            <a:endParaRPr lang="ca-ES" sz="2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3491880" y="1556792"/>
          <a:ext cx="5400675" cy="4257675"/>
        </p:xfrm>
        <a:graphic>
          <a:graphicData uri="http://schemas.openxmlformats.org/presentationml/2006/ole">
            <p:oleObj spid="_x0000_s1025" name="Visio" r:id="rId3" imgW="5434706" imgH="4291909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INTERFÍCIES D’USUARI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6165304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TFC</a:t>
            </a:r>
            <a:r>
              <a:rPr lang="es-ES" dirty="0" smtClean="0"/>
              <a:t> - </a:t>
            </a:r>
            <a:r>
              <a:rPr lang="ca-ES" i="1" dirty="0" smtClean="0"/>
              <a:t>Aplicació web per a la recollida i classificació d’informació en entorns virtuals d’interacció síncrona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6" name="5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1398" y="1804476"/>
            <a:ext cx="5026906" cy="3424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251520" y="112474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a-ES" sz="2000" dirty="0" smtClean="0"/>
              <a:t> Pantalla de </a:t>
            </a:r>
            <a:r>
              <a:rPr lang="ca-ES" sz="2000" i="1" dirty="0" err="1" smtClean="0"/>
              <a:t>Login</a:t>
            </a:r>
            <a:r>
              <a:rPr lang="ca-ES" sz="2000" dirty="0" smtClean="0"/>
              <a:t>:</a:t>
            </a:r>
            <a:endParaRPr lang="ca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INTERFÍCIES D’USUARI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6165304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TFC</a:t>
            </a:r>
            <a:r>
              <a:rPr lang="es-ES" dirty="0" smtClean="0"/>
              <a:t> - </a:t>
            </a:r>
            <a:r>
              <a:rPr lang="ca-ES" i="1" dirty="0" smtClean="0"/>
              <a:t>Aplicació web per a la recollida i classificació d’informació en entorns virtuals d’interacció síncrona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6" name="5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060848"/>
            <a:ext cx="431742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060848"/>
            <a:ext cx="4320480" cy="2502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251520" y="112474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a-ES" sz="2000" dirty="0" smtClean="0"/>
              <a:t> Pantalla Principal:</a:t>
            </a:r>
            <a:endParaRPr lang="ca-ES" sz="2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39552" y="4725144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000" dirty="0" smtClean="0"/>
              <a:t>Opcions habilitades com Administrador</a:t>
            </a:r>
            <a:endParaRPr lang="ca-ES" sz="2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004048" y="4725144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000" dirty="0" smtClean="0"/>
              <a:t>Opcions habilitades com Usuari</a:t>
            </a:r>
            <a:endParaRPr lang="ca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INTERFÍCIES D’USUARI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6165304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TFC</a:t>
            </a:r>
            <a:r>
              <a:rPr lang="es-ES" dirty="0" smtClean="0"/>
              <a:t> - </a:t>
            </a:r>
            <a:r>
              <a:rPr lang="ca-ES" i="1" dirty="0" smtClean="0"/>
              <a:t>Aplicació web per a la recollida i classificació d’informació en entorns virtuals d’interacció síncrona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51520" y="1268760"/>
            <a:ext cx="388843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a-ES" sz="2000" dirty="0" smtClean="0"/>
              <a:t> Pantalla de Xat:</a:t>
            </a:r>
          </a:p>
          <a:p>
            <a:pPr algn="just">
              <a:buFont typeface="Wingdings" pitchFamily="2" charset="2"/>
              <a:buChar char="§"/>
            </a:pPr>
            <a:endParaRPr lang="ca-ES" sz="2000" dirty="0" smtClean="0"/>
          </a:p>
          <a:p>
            <a:pPr lvl="1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Visualització de la categoria</a:t>
            </a:r>
          </a:p>
          <a:p>
            <a:pPr lvl="1">
              <a:buFont typeface="Wingdings" pitchFamily="2" charset="2"/>
              <a:buChar char="§"/>
            </a:pPr>
            <a:endParaRPr lang="ca-ES" sz="2000" dirty="0"/>
          </a:p>
          <a:p>
            <a:pPr lvl="1">
              <a:buFont typeface="Wingdings" pitchFamily="2" charset="2"/>
              <a:buChar char="§"/>
            </a:pPr>
            <a:r>
              <a:rPr lang="ca-ES" sz="2000" dirty="0" smtClean="0"/>
              <a:t> Visualització dels usuaris que participen.</a:t>
            </a:r>
          </a:p>
          <a:p>
            <a:pPr lvl="1">
              <a:buFont typeface="Wingdings" pitchFamily="2" charset="2"/>
              <a:buChar char="§"/>
            </a:pPr>
            <a:endParaRPr lang="ca-ES" sz="2000" dirty="0"/>
          </a:p>
          <a:p>
            <a:pPr lvl="1">
              <a:buFont typeface="Wingdings" pitchFamily="2" charset="2"/>
              <a:buChar char="§"/>
            </a:pPr>
            <a:r>
              <a:rPr lang="ca-ES" sz="2000" dirty="0" smtClean="0"/>
              <a:t> Possibilitat de convidar a altres usuaris.</a:t>
            </a:r>
          </a:p>
          <a:p>
            <a:pPr lvl="1">
              <a:buFont typeface="Wingdings" pitchFamily="2" charset="2"/>
              <a:buChar char="§"/>
            </a:pPr>
            <a:endParaRPr lang="ca-ES" sz="2000" dirty="0"/>
          </a:p>
          <a:p>
            <a:pPr lvl="1">
              <a:buFont typeface="Wingdings" pitchFamily="2" charset="2"/>
              <a:buChar char="§"/>
            </a:pPr>
            <a:r>
              <a:rPr lang="ca-ES" sz="2000" dirty="0" smtClean="0"/>
              <a:t> Conversa actualitzada amb </a:t>
            </a:r>
            <a:r>
              <a:rPr lang="ca-ES" sz="2000" dirty="0" err="1" smtClean="0"/>
              <a:t>Ajax</a:t>
            </a:r>
            <a:r>
              <a:rPr lang="ca-ES" sz="2000" dirty="0" smtClean="0"/>
              <a:t>.</a:t>
            </a:r>
            <a:endParaRPr lang="ca-ES" sz="2000" dirty="0"/>
          </a:p>
        </p:txBody>
      </p:sp>
      <p:pic>
        <p:nvPicPr>
          <p:cNvPr id="7" name="6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628800"/>
            <a:ext cx="4327509" cy="3515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INTERFÍCIES D’USUARI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6165304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TFC</a:t>
            </a:r>
            <a:r>
              <a:rPr lang="es-ES" dirty="0" smtClean="0"/>
              <a:t> - </a:t>
            </a:r>
            <a:r>
              <a:rPr lang="ca-ES" i="1" dirty="0" smtClean="0"/>
              <a:t>Aplicació web per a la recollida i classificació d’informació en entorns virtuals d’interacció síncrona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51520" y="1430774"/>
            <a:ext cx="41764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a-ES" sz="2000" dirty="0" smtClean="0"/>
              <a:t> Pantalla Assignació d’usuaris:</a:t>
            </a:r>
          </a:p>
          <a:p>
            <a:pPr algn="just">
              <a:buFont typeface="Wingdings" pitchFamily="2" charset="2"/>
              <a:buChar char="§"/>
            </a:pPr>
            <a:endParaRPr lang="ca-ES" sz="2000" dirty="0" smtClean="0"/>
          </a:p>
          <a:p>
            <a:pPr lvl="1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Dins el menú d’usuaris, seleccionar el grup.</a:t>
            </a:r>
          </a:p>
          <a:p>
            <a:pPr lvl="1">
              <a:buFont typeface="Wingdings" pitchFamily="2" charset="2"/>
              <a:buChar char="§"/>
            </a:pPr>
            <a:endParaRPr lang="ca-ES" sz="2000" dirty="0"/>
          </a:p>
          <a:p>
            <a:pPr lvl="1">
              <a:buFont typeface="Wingdings" pitchFamily="2" charset="2"/>
              <a:buChar char="§"/>
            </a:pPr>
            <a:r>
              <a:rPr lang="ca-ES" sz="2000" dirty="0" smtClean="0"/>
              <a:t> Buscar el usuari per el </a:t>
            </a:r>
            <a:r>
              <a:rPr lang="ca-ES" sz="2000" i="1" dirty="0" err="1" smtClean="0"/>
              <a:t>login</a:t>
            </a:r>
            <a:r>
              <a:rPr lang="ca-ES" sz="2000" dirty="0" smtClean="0"/>
              <a:t>.</a:t>
            </a:r>
          </a:p>
          <a:p>
            <a:pPr lvl="1">
              <a:buFont typeface="Wingdings" pitchFamily="2" charset="2"/>
              <a:buChar char="§"/>
            </a:pPr>
            <a:endParaRPr lang="ca-ES" sz="2000" dirty="0"/>
          </a:p>
          <a:p>
            <a:pPr lvl="1">
              <a:buFont typeface="Wingdings" pitchFamily="2" charset="2"/>
              <a:buChar char="§"/>
            </a:pPr>
            <a:r>
              <a:rPr lang="ca-ES" sz="2000" dirty="0" smtClean="0"/>
              <a:t> Botó “Assignar”.</a:t>
            </a:r>
          </a:p>
        </p:txBody>
      </p:sp>
      <p:pic>
        <p:nvPicPr>
          <p:cNvPr id="7" name="6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97742" y="1988840"/>
            <a:ext cx="445072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251520" y="5013176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a-ES" sz="2000" dirty="0" smtClean="0"/>
              <a:t> Si no es selecciona cap grup en el menú d’usuaris, es mostra tots els usuaris de l’aplicació, segons el rol del usuari validat.</a:t>
            </a:r>
          </a:p>
          <a:p>
            <a:pPr algn="just"/>
            <a:endParaRPr lang="ca-E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DESENVOLUPAMENT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6165304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TFC</a:t>
            </a:r>
            <a:r>
              <a:rPr lang="es-ES" dirty="0" smtClean="0"/>
              <a:t> - </a:t>
            </a:r>
            <a:r>
              <a:rPr lang="ca-ES" i="1" dirty="0" smtClean="0"/>
              <a:t>Aplicació web per a la recollida i classificació d’informació en entorns virtuals d’interacció síncrona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51520" y="1412776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a-ES" sz="2000" dirty="0" smtClean="0"/>
              <a:t> Creat objecte de base de dades per facilitar la programació.</a:t>
            </a:r>
          </a:p>
          <a:p>
            <a:pPr algn="just"/>
            <a:endParaRPr lang="ca-E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Aplicació multi idioma: Català, Espanyol i Anglès.</a:t>
            </a:r>
          </a:p>
          <a:p>
            <a:pPr algn="just"/>
            <a:endParaRPr lang="ca-E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Utilitzades posicions relatives en els fulls d’estil.</a:t>
            </a:r>
          </a:p>
          <a:p>
            <a:pPr algn="just"/>
            <a:endParaRPr lang="ca-E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S’ha intentat seguir els principis del W3C.</a:t>
            </a:r>
          </a:p>
          <a:p>
            <a:pPr algn="just"/>
            <a:endParaRPr lang="ca-E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Proves realitzades en </a:t>
            </a:r>
            <a:r>
              <a:rPr lang="ca-ES" sz="2000" dirty="0" err="1" smtClean="0"/>
              <a:t>Mozila</a:t>
            </a:r>
            <a:r>
              <a:rPr lang="ca-ES" sz="2000" dirty="0" smtClean="0"/>
              <a:t> </a:t>
            </a:r>
            <a:r>
              <a:rPr lang="ca-ES" sz="2000" dirty="0" err="1" smtClean="0"/>
              <a:t>Firefox</a:t>
            </a:r>
            <a:r>
              <a:rPr lang="ca-ES" sz="2000" dirty="0" smtClean="0"/>
              <a:t>, Google </a:t>
            </a:r>
            <a:r>
              <a:rPr lang="ca-ES" sz="2000" dirty="0" err="1" smtClean="0"/>
              <a:t>Chrome</a:t>
            </a:r>
            <a:r>
              <a:rPr lang="ca-ES" sz="2000" dirty="0" smtClean="0"/>
              <a:t> i </a:t>
            </a:r>
            <a:r>
              <a:rPr lang="ca-ES" sz="2000" dirty="0" err="1" smtClean="0"/>
              <a:t>IE</a:t>
            </a:r>
            <a:r>
              <a:rPr lang="ca-ES" sz="2000" dirty="0" smtClean="0"/>
              <a:t>.</a:t>
            </a:r>
          </a:p>
          <a:p>
            <a:pPr algn="just"/>
            <a:endParaRPr lang="ca-E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El sistema transcorre dins una sessió de </a:t>
            </a:r>
            <a:r>
              <a:rPr lang="ca-ES" sz="2000" dirty="0" err="1" smtClean="0"/>
              <a:t>PHP</a:t>
            </a:r>
            <a:r>
              <a:rPr lang="ca-ES" sz="2000" dirty="0" smtClean="0"/>
              <a:t>.</a:t>
            </a:r>
          </a:p>
          <a:p>
            <a:pPr algn="just"/>
            <a:endParaRPr lang="ca-E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Registre automàtic de les converses generades en un arxiu log, classificat per grup – categoria.</a:t>
            </a:r>
            <a:endParaRPr lang="ca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RESULTATS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6165304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TFC</a:t>
            </a:r>
            <a:r>
              <a:rPr lang="es-ES" dirty="0" smtClean="0"/>
              <a:t> - </a:t>
            </a:r>
            <a:r>
              <a:rPr lang="ca-ES" i="1" dirty="0" smtClean="0"/>
              <a:t>Aplicació web per a la recollida i classificació d’informació en entorns virtuals d’interacció síncrona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51520" y="1412776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a-ES" sz="2000" dirty="0" smtClean="0"/>
              <a:t> L’aplicació desenvolupada compleix amb els objectius:</a:t>
            </a:r>
            <a:endParaRPr lang="ca-ES" sz="2000" dirty="0"/>
          </a:p>
          <a:p>
            <a:pPr lvl="1" algn="just">
              <a:buFont typeface="Wingdings" pitchFamily="2" charset="2"/>
              <a:buChar char="§"/>
            </a:pPr>
            <a:r>
              <a:rPr lang="ca-ES" sz="2000" dirty="0"/>
              <a:t> Interacció síncrona entre diferents usuaris de la web.</a:t>
            </a:r>
            <a:endParaRPr lang="es-ES" sz="2000" dirty="0"/>
          </a:p>
          <a:p>
            <a:pPr lvl="1" algn="just">
              <a:buFont typeface="Wingdings" pitchFamily="2" charset="2"/>
              <a:buChar char="§"/>
            </a:pPr>
            <a:r>
              <a:rPr lang="ca-ES" sz="2000" dirty="0" smtClean="0"/>
              <a:t> </a:t>
            </a:r>
            <a:r>
              <a:rPr lang="ca-ES" sz="2000" dirty="0"/>
              <a:t>Classificació </a:t>
            </a:r>
            <a:r>
              <a:rPr lang="ca-ES" sz="2000" dirty="0" smtClean="0"/>
              <a:t>de </a:t>
            </a:r>
            <a:r>
              <a:rPr lang="ca-ES" sz="2000" dirty="0"/>
              <a:t>la conversa </a:t>
            </a:r>
            <a:r>
              <a:rPr lang="ca-ES" sz="2000" dirty="0" smtClean="0"/>
              <a:t>segons la categoria seleccionada.</a:t>
            </a:r>
          </a:p>
          <a:p>
            <a:pPr lvl="1" algn="just">
              <a:buFont typeface="Wingdings" pitchFamily="2" charset="2"/>
              <a:buChar char="§"/>
            </a:pPr>
            <a:r>
              <a:rPr lang="ca-ES" sz="2000" dirty="0" smtClean="0"/>
              <a:t> Registre automàtic </a:t>
            </a:r>
            <a:r>
              <a:rPr lang="ca-ES" sz="2000" dirty="0"/>
              <a:t>de les converses </a:t>
            </a:r>
            <a:r>
              <a:rPr lang="ca-ES" sz="2000" dirty="0" smtClean="0"/>
              <a:t>en un </a:t>
            </a:r>
            <a:r>
              <a:rPr lang="ca-ES" sz="2000" dirty="0"/>
              <a:t>arxiu </a:t>
            </a:r>
            <a:r>
              <a:rPr lang="ca-ES" sz="2000" dirty="0" smtClean="0"/>
              <a:t>log.</a:t>
            </a:r>
          </a:p>
          <a:p>
            <a:pPr algn="just">
              <a:buFont typeface="Wingdings" pitchFamily="2" charset="2"/>
              <a:buChar char="§"/>
            </a:pPr>
            <a:endParaRPr lang="ca-ES" sz="2000" dirty="0"/>
          </a:p>
          <a:p>
            <a:pPr algn="just">
              <a:buFont typeface="Wingdings" pitchFamily="2" charset="2"/>
              <a:buChar char="§"/>
            </a:pPr>
            <a:r>
              <a:rPr lang="ca-ES" sz="2000" dirty="0" smtClean="0"/>
              <a:t> Altres funcionalitats:</a:t>
            </a:r>
          </a:p>
          <a:p>
            <a:pPr lvl="1" algn="just">
              <a:buFont typeface="Wingdings" pitchFamily="2" charset="2"/>
              <a:buChar char="§"/>
            </a:pPr>
            <a:r>
              <a:rPr lang="ca-ES" sz="2000" dirty="0"/>
              <a:t> Validació d’usuari i accés a un espai privat </a:t>
            </a:r>
            <a:r>
              <a:rPr lang="ca-ES" sz="2000" dirty="0" smtClean="0"/>
              <a:t>virtual.</a:t>
            </a:r>
          </a:p>
          <a:p>
            <a:pPr lvl="1"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Connexió simultània </a:t>
            </a:r>
            <a:r>
              <a:rPr lang="ca-ES" sz="2000" dirty="0"/>
              <a:t>d’un nombre indeterminat </a:t>
            </a:r>
            <a:r>
              <a:rPr lang="ca-ES" sz="2000" dirty="0" smtClean="0"/>
              <a:t>d’usuaris.</a:t>
            </a:r>
          </a:p>
          <a:p>
            <a:pPr lvl="1"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Permet mantenir varies </a:t>
            </a:r>
            <a:r>
              <a:rPr lang="ca-ES" sz="2000" dirty="0"/>
              <a:t>converses </a:t>
            </a:r>
            <a:r>
              <a:rPr lang="ca-ES" sz="2000" dirty="0" smtClean="0"/>
              <a:t>simultàniament.</a:t>
            </a:r>
          </a:p>
          <a:p>
            <a:pPr lvl="1"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Gestió </a:t>
            </a:r>
            <a:r>
              <a:rPr lang="ca-ES" sz="2000" dirty="0"/>
              <a:t>de grups, usuaris i categories segons el rol del usuari </a:t>
            </a:r>
            <a:r>
              <a:rPr lang="ca-ES" sz="2000" dirty="0" smtClean="0"/>
              <a:t>validat.</a:t>
            </a:r>
          </a:p>
          <a:p>
            <a:pPr lvl="1" algn="just">
              <a:buFont typeface="Wingdings" pitchFamily="2" charset="2"/>
              <a:buChar char="§"/>
            </a:pPr>
            <a:r>
              <a:rPr lang="ca-ES" sz="2000" dirty="0" smtClean="0"/>
              <a:t> Crear </a:t>
            </a:r>
            <a:r>
              <a:rPr lang="ca-ES" sz="2000" dirty="0"/>
              <a:t>categories generals i especifiques per un grup </a:t>
            </a:r>
            <a:r>
              <a:rPr lang="ca-ES" sz="2000" dirty="0" smtClean="0"/>
              <a:t>concret.</a:t>
            </a:r>
          </a:p>
          <a:p>
            <a:pPr lvl="1" algn="just">
              <a:buFont typeface="Wingdings" pitchFamily="2" charset="2"/>
              <a:buChar char="§"/>
            </a:pPr>
            <a:r>
              <a:rPr lang="ca-ES" sz="2000" dirty="0" smtClean="0"/>
              <a:t> Introduir l’estat del usuari, visible per la resta de membres.</a:t>
            </a:r>
          </a:p>
          <a:p>
            <a:pPr lvl="1" algn="just">
              <a:buFont typeface="Wingdings" pitchFamily="2" charset="2"/>
              <a:buChar char="§"/>
            </a:pPr>
            <a:r>
              <a:rPr lang="ca-ES" sz="2000" dirty="0"/>
              <a:t> Visualització </a:t>
            </a:r>
            <a:r>
              <a:rPr lang="ca-ES" sz="2000" dirty="0" smtClean="0"/>
              <a:t>del </a:t>
            </a:r>
            <a:r>
              <a:rPr lang="ca-ES" sz="2000" dirty="0"/>
              <a:t>històric de </a:t>
            </a:r>
            <a:r>
              <a:rPr lang="ca-ES" sz="2000" dirty="0" smtClean="0"/>
              <a:t>les converses generades.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TREBALL FUTUR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6165304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TFC</a:t>
            </a:r>
            <a:r>
              <a:rPr lang="es-ES" dirty="0" smtClean="0"/>
              <a:t> - </a:t>
            </a:r>
            <a:r>
              <a:rPr lang="ca-ES" i="1" dirty="0" smtClean="0"/>
              <a:t>Aplicació web per a la recollida i classificació d’informació en entorns virtuals d’interacció síncrona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51520" y="1412776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a-ES" sz="2000" dirty="0" smtClean="0"/>
              <a:t> Millorar el disseny de l’aplicació amb estils més moderns.</a:t>
            </a:r>
          </a:p>
          <a:p>
            <a:pPr algn="just"/>
            <a:endParaRPr lang="ca-E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ca-ES" sz="2000" dirty="0" smtClean="0"/>
              <a:t> Afegir filtres en les consultes per un bon tractament de les dades.</a:t>
            </a:r>
          </a:p>
          <a:p>
            <a:pPr algn="just"/>
            <a:endParaRPr lang="ca-E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ca-ES" sz="2000" dirty="0" smtClean="0"/>
              <a:t> Facilitar la interacció en el xat:</a:t>
            </a:r>
          </a:p>
          <a:p>
            <a:pPr algn="just"/>
            <a:endParaRPr lang="ca-ES" sz="2000" dirty="0" smtClean="0"/>
          </a:p>
          <a:p>
            <a:pPr lvl="1"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Afegir avís sonor i/o visual quan es reben nous missatges.</a:t>
            </a:r>
          </a:p>
          <a:p>
            <a:pPr lvl="1" algn="just"/>
            <a:endParaRPr lang="ca-ES" sz="2000" dirty="0" smtClean="0"/>
          </a:p>
          <a:p>
            <a:pPr lvl="1"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Implementació de colors en la conversa per facilitar el diàleg entre varis usuaris.</a:t>
            </a:r>
          </a:p>
          <a:p>
            <a:pPr lvl="1" algn="just">
              <a:buFont typeface="Wingdings" pitchFamily="2" charset="2"/>
              <a:buChar char="§"/>
            </a:pPr>
            <a:endParaRPr lang="ca-E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Permetre realitzar un canvi de categoria durant la conversa.</a:t>
            </a:r>
            <a:endParaRPr lang="ca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ATENCIÓ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6165304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TFC</a:t>
            </a:r>
            <a:r>
              <a:rPr lang="es-ES" dirty="0" smtClean="0"/>
              <a:t> - </a:t>
            </a:r>
            <a:r>
              <a:rPr lang="ca-ES" i="1" dirty="0" smtClean="0"/>
              <a:t>Aplicació web per a la recollida i classificació d’informació en entorns virtuals d’interacció síncrona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51520" y="1412776"/>
            <a:ext cx="86409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a-ES" sz="2000" dirty="0" smtClean="0"/>
              <a:t> 	Per un bon funcionament, L’aplicació requereix </a:t>
            </a:r>
          </a:p>
          <a:p>
            <a:r>
              <a:rPr lang="ca-ES" sz="2000" b="1" dirty="0"/>
              <a:t>	</a:t>
            </a:r>
            <a:r>
              <a:rPr lang="ca-ES" sz="2000" b="1" u="sng" dirty="0" smtClean="0"/>
              <a:t>habilitar les finestres emergents </a:t>
            </a:r>
            <a:r>
              <a:rPr lang="ca-ES" sz="2000" dirty="0" smtClean="0"/>
              <a:t>en el navegador.</a:t>
            </a:r>
          </a:p>
          <a:p>
            <a:endParaRPr lang="ca-ES" sz="2000" dirty="0" smtClean="0"/>
          </a:p>
          <a:p>
            <a:pPr>
              <a:buFont typeface="Wingdings" pitchFamily="2" charset="2"/>
              <a:buChar char="§"/>
            </a:pPr>
            <a:endParaRPr lang="ca-ES" sz="2000" dirty="0"/>
          </a:p>
          <a:p>
            <a:pPr>
              <a:buFont typeface="Wingdings" pitchFamily="2" charset="2"/>
              <a:buChar char="§"/>
            </a:pPr>
            <a:r>
              <a:rPr lang="ca-ES" sz="2000" dirty="0" smtClean="0"/>
              <a:t> 	Tot hi que l’aplicació s’ha intentat programar amb el màxim 	de robustesa possible, es demana un ús responsable, </a:t>
            </a:r>
          </a:p>
          <a:p>
            <a:r>
              <a:rPr lang="ca-ES" sz="2000" dirty="0"/>
              <a:t>	</a:t>
            </a:r>
            <a:r>
              <a:rPr lang="ca-ES" sz="2000" dirty="0" smtClean="0"/>
              <a:t>per exemple, tancant la sessió per el botó corresponent.</a:t>
            </a:r>
            <a:endParaRPr lang="ca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FINAL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6165304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TFC</a:t>
            </a:r>
            <a:r>
              <a:rPr lang="es-ES" dirty="0" smtClean="0"/>
              <a:t> - </a:t>
            </a:r>
            <a:r>
              <a:rPr lang="ca-ES" i="1" dirty="0" smtClean="0"/>
              <a:t>Aplicació web per a la recollida i classificació d’informació en entorns virtuals d’interacció síncrona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51520" y="1412776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a-ES" sz="2000" dirty="0" smtClean="0"/>
              <a:t> Més enllà dels problemes tècnics que poguessin sorgir, considero la valoració final del projecte com positiva.</a:t>
            </a:r>
          </a:p>
          <a:p>
            <a:pPr algn="just">
              <a:buFont typeface="Wingdings" pitchFamily="2" charset="2"/>
              <a:buChar char="§"/>
            </a:pPr>
            <a:endParaRPr lang="ca-ES" sz="2000" dirty="0"/>
          </a:p>
          <a:p>
            <a:pPr algn="just">
              <a:buFont typeface="Wingdings" pitchFamily="2" charset="2"/>
              <a:buChar char="§"/>
            </a:pPr>
            <a:r>
              <a:rPr lang="ca-ES" sz="2000" dirty="0" smtClean="0"/>
              <a:t> En aspectes personals s’han assolit els objectius marcats al inici del projecte, permetent-me la introducció a la programació web.</a:t>
            </a:r>
          </a:p>
          <a:p>
            <a:pPr algn="just">
              <a:buFont typeface="Wingdings" pitchFamily="2" charset="2"/>
              <a:buChar char="§"/>
            </a:pPr>
            <a:endParaRPr lang="ca-ES" sz="2000" dirty="0"/>
          </a:p>
          <a:p>
            <a:pPr algn="just">
              <a:buFont typeface="Wingdings" pitchFamily="2" charset="2"/>
              <a:buChar char="§"/>
            </a:pPr>
            <a:r>
              <a:rPr lang="ca-ES" sz="2000" dirty="0" smtClean="0"/>
              <a:t> S’han assolit coneixements en varies tecnologies noves per mi abans del inici: </a:t>
            </a:r>
            <a:r>
              <a:rPr lang="ca-ES" sz="2000" dirty="0" err="1" smtClean="0"/>
              <a:t>PHP</a:t>
            </a:r>
            <a:r>
              <a:rPr lang="ca-ES" sz="2000" dirty="0" smtClean="0"/>
              <a:t>, </a:t>
            </a:r>
            <a:r>
              <a:rPr lang="ca-ES" sz="2000" dirty="0" err="1" smtClean="0"/>
              <a:t>Javascript</a:t>
            </a:r>
            <a:r>
              <a:rPr lang="ca-ES" sz="2000" dirty="0" smtClean="0"/>
              <a:t>, </a:t>
            </a:r>
            <a:r>
              <a:rPr lang="ca-ES" sz="2000" dirty="0" err="1" smtClean="0"/>
              <a:t>JQuery</a:t>
            </a:r>
            <a:r>
              <a:rPr lang="ca-ES" sz="2000" dirty="0" smtClean="0"/>
              <a:t> i </a:t>
            </a:r>
            <a:r>
              <a:rPr lang="ca-ES" sz="2000" dirty="0" err="1" smtClean="0"/>
              <a:t>Ajax</a:t>
            </a:r>
            <a:r>
              <a:rPr lang="ca-ES" sz="2000" dirty="0" smtClean="0"/>
              <a:t>.</a:t>
            </a:r>
          </a:p>
          <a:p>
            <a:pPr algn="just">
              <a:buFont typeface="Wingdings" pitchFamily="2" charset="2"/>
              <a:buChar char="§"/>
            </a:pPr>
            <a:endParaRPr lang="ca-E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El resultat final, des del meu punt de vista, ha estat satisfactori.</a:t>
            </a:r>
          </a:p>
          <a:p>
            <a:pPr algn="just">
              <a:buFont typeface="Wingdings" pitchFamily="2" charset="2"/>
              <a:buChar char="§"/>
            </a:pPr>
            <a:endParaRPr lang="ca-ES" sz="2000" dirty="0"/>
          </a:p>
          <a:p>
            <a:pPr algn="just">
              <a:buFont typeface="Wingdings" pitchFamily="2" charset="2"/>
              <a:buChar char="§"/>
            </a:pPr>
            <a:endParaRPr lang="ca-E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b="1" dirty="0" smtClean="0"/>
              <a:t>Gràcies a aquest projecte, se’m han obert nous horitzons professionals, fins fa uns mesos desconeguts.</a:t>
            </a:r>
            <a:endParaRPr lang="ca-E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pPr algn="ctr"/>
            <a:r>
              <a:rPr lang="es-ES" dirty="0" smtClean="0"/>
              <a:t>INTRODUCCIÓ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79512" y="6165304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TFC</a:t>
            </a:r>
            <a:r>
              <a:rPr lang="es-ES" dirty="0" smtClean="0"/>
              <a:t> - </a:t>
            </a:r>
            <a:r>
              <a:rPr lang="ca-ES" i="1" dirty="0" smtClean="0"/>
              <a:t>Aplicació web per a la recollida i classificació d’informació en entorns virtuals d’interacció síncrona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1412776"/>
            <a:ext cx="86409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a-ES" sz="2000" dirty="0" smtClean="0"/>
              <a:t> 	Gràcies </a:t>
            </a:r>
            <a:r>
              <a:rPr lang="ca-ES" sz="2000" dirty="0"/>
              <a:t>a les noves oportunitats de la tecnologia existent, </a:t>
            </a:r>
            <a:r>
              <a:rPr lang="ca-ES" sz="2000" dirty="0" smtClean="0"/>
              <a:t>	s’ha estès </a:t>
            </a:r>
            <a:r>
              <a:rPr lang="ca-ES" sz="2000" dirty="0"/>
              <a:t>l’opció de cursar estudis de manera </a:t>
            </a:r>
            <a:r>
              <a:rPr lang="ca-ES" sz="2000" dirty="0" smtClean="0"/>
              <a:t>virtual.</a:t>
            </a:r>
          </a:p>
          <a:p>
            <a:endParaRPr lang="ca-E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ca-ES" sz="2000" dirty="0" smtClean="0"/>
              <a:t> 	En el món empresarial, la </a:t>
            </a:r>
            <a:r>
              <a:rPr lang="ca-ES" sz="2000" dirty="0"/>
              <a:t>globalització </a:t>
            </a:r>
            <a:r>
              <a:rPr lang="ca-ES" sz="2000" dirty="0" smtClean="0"/>
              <a:t>ha permès </a:t>
            </a:r>
            <a:r>
              <a:rPr lang="ca-ES" sz="2000" dirty="0"/>
              <a:t>la </a:t>
            </a:r>
            <a:r>
              <a:rPr lang="ca-ES" sz="2000" dirty="0" smtClean="0"/>
              <a:t>	realització </a:t>
            </a:r>
            <a:r>
              <a:rPr lang="ca-ES" sz="2000" dirty="0"/>
              <a:t>de </a:t>
            </a:r>
            <a:r>
              <a:rPr lang="ca-ES" sz="2000" dirty="0" smtClean="0"/>
              <a:t>	grups </a:t>
            </a:r>
            <a:r>
              <a:rPr lang="ca-ES" sz="2000" dirty="0"/>
              <a:t>de treball entre persones distribuïdes en </a:t>
            </a:r>
            <a:r>
              <a:rPr lang="ca-ES" sz="2000" dirty="0" smtClean="0"/>
              <a:t>	diferents </a:t>
            </a:r>
            <a:r>
              <a:rPr lang="ca-ES" sz="2000" dirty="0"/>
              <a:t>països i/o </a:t>
            </a:r>
            <a:r>
              <a:rPr lang="ca-ES" sz="2000" dirty="0" smtClean="0"/>
              <a:t>continents.</a:t>
            </a:r>
          </a:p>
          <a:p>
            <a:endParaRPr lang="ca-ES" sz="2000" dirty="0"/>
          </a:p>
          <a:p>
            <a:pPr algn="just"/>
            <a:r>
              <a:rPr lang="ca-ES" sz="2000" dirty="0" smtClean="0"/>
              <a:t>Per tant, </a:t>
            </a:r>
            <a:r>
              <a:rPr lang="ca-ES" sz="2000" dirty="0"/>
              <a:t>es </a:t>
            </a:r>
            <a:r>
              <a:rPr lang="ca-ES" sz="2000" dirty="0" smtClean="0"/>
              <a:t>casi </a:t>
            </a:r>
            <a:r>
              <a:rPr lang="ca-ES" sz="2000" u="sng" dirty="0"/>
              <a:t>imprescindible</a:t>
            </a:r>
            <a:r>
              <a:rPr lang="ca-ES" sz="2000" dirty="0"/>
              <a:t> la utilització d’un campus virtual que permeti la sincronització i comunicació dels membres que hi </a:t>
            </a:r>
            <a:r>
              <a:rPr lang="ca-ES" sz="2000" dirty="0" smtClean="0"/>
              <a:t>participen.</a:t>
            </a:r>
          </a:p>
          <a:p>
            <a:endParaRPr lang="ca-ES" sz="2000" dirty="0"/>
          </a:p>
          <a:p>
            <a:pPr algn="just"/>
            <a:r>
              <a:rPr lang="ca-ES" sz="2000" dirty="0"/>
              <a:t>El següent projecte treballarà sobre una de les </a:t>
            </a:r>
            <a:r>
              <a:rPr lang="ca-ES" sz="2000" dirty="0" smtClean="0"/>
              <a:t>necessitats: </a:t>
            </a:r>
          </a:p>
          <a:p>
            <a:pPr algn="just"/>
            <a:r>
              <a:rPr lang="ca-ES" sz="2000" b="1" i="1" dirty="0" smtClean="0"/>
              <a:t>La </a:t>
            </a:r>
            <a:r>
              <a:rPr lang="ca-ES" sz="2000" b="1" i="1" dirty="0"/>
              <a:t>comunicació síncrona entre els </a:t>
            </a:r>
            <a:r>
              <a:rPr lang="ca-ES" sz="2000" b="1" i="1" dirty="0" smtClean="0"/>
              <a:t>membres d’un grup</a:t>
            </a:r>
            <a:r>
              <a:rPr lang="ca-ES" sz="2000" b="1" dirty="0" smtClean="0"/>
              <a:t>.</a:t>
            </a:r>
            <a:endParaRPr lang="es-E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pPr algn="ctr"/>
            <a:r>
              <a:rPr lang="es-ES" dirty="0" smtClean="0"/>
              <a:t>OBJECTIUS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6165304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TFC</a:t>
            </a:r>
            <a:r>
              <a:rPr lang="es-ES" dirty="0" smtClean="0"/>
              <a:t> - </a:t>
            </a:r>
            <a:r>
              <a:rPr lang="ca-ES" i="1" dirty="0" smtClean="0"/>
              <a:t>Aplicació web per a la recollida i classificació d’informació en entorns virtuals d’interacció síncrona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51520" y="1412776"/>
            <a:ext cx="86409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2000" dirty="0"/>
              <a:t>D</a:t>
            </a:r>
            <a:r>
              <a:rPr lang="ca-ES" sz="2000" dirty="0" smtClean="0"/>
              <a:t>esenvolupament </a:t>
            </a:r>
            <a:r>
              <a:rPr lang="ca-ES" sz="2000" dirty="0"/>
              <a:t>d’una aplicació web que </a:t>
            </a:r>
            <a:r>
              <a:rPr lang="ca-ES" sz="2000" dirty="0" smtClean="0"/>
              <a:t>incorpori:</a:t>
            </a:r>
          </a:p>
          <a:p>
            <a:pPr algn="just"/>
            <a:endParaRPr lang="ca-E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	Campus virtual gestionat segons el rol del usuari: 	Administrador, Responsable o Usuari.</a:t>
            </a:r>
          </a:p>
          <a:p>
            <a:pPr algn="just"/>
            <a:endParaRPr lang="ca-E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ca-ES" sz="2000" dirty="0" smtClean="0"/>
              <a:t> 	Entorn </a:t>
            </a:r>
            <a:r>
              <a:rPr lang="ca-ES" sz="2000" dirty="0"/>
              <a:t>virtual d’interacció síncrona adaptat a les necessitats </a:t>
            </a:r>
            <a:r>
              <a:rPr lang="ca-ES" sz="2000" dirty="0" smtClean="0"/>
              <a:t>	del </a:t>
            </a:r>
            <a:r>
              <a:rPr lang="ca-ES" sz="2000" dirty="0"/>
              <a:t>campus </a:t>
            </a:r>
            <a:r>
              <a:rPr lang="ca-ES" sz="2000" dirty="0" smtClean="0"/>
              <a:t>virtual.</a:t>
            </a:r>
          </a:p>
          <a:p>
            <a:pPr algn="just">
              <a:buFont typeface="Wingdings" pitchFamily="2" charset="2"/>
              <a:buChar char="§"/>
            </a:pPr>
            <a:endParaRPr lang="ca-ES" sz="2000" dirty="0"/>
          </a:p>
          <a:p>
            <a:pPr algn="just">
              <a:buFont typeface="Wingdings" pitchFamily="2" charset="2"/>
              <a:buChar char="§"/>
            </a:pPr>
            <a:r>
              <a:rPr lang="ca-ES" sz="2000" dirty="0" smtClean="0"/>
              <a:t> 	Registre i classificació de les converses generades.</a:t>
            </a:r>
          </a:p>
          <a:p>
            <a:pPr algn="just">
              <a:buFont typeface="Wingdings" pitchFamily="2" charset="2"/>
              <a:buChar char="§"/>
            </a:pPr>
            <a:endParaRPr lang="es-ES" sz="2000" b="1" dirty="0" smtClean="0"/>
          </a:p>
          <a:p>
            <a:pPr algn="just">
              <a:buFont typeface="Wingdings" pitchFamily="2" charset="2"/>
              <a:buChar char="§"/>
            </a:pPr>
            <a:r>
              <a:rPr lang="es-ES" sz="2000" b="1" dirty="0"/>
              <a:t> </a:t>
            </a:r>
            <a:r>
              <a:rPr lang="es-ES" sz="2000" b="1" dirty="0" smtClean="0"/>
              <a:t>	</a:t>
            </a:r>
            <a:r>
              <a:rPr lang="es-ES" sz="2000" dirty="0" err="1" smtClean="0"/>
              <a:t>Gestió</a:t>
            </a:r>
            <a:r>
              <a:rPr lang="es-ES" sz="2000" dirty="0" smtClean="0"/>
              <a:t> de </a:t>
            </a:r>
            <a:r>
              <a:rPr lang="ca-ES" sz="2000" dirty="0" smtClean="0"/>
              <a:t>les parts implicades: Grups, Usuaris i Categories.</a:t>
            </a:r>
            <a:endParaRPr lang="es-E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pPr algn="ctr"/>
            <a:r>
              <a:rPr lang="es-ES" dirty="0" smtClean="0"/>
              <a:t>PLANIFICACIÓ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6165304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TFC</a:t>
            </a:r>
            <a:r>
              <a:rPr lang="es-ES" dirty="0" smtClean="0"/>
              <a:t> - </a:t>
            </a:r>
            <a:r>
              <a:rPr lang="ca-ES" i="1" dirty="0" smtClean="0"/>
              <a:t>Aplicació web per a la recollida i classificació d’informació en entorns virtuals d’interacció síncrona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323528" y="1412776"/>
            <a:ext cx="41044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a-ES" sz="2000" dirty="0" smtClean="0"/>
              <a:t> </a:t>
            </a:r>
            <a:r>
              <a:rPr lang="ca-ES" sz="2000" b="1" dirty="0" smtClean="0"/>
              <a:t>1. Pla </a:t>
            </a:r>
            <a:r>
              <a:rPr lang="ca-ES" sz="2000" b="1" dirty="0"/>
              <a:t>de </a:t>
            </a:r>
            <a:r>
              <a:rPr lang="ca-ES" sz="2000" b="1" dirty="0" smtClean="0"/>
              <a:t>treball</a:t>
            </a:r>
          </a:p>
          <a:p>
            <a:pPr lvl="1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Estimació </a:t>
            </a:r>
            <a:r>
              <a:rPr lang="ca-ES" sz="2000" dirty="0"/>
              <a:t>de </a:t>
            </a:r>
            <a:r>
              <a:rPr lang="ca-ES" sz="2000" dirty="0" smtClean="0"/>
              <a:t>tasques.</a:t>
            </a:r>
            <a:endParaRPr lang="es-ES" sz="2000" dirty="0"/>
          </a:p>
          <a:p>
            <a:pPr lvl="1">
              <a:buFont typeface="Wingdings" pitchFamily="2" charset="2"/>
              <a:buChar char="§"/>
            </a:pPr>
            <a:r>
              <a:rPr lang="es-ES" sz="2000" dirty="0" smtClean="0"/>
              <a:t> </a:t>
            </a:r>
            <a:r>
              <a:rPr lang="ca-ES" sz="2000" dirty="0" smtClean="0"/>
              <a:t>Planificació.</a:t>
            </a:r>
            <a:endParaRPr lang="es-ES" sz="2000" dirty="0"/>
          </a:p>
          <a:p>
            <a:pPr lvl="1">
              <a:buFont typeface="Wingdings" pitchFamily="2" charset="2"/>
              <a:buChar char="§"/>
            </a:pPr>
            <a:r>
              <a:rPr lang="es-ES" sz="2000" dirty="0" smtClean="0"/>
              <a:t> </a:t>
            </a:r>
            <a:r>
              <a:rPr lang="ca-ES" sz="2000" dirty="0" smtClean="0"/>
              <a:t>Metodologia.</a:t>
            </a:r>
          </a:p>
          <a:p>
            <a:pPr lvl="1"/>
            <a:endParaRPr lang="ca-ES" sz="2000" dirty="0" smtClean="0"/>
          </a:p>
          <a:p>
            <a:pPr lvl="3"/>
            <a:endParaRPr lang="es-ES" sz="2000" dirty="0" smtClean="0"/>
          </a:p>
          <a:p>
            <a:pPr lvl="3"/>
            <a:endParaRPr lang="es-ES" sz="2000" dirty="0"/>
          </a:p>
          <a:p>
            <a:pPr lvl="3"/>
            <a:endParaRPr lang="es-ES" sz="2000" dirty="0"/>
          </a:p>
          <a:p>
            <a:pPr>
              <a:buFont typeface="Wingdings" pitchFamily="2" charset="2"/>
              <a:buChar char="§"/>
            </a:pPr>
            <a:r>
              <a:rPr lang="ca-ES" sz="2000" dirty="0" smtClean="0"/>
              <a:t> </a:t>
            </a:r>
            <a:r>
              <a:rPr lang="ca-ES" sz="2000" b="1" dirty="0" smtClean="0"/>
              <a:t>2. Especificació </a:t>
            </a:r>
            <a:r>
              <a:rPr lang="ca-ES" sz="2000" b="1" dirty="0"/>
              <a:t>i </a:t>
            </a:r>
            <a:r>
              <a:rPr lang="ca-ES" sz="2000" b="1" dirty="0" smtClean="0"/>
              <a:t>anàlisis</a:t>
            </a:r>
            <a:endParaRPr lang="es-ES" sz="2000" b="1" dirty="0"/>
          </a:p>
          <a:p>
            <a:pPr lvl="1">
              <a:buFont typeface="Wingdings" pitchFamily="2" charset="2"/>
              <a:buChar char="§"/>
            </a:pPr>
            <a:r>
              <a:rPr lang="es-ES" sz="2000" dirty="0" smtClean="0"/>
              <a:t> </a:t>
            </a:r>
            <a:r>
              <a:rPr lang="ca-ES" sz="2000" dirty="0" smtClean="0"/>
              <a:t>Requeriments.</a:t>
            </a:r>
            <a:endParaRPr lang="es-ES" sz="2000" dirty="0"/>
          </a:p>
          <a:p>
            <a:pPr lvl="1">
              <a:buFont typeface="Wingdings" pitchFamily="2" charset="2"/>
              <a:buChar char="§"/>
            </a:pPr>
            <a:r>
              <a:rPr lang="es-ES" sz="2000" dirty="0" smtClean="0"/>
              <a:t> </a:t>
            </a:r>
            <a:r>
              <a:rPr lang="ca-ES" sz="2000" dirty="0" smtClean="0"/>
              <a:t>Actors.</a:t>
            </a:r>
            <a:endParaRPr lang="es-ES" sz="2000" dirty="0" smtClean="0"/>
          </a:p>
          <a:p>
            <a:pPr lvl="1">
              <a:buFont typeface="Wingdings" pitchFamily="2" charset="2"/>
              <a:buChar char="§"/>
            </a:pPr>
            <a:r>
              <a:rPr lang="es-ES" sz="2000" dirty="0"/>
              <a:t> </a:t>
            </a:r>
            <a:r>
              <a:rPr lang="ca-ES" sz="2000" dirty="0" smtClean="0"/>
              <a:t>Casos d’ús.</a:t>
            </a:r>
            <a:endParaRPr lang="es-ES" sz="2000" dirty="0"/>
          </a:p>
          <a:p>
            <a:pPr lvl="1">
              <a:buFont typeface="Wingdings" pitchFamily="2" charset="2"/>
              <a:buChar char="§"/>
            </a:pPr>
            <a:r>
              <a:rPr lang="es-ES" sz="2000" dirty="0" smtClean="0"/>
              <a:t> </a:t>
            </a:r>
            <a:r>
              <a:rPr lang="ca-ES" sz="2000" dirty="0" smtClean="0"/>
              <a:t>Diagrames </a:t>
            </a:r>
            <a:r>
              <a:rPr lang="ca-ES" sz="2000" dirty="0"/>
              <a:t>de </a:t>
            </a:r>
            <a:r>
              <a:rPr lang="ca-ES" sz="2000" dirty="0" smtClean="0"/>
              <a:t>classes.</a:t>
            </a:r>
            <a:endParaRPr lang="es-ES" sz="2000" dirty="0"/>
          </a:p>
          <a:p>
            <a:pPr lvl="1">
              <a:buFont typeface="Wingdings" pitchFamily="2" charset="2"/>
              <a:buChar char="§"/>
            </a:pPr>
            <a:r>
              <a:rPr lang="es-ES" sz="2000" dirty="0" smtClean="0"/>
              <a:t> </a:t>
            </a:r>
            <a:r>
              <a:rPr lang="ca-ES" sz="2000" dirty="0" smtClean="0"/>
              <a:t>Base </a:t>
            </a:r>
            <a:r>
              <a:rPr lang="ca-ES" sz="2000" dirty="0"/>
              <a:t>de dades</a:t>
            </a:r>
            <a:r>
              <a:rPr lang="ca-ES" sz="2000" dirty="0" smtClean="0"/>
              <a:t>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644008" y="1412776"/>
            <a:ext cx="45010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a-ES" sz="2000" dirty="0" smtClean="0"/>
              <a:t>  </a:t>
            </a:r>
            <a:r>
              <a:rPr lang="ca-ES" sz="2000" b="1" dirty="0" smtClean="0"/>
              <a:t>3. Disseny</a:t>
            </a:r>
            <a:endParaRPr lang="es-ES" sz="2000" b="1" dirty="0" smtClean="0"/>
          </a:p>
          <a:p>
            <a:pPr lvl="1">
              <a:buFont typeface="Wingdings" pitchFamily="2" charset="2"/>
              <a:buChar char="§"/>
            </a:pPr>
            <a:r>
              <a:rPr lang="es-ES" sz="2000" dirty="0"/>
              <a:t> </a:t>
            </a:r>
            <a:r>
              <a:rPr lang="ca-ES" sz="2000" dirty="0" smtClean="0"/>
              <a:t>Diagrames </a:t>
            </a:r>
            <a:r>
              <a:rPr lang="ca-ES" sz="2000" dirty="0"/>
              <a:t>d’activitat i </a:t>
            </a:r>
            <a:r>
              <a:rPr lang="ca-ES" sz="2000" dirty="0" smtClean="0"/>
              <a:t>seqüència.</a:t>
            </a:r>
            <a:endParaRPr lang="es-ES" sz="2000" dirty="0" smtClean="0"/>
          </a:p>
          <a:p>
            <a:pPr lvl="1">
              <a:buFont typeface="Wingdings" pitchFamily="2" charset="2"/>
              <a:buChar char="§"/>
            </a:pPr>
            <a:r>
              <a:rPr lang="es-ES" sz="2000" dirty="0"/>
              <a:t> </a:t>
            </a:r>
            <a:r>
              <a:rPr lang="ca-ES" sz="2000" dirty="0" smtClean="0"/>
              <a:t>Requeriments </a:t>
            </a:r>
            <a:r>
              <a:rPr lang="ca-ES" sz="2000" dirty="0"/>
              <a:t>no funcionals del </a:t>
            </a:r>
            <a:r>
              <a:rPr lang="ca-ES" sz="2000" dirty="0" smtClean="0"/>
              <a:t>disseny.</a:t>
            </a:r>
            <a:endParaRPr lang="es-ES" sz="2000" dirty="0" smtClean="0"/>
          </a:p>
          <a:p>
            <a:pPr lvl="1">
              <a:buFont typeface="Wingdings" pitchFamily="2" charset="2"/>
              <a:buChar char="§"/>
            </a:pPr>
            <a:r>
              <a:rPr lang="es-ES" sz="2000" dirty="0"/>
              <a:t> </a:t>
            </a:r>
            <a:r>
              <a:rPr lang="ca-ES" sz="2000" dirty="0" err="1" smtClean="0"/>
              <a:t>Prototipatge</a:t>
            </a:r>
            <a:r>
              <a:rPr lang="ca-ES" sz="2000" dirty="0" smtClean="0"/>
              <a:t>.</a:t>
            </a:r>
          </a:p>
          <a:p>
            <a:pPr lvl="1"/>
            <a:endParaRPr lang="es-ES" sz="2000" dirty="0" smtClean="0"/>
          </a:p>
          <a:p>
            <a:pPr lvl="1"/>
            <a:endParaRPr lang="es-ES" sz="2000" dirty="0"/>
          </a:p>
          <a:p>
            <a:pPr>
              <a:buFont typeface="Wingdings" pitchFamily="2" charset="2"/>
              <a:buChar char="§"/>
            </a:pPr>
            <a:r>
              <a:rPr lang="ca-ES" sz="2000" dirty="0" smtClean="0"/>
              <a:t> </a:t>
            </a:r>
            <a:r>
              <a:rPr lang="ca-ES" sz="2000" b="1" dirty="0" smtClean="0"/>
              <a:t>4. Lliurament</a:t>
            </a:r>
            <a:endParaRPr lang="es-ES" sz="2000" b="1" dirty="0" smtClean="0"/>
          </a:p>
          <a:p>
            <a:pPr lvl="1">
              <a:buFont typeface="Wingdings" pitchFamily="2" charset="2"/>
              <a:buChar char="§"/>
            </a:pPr>
            <a:r>
              <a:rPr lang="es-ES" sz="2000" dirty="0"/>
              <a:t> </a:t>
            </a:r>
            <a:r>
              <a:rPr lang="ca-ES" sz="2000" dirty="0" smtClean="0"/>
              <a:t>Implementació.</a:t>
            </a:r>
            <a:endParaRPr lang="es-ES" sz="2000" dirty="0" smtClean="0"/>
          </a:p>
          <a:p>
            <a:pPr lvl="1">
              <a:buFont typeface="Wingdings" pitchFamily="2" charset="2"/>
              <a:buChar char="§"/>
            </a:pPr>
            <a:r>
              <a:rPr lang="es-ES" sz="2000" dirty="0"/>
              <a:t> </a:t>
            </a:r>
            <a:r>
              <a:rPr lang="ca-ES" sz="2000" dirty="0" smtClean="0"/>
              <a:t>Memòria.</a:t>
            </a:r>
            <a:endParaRPr lang="es-ES" sz="2000" dirty="0" smtClean="0"/>
          </a:p>
          <a:p>
            <a:pPr lvl="1">
              <a:buFont typeface="Wingdings" pitchFamily="2" charset="2"/>
              <a:buChar char="§"/>
            </a:pPr>
            <a:r>
              <a:rPr lang="es-ES" sz="2000" dirty="0"/>
              <a:t> </a:t>
            </a:r>
            <a:r>
              <a:rPr lang="ca-ES" sz="2000" dirty="0" smtClean="0"/>
              <a:t>Presentació </a:t>
            </a:r>
            <a:r>
              <a:rPr lang="ca-ES" sz="2000" dirty="0"/>
              <a:t>Virtual.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pPr algn="ctr"/>
            <a:r>
              <a:rPr lang="es-ES" dirty="0" smtClean="0"/>
              <a:t>REQUISITS NO FUNCIONALS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6165304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TFC</a:t>
            </a:r>
            <a:r>
              <a:rPr lang="es-ES" dirty="0" smtClean="0"/>
              <a:t> - </a:t>
            </a:r>
            <a:r>
              <a:rPr lang="ca-ES" i="1" dirty="0" smtClean="0"/>
              <a:t>Aplicació web per a la recollida i classificació d’informació en entorns virtuals d’interacció síncrona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51520" y="1412776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a-ES" sz="2000" dirty="0" smtClean="0"/>
              <a:t> De Rendiment:</a:t>
            </a:r>
          </a:p>
          <a:p>
            <a:pPr lvl="1"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Temps </a:t>
            </a:r>
            <a:r>
              <a:rPr lang="ca-ES" sz="2000" dirty="0"/>
              <a:t>de resposta ràpid en les interaccions </a:t>
            </a:r>
            <a:r>
              <a:rPr lang="ca-ES" sz="2000" dirty="0" smtClean="0"/>
              <a:t>síncrones.</a:t>
            </a:r>
          </a:p>
          <a:p>
            <a:pPr lvl="1" algn="just">
              <a:buFont typeface="Wingdings" pitchFamily="2" charset="2"/>
              <a:buChar char="§"/>
            </a:pPr>
            <a:r>
              <a:rPr lang="ca-ES" sz="2000" dirty="0" smtClean="0"/>
              <a:t> Permetre </a:t>
            </a:r>
            <a:r>
              <a:rPr lang="ca-ES" sz="2000" dirty="0"/>
              <a:t>la connexió simultània de varis </a:t>
            </a:r>
            <a:r>
              <a:rPr lang="ca-ES" sz="2000" dirty="0" smtClean="0"/>
              <a:t>usuaris.</a:t>
            </a:r>
          </a:p>
          <a:p>
            <a:pPr lvl="1"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Permetre la comunicació de varies converses simultàniament.</a:t>
            </a:r>
            <a:endParaRPr lang="ca-ES" sz="2000" dirty="0"/>
          </a:p>
          <a:p>
            <a:pPr lvl="1" algn="just">
              <a:buFont typeface="Wingdings" pitchFamily="2" charset="2"/>
              <a:buChar char="§"/>
            </a:pPr>
            <a:endParaRPr lang="ca-E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De Distribució:</a:t>
            </a:r>
          </a:p>
          <a:p>
            <a:pPr lvl="1"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Funcional des de qualsevol navegador actual.</a:t>
            </a:r>
          </a:p>
          <a:p>
            <a:pPr lvl="1" algn="just">
              <a:buFont typeface="Wingdings" pitchFamily="2" charset="2"/>
              <a:buChar char="§"/>
            </a:pPr>
            <a:endParaRPr lang="ca-ES" sz="2000" dirty="0"/>
          </a:p>
          <a:p>
            <a:pPr algn="just">
              <a:buFont typeface="Wingdings" pitchFamily="2" charset="2"/>
              <a:buChar char="§"/>
            </a:pPr>
            <a:r>
              <a:rPr lang="ca-ES" sz="2000" dirty="0" smtClean="0"/>
              <a:t> De Seguretat:</a:t>
            </a:r>
          </a:p>
          <a:p>
            <a:pPr lvl="1"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Sistema d’autenticació d’usuaris.</a:t>
            </a:r>
          </a:p>
          <a:p>
            <a:pPr lvl="1" algn="just">
              <a:buFont typeface="Wingdings" pitchFamily="2" charset="2"/>
              <a:buChar char="§"/>
            </a:pPr>
            <a:endParaRPr lang="ca-ES" sz="2000" dirty="0"/>
          </a:p>
          <a:p>
            <a:pPr algn="just">
              <a:buFont typeface="Wingdings" pitchFamily="2" charset="2"/>
              <a:buChar char="§"/>
            </a:pPr>
            <a:r>
              <a:rPr lang="ca-ES" sz="2000" dirty="0" smtClean="0"/>
              <a:t> D’usabilitat:</a:t>
            </a:r>
          </a:p>
          <a:p>
            <a:pPr lvl="1"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Permetre iniciar conversa amb el mínim de moviments.</a:t>
            </a:r>
          </a:p>
          <a:p>
            <a:pPr algn="just">
              <a:buFont typeface="Wingdings" pitchFamily="2" charset="2"/>
              <a:buChar char="§"/>
            </a:pPr>
            <a:endParaRPr lang="es-E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pPr algn="ctr"/>
            <a:r>
              <a:rPr lang="es-ES" dirty="0" smtClean="0"/>
              <a:t>REQUISITS FUNCIONALS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6165304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TFC</a:t>
            </a:r>
            <a:r>
              <a:rPr lang="es-ES" dirty="0" smtClean="0"/>
              <a:t> - </a:t>
            </a:r>
            <a:r>
              <a:rPr lang="ca-ES" i="1" dirty="0" smtClean="0"/>
              <a:t>Aplicació web per a la recollida i classificació d’informació en entorns virtuals d’interacció síncrona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51520" y="1196752"/>
            <a:ext cx="86409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a-ES" sz="2000" dirty="0" smtClean="0"/>
              <a:t> 	Validació d’usuari i contrasenya per accedir al campus 	virtual.</a:t>
            </a:r>
          </a:p>
          <a:p>
            <a:pPr algn="just">
              <a:buFont typeface="Wingdings" pitchFamily="2" charset="2"/>
              <a:buChar char="§"/>
            </a:pPr>
            <a:endParaRPr lang="ca-ES" sz="2000" dirty="0"/>
          </a:p>
          <a:p>
            <a:pPr algn="just">
              <a:buFont typeface="Wingdings" pitchFamily="2" charset="2"/>
              <a:buChar char="§"/>
            </a:pPr>
            <a:r>
              <a:rPr lang="es-ES" sz="2000" b="1" dirty="0" smtClean="0"/>
              <a:t> 	</a:t>
            </a:r>
            <a:r>
              <a:rPr lang="ca-ES" sz="2000" dirty="0" smtClean="0"/>
              <a:t>Gestió de funcionalitats segons el rol: Administrador, 	Responsable o Usuari.</a:t>
            </a:r>
          </a:p>
          <a:p>
            <a:pPr algn="just">
              <a:buFont typeface="Wingdings" pitchFamily="2" charset="2"/>
              <a:buChar char="§"/>
            </a:pPr>
            <a:endParaRPr lang="es-ES" sz="2000" b="1" dirty="0"/>
          </a:p>
          <a:p>
            <a:pPr algn="just">
              <a:buFont typeface="Wingdings" pitchFamily="2" charset="2"/>
              <a:buChar char="§"/>
            </a:pPr>
            <a:r>
              <a:rPr lang="es-ES" sz="2000" b="1" dirty="0"/>
              <a:t> </a:t>
            </a:r>
            <a:r>
              <a:rPr lang="es-ES" sz="2000" b="1" dirty="0" smtClean="0"/>
              <a:t>	</a:t>
            </a:r>
            <a:r>
              <a:rPr lang="ca-ES" sz="2000" dirty="0" smtClean="0"/>
              <a:t>Gestió del grups.</a:t>
            </a:r>
          </a:p>
          <a:p>
            <a:pPr algn="just">
              <a:buFont typeface="Wingdings" pitchFamily="2" charset="2"/>
              <a:buChar char="§"/>
            </a:pPr>
            <a:endParaRPr lang="ca-ES" sz="2000" dirty="0"/>
          </a:p>
          <a:p>
            <a:pPr algn="just">
              <a:buFont typeface="Wingdings" pitchFamily="2" charset="2"/>
              <a:buChar char="§"/>
            </a:pPr>
            <a:r>
              <a:rPr lang="ca-ES" sz="2000" dirty="0" smtClean="0"/>
              <a:t> 	Gestió dels usuaris.</a:t>
            </a:r>
          </a:p>
          <a:p>
            <a:pPr algn="just">
              <a:buFont typeface="Wingdings" pitchFamily="2" charset="2"/>
              <a:buChar char="§"/>
            </a:pPr>
            <a:endParaRPr lang="ca-ES" sz="2000" dirty="0"/>
          </a:p>
          <a:p>
            <a:pPr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	Gestió de les categories.</a:t>
            </a:r>
          </a:p>
          <a:p>
            <a:pPr algn="just">
              <a:buFont typeface="Wingdings" pitchFamily="2" charset="2"/>
              <a:buChar char="§"/>
            </a:pPr>
            <a:endParaRPr lang="ca-ES" sz="2000" dirty="0"/>
          </a:p>
          <a:p>
            <a:pPr algn="just">
              <a:buFont typeface="Wingdings" pitchFamily="2" charset="2"/>
              <a:buChar char="§"/>
            </a:pPr>
            <a:r>
              <a:rPr lang="ca-ES" sz="2000" dirty="0" smtClean="0"/>
              <a:t> 	Interacció síncrona.</a:t>
            </a:r>
          </a:p>
          <a:p>
            <a:pPr algn="just">
              <a:buFont typeface="Wingdings" pitchFamily="2" charset="2"/>
              <a:buChar char="§"/>
            </a:pPr>
            <a:endParaRPr lang="ca-ES" sz="2000" dirty="0"/>
          </a:p>
          <a:p>
            <a:pPr algn="just">
              <a:buFont typeface="Wingdings" pitchFamily="2" charset="2"/>
              <a:buChar char="§"/>
            </a:pPr>
            <a:r>
              <a:rPr lang="ca-ES" sz="2000" dirty="0" smtClean="0"/>
              <a:t> 	Consulta de les converses generades.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pPr algn="ctr"/>
            <a:r>
              <a:rPr lang="es-ES" dirty="0" smtClean="0"/>
              <a:t>PROGRAMARI UTILITZAT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6165304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TFC</a:t>
            </a:r>
            <a:r>
              <a:rPr lang="es-ES" dirty="0" smtClean="0"/>
              <a:t> - </a:t>
            </a:r>
            <a:r>
              <a:rPr lang="ca-ES" i="1" dirty="0" smtClean="0"/>
              <a:t>Aplicació web per a la recollida i classificació d’informació en entorns virtuals d’interacció síncrona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51520" y="1412776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a-E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ca-ES" sz="2000" b="1" dirty="0" smtClean="0"/>
              <a:t> 	</a:t>
            </a:r>
            <a:r>
              <a:rPr lang="ca-ES" sz="2000" b="1" dirty="0" err="1" smtClean="0"/>
              <a:t>PHP</a:t>
            </a:r>
            <a:r>
              <a:rPr lang="ca-ES" sz="2000" b="1" dirty="0" smtClean="0"/>
              <a:t>: </a:t>
            </a:r>
            <a:r>
              <a:rPr lang="ca-ES" sz="2000" dirty="0" smtClean="0"/>
              <a:t>Llenguatge de programació en el servidor.</a:t>
            </a:r>
          </a:p>
          <a:p>
            <a:pPr algn="just">
              <a:buFont typeface="Wingdings" pitchFamily="2" charset="2"/>
              <a:buChar char="§"/>
            </a:pPr>
            <a:endParaRPr lang="ca-E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ca-ES" sz="2000" dirty="0" smtClean="0"/>
              <a:t> 	</a:t>
            </a:r>
            <a:r>
              <a:rPr lang="ca-ES" sz="2000" b="1" dirty="0" err="1" smtClean="0"/>
              <a:t>Javascript</a:t>
            </a:r>
            <a:r>
              <a:rPr lang="ca-ES" sz="2000" b="1" dirty="0" smtClean="0"/>
              <a:t>: </a:t>
            </a:r>
            <a:r>
              <a:rPr lang="ca-ES" sz="2000" dirty="0" smtClean="0"/>
              <a:t>Llenguatge de programació en el client.</a:t>
            </a:r>
          </a:p>
          <a:p>
            <a:pPr algn="just">
              <a:buFont typeface="Wingdings" pitchFamily="2" charset="2"/>
              <a:buChar char="§"/>
            </a:pPr>
            <a:endParaRPr lang="ca-E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ca-ES" sz="2000" dirty="0" smtClean="0"/>
              <a:t> 	</a:t>
            </a:r>
            <a:r>
              <a:rPr lang="ca-ES" sz="2000" b="1" dirty="0" err="1" smtClean="0"/>
              <a:t>JQuery</a:t>
            </a:r>
            <a:r>
              <a:rPr lang="ca-ES" sz="2000" b="1" dirty="0" smtClean="0"/>
              <a:t>:</a:t>
            </a:r>
            <a:r>
              <a:rPr lang="ca-ES" sz="2000" dirty="0" smtClean="0"/>
              <a:t> Biblioteca de </a:t>
            </a:r>
            <a:r>
              <a:rPr lang="ca-ES" sz="2000" dirty="0" err="1" smtClean="0"/>
              <a:t>Javascript</a:t>
            </a:r>
            <a:r>
              <a:rPr lang="ca-ES" sz="2000" dirty="0" smtClean="0"/>
              <a:t> per interactuar amb </a:t>
            </a:r>
            <a:r>
              <a:rPr lang="ca-ES" sz="2000" dirty="0" err="1" smtClean="0"/>
              <a:t>Ajax</a:t>
            </a:r>
            <a:r>
              <a:rPr lang="ca-ES" sz="2000" dirty="0" smtClean="0"/>
              <a:t>.</a:t>
            </a:r>
          </a:p>
          <a:p>
            <a:pPr algn="just">
              <a:buFont typeface="Wingdings" pitchFamily="2" charset="2"/>
              <a:buChar char="§"/>
            </a:pPr>
            <a:endParaRPr lang="ca-E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ca-ES" sz="2000" dirty="0" smtClean="0"/>
              <a:t> 	</a:t>
            </a:r>
            <a:r>
              <a:rPr lang="ca-ES" sz="2000" b="1" dirty="0" err="1" smtClean="0"/>
              <a:t>Ajax</a:t>
            </a:r>
            <a:r>
              <a:rPr lang="ca-ES" sz="2000" b="1" dirty="0" smtClean="0"/>
              <a:t>:</a:t>
            </a:r>
            <a:r>
              <a:rPr lang="ca-ES" sz="2000" dirty="0" smtClean="0"/>
              <a:t> Permet crear components dinàmics dins la web.</a:t>
            </a:r>
          </a:p>
          <a:p>
            <a:pPr algn="just">
              <a:buFont typeface="Wingdings" pitchFamily="2" charset="2"/>
              <a:buChar char="§"/>
            </a:pPr>
            <a:endParaRPr lang="ca-E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	</a:t>
            </a:r>
            <a:r>
              <a:rPr lang="ca-ES" sz="2000" b="1" dirty="0" err="1" smtClean="0"/>
              <a:t>CSS</a:t>
            </a:r>
            <a:r>
              <a:rPr lang="ca-ES" sz="2000" b="1" dirty="0" smtClean="0"/>
              <a:t>:</a:t>
            </a:r>
            <a:r>
              <a:rPr lang="ca-ES" sz="2000" dirty="0" smtClean="0"/>
              <a:t> Fulls d’estil de la web.</a:t>
            </a:r>
          </a:p>
          <a:p>
            <a:pPr algn="just">
              <a:buFont typeface="Wingdings" pitchFamily="2" charset="2"/>
              <a:buChar char="§"/>
            </a:pPr>
            <a:endParaRPr lang="ca-E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	</a:t>
            </a:r>
            <a:r>
              <a:rPr lang="ca-ES" sz="2000" b="1" dirty="0" err="1" smtClean="0"/>
              <a:t>MySQL</a:t>
            </a:r>
            <a:r>
              <a:rPr lang="ca-ES" sz="2000" b="1" dirty="0" smtClean="0"/>
              <a:t>:</a:t>
            </a:r>
            <a:r>
              <a:rPr lang="ca-ES" sz="2000" dirty="0" smtClean="0"/>
              <a:t> Sistema gestor de bases de dades.</a:t>
            </a:r>
            <a:endParaRPr lang="es-E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pPr algn="ctr"/>
            <a:r>
              <a:rPr lang="es-ES" dirty="0" smtClean="0"/>
              <a:t>ACTORS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6165304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TFC</a:t>
            </a:r>
            <a:r>
              <a:rPr lang="es-ES" dirty="0" smtClean="0"/>
              <a:t> - </a:t>
            </a:r>
            <a:r>
              <a:rPr lang="ca-ES" i="1" dirty="0" smtClean="0"/>
              <a:t>Aplicació web per a la recollida i classificació d’informació en entorns virtuals d’interacció síncrona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51520" y="1412776"/>
            <a:ext cx="86409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a-ES" sz="2000" dirty="0" smtClean="0"/>
              <a:t> Administrador:</a:t>
            </a:r>
          </a:p>
          <a:p>
            <a:pPr lvl="1"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Gestionar i garantir la correcta funcionalitat de l’aplicació.</a:t>
            </a:r>
          </a:p>
          <a:p>
            <a:pPr lvl="1" algn="just">
              <a:buFont typeface="Wingdings" pitchFamily="2" charset="2"/>
              <a:buChar char="§"/>
            </a:pPr>
            <a:r>
              <a:rPr lang="ca-ES" sz="2000" dirty="0" smtClean="0"/>
              <a:t> Control total de totes les funcionalitats implementades.</a:t>
            </a:r>
          </a:p>
          <a:p>
            <a:pPr lvl="1"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Gestió de grups, usuaris i categories.</a:t>
            </a:r>
          </a:p>
          <a:p>
            <a:pPr lvl="1"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Visualització de totes les converses.</a:t>
            </a:r>
            <a:endParaRPr lang="ca-ES" sz="2000" dirty="0"/>
          </a:p>
          <a:p>
            <a:pPr lvl="1" algn="just">
              <a:buFont typeface="Wingdings" pitchFamily="2" charset="2"/>
              <a:buChar char="§"/>
            </a:pPr>
            <a:endParaRPr lang="ca-E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Responsable de grup:</a:t>
            </a:r>
          </a:p>
          <a:p>
            <a:pPr lvl="1"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Gestionar els grups i usuaris que coordina.</a:t>
            </a:r>
          </a:p>
          <a:p>
            <a:pPr lvl="1"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Gestió de les categories assignades als seus grups.</a:t>
            </a:r>
          </a:p>
          <a:p>
            <a:pPr lvl="1"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Visualització de les converses dels seus grups.</a:t>
            </a:r>
          </a:p>
          <a:p>
            <a:pPr lvl="1" algn="just">
              <a:buFont typeface="Wingdings" pitchFamily="2" charset="2"/>
              <a:buChar char="§"/>
            </a:pPr>
            <a:endParaRPr lang="ca-ES" sz="2000" dirty="0"/>
          </a:p>
          <a:p>
            <a:pPr algn="just">
              <a:buFont typeface="Wingdings" pitchFamily="2" charset="2"/>
              <a:buChar char="§"/>
            </a:pPr>
            <a:r>
              <a:rPr lang="ca-ES" sz="2000" dirty="0" smtClean="0"/>
              <a:t> Usuari:</a:t>
            </a:r>
          </a:p>
          <a:p>
            <a:pPr lvl="1"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Comunicació síncrona amb altres membres del grup.</a:t>
            </a:r>
          </a:p>
          <a:p>
            <a:pPr lvl="1" algn="just">
              <a:buFont typeface="Wingdings" pitchFamily="2" charset="2"/>
              <a:buChar char="§"/>
            </a:pPr>
            <a:r>
              <a:rPr lang="ca-ES" sz="2000" dirty="0" smtClean="0"/>
              <a:t> Visualització de les seves converses.</a:t>
            </a:r>
          </a:p>
          <a:p>
            <a:pPr lvl="1" algn="just">
              <a:buFont typeface="Wingdings" pitchFamily="2" charset="2"/>
              <a:buChar char="§"/>
            </a:pPr>
            <a:endParaRPr lang="ca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PROCÉS D’INICIAR CONVERSA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6165304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TFC</a:t>
            </a:r>
            <a:r>
              <a:rPr lang="es-ES" dirty="0" smtClean="0"/>
              <a:t> - </a:t>
            </a:r>
            <a:r>
              <a:rPr lang="ca-ES" i="1" dirty="0" smtClean="0"/>
              <a:t>Aplicació web per a la recollida i classificació d’informació en entorns virtuals d’interacció síncrona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51520" y="1412776"/>
            <a:ext cx="86409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a-ES" sz="2000" dirty="0" smtClean="0"/>
              <a:t> 	Validació a l’aplicació amb l’usuari i contrasenya.</a:t>
            </a:r>
          </a:p>
          <a:p>
            <a:pPr algn="just">
              <a:buFont typeface="Wingdings" pitchFamily="2" charset="2"/>
              <a:buChar char="§"/>
            </a:pPr>
            <a:endParaRPr lang="ca-E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	Seleccionar el grup en la llista.</a:t>
            </a:r>
          </a:p>
          <a:p>
            <a:pPr algn="just">
              <a:buFont typeface="Wingdings" pitchFamily="2" charset="2"/>
              <a:buChar char="§"/>
            </a:pPr>
            <a:endParaRPr lang="ca-E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	Seleccionar els usuaris del grup.</a:t>
            </a:r>
          </a:p>
          <a:p>
            <a:pPr algn="just">
              <a:buFont typeface="Wingdings" pitchFamily="2" charset="2"/>
              <a:buChar char="§"/>
            </a:pPr>
            <a:endParaRPr lang="ca-E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	Seleccionar la categoria que detalla el tema a tractar.</a:t>
            </a:r>
          </a:p>
          <a:p>
            <a:pPr algn="just">
              <a:buFont typeface="Wingdings" pitchFamily="2" charset="2"/>
              <a:buChar char="§"/>
            </a:pPr>
            <a:endParaRPr lang="ca-E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ca-ES" sz="2000" dirty="0" smtClean="0"/>
              <a:t> 	Botó “Iniciar Conversa”.</a:t>
            </a:r>
          </a:p>
          <a:p>
            <a:pPr algn="just">
              <a:buFont typeface="Wingdings" pitchFamily="2" charset="2"/>
              <a:buChar char="§"/>
            </a:pPr>
            <a:endParaRPr lang="ca-E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ca-ES" sz="2000" dirty="0"/>
              <a:t> </a:t>
            </a:r>
            <a:r>
              <a:rPr lang="ca-ES" sz="2000" dirty="0" smtClean="0"/>
              <a:t>	A continuació s’obrirà una finestra amb el xat a tots els 	usuaris convidats a la conversa.</a:t>
            </a:r>
          </a:p>
          <a:p>
            <a:pPr lvl="1" algn="just">
              <a:buFont typeface="Wingdings" pitchFamily="2" charset="2"/>
              <a:buChar char="§"/>
            </a:pPr>
            <a:endParaRPr lang="ca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178</TotalTime>
  <Words>1131</Words>
  <Application>Microsoft Office PowerPoint</Application>
  <PresentationFormat>Presentación en pantalla (4:3)</PresentationFormat>
  <Paragraphs>234</Paragraphs>
  <Slides>19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1" baseType="lpstr">
      <vt:lpstr>Brío</vt:lpstr>
      <vt:lpstr>Visio</vt:lpstr>
      <vt:lpstr>Aplicacions web per treball col·laboratiu </vt:lpstr>
      <vt:lpstr>INTRODUCCIÓ</vt:lpstr>
      <vt:lpstr>OBJECTIUS</vt:lpstr>
      <vt:lpstr>PLANIFICACIÓ</vt:lpstr>
      <vt:lpstr>REQUISITS NO FUNCIONALS</vt:lpstr>
      <vt:lpstr>REQUISITS FUNCIONALS</vt:lpstr>
      <vt:lpstr>PROGRAMARI UTILITZAT</vt:lpstr>
      <vt:lpstr>ACTORS</vt:lpstr>
      <vt:lpstr>PROCÉS D’INICIAR CONVERSA</vt:lpstr>
      <vt:lpstr>BASE DE DADES</vt:lpstr>
      <vt:lpstr>INTERFÍCIES D’USUARI</vt:lpstr>
      <vt:lpstr>INTERFÍCIES D’USUARI</vt:lpstr>
      <vt:lpstr>INTERFÍCIES D’USUARI</vt:lpstr>
      <vt:lpstr>INTERFÍCIES D’USUARI</vt:lpstr>
      <vt:lpstr>DESENVOLUPAMENT</vt:lpstr>
      <vt:lpstr>RESULTATS</vt:lpstr>
      <vt:lpstr>TREBALL FUTUR</vt:lpstr>
      <vt:lpstr>ATENCIÓ</vt:lpstr>
      <vt:lpstr>FINAL</vt:lpstr>
    </vt:vector>
  </TitlesOfParts>
  <Company>particular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Aplicacions web per treball col·laboratiu</dc:title>
  <dc:subject>Treball final de carrera</dc:subject>
  <dc:creator>Albert Calahorro</dc:creator>
  <cp:keywords>TFC xat comunicació síncrona</cp:keywords>
  <dc:description>Treball final de carrera curs 2011/12 a la UOC.
"Desenvolupament d'una aplicació web per a la recollida i classificació d'informació en entorns virtuals d'interacció síncrona"</dc:description>
  <cp:lastModifiedBy>Albert</cp:lastModifiedBy>
  <cp:revision>53</cp:revision>
  <dcterms:created xsi:type="dcterms:W3CDTF">2012-01-15T17:36:25Z</dcterms:created>
  <dcterms:modified xsi:type="dcterms:W3CDTF">2012-01-15T22:39:20Z</dcterms:modified>
  <cp:category>TFC</cp:category>
</cp:coreProperties>
</file>