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7"/>
  </p:notesMasterIdLst>
  <p:sldIdLst>
    <p:sldId id="304" r:id="rId2"/>
    <p:sldId id="257" r:id="rId3"/>
    <p:sldId id="335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7" r:id="rId17"/>
    <p:sldId id="368" r:id="rId18"/>
    <p:sldId id="363" r:id="rId19"/>
    <p:sldId id="369" r:id="rId20"/>
    <p:sldId id="364" r:id="rId21"/>
    <p:sldId id="370" r:id="rId22"/>
    <p:sldId id="365" r:id="rId23"/>
    <p:sldId id="366" r:id="rId24"/>
    <p:sldId id="372" r:id="rId25"/>
    <p:sldId id="348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64"/>
    <a:srgbClr val="F89D52"/>
    <a:srgbClr val="F79443"/>
    <a:srgbClr val="29396B"/>
    <a:srgbClr val="001C54"/>
    <a:srgbClr val="000A1E"/>
    <a:srgbClr val="0019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86647" autoAdjust="0"/>
  </p:normalViewPr>
  <p:slideViewPr>
    <p:cSldViewPr>
      <p:cViewPr>
        <p:scale>
          <a:sx n="69" d="100"/>
          <a:sy n="69" d="100"/>
        </p:scale>
        <p:origin x="-54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E4458-F3F8-4FBA-8FC9-BD2BD9A42D67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F957360B-03A3-4099-B403-005CD5DCBE40}">
      <dgm:prSet phldrT="[Texto]"/>
      <dgm:spPr/>
      <dgm:t>
        <a:bodyPr/>
        <a:lstStyle/>
        <a:p>
          <a:r>
            <a:rPr lang="ca-ES" dirty="0" smtClean="0"/>
            <a:t>1</a:t>
          </a:r>
          <a:endParaRPr lang="ca-ES" dirty="0"/>
        </a:p>
      </dgm:t>
    </dgm:pt>
    <dgm:pt modelId="{B223140A-601C-4622-BA04-DA278CFA49B4}" type="parTrans" cxnId="{CABFF67D-D524-47F7-906C-DC187EAEAEC7}">
      <dgm:prSet/>
      <dgm:spPr/>
      <dgm:t>
        <a:bodyPr/>
        <a:lstStyle/>
        <a:p>
          <a:endParaRPr lang="ca-ES"/>
        </a:p>
      </dgm:t>
    </dgm:pt>
    <dgm:pt modelId="{9DB45401-913A-4405-A692-322B567E6EB8}" type="sibTrans" cxnId="{CABFF67D-D524-47F7-906C-DC187EAEAEC7}">
      <dgm:prSet/>
      <dgm:spPr/>
      <dgm:t>
        <a:bodyPr/>
        <a:lstStyle/>
        <a:p>
          <a:endParaRPr lang="ca-ES"/>
        </a:p>
      </dgm:t>
    </dgm:pt>
    <dgm:pt modelId="{3DD99A7C-8927-4F74-BF08-0B053AAB8843}">
      <dgm:prSet phldrT="[Texto]"/>
      <dgm:spPr/>
      <dgm:t>
        <a:bodyPr/>
        <a:lstStyle/>
        <a:p>
          <a:r>
            <a:rPr lang="ca-ES" dirty="0" smtClean="0"/>
            <a:t>Introducció</a:t>
          </a:r>
          <a:endParaRPr lang="ca-ES" dirty="0"/>
        </a:p>
      </dgm:t>
    </dgm:pt>
    <dgm:pt modelId="{43D5824A-5FFA-4E90-A7FE-FB483164E6B3}" type="parTrans" cxnId="{45DCFF9A-B12D-4BEA-8543-8B7093B04977}">
      <dgm:prSet/>
      <dgm:spPr/>
      <dgm:t>
        <a:bodyPr/>
        <a:lstStyle/>
        <a:p>
          <a:endParaRPr lang="ca-ES"/>
        </a:p>
      </dgm:t>
    </dgm:pt>
    <dgm:pt modelId="{4E7CAE0A-7039-422E-B8B1-ABB9073311D4}" type="sibTrans" cxnId="{45DCFF9A-B12D-4BEA-8543-8B7093B04977}">
      <dgm:prSet/>
      <dgm:spPr/>
      <dgm:t>
        <a:bodyPr/>
        <a:lstStyle/>
        <a:p>
          <a:endParaRPr lang="ca-ES"/>
        </a:p>
      </dgm:t>
    </dgm:pt>
    <dgm:pt modelId="{C506B1E1-DDA9-483A-B180-C3496037D8E3}">
      <dgm:prSet phldrT="[Texto]"/>
      <dgm:spPr/>
      <dgm:t>
        <a:bodyPr/>
        <a:lstStyle/>
        <a:p>
          <a:r>
            <a:rPr lang="ca-ES" dirty="0" smtClean="0"/>
            <a:t>2</a:t>
          </a:r>
          <a:endParaRPr lang="ca-ES" dirty="0"/>
        </a:p>
      </dgm:t>
    </dgm:pt>
    <dgm:pt modelId="{8551BBC9-261A-44B2-84DA-99E6C7D392D3}" type="parTrans" cxnId="{AE0531DC-33BA-466A-99AE-293887C2CF73}">
      <dgm:prSet/>
      <dgm:spPr/>
      <dgm:t>
        <a:bodyPr/>
        <a:lstStyle/>
        <a:p>
          <a:endParaRPr lang="ca-ES"/>
        </a:p>
      </dgm:t>
    </dgm:pt>
    <dgm:pt modelId="{91CBD6D9-16F4-423E-ADB7-A1E0D910E4BB}" type="sibTrans" cxnId="{AE0531DC-33BA-466A-99AE-293887C2CF73}">
      <dgm:prSet/>
      <dgm:spPr/>
      <dgm:t>
        <a:bodyPr/>
        <a:lstStyle/>
        <a:p>
          <a:endParaRPr lang="ca-ES"/>
        </a:p>
      </dgm:t>
    </dgm:pt>
    <dgm:pt modelId="{D1B99858-AEDD-4907-8E45-5C2BD18EEB91}">
      <dgm:prSet phldrT="[Texto]"/>
      <dgm:spPr/>
      <dgm:t>
        <a:bodyPr/>
        <a:lstStyle/>
        <a:p>
          <a:r>
            <a:rPr lang="ca-ES" dirty="0" smtClean="0"/>
            <a:t>OpenFrame</a:t>
          </a:r>
          <a:endParaRPr lang="ca-ES" dirty="0"/>
        </a:p>
      </dgm:t>
    </dgm:pt>
    <dgm:pt modelId="{37D57902-E49C-4224-8A94-8E84D94DACD6}" type="parTrans" cxnId="{CF58AD2A-14F2-4A0E-9930-1BE95E6641F9}">
      <dgm:prSet/>
      <dgm:spPr/>
      <dgm:t>
        <a:bodyPr/>
        <a:lstStyle/>
        <a:p>
          <a:endParaRPr lang="ca-ES"/>
        </a:p>
      </dgm:t>
    </dgm:pt>
    <dgm:pt modelId="{40D303A5-FFCF-4A0F-BEEB-8262F0B96C07}" type="sibTrans" cxnId="{CF58AD2A-14F2-4A0E-9930-1BE95E6641F9}">
      <dgm:prSet/>
      <dgm:spPr/>
      <dgm:t>
        <a:bodyPr/>
        <a:lstStyle/>
        <a:p>
          <a:endParaRPr lang="ca-ES"/>
        </a:p>
      </dgm:t>
    </dgm:pt>
    <dgm:pt modelId="{29D91547-1EAA-4D34-BD4B-A804B48D6275}">
      <dgm:prSet phldrT="[Texto]"/>
      <dgm:spPr/>
      <dgm:t>
        <a:bodyPr/>
        <a:lstStyle/>
        <a:p>
          <a:r>
            <a:rPr lang="ca-ES" dirty="0" smtClean="0"/>
            <a:t>3</a:t>
          </a:r>
          <a:endParaRPr lang="ca-ES" dirty="0"/>
        </a:p>
      </dgm:t>
    </dgm:pt>
    <dgm:pt modelId="{EF3B00EE-A650-465C-94A1-A73CE0047EB2}" type="parTrans" cxnId="{D9334386-B5E0-496B-8B01-80D2DA3D610A}">
      <dgm:prSet/>
      <dgm:spPr/>
      <dgm:t>
        <a:bodyPr/>
        <a:lstStyle/>
        <a:p>
          <a:endParaRPr lang="ca-ES"/>
        </a:p>
      </dgm:t>
    </dgm:pt>
    <dgm:pt modelId="{67C1E1A6-70F9-4E47-9925-B499B08E0597}" type="sibTrans" cxnId="{D9334386-B5E0-496B-8B01-80D2DA3D610A}">
      <dgm:prSet/>
      <dgm:spPr/>
      <dgm:t>
        <a:bodyPr/>
        <a:lstStyle/>
        <a:p>
          <a:endParaRPr lang="ca-ES"/>
        </a:p>
      </dgm:t>
    </dgm:pt>
    <dgm:pt modelId="{23DC93E4-7076-43C9-A279-D13D11353CE1}">
      <dgm:prSet phldrT="[Texto]"/>
      <dgm:spPr/>
      <dgm:t>
        <a:bodyPr/>
        <a:lstStyle/>
        <a:p>
          <a:r>
            <a:rPr lang="ca-ES" dirty="0" smtClean="0"/>
            <a:t>Escenari</a:t>
          </a:r>
          <a:endParaRPr lang="ca-ES" dirty="0"/>
        </a:p>
      </dgm:t>
    </dgm:pt>
    <dgm:pt modelId="{30F642F3-EA78-4782-B3DB-96ED4F2BE695}" type="parTrans" cxnId="{9DDEC2E6-60CE-4556-A794-453EC2F2C9EC}">
      <dgm:prSet/>
      <dgm:spPr/>
      <dgm:t>
        <a:bodyPr/>
        <a:lstStyle/>
        <a:p>
          <a:endParaRPr lang="ca-ES"/>
        </a:p>
      </dgm:t>
    </dgm:pt>
    <dgm:pt modelId="{C54FB878-9C8A-4847-B03F-EAA905A975FA}" type="sibTrans" cxnId="{9DDEC2E6-60CE-4556-A794-453EC2F2C9EC}">
      <dgm:prSet/>
      <dgm:spPr/>
      <dgm:t>
        <a:bodyPr/>
        <a:lstStyle/>
        <a:p>
          <a:endParaRPr lang="ca-ES"/>
        </a:p>
      </dgm:t>
    </dgm:pt>
    <dgm:pt modelId="{3F3D0162-7CFF-42CA-8185-283F44C7DDBD}">
      <dgm:prSet phldrT="[Texto]"/>
      <dgm:spPr/>
      <dgm:t>
        <a:bodyPr/>
        <a:lstStyle/>
        <a:p>
          <a:r>
            <a:rPr lang="ca-ES" dirty="0" smtClean="0"/>
            <a:t>4</a:t>
          </a:r>
          <a:endParaRPr lang="ca-ES" dirty="0"/>
        </a:p>
      </dgm:t>
    </dgm:pt>
    <dgm:pt modelId="{1454A4D5-9999-4252-BBFA-A63336784760}" type="parTrans" cxnId="{B5B6496C-8DDD-439B-BC19-F0F55849DF65}">
      <dgm:prSet/>
      <dgm:spPr/>
      <dgm:t>
        <a:bodyPr/>
        <a:lstStyle/>
        <a:p>
          <a:endParaRPr lang="ca-ES"/>
        </a:p>
      </dgm:t>
    </dgm:pt>
    <dgm:pt modelId="{4C2B6D6E-DD09-45D4-BAB1-5AF970A2D4D3}" type="sibTrans" cxnId="{B5B6496C-8DDD-439B-BC19-F0F55849DF65}">
      <dgm:prSet/>
      <dgm:spPr/>
      <dgm:t>
        <a:bodyPr/>
        <a:lstStyle/>
        <a:p>
          <a:endParaRPr lang="ca-ES"/>
        </a:p>
      </dgm:t>
    </dgm:pt>
    <dgm:pt modelId="{BC757033-E683-4B0E-A1AF-6A5E987C9291}">
      <dgm:prSet phldrT="[Texto]"/>
      <dgm:spPr/>
      <dgm:t>
        <a:bodyPr/>
        <a:lstStyle/>
        <a:p>
          <a:r>
            <a:rPr lang="ca-ES" dirty="0" smtClean="0"/>
            <a:t>5</a:t>
          </a:r>
          <a:endParaRPr lang="ca-ES" dirty="0"/>
        </a:p>
      </dgm:t>
    </dgm:pt>
    <dgm:pt modelId="{36AF5BFF-66C4-485F-B011-B628F4C05C1E}" type="parTrans" cxnId="{7A7CB939-9D9D-4E24-A3C4-D4E4FF6DDCDB}">
      <dgm:prSet/>
      <dgm:spPr/>
      <dgm:t>
        <a:bodyPr/>
        <a:lstStyle/>
        <a:p>
          <a:endParaRPr lang="ca-ES"/>
        </a:p>
      </dgm:t>
    </dgm:pt>
    <dgm:pt modelId="{9E4596AB-18FD-4E86-97BB-A63870CFF1EE}" type="sibTrans" cxnId="{7A7CB939-9D9D-4E24-A3C4-D4E4FF6DDCDB}">
      <dgm:prSet/>
      <dgm:spPr/>
      <dgm:t>
        <a:bodyPr/>
        <a:lstStyle/>
        <a:p>
          <a:endParaRPr lang="ca-ES"/>
        </a:p>
      </dgm:t>
    </dgm:pt>
    <dgm:pt modelId="{77698527-40F0-4198-B43D-85E9D5F0AE52}">
      <dgm:prSet phldrT="[Texto]"/>
      <dgm:spPr/>
      <dgm:t>
        <a:bodyPr/>
        <a:lstStyle/>
        <a:p>
          <a:r>
            <a:rPr lang="ca-ES" dirty="0" smtClean="0"/>
            <a:t>Base de Dades</a:t>
          </a:r>
          <a:endParaRPr lang="ca-ES" dirty="0"/>
        </a:p>
      </dgm:t>
    </dgm:pt>
    <dgm:pt modelId="{9D27A135-6ADB-4FF2-90E8-A40568AB176A}" type="parTrans" cxnId="{D512DCCB-38FF-423F-8D2D-FFCBCEACE81E}">
      <dgm:prSet/>
      <dgm:spPr/>
      <dgm:t>
        <a:bodyPr/>
        <a:lstStyle/>
        <a:p>
          <a:endParaRPr lang="ca-ES"/>
        </a:p>
      </dgm:t>
    </dgm:pt>
    <dgm:pt modelId="{80AF3882-FDB2-4F14-B201-AAA059CE9744}" type="sibTrans" cxnId="{D512DCCB-38FF-423F-8D2D-FFCBCEACE81E}">
      <dgm:prSet/>
      <dgm:spPr/>
      <dgm:t>
        <a:bodyPr/>
        <a:lstStyle/>
        <a:p>
          <a:endParaRPr lang="ca-ES"/>
        </a:p>
      </dgm:t>
    </dgm:pt>
    <dgm:pt modelId="{5B724CEB-F428-4356-B460-ACA743C3A19F}">
      <dgm:prSet phldrT="[Texto]"/>
      <dgm:spPr/>
      <dgm:t>
        <a:bodyPr/>
        <a:lstStyle/>
        <a:p>
          <a:r>
            <a:rPr lang="ca-ES" dirty="0" smtClean="0"/>
            <a:t>Aplicació</a:t>
          </a:r>
          <a:endParaRPr lang="ca-ES" dirty="0"/>
        </a:p>
      </dgm:t>
    </dgm:pt>
    <dgm:pt modelId="{8516F140-0AC5-4218-AE12-1B648E3316EF}" type="parTrans" cxnId="{10FDF5DC-12F4-47D3-8FA4-D149A3F7B750}">
      <dgm:prSet/>
      <dgm:spPr/>
      <dgm:t>
        <a:bodyPr/>
        <a:lstStyle/>
        <a:p>
          <a:endParaRPr lang="ca-ES"/>
        </a:p>
      </dgm:t>
    </dgm:pt>
    <dgm:pt modelId="{F451D663-C700-4A59-ABA8-1D8E1D97EC46}" type="sibTrans" cxnId="{10FDF5DC-12F4-47D3-8FA4-D149A3F7B750}">
      <dgm:prSet/>
      <dgm:spPr/>
      <dgm:t>
        <a:bodyPr/>
        <a:lstStyle/>
        <a:p>
          <a:endParaRPr lang="ca-ES"/>
        </a:p>
      </dgm:t>
    </dgm:pt>
    <dgm:pt modelId="{6346D78A-ED34-4988-9763-BB50F1F2EE4F}" type="pres">
      <dgm:prSet presAssocID="{4CDE4458-F3F8-4FBA-8FC9-BD2BD9A42D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CC4FDC4A-54C8-4D30-977F-BA4ABA3B4645}" type="pres">
      <dgm:prSet presAssocID="{F957360B-03A3-4099-B403-005CD5DCBE40}" presName="composite" presStyleCnt="0"/>
      <dgm:spPr/>
    </dgm:pt>
    <dgm:pt modelId="{58F2B0FC-3E21-4623-A8AE-8C007DD5DE08}" type="pres">
      <dgm:prSet presAssocID="{F957360B-03A3-4099-B403-005CD5DCBE4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B27BBAD-5CE2-407F-BA74-E7219B63FB9B}" type="pres">
      <dgm:prSet presAssocID="{F957360B-03A3-4099-B403-005CD5DCBE4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0B79434-B0B6-40F4-A154-EFBD6AB9459B}" type="pres">
      <dgm:prSet presAssocID="{9DB45401-913A-4405-A692-322B567E6EB8}" presName="sp" presStyleCnt="0"/>
      <dgm:spPr/>
    </dgm:pt>
    <dgm:pt modelId="{09181F08-EB53-4776-95D0-BFC761E45D47}" type="pres">
      <dgm:prSet presAssocID="{C506B1E1-DDA9-483A-B180-C3496037D8E3}" presName="composite" presStyleCnt="0"/>
      <dgm:spPr/>
    </dgm:pt>
    <dgm:pt modelId="{17A9D61D-DB59-4549-987D-5C8C734A5FBF}" type="pres">
      <dgm:prSet presAssocID="{C506B1E1-DDA9-483A-B180-C3496037D8E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76C829A-89BF-4585-A8D7-5670DC1B4229}" type="pres">
      <dgm:prSet presAssocID="{C506B1E1-DDA9-483A-B180-C3496037D8E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1960F22-02B0-4CC9-B181-EF0FFD6AB1A4}" type="pres">
      <dgm:prSet presAssocID="{91CBD6D9-16F4-423E-ADB7-A1E0D910E4BB}" presName="sp" presStyleCnt="0"/>
      <dgm:spPr/>
    </dgm:pt>
    <dgm:pt modelId="{06DA08BB-87C9-424F-813F-31EBF925E6AB}" type="pres">
      <dgm:prSet presAssocID="{29D91547-1EAA-4D34-BD4B-A804B48D6275}" presName="composite" presStyleCnt="0"/>
      <dgm:spPr/>
    </dgm:pt>
    <dgm:pt modelId="{F07B67A7-1EDA-4AFB-8B30-B6F9E8675B36}" type="pres">
      <dgm:prSet presAssocID="{29D91547-1EAA-4D34-BD4B-A804B48D627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C0D5361B-8F6E-410C-A734-27960C672BC8}" type="pres">
      <dgm:prSet presAssocID="{29D91547-1EAA-4D34-BD4B-A804B48D627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87F6776-5BB7-4F5D-8F67-CB6FC04F8E45}" type="pres">
      <dgm:prSet presAssocID="{67C1E1A6-70F9-4E47-9925-B499B08E0597}" presName="sp" presStyleCnt="0"/>
      <dgm:spPr/>
    </dgm:pt>
    <dgm:pt modelId="{28195DDC-991C-486A-82F7-C5895ED2B67B}" type="pres">
      <dgm:prSet presAssocID="{3F3D0162-7CFF-42CA-8185-283F44C7DDBD}" presName="composite" presStyleCnt="0"/>
      <dgm:spPr/>
    </dgm:pt>
    <dgm:pt modelId="{DCDAB62B-D238-4A6E-9F52-B9AFB6200B2C}" type="pres">
      <dgm:prSet presAssocID="{3F3D0162-7CFF-42CA-8185-283F44C7DDB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594632D-B9DC-484F-898C-7F7ED984DDB3}" type="pres">
      <dgm:prSet presAssocID="{3F3D0162-7CFF-42CA-8185-283F44C7DDB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C36571B-CA94-470C-9161-063FC7173BE4}" type="pres">
      <dgm:prSet presAssocID="{4C2B6D6E-DD09-45D4-BAB1-5AF970A2D4D3}" presName="sp" presStyleCnt="0"/>
      <dgm:spPr/>
    </dgm:pt>
    <dgm:pt modelId="{379C3D4B-5E13-4AD6-AEC6-179F3C688495}" type="pres">
      <dgm:prSet presAssocID="{BC757033-E683-4B0E-A1AF-6A5E987C9291}" presName="composite" presStyleCnt="0"/>
      <dgm:spPr/>
    </dgm:pt>
    <dgm:pt modelId="{B381B3B4-45FD-4664-BD9E-C12603D17341}" type="pres">
      <dgm:prSet presAssocID="{BC757033-E683-4B0E-A1AF-6A5E987C929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292D5B9-32CD-48C8-993C-CB6157ED712F}" type="pres">
      <dgm:prSet presAssocID="{BC757033-E683-4B0E-A1AF-6A5E987C929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F65BE747-51CA-40E7-A41B-4D332FD53A53}" type="presOf" srcId="{23DC93E4-7076-43C9-A279-D13D11353CE1}" destId="{C0D5361B-8F6E-410C-A734-27960C672BC8}" srcOrd="0" destOrd="0" presId="urn:microsoft.com/office/officeart/2005/8/layout/chevron2"/>
    <dgm:cxn modelId="{B6E4D9A9-E1B0-46EA-BFD9-F6AF38B2E896}" type="presOf" srcId="{D1B99858-AEDD-4907-8E45-5C2BD18EEB91}" destId="{C76C829A-89BF-4585-A8D7-5670DC1B4229}" srcOrd="0" destOrd="0" presId="urn:microsoft.com/office/officeart/2005/8/layout/chevron2"/>
    <dgm:cxn modelId="{832C0A5F-6601-4302-9DF9-3E841B5A7003}" type="presOf" srcId="{BC757033-E683-4B0E-A1AF-6A5E987C9291}" destId="{B381B3B4-45FD-4664-BD9E-C12603D17341}" srcOrd="0" destOrd="0" presId="urn:microsoft.com/office/officeart/2005/8/layout/chevron2"/>
    <dgm:cxn modelId="{FBADED93-0E7F-4F7E-A7C0-FC94133463F1}" type="presOf" srcId="{F957360B-03A3-4099-B403-005CD5DCBE40}" destId="{58F2B0FC-3E21-4623-A8AE-8C007DD5DE08}" srcOrd="0" destOrd="0" presId="urn:microsoft.com/office/officeart/2005/8/layout/chevron2"/>
    <dgm:cxn modelId="{BFB3FF03-1239-4B6C-A613-0FDD8C9D983D}" type="presOf" srcId="{77698527-40F0-4198-B43D-85E9D5F0AE52}" destId="{1594632D-B9DC-484F-898C-7F7ED984DDB3}" srcOrd="0" destOrd="0" presId="urn:microsoft.com/office/officeart/2005/8/layout/chevron2"/>
    <dgm:cxn modelId="{AE0531DC-33BA-466A-99AE-293887C2CF73}" srcId="{4CDE4458-F3F8-4FBA-8FC9-BD2BD9A42D67}" destId="{C506B1E1-DDA9-483A-B180-C3496037D8E3}" srcOrd="1" destOrd="0" parTransId="{8551BBC9-261A-44B2-84DA-99E6C7D392D3}" sibTransId="{91CBD6D9-16F4-423E-ADB7-A1E0D910E4BB}"/>
    <dgm:cxn modelId="{10FDF5DC-12F4-47D3-8FA4-D149A3F7B750}" srcId="{BC757033-E683-4B0E-A1AF-6A5E987C9291}" destId="{5B724CEB-F428-4356-B460-ACA743C3A19F}" srcOrd="0" destOrd="0" parTransId="{8516F140-0AC5-4218-AE12-1B648E3316EF}" sibTransId="{F451D663-C700-4A59-ABA8-1D8E1D97EC46}"/>
    <dgm:cxn modelId="{45DCFF9A-B12D-4BEA-8543-8B7093B04977}" srcId="{F957360B-03A3-4099-B403-005CD5DCBE40}" destId="{3DD99A7C-8927-4F74-BF08-0B053AAB8843}" srcOrd="0" destOrd="0" parTransId="{43D5824A-5FFA-4E90-A7FE-FB483164E6B3}" sibTransId="{4E7CAE0A-7039-422E-B8B1-ABB9073311D4}"/>
    <dgm:cxn modelId="{7A7CB939-9D9D-4E24-A3C4-D4E4FF6DDCDB}" srcId="{4CDE4458-F3F8-4FBA-8FC9-BD2BD9A42D67}" destId="{BC757033-E683-4B0E-A1AF-6A5E987C9291}" srcOrd="4" destOrd="0" parTransId="{36AF5BFF-66C4-485F-B011-B628F4C05C1E}" sibTransId="{9E4596AB-18FD-4E86-97BB-A63870CFF1EE}"/>
    <dgm:cxn modelId="{D512DCCB-38FF-423F-8D2D-FFCBCEACE81E}" srcId="{3F3D0162-7CFF-42CA-8185-283F44C7DDBD}" destId="{77698527-40F0-4198-B43D-85E9D5F0AE52}" srcOrd="0" destOrd="0" parTransId="{9D27A135-6ADB-4FF2-90E8-A40568AB176A}" sibTransId="{80AF3882-FDB2-4F14-B201-AAA059CE9744}"/>
    <dgm:cxn modelId="{CF58AD2A-14F2-4A0E-9930-1BE95E6641F9}" srcId="{C506B1E1-DDA9-483A-B180-C3496037D8E3}" destId="{D1B99858-AEDD-4907-8E45-5C2BD18EEB91}" srcOrd="0" destOrd="0" parTransId="{37D57902-E49C-4224-8A94-8E84D94DACD6}" sibTransId="{40D303A5-FFCF-4A0F-BEEB-8262F0B96C07}"/>
    <dgm:cxn modelId="{9DDEC2E6-60CE-4556-A794-453EC2F2C9EC}" srcId="{29D91547-1EAA-4D34-BD4B-A804B48D6275}" destId="{23DC93E4-7076-43C9-A279-D13D11353CE1}" srcOrd="0" destOrd="0" parTransId="{30F642F3-EA78-4782-B3DB-96ED4F2BE695}" sibTransId="{C54FB878-9C8A-4847-B03F-EAA905A975FA}"/>
    <dgm:cxn modelId="{D9334386-B5E0-496B-8B01-80D2DA3D610A}" srcId="{4CDE4458-F3F8-4FBA-8FC9-BD2BD9A42D67}" destId="{29D91547-1EAA-4D34-BD4B-A804B48D6275}" srcOrd="2" destOrd="0" parTransId="{EF3B00EE-A650-465C-94A1-A73CE0047EB2}" sibTransId="{67C1E1A6-70F9-4E47-9925-B499B08E0597}"/>
    <dgm:cxn modelId="{79616986-ACF8-4873-80F4-CA19544F1289}" type="presOf" srcId="{29D91547-1EAA-4D34-BD4B-A804B48D6275}" destId="{F07B67A7-1EDA-4AFB-8B30-B6F9E8675B36}" srcOrd="0" destOrd="0" presId="urn:microsoft.com/office/officeart/2005/8/layout/chevron2"/>
    <dgm:cxn modelId="{9157C175-7C8F-4367-AE7D-850926BDD527}" type="presOf" srcId="{C506B1E1-DDA9-483A-B180-C3496037D8E3}" destId="{17A9D61D-DB59-4549-987D-5C8C734A5FBF}" srcOrd="0" destOrd="0" presId="urn:microsoft.com/office/officeart/2005/8/layout/chevron2"/>
    <dgm:cxn modelId="{CABFF67D-D524-47F7-906C-DC187EAEAEC7}" srcId="{4CDE4458-F3F8-4FBA-8FC9-BD2BD9A42D67}" destId="{F957360B-03A3-4099-B403-005CD5DCBE40}" srcOrd="0" destOrd="0" parTransId="{B223140A-601C-4622-BA04-DA278CFA49B4}" sibTransId="{9DB45401-913A-4405-A692-322B567E6EB8}"/>
    <dgm:cxn modelId="{685DC7EE-59D6-4A3E-B831-6D38D40C5252}" type="presOf" srcId="{4CDE4458-F3F8-4FBA-8FC9-BD2BD9A42D67}" destId="{6346D78A-ED34-4988-9763-BB50F1F2EE4F}" srcOrd="0" destOrd="0" presId="urn:microsoft.com/office/officeart/2005/8/layout/chevron2"/>
    <dgm:cxn modelId="{61C9156E-61C3-4FA0-8FE9-D656788364BC}" type="presOf" srcId="{5B724CEB-F428-4356-B460-ACA743C3A19F}" destId="{9292D5B9-32CD-48C8-993C-CB6157ED712F}" srcOrd="0" destOrd="0" presId="urn:microsoft.com/office/officeart/2005/8/layout/chevron2"/>
    <dgm:cxn modelId="{5DCEDA00-C328-4090-B210-08B103474C97}" type="presOf" srcId="{3F3D0162-7CFF-42CA-8185-283F44C7DDBD}" destId="{DCDAB62B-D238-4A6E-9F52-B9AFB6200B2C}" srcOrd="0" destOrd="0" presId="urn:microsoft.com/office/officeart/2005/8/layout/chevron2"/>
    <dgm:cxn modelId="{114382AB-3368-4F8B-8C07-DFAE0F81D4CA}" type="presOf" srcId="{3DD99A7C-8927-4F74-BF08-0B053AAB8843}" destId="{0B27BBAD-5CE2-407F-BA74-E7219B63FB9B}" srcOrd="0" destOrd="0" presId="urn:microsoft.com/office/officeart/2005/8/layout/chevron2"/>
    <dgm:cxn modelId="{B5B6496C-8DDD-439B-BC19-F0F55849DF65}" srcId="{4CDE4458-F3F8-4FBA-8FC9-BD2BD9A42D67}" destId="{3F3D0162-7CFF-42CA-8185-283F44C7DDBD}" srcOrd="3" destOrd="0" parTransId="{1454A4D5-9999-4252-BBFA-A63336784760}" sibTransId="{4C2B6D6E-DD09-45D4-BAB1-5AF970A2D4D3}"/>
    <dgm:cxn modelId="{810C71AE-2CE2-44ED-91F3-84C69941C3E1}" type="presParOf" srcId="{6346D78A-ED34-4988-9763-BB50F1F2EE4F}" destId="{CC4FDC4A-54C8-4D30-977F-BA4ABA3B4645}" srcOrd="0" destOrd="0" presId="urn:microsoft.com/office/officeart/2005/8/layout/chevron2"/>
    <dgm:cxn modelId="{09F5029A-69CE-4B47-BBDE-9F7215294B82}" type="presParOf" srcId="{CC4FDC4A-54C8-4D30-977F-BA4ABA3B4645}" destId="{58F2B0FC-3E21-4623-A8AE-8C007DD5DE08}" srcOrd="0" destOrd="0" presId="urn:microsoft.com/office/officeart/2005/8/layout/chevron2"/>
    <dgm:cxn modelId="{4B56823F-C155-44AD-A9A8-336F92630948}" type="presParOf" srcId="{CC4FDC4A-54C8-4D30-977F-BA4ABA3B4645}" destId="{0B27BBAD-5CE2-407F-BA74-E7219B63FB9B}" srcOrd="1" destOrd="0" presId="urn:microsoft.com/office/officeart/2005/8/layout/chevron2"/>
    <dgm:cxn modelId="{1505739A-AC9B-45AA-974E-97FA7327F809}" type="presParOf" srcId="{6346D78A-ED34-4988-9763-BB50F1F2EE4F}" destId="{50B79434-B0B6-40F4-A154-EFBD6AB9459B}" srcOrd="1" destOrd="0" presId="urn:microsoft.com/office/officeart/2005/8/layout/chevron2"/>
    <dgm:cxn modelId="{DFDF2951-2135-4A84-AEBE-8AD237E66E5D}" type="presParOf" srcId="{6346D78A-ED34-4988-9763-BB50F1F2EE4F}" destId="{09181F08-EB53-4776-95D0-BFC761E45D47}" srcOrd="2" destOrd="0" presId="urn:microsoft.com/office/officeart/2005/8/layout/chevron2"/>
    <dgm:cxn modelId="{55D7BD18-9907-43A0-A188-B32E3E50A164}" type="presParOf" srcId="{09181F08-EB53-4776-95D0-BFC761E45D47}" destId="{17A9D61D-DB59-4549-987D-5C8C734A5FBF}" srcOrd="0" destOrd="0" presId="urn:microsoft.com/office/officeart/2005/8/layout/chevron2"/>
    <dgm:cxn modelId="{7B210FED-1D2A-4440-BB98-049721834911}" type="presParOf" srcId="{09181F08-EB53-4776-95D0-BFC761E45D47}" destId="{C76C829A-89BF-4585-A8D7-5670DC1B4229}" srcOrd="1" destOrd="0" presId="urn:microsoft.com/office/officeart/2005/8/layout/chevron2"/>
    <dgm:cxn modelId="{E67FD82E-5DAB-4FEA-B640-BB71C3F75DDA}" type="presParOf" srcId="{6346D78A-ED34-4988-9763-BB50F1F2EE4F}" destId="{E1960F22-02B0-4CC9-B181-EF0FFD6AB1A4}" srcOrd="3" destOrd="0" presId="urn:microsoft.com/office/officeart/2005/8/layout/chevron2"/>
    <dgm:cxn modelId="{8BC01180-0BB4-476D-915F-4A28D6A14B61}" type="presParOf" srcId="{6346D78A-ED34-4988-9763-BB50F1F2EE4F}" destId="{06DA08BB-87C9-424F-813F-31EBF925E6AB}" srcOrd="4" destOrd="0" presId="urn:microsoft.com/office/officeart/2005/8/layout/chevron2"/>
    <dgm:cxn modelId="{97E402D2-E26C-4CB2-9054-CC67F4EC1D5B}" type="presParOf" srcId="{06DA08BB-87C9-424F-813F-31EBF925E6AB}" destId="{F07B67A7-1EDA-4AFB-8B30-B6F9E8675B36}" srcOrd="0" destOrd="0" presId="urn:microsoft.com/office/officeart/2005/8/layout/chevron2"/>
    <dgm:cxn modelId="{FCB0D70E-5FD5-4370-8F3B-987F34999DB4}" type="presParOf" srcId="{06DA08BB-87C9-424F-813F-31EBF925E6AB}" destId="{C0D5361B-8F6E-410C-A734-27960C672BC8}" srcOrd="1" destOrd="0" presId="urn:microsoft.com/office/officeart/2005/8/layout/chevron2"/>
    <dgm:cxn modelId="{62FE45D9-2706-46A0-912E-8D57A33894A5}" type="presParOf" srcId="{6346D78A-ED34-4988-9763-BB50F1F2EE4F}" destId="{687F6776-5BB7-4F5D-8F67-CB6FC04F8E45}" srcOrd="5" destOrd="0" presId="urn:microsoft.com/office/officeart/2005/8/layout/chevron2"/>
    <dgm:cxn modelId="{9E02FBDE-F7EA-494F-95E6-B7BD4FB99A0B}" type="presParOf" srcId="{6346D78A-ED34-4988-9763-BB50F1F2EE4F}" destId="{28195DDC-991C-486A-82F7-C5895ED2B67B}" srcOrd="6" destOrd="0" presId="urn:microsoft.com/office/officeart/2005/8/layout/chevron2"/>
    <dgm:cxn modelId="{B86D8746-2FEC-4CB4-B434-C70431EA79C8}" type="presParOf" srcId="{28195DDC-991C-486A-82F7-C5895ED2B67B}" destId="{DCDAB62B-D238-4A6E-9F52-B9AFB6200B2C}" srcOrd="0" destOrd="0" presId="urn:microsoft.com/office/officeart/2005/8/layout/chevron2"/>
    <dgm:cxn modelId="{6DA2F504-08BC-4F3C-8E53-B0763B0DC57C}" type="presParOf" srcId="{28195DDC-991C-486A-82F7-C5895ED2B67B}" destId="{1594632D-B9DC-484F-898C-7F7ED984DDB3}" srcOrd="1" destOrd="0" presId="urn:microsoft.com/office/officeart/2005/8/layout/chevron2"/>
    <dgm:cxn modelId="{34EF42F6-C7BB-4DA3-976E-8974A3FDCBB2}" type="presParOf" srcId="{6346D78A-ED34-4988-9763-BB50F1F2EE4F}" destId="{4C36571B-CA94-470C-9161-063FC7173BE4}" srcOrd="7" destOrd="0" presId="urn:microsoft.com/office/officeart/2005/8/layout/chevron2"/>
    <dgm:cxn modelId="{31FACFE3-B17D-45CD-B33C-617D1510F410}" type="presParOf" srcId="{6346D78A-ED34-4988-9763-BB50F1F2EE4F}" destId="{379C3D4B-5E13-4AD6-AEC6-179F3C688495}" srcOrd="8" destOrd="0" presId="urn:microsoft.com/office/officeart/2005/8/layout/chevron2"/>
    <dgm:cxn modelId="{77DEF68F-62D1-441C-B791-76C0876D2B8B}" type="presParOf" srcId="{379C3D4B-5E13-4AD6-AEC6-179F3C688495}" destId="{B381B3B4-45FD-4664-BD9E-C12603D17341}" srcOrd="0" destOrd="0" presId="urn:microsoft.com/office/officeart/2005/8/layout/chevron2"/>
    <dgm:cxn modelId="{121CDE58-64BC-4DCE-BEBD-7FB322A208FE}" type="presParOf" srcId="{379C3D4B-5E13-4AD6-AEC6-179F3C688495}" destId="{9292D5B9-32CD-48C8-993C-CB6157ED71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F2B0FC-3E21-4623-A8AE-8C007DD5DE08}">
      <dsp:nvSpPr>
        <dsp:cNvPr id="0" name=""/>
        <dsp:cNvSpPr/>
      </dsp:nvSpPr>
      <dsp:spPr>
        <a:xfrm rot="5400000">
          <a:off x="-160616" y="163057"/>
          <a:ext cx="1070776" cy="749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kern="1200" dirty="0" smtClean="0"/>
            <a:t>1</a:t>
          </a:r>
          <a:endParaRPr lang="ca-ES" sz="2100" kern="1200" dirty="0"/>
        </a:p>
      </dsp:txBody>
      <dsp:txXfrm rot="5400000">
        <a:off x="-160616" y="163057"/>
        <a:ext cx="1070776" cy="749543"/>
      </dsp:txXfrm>
    </dsp:sp>
    <dsp:sp modelId="{0B27BBAD-5CE2-407F-BA74-E7219B63FB9B}">
      <dsp:nvSpPr>
        <dsp:cNvPr id="0" name=""/>
        <dsp:cNvSpPr/>
      </dsp:nvSpPr>
      <dsp:spPr>
        <a:xfrm rot="5400000">
          <a:off x="3991578" y="-3239594"/>
          <a:ext cx="696004" cy="7180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4100" kern="1200" dirty="0" smtClean="0"/>
            <a:t>Introducció</a:t>
          </a:r>
          <a:endParaRPr lang="ca-ES" sz="4100" kern="1200" dirty="0"/>
        </a:p>
      </dsp:txBody>
      <dsp:txXfrm rot="5400000">
        <a:off x="3991578" y="-3239594"/>
        <a:ext cx="696004" cy="7180074"/>
      </dsp:txXfrm>
    </dsp:sp>
    <dsp:sp modelId="{17A9D61D-DB59-4549-987D-5C8C734A5FBF}">
      <dsp:nvSpPr>
        <dsp:cNvPr id="0" name=""/>
        <dsp:cNvSpPr/>
      </dsp:nvSpPr>
      <dsp:spPr>
        <a:xfrm rot="5400000">
          <a:off x="-160616" y="1116522"/>
          <a:ext cx="1070776" cy="749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kern="1200" dirty="0" smtClean="0"/>
            <a:t>2</a:t>
          </a:r>
          <a:endParaRPr lang="ca-ES" sz="2100" kern="1200" dirty="0"/>
        </a:p>
      </dsp:txBody>
      <dsp:txXfrm rot="5400000">
        <a:off x="-160616" y="1116522"/>
        <a:ext cx="1070776" cy="749543"/>
      </dsp:txXfrm>
    </dsp:sp>
    <dsp:sp modelId="{C76C829A-89BF-4585-A8D7-5670DC1B4229}">
      <dsp:nvSpPr>
        <dsp:cNvPr id="0" name=""/>
        <dsp:cNvSpPr/>
      </dsp:nvSpPr>
      <dsp:spPr>
        <a:xfrm rot="5400000">
          <a:off x="3991578" y="-2286128"/>
          <a:ext cx="696004" cy="7180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4100" kern="1200" dirty="0" smtClean="0"/>
            <a:t>OpenFrame</a:t>
          </a:r>
          <a:endParaRPr lang="ca-ES" sz="4100" kern="1200" dirty="0"/>
        </a:p>
      </dsp:txBody>
      <dsp:txXfrm rot="5400000">
        <a:off x="3991578" y="-2286128"/>
        <a:ext cx="696004" cy="7180074"/>
      </dsp:txXfrm>
    </dsp:sp>
    <dsp:sp modelId="{F07B67A7-1EDA-4AFB-8B30-B6F9E8675B36}">
      <dsp:nvSpPr>
        <dsp:cNvPr id="0" name=""/>
        <dsp:cNvSpPr/>
      </dsp:nvSpPr>
      <dsp:spPr>
        <a:xfrm rot="5400000">
          <a:off x="-160616" y="2069988"/>
          <a:ext cx="1070776" cy="749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kern="1200" dirty="0" smtClean="0"/>
            <a:t>3</a:t>
          </a:r>
          <a:endParaRPr lang="ca-ES" sz="2100" kern="1200" dirty="0"/>
        </a:p>
      </dsp:txBody>
      <dsp:txXfrm rot="5400000">
        <a:off x="-160616" y="2069988"/>
        <a:ext cx="1070776" cy="749543"/>
      </dsp:txXfrm>
    </dsp:sp>
    <dsp:sp modelId="{C0D5361B-8F6E-410C-A734-27960C672BC8}">
      <dsp:nvSpPr>
        <dsp:cNvPr id="0" name=""/>
        <dsp:cNvSpPr/>
      </dsp:nvSpPr>
      <dsp:spPr>
        <a:xfrm rot="5400000">
          <a:off x="3991578" y="-1332663"/>
          <a:ext cx="696004" cy="7180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4100" kern="1200" dirty="0" smtClean="0"/>
            <a:t>Escenari</a:t>
          </a:r>
          <a:endParaRPr lang="ca-ES" sz="4100" kern="1200" dirty="0"/>
        </a:p>
      </dsp:txBody>
      <dsp:txXfrm rot="5400000">
        <a:off x="3991578" y="-1332663"/>
        <a:ext cx="696004" cy="7180074"/>
      </dsp:txXfrm>
    </dsp:sp>
    <dsp:sp modelId="{DCDAB62B-D238-4A6E-9F52-B9AFB6200B2C}">
      <dsp:nvSpPr>
        <dsp:cNvPr id="0" name=""/>
        <dsp:cNvSpPr/>
      </dsp:nvSpPr>
      <dsp:spPr>
        <a:xfrm rot="5400000">
          <a:off x="-160616" y="3023453"/>
          <a:ext cx="1070776" cy="749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kern="1200" dirty="0" smtClean="0"/>
            <a:t>4</a:t>
          </a:r>
          <a:endParaRPr lang="ca-ES" sz="2100" kern="1200" dirty="0"/>
        </a:p>
      </dsp:txBody>
      <dsp:txXfrm rot="5400000">
        <a:off x="-160616" y="3023453"/>
        <a:ext cx="1070776" cy="749543"/>
      </dsp:txXfrm>
    </dsp:sp>
    <dsp:sp modelId="{1594632D-B9DC-484F-898C-7F7ED984DDB3}">
      <dsp:nvSpPr>
        <dsp:cNvPr id="0" name=""/>
        <dsp:cNvSpPr/>
      </dsp:nvSpPr>
      <dsp:spPr>
        <a:xfrm rot="5400000">
          <a:off x="3991578" y="-379197"/>
          <a:ext cx="696004" cy="7180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4100" kern="1200" dirty="0" smtClean="0"/>
            <a:t>Base de Dades</a:t>
          </a:r>
          <a:endParaRPr lang="ca-ES" sz="4100" kern="1200" dirty="0"/>
        </a:p>
      </dsp:txBody>
      <dsp:txXfrm rot="5400000">
        <a:off x="3991578" y="-379197"/>
        <a:ext cx="696004" cy="7180074"/>
      </dsp:txXfrm>
    </dsp:sp>
    <dsp:sp modelId="{B381B3B4-45FD-4664-BD9E-C12603D17341}">
      <dsp:nvSpPr>
        <dsp:cNvPr id="0" name=""/>
        <dsp:cNvSpPr/>
      </dsp:nvSpPr>
      <dsp:spPr>
        <a:xfrm rot="5400000">
          <a:off x="-160616" y="3976919"/>
          <a:ext cx="1070776" cy="749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kern="1200" dirty="0" smtClean="0"/>
            <a:t>5</a:t>
          </a:r>
          <a:endParaRPr lang="ca-ES" sz="2100" kern="1200" dirty="0"/>
        </a:p>
      </dsp:txBody>
      <dsp:txXfrm rot="5400000">
        <a:off x="-160616" y="3976919"/>
        <a:ext cx="1070776" cy="749543"/>
      </dsp:txXfrm>
    </dsp:sp>
    <dsp:sp modelId="{9292D5B9-32CD-48C8-993C-CB6157ED712F}">
      <dsp:nvSpPr>
        <dsp:cNvPr id="0" name=""/>
        <dsp:cNvSpPr/>
      </dsp:nvSpPr>
      <dsp:spPr>
        <a:xfrm rot="5400000">
          <a:off x="3991578" y="574267"/>
          <a:ext cx="696004" cy="7180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4100" kern="1200" dirty="0" smtClean="0"/>
            <a:t>Aplicació</a:t>
          </a:r>
          <a:endParaRPr lang="ca-ES" sz="4100" kern="1200" dirty="0"/>
        </a:p>
      </dsp:txBody>
      <dsp:txXfrm rot="5400000">
        <a:off x="3991578" y="574267"/>
        <a:ext cx="696004" cy="718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F5C78-863B-406A-9801-6292D0C9E548}" type="datetimeFigureOut">
              <a:rPr lang="es-ES" smtClean="0"/>
              <a:pPr/>
              <a:t>16/01/2012</a:t>
            </a:fld>
            <a:endParaRPr lang="ca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5FD76-4777-44E6-86BA-832C93D6FFEE}" type="slidenum">
              <a:rPr lang="ca-ES" smtClean="0"/>
              <a:pPr/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5FD76-4777-44E6-86BA-832C93D6FFEE}" type="slidenum">
              <a:rPr lang="ca-ES" smtClean="0"/>
              <a:pPr/>
              <a:t>3</a:t>
            </a:fld>
            <a:endParaRPr lang="ca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C77C-DC04-43ED-993C-3CC14698FA4E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BAAF-561A-44FF-9456-FE9D095622D3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CF90-6408-42CE-9FB1-AC43022ED844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tx2">
                  <a:lumMod val="5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>
            <a:solidFill>
              <a:schemeClr val="tx2">
                <a:lumMod val="75000"/>
                <a:alpha val="90000"/>
              </a:schemeClr>
            </a:solidFill>
          </a:ln>
          <a:effectLst>
            <a:outerShdw blurRad="40005" dist="22860" dir="5400000" algn="ctr" rotWithShape="0">
              <a:schemeClr val="accent1">
                <a:lumMod val="40000"/>
                <a:lumOff val="60000"/>
                <a:alpha val="35000"/>
              </a:schemeClr>
            </a:outerShdw>
          </a:effectLst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EF0D-6D5D-4985-9E72-3BB623101CB1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0F6-B1E3-481A-B663-FBFD0C628078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70B1-6BD0-4E6C-9CB1-71F32CF3E15A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D47-C3DA-4AB4-8066-2E9E08A73877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96A7-A4BA-4DFE-8456-7B25EBBCB859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6D0C-151B-4532-8A5A-372C89AC9E26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670E7-7208-4CA4-A873-6935FB493E1F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F112-D0E0-4C9E-8BEB-6420557E9141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/>
          <p:nvPr/>
        </p:nvSpPr>
        <p:spPr>
          <a:xfrm>
            <a:off x="0" y="0"/>
            <a:ext cx="9144000" cy="357190"/>
          </a:xfrm>
          <a:prstGeom prst="rect">
            <a:avLst/>
          </a:prstGeom>
          <a:solidFill>
            <a:srgbClr val="29396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Projecte Final</a:t>
            </a:r>
            <a:r>
              <a:rPr lang="ca-ES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de Carrera</a:t>
            </a:r>
            <a:endParaRPr lang="ca-E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tx2">
                <a:lumMod val="75000"/>
              </a:schemeClr>
            </a:solidFill>
          </a:ln>
          <a:effectLst>
            <a:outerShdw blurRad="40005" dist="22860" dir="5400000" algn="ctr" rotWithShape="0">
              <a:schemeClr val="tx2">
                <a:lumMod val="20000"/>
                <a:lumOff val="80000"/>
                <a:alpha val="35000"/>
              </a:schemeClr>
            </a:outerShdw>
          </a:effectLst>
          <a:scene3d>
            <a:camera prst="perspectiveRelaxed">
              <a:rot lat="19500000" lon="0" rev="0"/>
            </a:camera>
            <a:lightRig rig="threePt" dir="t"/>
          </a:scene3d>
          <a:sp3d>
            <a:bevelT w="165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114300" lvl="1" indent="-114300" algn="ctr" defTabSz="57785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00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0722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Rectangle 1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8" name="Imatge 9" descr="logo_im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501090" y="6470004"/>
            <a:ext cx="600456" cy="326136"/>
          </a:xfrm>
          <a:prstGeom prst="rect">
            <a:avLst/>
          </a:prstGeom>
        </p:spPr>
      </p:pic>
      <p:pic>
        <p:nvPicPr>
          <p:cNvPr id="9" name="7 Marcador de contenido" descr="ajbcn_logo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573" y="6470004"/>
            <a:ext cx="2024097" cy="35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tge 1" descr="logo UOC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1"/>
            <a:ext cx="10715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9586" y="6492875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796118" y="6492875"/>
            <a:ext cx="1062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21BC4BD-37DD-455D-BEF6-A0106958F141}" type="datetime1">
              <a:rPr lang="es-ES" smtClean="0"/>
              <a:pPr/>
              <a:t>16/01/2012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>
        <a:defRPr lang="es-ES" sz="2800" kern="1200" dirty="0">
          <a:solidFill>
            <a:schemeClr val="dk1">
              <a:hueOff val="0"/>
              <a:satOff val="0"/>
              <a:lumOff val="0"/>
              <a:alphaOff val="0"/>
            </a:schemeClr>
          </a:solidFill>
          <a:latin typeface="+mn-lt"/>
          <a:ea typeface="+mn-ea"/>
          <a:cs typeface="+mn-cs"/>
        </a:defRPr>
      </a:lvl2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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lbsabllo@uoc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sz="32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PROJECTE FINAL DE CARRERA</a:t>
            </a:r>
            <a:br>
              <a:rPr lang="ca-ES" sz="32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endParaRPr lang="ca-ES" sz="32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6400800" cy="1752600"/>
          </a:xfrm>
        </p:spPr>
        <p:txBody>
          <a:bodyPr/>
          <a:lstStyle/>
          <a:p>
            <a:pPr algn="r"/>
            <a:r>
              <a:rPr lang="ca-ES" sz="2000" b="1" dirty="0" smtClean="0"/>
              <a:t>Alumne: Jorge Casanovas Hernàndez</a:t>
            </a:r>
          </a:p>
          <a:p>
            <a:pPr algn="r"/>
            <a:r>
              <a:rPr lang="ca-ES" sz="2000" b="1" dirty="0" smtClean="0"/>
              <a:t>Titulació: Enginyeria Informàtica</a:t>
            </a:r>
          </a:p>
          <a:p>
            <a:pPr algn="r"/>
            <a:r>
              <a:rPr lang="ca-ES" sz="2000" b="1" dirty="0" smtClean="0"/>
              <a:t>Consultor: Josep Maria Camps Riba</a:t>
            </a:r>
          </a:p>
          <a:p>
            <a:pPr algn="r"/>
            <a:r>
              <a:rPr lang="ca-ES" sz="2000" b="1" dirty="0" smtClean="0"/>
              <a:t>Data: 16/01/2012</a:t>
            </a:r>
          </a:p>
          <a:p>
            <a:endParaRPr lang="ca-ES" sz="2000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a-ES" sz="2400" dirty="0" smtClean="0"/>
              <a:t>Segueix un arquitectura en 3 capes:</a:t>
            </a:r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10</a:t>
            </a:fld>
            <a:endParaRPr lang="ca-ES" dirty="0"/>
          </a:p>
        </p:txBody>
      </p:sp>
      <p:pic>
        <p:nvPicPr>
          <p:cNvPr id="6" name="Imatg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04056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Integració i Accés a Dades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8799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a-ES" sz="2400" dirty="0" smtClean="0"/>
              <a:t>Servei de Persistència basat en Hibernate:</a:t>
            </a:r>
          </a:p>
          <a:p>
            <a:r>
              <a:rPr lang="ca-ES" sz="2400" dirty="0" smtClean="0"/>
              <a:t>Creació dels artefactes d’Hibernate (hibernate.cfg.xml, fitxers de mappings *.hbm.xml i VOs): Hem generat un per cada taula de la Base de Dades.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11</a:t>
            </a:fld>
            <a:endParaRPr lang="ca-ES" dirty="0"/>
          </a:p>
        </p:txBody>
      </p:sp>
      <p:pic>
        <p:nvPicPr>
          <p:cNvPr id="6" name="2 Imagen" descr="hibernate_confi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720080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Negoci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400" dirty="0" smtClean="0"/>
              <a:t>Value Objects: Objectes de transferència que s’utilitzen per a la comunicació entre les 3 capes i representen les dades de les </a:t>
            </a:r>
            <a:r>
              <a:rPr lang="ca-ES" sz="2400" b="1" dirty="0" smtClean="0"/>
              <a:t>Entitats de Negoci</a:t>
            </a:r>
            <a:r>
              <a:rPr lang="ca-ES" sz="2400" dirty="0" smtClean="0"/>
              <a:t>. Cada Entitat es crea en un fitxer EntitatVo.java.</a:t>
            </a:r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12</a:t>
            </a:fld>
            <a:endParaRPr lang="ca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899592" y="3284984"/>
          <a:ext cx="763284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Package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Projecte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VO’S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es.bcn.gca.nec.common.model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gcanecnCommon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PeticionsVO.java</a:t>
                      </a:r>
                    </a:p>
                    <a:p>
                      <a:r>
                        <a:rPr lang="ca-ES" noProof="0" dirty="0" smtClean="0"/>
                        <a:t>ProductesVO.java</a:t>
                      </a:r>
                    </a:p>
                    <a:p>
                      <a:r>
                        <a:rPr lang="ca-ES" noProof="0" dirty="0" smtClean="0"/>
                        <a:t>PaquetsVO.java</a:t>
                      </a:r>
                    </a:p>
                    <a:p>
                      <a:r>
                        <a:rPr lang="ca-ES" noProof="0" dirty="0" smtClean="0"/>
                        <a:t>GrupsVO.java</a:t>
                      </a:r>
                    </a:p>
                    <a:p>
                      <a:r>
                        <a:rPr lang="ca-ES" noProof="0" dirty="0" smtClean="0"/>
                        <a:t>EstatsVO.java</a:t>
                      </a:r>
                    </a:p>
                    <a:p>
                      <a:r>
                        <a:rPr lang="ca-ES" noProof="0" dirty="0" smtClean="0"/>
                        <a:t>ContextsVO.java</a:t>
                      </a:r>
                    </a:p>
                    <a:p>
                      <a:endParaRPr lang="ca-ES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Negoci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400" dirty="0" smtClean="0"/>
              <a:t>BOs (Business Objects): Són POJOS en els que la lògica de negoci es programa en els seus mètodes. El nom dels fitxers són </a:t>
            </a:r>
            <a:r>
              <a:rPr lang="ca-ES" sz="2400" b="1" dirty="0" smtClean="0"/>
              <a:t>EntitatBO.java</a:t>
            </a:r>
            <a:r>
              <a:rPr lang="ca-ES" sz="2400" dirty="0" smtClean="0"/>
              <a:t> per a les interfícies i </a:t>
            </a:r>
            <a:r>
              <a:rPr lang="ca-ES" sz="2400" b="1" dirty="0" smtClean="0"/>
              <a:t>EntitatBOImpl.java</a:t>
            </a:r>
            <a:r>
              <a:rPr lang="ca-ES" sz="2400" dirty="0" smtClean="0"/>
              <a:t> per a la implementació.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13</a:t>
            </a:fld>
            <a:endParaRPr lang="ca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55576" y="3356992"/>
          <a:ext cx="792087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824"/>
                <a:gridCol w="2421027"/>
                <a:gridCol w="2421028"/>
              </a:tblGrid>
              <a:tr h="365579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Package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Projecte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VO’S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10685"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es.bcn.gca.nec.common.model.bo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gcanecnCommon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PeticionsBO.java</a:t>
                      </a:r>
                    </a:p>
                    <a:p>
                      <a:r>
                        <a:rPr lang="ca-ES" noProof="0" dirty="0" smtClean="0"/>
                        <a:t>ProductesBO.java</a:t>
                      </a:r>
                    </a:p>
                    <a:p>
                      <a:r>
                        <a:rPr lang="ca-ES" noProof="0" dirty="0" smtClean="0"/>
                        <a:t>PaquetsBO.java</a:t>
                      </a:r>
                    </a:p>
                    <a:p>
                      <a:r>
                        <a:rPr lang="ca-ES" noProof="0" dirty="0" smtClean="0"/>
                        <a:t>GrupsBO.java</a:t>
                      </a:r>
                    </a:p>
                    <a:p>
                      <a:r>
                        <a:rPr lang="ca-ES" noProof="0" dirty="0" smtClean="0"/>
                        <a:t>EstatsBO.java</a:t>
                      </a:r>
                    </a:p>
                    <a:p>
                      <a:r>
                        <a:rPr lang="ca-ES" noProof="0" dirty="0" smtClean="0"/>
                        <a:t>ContextsBO.java</a:t>
                      </a:r>
                    </a:p>
                    <a:p>
                      <a:endParaRPr lang="ca-ES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1 Marcador de fecha"/>
          <p:cNvSpPr>
            <a:spLocks noGrp="1"/>
          </p:cNvSpPr>
          <p:nvPr>
            <p:ph type="dt" sz="half" idx="10"/>
          </p:nvPr>
        </p:nvSpPr>
        <p:spPr>
          <a:xfrm>
            <a:off x="6796118" y="6492875"/>
            <a:ext cx="1062030" cy="365125"/>
          </a:xfrm>
        </p:spPr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Negoci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040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a-ES" sz="2400" dirty="0" smtClean="0"/>
              <a:t>C</a:t>
            </a:r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r>
              <a:rPr lang="ca-ES" sz="2400" dirty="0" smtClean="0"/>
              <a:t>Per aconseguir això s’han d’afegir els beans de negoci al fitxer </a:t>
            </a:r>
            <a:r>
              <a:rPr lang="ca-ES" sz="2400" b="1" dirty="0" smtClean="0"/>
              <a:t>applicationContext.xml</a:t>
            </a:r>
            <a:r>
              <a:rPr lang="ca-ES" sz="2400" dirty="0" smtClean="0"/>
              <a:t> del projecte </a:t>
            </a:r>
            <a:r>
              <a:rPr lang="ca-ES" sz="2400" b="1" dirty="0" smtClean="0"/>
              <a:t>gcanecnBusiness</a:t>
            </a:r>
            <a:r>
              <a:rPr lang="ca-ES" sz="2400" dirty="0" smtClean="0"/>
              <a:t> al directori </a:t>
            </a:r>
            <a:r>
              <a:rPr lang="ca-ES" sz="2400" b="1" dirty="0" smtClean="0"/>
              <a:t>/resources/spring</a:t>
            </a:r>
            <a:r>
              <a:rPr lang="ca-ES" sz="2400" dirty="0" smtClean="0"/>
              <a:t>.</a:t>
            </a:r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14</a:t>
            </a:fld>
            <a:endParaRPr lang="ca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39552" y="1268760"/>
          <a:ext cx="806489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Package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Projecte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VO’S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es.bcn.gca.nec.common.model.bo.impl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gcanecnBusiness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PeticionsBOImp.java</a:t>
                      </a:r>
                    </a:p>
                    <a:p>
                      <a:r>
                        <a:rPr lang="ca-ES" noProof="0" dirty="0" smtClean="0"/>
                        <a:t>ProductesBOImp.java</a:t>
                      </a:r>
                    </a:p>
                    <a:p>
                      <a:r>
                        <a:rPr lang="ca-ES" noProof="0" dirty="0" smtClean="0"/>
                        <a:t>PaquetsBOImp.java</a:t>
                      </a:r>
                    </a:p>
                    <a:p>
                      <a:r>
                        <a:rPr lang="ca-ES" noProof="0" dirty="0" smtClean="0"/>
                        <a:t>GrupsBOImp.java</a:t>
                      </a:r>
                    </a:p>
                    <a:p>
                      <a:r>
                        <a:rPr lang="ca-ES" noProof="0" dirty="0" smtClean="0"/>
                        <a:t>EstatsBOImp.java</a:t>
                      </a:r>
                    </a:p>
                    <a:p>
                      <a:r>
                        <a:rPr lang="ca-ES" noProof="0" dirty="0" smtClean="0"/>
                        <a:t>ContextsBOImp.java</a:t>
                      </a:r>
                    </a:p>
                    <a:p>
                      <a:endParaRPr lang="ca-ES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400" dirty="0" smtClean="0"/>
              <a:t>Servei de Pantalles: </a:t>
            </a:r>
          </a:p>
          <a:p>
            <a:pPr lvl="1"/>
            <a:r>
              <a:rPr lang="ca-ES" sz="2000" dirty="0" smtClean="0"/>
              <a:t>Permet la creació de pantalles mitjançant l’acoblament de vàries parts.</a:t>
            </a:r>
          </a:p>
          <a:p>
            <a:pPr lvl="1"/>
            <a:r>
              <a:rPr lang="ca-ES" sz="2000" dirty="0" smtClean="0"/>
              <a:t>Permet definir herència entre pantalles.</a:t>
            </a:r>
          </a:p>
          <a:p>
            <a:pPr lvl="1"/>
            <a:r>
              <a:rPr lang="ca-ES" sz="2000" dirty="0" smtClean="0"/>
              <a:t>Permet definir diferents tipus de pantalles: vertical, portal, horitzontal.</a:t>
            </a:r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15</a:t>
            </a:fld>
            <a:endParaRPr lang="ca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83568" y="3573016"/>
          <a:ext cx="7920879" cy="1645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088232"/>
                <a:gridCol w="3888431"/>
              </a:tblGrid>
              <a:tr h="232739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Implementació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Fitxer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Funció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79429"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Struts</a:t>
                      </a:r>
                    </a:p>
                    <a:p>
                      <a:endParaRPr lang="ca-ES" sz="1800" b="0" noProof="0" dirty="0" smtClean="0"/>
                    </a:p>
                    <a:p>
                      <a:r>
                        <a:rPr lang="ca-ES" sz="1800" b="0" noProof="0" dirty="0" smtClean="0"/>
                        <a:t>Tiles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800" b="0" noProof="0" dirty="0" smtClean="0"/>
                        <a:t>struts.congif.xml</a:t>
                      </a:r>
                    </a:p>
                    <a:p>
                      <a:endParaRPr lang="ca-ES" sz="1800" b="0" noProof="0" dirty="0" smtClean="0"/>
                    </a:p>
                    <a:p>
                      <a:r>
                        <a:rPr lang="ca-ES" sz="1800" b="0" noProof="0" dirty="0" smtClean="0"/>
                        <a:t>tiles.definitions.xml</a:t>
                      </a:r>
                      <a:endParaRPr lang="ca-ES" b="0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Configurar</a:t>
                      </a:r>
                      <a:r>
                        <a:rPr lang="ca-ES" baseline="0" noProof="0" dirty="0" smtClean="0"/>
                        <a:t> l’ús de plantilles</a:t>
                      </a:r>
                      <a:endParaRPr lang="ca-ES" noProof="0" dirty="0" smtClean="0"/>
                    </a:p>
                    <a:p>
                      <a:endParaRPr lang="ca-ES" noProof="0" dirty="0" smtClean="0"/>
                    </a:p>
                    <a:p>
                      <a:r>
                        <a:rPr lang="ca-ES" noProof="0" dirty="0" smtClean="0"/>
                        <a:t>Definició</a:t>
                      </a:r>
                      <a:r>
                        <a:rPr lang="ca-ES" baseline="0" noProof="0" dirty="0" smtClean="0"/>
                        <a:t> de pàgines</a:t>
                      </a:r>
                      <a:endParaRPr lang="ca-ES" noProof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Aplicació: Capa Presentació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a-ES" sz="2400" dirty="0" smtClean="0"/>
              <a:t>Per a cada cas d’ús (Peticions, Productes, Paquets i Grups), s’han creat dues pantalles diferents. La primera mostra formulari de cerca i un llistat i la segona un formulari de creació/edició/consulta.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La primera pantalla està formada per dos JSP.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La segona pantalla està formada per una sola JSP que es mostrarà, mitjançant el Servei de Tags, d’una manera diferent segons si es creació, edició o consulta. 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Creació dels POJOS (DTO) per treballar amb la Capa de Persistència. D’aquesta manera no es treballa directament amb els VO.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Creació dels fitxers de configuració per a les Action.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Es creen les classes Action per a cada cas d’ús (Peticions, Productes, Paquets i Grups),  per dur a terme les diferents accions que es poden realitzar. </a:t>
            </a:r>
            <a:endParaRPr lang="ca-ES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16/01/2012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Aplicació: Capa Presentació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endParaRPr lang="ca-ES" sz="2400" dirty="0" smtClean="0"/>
          </a:p>
          <a:p>
            <a:endParaRPr lang="ca-ES" sz="2400" dirty="0" smtClean="0"/>
          </a:p>
          <a:p>
            <a:endParaRPr lang="ca-ES" sz="2400" dirty="0" smtClean="0"/>
          </a:p>
          <a:p>
            <a:endParaRPr lang="ca-ES" sz="2400" dirty="0" smtClean="0"/>
          </a:p>
          <a:p>
            <a:pPr>
              <a:buFont typeface="Arial" pitchFamily="34" charset="0"/>
              <a:buChar char="•"/>
            </a:pPr>
            <a:endParaRPr lang="ca-ES" sz="2400" dirty="0" smtClean="0"/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El circuit és el següent:</a:t>
            </a:r>
          </a:p>
          <a:p>
            <a:endParaRPr lang="ca-ES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16/01/2012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17</a:t>
            </a:fld>
            <a:endParaRPr lang="es-ES" dirty="0"/>
          </a:p>
        </p:txBody>
      </p:sp>
      <p:grpSp>
        <p:nvGrpSpPr>
          <p:cNvPr id="14" name="13 Grupo"/>
          <p:cNvGrpSpPr/>
          <p:nvPr/>
        </p:nvGrpSpPr>
        <p:grpSpPr>
          <a:xfrm>
            <a:off x="1259632" y="4077072"/>
            <a:ext cx="6552728" cy="2160240"/>
            <a:chOff x="899592" y="2204864"/>
            <a:chExt cx="7344816" cy="2376264"/>
          </a:xfrm>
        </p:grpSpPr>
        <p:sp>
          <p:nvSpPr>
            <p:cNvPr id="6" name="5 Rectángulo"/>
            <p:cNvSpPr/>
            <p:nvPr/>
          </p:nvSpPr>
          <p:spPr>
            <a:xfrm>
              <a:off x="899592" y="2636912"/>
              <a:ext cx="1872208" cy="7200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Petició usuari</a:t>
              </a:r>
            </a:p>
            <a:p>
              <a:pPr algn="ctr"/>
              <a:r>
                <a:rPr lang="ca-ES" dirty="0" smtClean="0"/>
                <a:t>(reqCode)</a:t>
              </a:r>
              <a:endParaRPr lang="ca-ES" dirty="0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3131840" y="2204864"/>
              <a:ext cx="2045502" cy="104835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Classe Action rep acció i envia resultat a Struts </a:t>
              </a:r>
              <a:endParaRPr lang="ca-ES" dirty="0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724128" y="2708920"/>
              <a:ext cx="2520280" cy="108012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Struts rep resultat d’Action l’avalua i envia a Tiles  </a:t>
              </a:r>
              <a:endParaRPr lang="ca-ES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627784" y="3709831"/>
              <a:ext cx="2953120" cy="8712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Tiles genera la sortida per pantalla amb les JSP corresponents</a:t>
              </a:r>
              <a:endParaRPr lang="ca-ES" dirty="0"/>
            </a:p>
          </p:txBody>
        </p:sp>
        <p:sp>
          <p:nvSpPr>
            <p:cNvPr id="10" name="9 Flecha doblada"/>
            <p:cNvSpPr/>
            <p:nvPr/>
          </p:nvSpPr>
          <p:spPr>
            <a:xfrm>
              <a:off x="2339752" y="2276872"/>
              <a:ext cx="576064" cy="292616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1" name="10 Flecha doblada"/>
            <p:cNvSpPr/>
            <p:nvPr/>
          </p:nvSpPr>
          <p:spPr>
            <a:xfrm rot="5400000">
              <a:off x="5580112" y="1916832"/>
              <a:ext cx="288032" cy="1008112"/>
            </a:xfrm>
            <a:prstGeom prst="bentArrow">
              <a:avLst>
                <a:gd name="adj1" fmla="val 25000"/>
                <a:gd name="adj2" fmla="val 50000"/>
                <a:gd name="adj3" fmla="val 25000"/>
                <a:gd name="adj4" fmla="val 4375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Flecha doblada"/>
            <p:cNvSpPr/>
            <p:nvPr/>
          </p:nvSpPr>
          <p:spPr>
            <a:xfrm rot="10800000">
              <a:off x="5724128" y="4005064"/>
              <a:ext cx="576064" cy="292616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3" name="12 Flecha doblada"/>
            <p:cNvSpPr/>
            <p:nvPr/>
          </p:nvSpPr>
          <p:spPr>
            <a:xfrm rot="16200000">
              <a:off x="2165734" y="3786748"/>
              <a:ext cx="576064" cy="292616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539552" y="1412776"/>
          <a:ext cx="7848872" cy="1896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881"/>
                <a:gridCol w="1820479"/>
                <a:gridCol w="2808312"/>
                <a:gridCol w="1800200"/>
              </a:tblGrid>
              <a:tr h="341716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Projecte 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POJOS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Configuració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Actions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30491">
                <a:tc>
                  <a:txBody>
                    <a:bodyPr/>
                    <a:lstStyle/>
                    <a:p>
                      <a:r>
                        <a:rPr lang="es-ES" dirty="0" smtClean="0"/>
                        <a:t>gcanecnWeb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PeticionsTO.java</a:t>
                      </a:r>
                    </a:p>
                    <a:p>
                      <a:r>
                        <a:rPr lang="es-ES" dirty="0" smtClean="0"/>
                        <a:t>ProductesTO.java</a:t>
                      </a:r>
                    </a:p>
                    <a:p>
                      <a:r>
                        <a:rPr lang="es-ES" dirty="0" smtClean="0"/>
                        <a:t>PaquetsTO.java</a:t>
                      </a:r>
                    </a:p>
                    <a:p>
                      <a:r>
                        <a:rPr lang="es-ES" dirty="0" smtClean="0"/>
                        <a:t>GrupsTO.java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action.servlet.peticions.xml</a:t>
                      </a:r>
                    </a:p>
                    <a:p>
                      <a:r>
                        <a:rPr lang="es-ES" dirty="0" smtClean="0"/>
                        <a:t>action.servlet.productes</a:t>
                      </a:r>
                    </a:p>
                    <a:p>
                      <a:r>
                        <a:rPr lang="es-ES" dirty="0" smtClean="0"/>
                        <a:t>.xml</a:t>
                      </a:r>
                    </a:p>
                    <a:p>
                      <a:r>
                        <a:rPr lang="es-ES" dirty="0" smtClean="0"/>
                        <a:t>action.servlet.paquets.xml</a:t>
                      </a:r>
                    </a:p>
                    <a:p>
                      <a:r>
                        <a:rPr lang="es-ES" dirty="0" smtClean="0"/>
                        <a:t>action.servlet.grups.xml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PeticionsAc.java</a:t>
                      </a:r>
                    </a:p>
                    <a:p>
                      <a:r>
                        <a:rPr lang="es-ES" dirty="0" smtClean="0"/>
                        <a:t>ProductesAc.java</a:t>
                      </a:r>
                    </a:p>
                    <a:p>
                      <a:r>
                        <a:rPr lang="es-ES" dirty="0" smtClean="0"/>
                        <a:t>PaquestsAc.java</a:t>
                      </a:r>
                    </a:p>
                    <a:p>
                      <a:r>
                        <a:rPr lang="es-ES" dirty="0" smtClean="0"/>
                        <a:t>GrupsAc.java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  <a:ln>
            <a:noFill/>
          </a:ln>
        </p:spPr>
        <p:txBody>
          <a:bodyPr>
            <a:noAutofit/>
          </a:bodyPr>
          <a:lstStyle/>
          <a:p>
            <a:r>
              <a:rPr lang="ca-ES" sz="2400" dirty="0" smtClean="0"/>
              <a:t>Servei de Presentació amb Tags: </a:t>
            </a:r>
          </a:p>
          <a:p>
            <a:pPr lvl="1"/>
            <a:r>
              <a:rPr lang="ca-ES" sz="2000" dirty="0" smtClean="0"/>
              <a:t>Crear un pàgina única per a presentar formularis per a diferents propòsits.</a:t>
            </a:r>
          </a:p>
          <a:p>
            <a:pPr lvl="1"/>
            <a:r>
              <a:rPr lang="ca-ES" sz="2000" dirty="0" smtClean="0"/>
              <a:t>Marcar camp requerits automàticament en la pàgina (Servei Validació).</a:t>
            </a:r>
          </a:p>
          <a:p>
            <a:pPr lvl="1"/>
            <a:r>
              <a:rPr lang="ca-ES" sz="2000" dirty="0" smtClean="0"/>
              <a:t>Conversions automàtiques de dades.</a:t>
            </a:r>
          </a:p>
          <a:p>
            <a:pPr lvl="1">
              <a:buNone/>
            </a:pPr>
            <a:endParaRPr lang="ca-ES" sz="2000" dirty="0" smtClean="0"/>
          </a:p>
          <a:p>
            <a:pPr lvl="1"/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18</a:t>
            </a:fld>
            <a:endParaRPr lang="ca-ES" dirty="0"/>
          </a:p>
        </p:txBody>
      </p:sp>
      <p:grpSp>
        <p:nvGrpSpPr>
          <p:cNvPr id="17" name="16 Grupo"/>
          <p:cNvGrpSpPr/>
          <p:nvPr/>
        </p:nvGrpSpPr>
        <p:grpSpPr>
          <a:xfrm>
            <a:off x="971600" y="3789040"/>
            <a:ext cx="7128792" cy="2232248"/>
            <a:chOff x="755576" y="3645024"/>
            <a:chExt cx="7344816" cy="2376264"/>
          </a:xfrm>
        </p:grpSpPr>
        <p:sp>
          <p:nvSpPr>
            <p:cNvPr id="10" name="9 Rectángulo"/>
            <p:cNvSpPr/>
            <p:nvPr/>
          </p:nvSpPr>
          <p:spPr>
            <a:xfrm>
              <a:off x="755576" y="4077072"/>
              <a:ext cx="1872208" cy="7200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Petició usuari</a:t>
              </a:r>
            </a:p>
            <a:p>
              <a:pPr algn="ctr"/>
              <a:r>
                <a:rPr lang="ca-ES" dirty="0" smtClean="0"/>
                <a:t>(reqCode)</a:t>
              </a:r>
              <a:endParaRPr lang="ca-ES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2987824" y="3645024"/>
              <a:ext cx="1872208" cy="79208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Inicialització tags en JSP’s</a:t>
              </a:r>
              <a:endParaRPr lang="ca-ES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5580112" y="4149079"/>
              <a:ext cx="2520280" cy="118232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Classe TagUtil consulta fitxer action.servlet.xml i obté bloc a l’entrada reqCode</a:t>
              </a:r>
              <a:endParaRPr lang="ca-ES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2483768" y="5229200"/>
              <a:ext cx="2808312" cy="79208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/>
                <a:t>Tag realitza generació de la sortida segons propietats</a:t>
              </a:r>
              <a:endParaRPr lang="ca-ES" dirty="0"/>
            </a:p>
          </p:txBody>
        </p:sp>
        <p:sp>
          <p:nvSpPr>
            <p:cNvPr id="14" name="13 Flecha doblada"/>
            <p:cNvSpPr/>
            <p:nvPr/>
          </p:nvSpPr>
          <p:spPr>
            <a:xfrm>
              <a:off x="2195736" y="3717032"/>
              <a:ext cx="576064" cy="292616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5" name="14 Flecha doblada"/>
            <p:cNvSpPr/>
            <p:nvPr/>
          </p:nvSpPr>
          <p:spPr>
            <a:xfrm rot="5400000">
              <a:off x="5436096" y="3356992"/>
              <a:ext cx="288032" cy="1008112"/>
            </a:xfrm>
            <a:prstGeom prst="bentArrow">
              <a:avLst>
                <a:gd name="adj1" fmla="val 25000"/>
                <a:gd name="adj2" fmla="val 50000"/>
                <a:gd name="adj3" fmla="val 25000"/>
                <a:gd name="adj4" fmla="val 4375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6" name="15 Flecha doblada"/>
            <p:cNvSpPr/>
            <p:nvPr/>
          </p:nvSpPr>
          <p:spPr>
            <a:xfrm rot="10800000">
              <a:off x="5580112" y="5445224"/>
              <a:ext cx="576064" cy="292616"/>
            </a:xfrm>
            <a:prstGeom prst="ben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Aplicació: Capa Presentació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44827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a-ES" sz="2400" dirty="0" smtClean="0"/>
              <a:t>Els tags es configuren als fitxers de configuració ‘action-servlet’.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Cadascun dels camps d’un formulari han de tenir el seu propi Tag.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Els formularis de creació, edició i consulta es mostren mitjançant la mateixa JSP, però es mostren diferent, segons la següent property.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El value ‘E,E,E’ es per cadascun dels resultats (creació,edició,consulta).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Els valors són: E(Editable), H(Ocult), S(No editable), etc..</a:t>
            </a:r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 smtClean="0"/>
          </a:p>
          <a:p>
            <a:pPr>
              <a:buNone/>
            </a:pPr>
            <a:endParaRPr lang="ca-ES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16/01/2012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77072"/>
            <a:ext cx="824460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868" y="2000240"/>
            <a:ext cx="5286412" cy="3071834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s-ES" sz="1600" dirty="0" smtClean="0">
                <a:latin typeface="Arial"/>
                <a:ea typeface="Calibri"/>
                <a:cs typeface="Times New Roman"/>
              </a:rPr>
              <a:t/>
            </a:r>
            <a:br>
              <a:rPr lang="es-ES" sz="1600" dirty="0" smtClean="0">
                <a:latin typeface="Arial"/>
                <a:ea typeface="Calibri"/>
                <a:cs typeface="Times New Roman"/>
              </a:rPr>
            </a:br>
            <a:r>
              <a:rPr lang="ca-ES" sz="3600" dirty="0" smtClean="0"/>
              <a:t>Presentació Aplicació de Gestió: GCANEC </a:t>
            </a:r>
            <a:br>
              <a:rPr lang="ca-ES" sz="3600" dirty="0" smtClean="0"/>
            </a:br>
            <a:r>
              <a:rPr lang="ca-ES" sz="3600" dirty="0" smtClean="0"/>
              <a:t/>
            </a:r>
            <a:br>
              <a:rPr lang="ca-ES" sz="3600" dirty="0" smtClean="0"/>
            </a:br>
            <a:r>
              <a:rPr lang="ca-ES" sz="3600" dirty="0" smtClean="0"/>
              <a:t>Memòria del projecte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27860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2009"/>
          </a:xfrm>
        </p:spPr>
        <p:txBody>
          <a:bodyPr>
            <a:noAutofit/>
          </a:bodyPr>
          <a:lstStyle/>
          <a:p>
            <a:r>
              <a:rPr lang="ca-ES" sz="2400" dirty="0" smtClean="0"/>
              <a:t>Servei de Llistats: </a:t>
            </a:r>
          </a:p>
          <a:p>
            <a:pPr lvl="1"/>
            <a:r>
              <a:rPr lang="ca-ES" sz="2000" dirty="0" smtClean="0"/>
              <a:t>Permet ordenar per columna de manera ascendent o descendent</a:t>
            </a:r>
          </a:p>
          <a:p>
            <a:pPr lvl="1"/>
            <a:r>
              <a:rPr lang="ca-ES" sz="2000" dirty="0" smtClean="0"/>
              <a:t>Paginació dels resultats i navegació per pàgines.</a:t>
            </a:r>
          </a:p>
          <a:p>
            <a:pPr lvl="1"/>
            <a:r>
              <a:rPr lang="ca-ES" sz="2000" dirty="0" smtClean="0"/>
              <a:t>Exportació automàtica del llistat a PDF o Excel.</a:t>
            </a:r>
          </a:p>
          <a:p>
            <a:pPr>
              <a:buNone/>
            </a:pPr>
            <a:endParaRPr lang="ca-ES" sz="2400" dirty="0" smtClean="0"/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Es generen llistats per mostrar els resultats. Els llistats són els de Peticions, Paquets, Productes, etc..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Es generen llistats per mostrar els resultats als combos dels formularis de creació d’entitats. Els llistats són els d’Estats, Contexts, Productes i Grups.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Es configuren  en els fitxers de configuració ‘action-servlet’, mitjançant la property ‘valueListActionHelper’.</a:t>
            </a:r>
          </a:p>
          <a:p>
            <a:pPr>
              <a:buNone/>
            </a:pPr>
            <a:endParaRPr lang="ca-ES" sz="2400" dirty="0" smtClean="0"/>
          </a:p>
          <a:p>
            <a:pPr lvl="1">
              <a:buNone/>
            </a:pPr>
            <a:endParaRPr lang="ca-ES" sz="2000" dirty="0" smtClean="0"/>
          </a:p>
          <a:p>
            <a:pPr lvl="1"/>
            <a:endParaRPr lang="ca-ES" sz="20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20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Aplicació: Capa Presentació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endParaRPr lang="ca-ES" sz="2400" dirty="0" smtClean="0"/>
          </a:p>
          <a:p>
            <a:endParaRPr lang="ca-ES" sz="2400" dirty="0" smtClean="0"/>
          </a:p>
          <a:p>
            <a:endParaRPr lang="ca-ES" sz="2400" dirty="0" smtClean="0"/>
          </a:p>
          <a:p>
            <a:endParaRPr lang="ca-ES" sz="2400" dirty="0" smtClean="0"/>
          </a:p>
          <a:p>
            <a:pPr>
              <a:buNone/>
            </a:pPr>
            <a:endParaRPr lang="ca-ES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16/01/2012</a:t>
            </a: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11560" y="1484785"/>
          <a:ext cx="8001001" cy="15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536"/>
                <a:gridCol w="1428560"/>
                <a:gridCol w="2672568"/>
                <a:gridCol w="2024337"/>
              </a:tblGrid>
              <a:tr h="302433"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Directori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Projecte 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Fitxers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noProof="0" dirty="0" smtClean="0">
                          <a:solidFill>
                            <a:schemeClr val="tx1"/>
                          </a:solidFill>
                        </a:rPr>
                        <a:t>Resultat</a:t>
                      </a:r>
                      <a:endParaRPr lang="ca-E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09734"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/resources/spring</a:t>
                      </a:r>
                    </a:p>
                    <a:p>
                      <a:endParaRPr lang="ca-E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gcanecnWeb</a:t>
                      </a:r>
                      <a:endParaRPr lang="ca-E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openFrame</a:t>
                      </a:r>
                      <a:r>
                        <a:rPr lang="ca-ES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-services-web-options-lists.xml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openFrame</a:t>
                      </a:r>
                      <a:r>
                        <a:rPr lang="ca-ES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-services-web-lists.xml</a:t>
                      </a:r>
                      <a:endParaRPr lang="ca-ES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noProof="0" dirty="0" smtClean="0"/>
                        <a:t>Combos</a:t>
                      </a:r>
                    </a:p>
                    <a:p>
                      <a:endParaRPr lang="ca-ES" noProof="0" dirty="0" smtClean="0"/>
                    </a:p>
                    <a:p>
                      <a:r>
                        <a:rPr lang="ca-ES" noProof="0" dirty="0" smtClean="0"/>
                        <a:t>Llistats</a:t>
                      </a:r>
                      <a:endParaRPr lang="ca-ES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81382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5"/>
          </a:xfrm>
        </p:spPr>
        <p:txBody>
          <a:bodyPr>
            <a:noAutofit/>
          </a:bodyPr>
          <a:lstStyle/>
          <a:p>
            <a:r>
              <a:rPr lang="ca-ES" sz="2400" dirty="0" smtClean="0"/>
              <a:t>Servei Multiidioma: </a:t>
            </a:r>
          </a:p>
          <a:p>
            <a:pPr lvl="1"/>
            <a:r>
              <a:rPr lang="ca-ES" sz="2000" dirty="0" smtClean="0"/>
              <a:t>Té com objectiu el desenvolupament d’aplicacions que presentin els seus texts i recursos en diferents llenguatges i sense que sigui necessària cap modificació del codi cada vegada que s’incorpori un nou llenguatge a l’aplicació.</a:t>
            </a:r>
          </a:p>
          <a:p>
            <a:pPr lvl="1"/>
            <a:r>
              <a:rPr lang="ca-ES" sz="2000" dirty="0" smtClean="0"/>
              <a:t>Els texts s’emmagatzemen en fitxers internacionalitzats.</a:t>
            </a:r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 lvl="1"/>
            <a:endParaRPr lang="ca-ES" sz="20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22</a:t>
            </a:fld>
            <a:endParaRPr lang="ca-ES" dirty="0"/>
          </a:p>
        </p:txBody>
      </p:sp>
      <p:sp>
        <p:nvSpPr>
          <p:cNvPr id="6" name="5 Rectángulo"/>
          <p:cNvSpPr/>
          <p:nvPr/>
        </p:nvSpPr>
        <p:spPr>
          <a:xfrm>
            <a:off x="1331640" y="4437112"/>
            <a:ext cx="2232248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Recepció paràmetre ‘set-locale’</a:t>
            </a:r>
            <a:endParaRPr lang="ca-ES" dirty="0"/>
          </a:p>
        </p:txBody>
      </p:sp>
      <p:sp>
        <p:nvSpPr>
          <p:cNvPr id="14" name="13 Flecha derecha"/>
          <p:cNvSpPr/>
          <p:nvPr/>
        </p:nvSpPr>
        <p:spPr>
          <a:xfrm rot="1743200">
            <a:off x="3656636" y="5264416"/>
            <a:ext cx="504056" cy="21602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Flecha derecha"/>
          <p:cNvSpPr/>
          <p:nvPr/>
        </p:nvSpPr>
        <p:spPr>
          <a:xfrm rot="19869450">
            <a:off x="3656636" y="4113245"/>
            <a:ext cx="504056" cy="21602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derecha"/>
          <p:cNvSpPr/>
          <p:nvPr/>
        </p:nvSpPr>
        <p:spPr>
          <a:xfrm>
            <a:off x="3728644" y="4725144"/>
            <a:ext cx="504056" cy="21602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4355976" y="3717032"/>
            <a:ext cx="3744416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Introducció del locale a la sessió de Struts</a:t>
            </a:r>
            <a:endParaRPr lang="ca-ES" dirty="0"/>
          </a:p>
        </p:txBody>
      </p:sp>
      <p:sp>
        <p:nvSpPr>
          <p:cNvPr id="18" name="17 Rectángulo"/>
          <p:cNvSpPr/>
          <p:nvPr/>
        </p:nvSpPr>
        <p:spPr>
          <a:xfrm>
            <a:off x="4355976" y="4509120"/>
            <a:ext cx="3744416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Introducció del locale a la sessió de Spring</a:t>
            </a:r>
            <a:endParaRPr lang="ca-ES" dirty="0"/>
          </a:p>
        </p:txBody>
      </p:sp>
      <p:sp>
        <p:nvSpPr>
          <p:cNvPr id="19" name="18 Rectángulo"/>
          <p:cNvSpPr/>
          <p:nvPr/>
        </p:nvSpPr>
        <p:spPr>
          <a:xfrm>
            <a:off x="4355976" y="5301208"/>
            <a:ext cx="3744416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Introducció del locale a l’objecte ‘ThreadLocalProperties’ d’OpenFrame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r>
              <a:rPr lang="ca-ES" sz="2400" dirty="0" smtClean="0"/>
              <a:t>Servei Validació:</a:t>
            </a:r>
          </a:p>
          <a:p>
            <a:pPr lvl="1"/>
            <a:r>
              <a:rPr lang="ca-ES" sz="2000" dirty="0" smtClean="0"/>
              <a:t>Comprovar que s’han introduït dades en un camp definit com obligatori.</a:t>
            </a:r>
          </a:p>
          <a:p>
            <a:pPr lvl="1"/>
            <a:r>
              <a:rPr lang="ca-ES" sz="2000" dirty="0" smtClean="0"/>
              <a:t>Comprovar que la dada introduïda es pot transformar a un tipus definit.</a:t>
            </a:r>
          </a:p>
          <a:p>
            <a:pPr lvl="1"/>
            <a:r>
              <a:rPr lang="ca-ES" sz="2000" dirty="0" smtClean="0"/>
              <a:t>Comprovar que la dada compleix amb una expressió regular o amb una fórmula.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S’han definit validacions per a tots els formularis de l’aplicació. La validació principal es ‘required’ (camp requerit).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La validació es configura als fitxers de configuració ‘actionservlet’, mitjançant les propietats ‘validationsType’ i ‘validatorName’.</a:t>
            </a:r>
          </a:p>
          <a:p>
            <a:pPr>
              <a:buFont typeface="Arial" pitchFamily="34" charset="0"/>
              <a:buChar char="•"/>
            </a:pPr>
            <a:r>
              <a:rPr lang="ca-ES" sz="2400" dirty="0" smtClean="0"/>
              <a:t>Les validacions es fan al costat del Servidor fent una crida AJAX.</a:t>
            </a:r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23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Aplicació: Capa Presentació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ca-ES" sz="2400" dirty="0" smtClean="0"/>
              <a:t>Els fitxers són els següents:</a:t>
            </a:r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 lvl="1">
              <a:buNone/>
            </a:pPr>
            <a:endParaRPr lang="ca-ES" sz="2000" dirty="0" smtClean="0"/>
          </a:p>
          <a:p>
            <a:pPr>
              <a:buNone/>
            </a:pPr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16/01/2012</a:t>
            </a:r>
          </a:p>
          <a:p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24</a:t>
            </a:fld>
            <a:endParaRPr lang="ca-ES" dirty="0"/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611560" y="1700808"/>
          <a:ext cx="792088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794"/>
                <a:gridCol w="530108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Fitxer</a:t>
                      </a:r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Funció</a:t>
                      </a:r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validation-rules.xml</a:t>
                      </a:r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Es defineixen les</a:t>
                      </a:r>
                      <a:r>
                        <a:rPr lang="ca-ES" baseline="0" noProof="0" dirty="0" smtClean="0">
                          <a:solidFill>
                            <a:schemeClr val="tx1"/>
                          </a:solidFill>
                        </a:rPr>
                        <a:t> classes Java per al Servidor que es faran servir per els diferents tipus de validació</a:t>
                      </a:r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validation.xml</a:t>
                      </a:r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ca-ES" baseline="0" noProof="0" dirty="0" smtClean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ca-ES" noProof="0" dirty="0" smtClean="0">
                          <a:solidFill>
                            <a:schemeClr val="tx1"/>
                          </a:solidFill>
                        </a:rPr>
                        <a:t>efineixen</a:t>
                      </a:r>
                      <a:r>
                        <a:rPr lang="ca-ES" baseline="0" noProof="0" dirty="0" smtClean="0">
                          <a:solidFill>
                            <a:schemeClr val="tx1"/>
                          </a:solidFill>
                        </a:rPr>
                        <a:t> els tipus de validacions que podem realitzar des d’OpenFrameIMI.</a:t>
                      </a:r>
                      <a:endParaRPr lang="ca-ES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a-E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7704856" cy="241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19872" y="1628800"/>
            <a:ext cx="5438408" cy="338437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s-ES" sz="1600" dirty="0" smtClean="0">
                <a:latin typeface="Arial"/>
                <a:ea typeface="Calibri"/>
                <a:cs typeface="Times New Roman"/>
              </a:rPr>
              <a:t/>
            </a:r>
            <a:br>
              <a:rPr lang="es-ES" sz="1600" dirty="0" smtClean="0">
                <a:latin typeface="Arial"/>
                <a:ea typeface="Calibri"/>
                <a:cs typeface="Times New Roman"/>
              </a:rPr>
            </a:br>
            <a:r>
              <a:rPr lang="ca-ES" sz="60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Moltes gràcies</a:t>
            </a:r>
            <a: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/>
            </a:r>
            <a:b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/>
            </a:r>
            <a:b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Jorge Casanovas Hernàndez</a:t>
            </a:r>
            <a:br>
              <a:rPr lang="ca-ES" sz="36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r>
              <a:rPr lang="ca-ES" sz="27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Estudiant d’Enginyeria en Informàtica</a:t>
            </a:r>
            <a:r>
              <a:rPr lang="ca-ES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/>
            </a:r>
            <a:br>
              <a:rPr lang="ca-ES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r>
              <a:rPr lang="ca-ES" sz="31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  <a:hlinkClick r:id="rId2"/>
              </a:rPr>
              <a:t>jcasanovash@uoc.edu</a:t>
            </a:r>
            <a:r>
              <a:rPr lang="es-ES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/>
            </a:r>
            <a:br>
              <a:rPr lang="es-ES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</a:br>
            <a:r>
              <a:rPr lang="es-ES" sz="1600" dirty="0" smtClean="0">
                <a:latin typeface="Arial"/>
                <a:ea typeface="Calibri"/>
                <a:cs typeface="Times New Roman"/>
              </a:rPr>
              <a:t/>
            </a:r>
            <a:br>
              <a:rPr lang="es-ES" sz="1600" dirty="0" smtClean="0">
                <a:latin typeface="Arial"/>
                <a:ea typeface="Calibri"/>
                <a:cs typeface="Times New Roman"/>
              </a:rPr>
            </a:b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27860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96A7-A4BA-4DFE-8456-7B25EBBCB859}" type="datetime1">
              <a:rPr lang="es-ES" smtClean="0"/>
              <a:pPr/>
              <a:t>16/01/2012</a:t>
            </a:fld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642910" y="1397000"/>
          <a:ext cx="7929618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Introducció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smtClean="0"/>
              <a:t>Desenvolupament d’una Aplicació  de Gestió per mantenir les versions dels paquets que formen els productes de software que es distribueixen als usuaris de l’Ajuntament de Barcelona.</a:t>
            </a:r>
          </a:p>
          <a:p>
            <a:r>
              <a:rPr lang="ca-ES" sz="2800" dirty="0" smtClean="0"/>
              <a:t>Utilitzar entorn de Desenvolupament del l’IMI (Institut Municipal d’Informàtica), mitjançant el framework OpenFrame.</a:t>
            </a:r>
          </a:p>
          <a:p>
            <a:r>
              <a:rPr lang="ca-ES" sz="2800" dirty="0" smtClean="0"/>
              <a:t>El desenvolupament es duu a terme segons les normatives de desenvolupament de l’IMI.</a:t>
            </a:r>
            <a:endParaRPr lang="ca-ES" sz="2800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4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OpenFrame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a-ES" sz="2800" dirty="0" smtClean="0"/>
              <a:t>Característiques arquitectura del framework:</a:t>
            </a:r>
          </a:p>
          <a:p>
            <a:r>
              <a:rPr lang="ca-ES" sz="2800" dirty="0" smtClean="0"/>
              <a:t>De cost reduït.</a:t>
            </a:r>
          </a:p>
          <a:p>
            <a:r>
              <a:rPr lang="ca-ES" sz="2800" dirty="0" smtClean="0"/>
              <a:t>Flexible i escalable.</a:t>
            </a:r>
          </a:p>
          <a:p>
            <a:r>
              <a:rPr lang="ca-ES" sz="2800" dirty="0" smtClean="0"/>
              <a:t>Oberta, basada en estàndards i no lligada a cap proveïdor.</a:t>
            </a:r>
          </a:p>
          <a:p>
            <a:r>
              <a:rPr lang="ca-ES" sz="2800" dirty="0" smtClean="0"/>
              <a:t>Fàcil d’evolucionar, ampliar i adaptara a les necessitats.</a:t>
            </a:r>
          </a:p>
          <a:p>
            <a:r>
              <a:rPr lang="ca-ES" sz="2800" dirty="0" smtClean="0"/>
              <a:t>Fiable, estable i provada.</a:t>
            </a:r>
          </a:p>
          <a:p>
            <a:r>
              <a:rPr lang="ca-ES" sz="2800" dirty="0" smtClean="0"/>
              <a:t>D’alt rendiment.</a:t>
            </a:r>
          </a:p>
          <a:p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5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OpenFrame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a-ES" sz="2600" dirty="0" smtClean="0"/>
              <a:t>Característiques principals:</a:t>
            </a:r>
          </a:p>
          <a:p>
            <a:r>
              <a:rPr lang="ca-ES" sz="2600" dirty="0" smtClean="0"/>
              <a:t>Programació Orientada a Interfícies: Oferir mitjançant interfícies l’accés a la implementació.</a:t>
            </a:r>
          </a:p>
          <a:p>
            <a:r>
              <a:rPr lang="ca-ES" sz="2600" dirty="0" smtClean="0"/>
              <a:t>Configuració declarativa: Configurar tots els serveis i elements de l’aplicació de forma declarativa sense afectar el codi.</a:t>
            </a:r>
          </a:p>
          <a:p>
            <a:r>
              <a:rPr lang="ca-ES" sz="2600" dirty="0" smtClean="0"/>
              <a:t>Solució Oberta: Poder afegir i intercanviar qualsevol peça amb un cost molt reduït.</a:t>
            </a:r>
          </a:p>
          <a:p>
            <a:r>
              <a:rPr lang="ca-ES" sz="2600" dirty="0" smtClean="0"/>
              <a:t>Simplificar la complexitat inherent a J2EE.</a:t>
            </a:r>
          </a:p>
          <a:p>
            <a:r>
              <a:rPr lang="ca-ES" sz="2600" dirty="0" smtClean="0"/>
              <a:t>Oferir components de desenvolupament.</a:t>
            </a:r>
          </a:p>
          <a:p>
            <a:r>
              <a:rPr lang="ca-ES" sz="2600" dirty="0" smtClean="0"/>
              <a:t>Proporcionar eines de suport per facilitar el desenvolupament.</a:t>
            </a:r>
          </a:p>
          <a:p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6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OpenFrame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a-ES" sz="2400" dirty="0" smtClean="0"/>
              <a:t>Components  base principals i característiques:</a:t>
            </a:r>
          </a:p>
          <a:p>
            <a:r>
              <a:rPr lang="ca-ES" sz="2400" b="1" dirty="0" smtClean="0"/>
              <a:t>Struts:</a:t>
            </a:r>
            <a:r>
              <a:rPr lang="ca-ES" sz="2400" dirty="0" smtClean="0"/>
              <a:t> Controlador principal ja implementat,  gestió Automàtica dels formularis amb refresc entre pantalles, gestió dels errors, internacionalització de l’aplicació (multiidioma), llibreria de tags per utilitzar a les vistes, etc.</a:t>
            </a:r>
          </a:p>
          <a:p>
            <a:r>
              <a:rPr lang="ca-ES" sz="2400" b="1" dirty="0" smtClean="0"/>
              <a:t>Spring:</a:t>
            </a:r>
            <a:r>
              <a:rPr lang="ca-ES" sz="2400" dirty="0" smtClean="0"/>
              <a:t> Contenidor centralitzat d’objectes i serveis, configuració d’objectes fora del codi de l’aplicació,  facilita best practices com ara programar contra interfícies en lloc de contra classes, desacoblament de serveis, lògica basant-se en POJOS’s, etc.</a:t>
            </a:r>
          </a:p>
          <a:p>
            <a:r>
              <a:rPr lang="ca-ES" sz="2400" b="1" dirty="0" smtClean="0"/>
              <a:t>Hibernate:</a:t>
            </a:r>
            <a:r>
              <a:rPr lang="ca-ES" sz="2400" dirty="0" smtClean="0"/>
              <a:t> Mapeig objecte-relacional flexible, persistència d’objectes de manera transparent, llenguatge de querys HQL, configuració mitjançant fitxers xml, catxé, etc..</a:t>
            </a:r>
            <a:endParaRPr lang="ca-ES" sz="2400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7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Escenari</a:t>
            </a: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a-ES" sz="2400" dirty="0" smtClean="0"/>
              <a:t>L’aplicació està dividida en dues parts ben diferenciades:</a:t>
            </a:r>
          </a:p>
          <a:p>
            <a:pPr>
              <a:buNone/>
            </a:pPr>
            <a:endParaRPr lang="ca-ES" sz="2400" dirty="0" smtClean="0"/>
          </a:p>
          <a:p>
            <a:r>
              <a:rPr lang="ca-ES" sz="2400" dirty="0" smtClean="0"/>
              <a:t>Base de Dades: Esquema de Base de Dades amb les taules  i dades necessàries per al funcionament de l’aplicació. L’esquema estarà format per set taules: Peticions, paquets, productes, grups, contexts, estats i peticions_paquets.</a:t>
            </a:r>
          </a:p>
          <a:p>
            <a:endParaRPr lang="ca-ES" sz="2400" dirty="0" smtClean="0"/>
          </a:p>
          <a:p>
            <a:r>
              <a:rPr lang="ca-ES" sz="2400" dirty="0" smtClean="0"/>
              <a:t>Aplicació: L’aplicació estarà formada per quatre projectes : gcanecn, gcanecnBussines, gcanecnCommon i gcanecnWeb</a:t>
            </a:r>
            <a:endParaRPr lang="ca-ES" sz="2400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8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ca-ES" dirty="0" smtClean="0"/>
              <a:t>Base de Dades: Taules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400" b="1" i="1" dirty="0" smtClean="0"/>
              <a:t>Peticions:</a:t>
            </a:r>
            <a:r>
              <a:rPr lang="ca-ES" sz="2400" dirty="0" smtClean="0"/>
              <a:t> Peticions de nous productes o d’actualitzacions de productes existents.</a:t>
            </a:r>
          </a:p>
          <a:p>
            <a:r>
              <a:rPr lang="ca-ES" sz="2400" dirty="0" smtClean="0"/>
              <a:t> </a:t>
            </a:r>
            <a:r>
              <a:rPr lang="ca-ES" sz="2400" b="1" i="1" dirty="0" smtClean="0"/>
              <a:t>Productes:</a:t>
            </a:r>
            <a:r>
              <a:rPr lang="ca-ES" sz="2400" dirty="0" smtClean="0"/>
              <a:t> Productes que es distribueixen als usuaris.</a:t>
            </a:r>
          </a:p>
          <a:p>
            <a:r>
              <a:rPr lang="ca-ES" sz="2400" dirty="0" smtClean="0"/>
              <a:t> </a:t>
            </a:r>
            <a:r>
              <a:rPr lang="ca-ES" sz="2400" b="1" i="1" dirty="0" smtClean="0"/>
              <a:t>Paquets:</a:t>
            </a:r>
            <a:r>
              <a:rPr lang="ca-ES" sz="2400" dirty="0" smtClean="0"/>
              <a:t> Paquets que formen cadascun dels productes.</a:t>
            </a:r>
          </a:p>
          <a:p>
            <a:r>
              <a:rPr lang="ca-ES" sz="2400" dirty="0" smtClean="0"/>
              <a:t> </a:t>
            </a:r>
            <a:r>
              <a:rPr lang="ca-ES" sz="2400" b="1" i="1" dirty="0" smtClean="0"/>
              <a:t>Estats:</a:t>
            </a:r>
            <a:r>
              <a:rPr lang="ca-ES" sz="2400" dirty="0" smtClean="0"/>
              <a:t> Diferents estats en els quals es pot trobar una petició.</a:t>
            </a:r>
          </a:p>
          <a:p>
            <a:pPr>
              <a:buFontTx/>
              <a:buChar char="-"/>
            </a:pPr>
            <a:r>
              <a:rPr lang="ca-ES" sz="2400" b="1" i="1" dirty="0" smtClean="0"/>
              <a:t>Grups:</a:t>
            </a:r>
            <a:r>
              <a:rPr lang="ca-ES" sz="2400" dirty="0" smtClean="0"/>
              <a:t> Grups, formats per usuaris, als quals s’assignen els paquets.</a:t>
            </a:r>
          </a:p>
          <a:p>
            <a:pPr>
              <a:buFontTx/>
              <a:buChar char="-"/>
            </a:pPr>
            <a:r>
              <a:rPr lang="ca-ES" sz="2400" dirty="0" smtClean="0"/>
              <a:t> </a:t>
            </a:r>
            <a:r>
              <a:rPr lang="ca-ES" sz="2400" b="1" i="1" dirty="0" smtClean="0"/>
              <a:t>Contexts:</a:t>
            </a:r>
            <a:r>
              <a:rPr lang="ca-ES" sz="2400" dirty="0" smtClean="0"/>
              <a:t> Contexts on es distribueixen els paquets de software (Ofimàtica, Desenvolupament, Tècnics, etc..).</a:t>
            </a:r>
          </a:p>
          <a:p>
            <a:pPr>
              <a:buFontTx/>
              <a:buChar char="-"/>
            </a:pPr>
            <a:r>
              <a:rPr lang="ca-ES" sz="2400" dirty="0" smtClean="0"/>
              <a:t> </a:t>
            </a:r>
            <a:r>
              <a:rPr lang="ca-ES" sz="2400" b="1" i="1" dirty="0" smtClean="0"/>
              <a:t>Peticions_Paquets:</a:t>
            </a:r>
            <a:r>
              <a:rPr lang="ca-ES" sz="2400" dirty="0" smtClean="0"/>
              <a:t> Paquets que formen cadascuna de les peticions.</a:t>
            </a:r>
          </a:p>
          <a:p>
            <a:endParaRPr lang="ca-ES" sz="2400" dirty="0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 dirty="0" smtClean="0"/>
              <a:t>16/01/2012</a:t>
            </a:r>
            <a:endParaRPr lang="ca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2B40-E15B-4E55-8058-4CD85F9C96B3}" type="slidenum">
              <a:rPr lang="ca-ES" smtClean="0"/>
              <a:pPr/>
              <a:t>9</a:t>
            </a:fld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9437</TotalTime>
  <Words>1411</Words>
  <Application>Microsoft Office PowerPoint</Application>
  <PresentationFormat>Presentación en pantalla (4:3)</PresentationFormat>
  <Paragraphs>290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PROJECTE FINAL DE CARRERA </vt:lpstr>
      <vt:lpstr> Presentació Aplicació de Gestió: GCANEC   Memòria del projecte</vt:lpstr>
      <vt:lpstr>Índex</vt:lpstr>
      <vt:lpstr> Introducció </vt:lpstr>
      <vt:lpstr>OpenFrame</vt:lpstr>
      <vt:lpstr>OpenFrame</vt:lpstr>
      <vt:lpstr>OpenFrame</vt:lpstr>
      <vt:lpstr>Escenari</vt:lpstr>
      <vt:lpstr> Base de Dades: Taules </vt:lpstr>
      <vt:lpstr> Aplicació </vt:lpstr>
      <vt:lpstr> Aplicació: Capa Integració i Accés a Dades </vt:lpstr>
      <vt:lpstr> Aplicació: Capa Negoci </vt:lpstr>
      <vt:lpstr> Aplicació: Capa Negoci </vt:lpstr>
      <vt:lpstr> Aplicació: Capa Negoci </vt:lpstr>
      <vt:lpstr> Aplicació: Capa Presentació </vt:lpstr>
      <vt:lpstr>Aplicació: Capa Presentació</vt:lpstr>
      <vt:lpstr>Aplicació: Capa Presentació</vt:lpstr>
      <vt:lpstr> Aplicació: Capa Presentació </vt:lpstr>
      <vt:lpstr>Aplicació: Capa Presentació</vt:lpstr>
      <vt:lpstr> Aplicació: Capa Presentació </vt:lpstr>
      <vt:lpstr>Aplicació: Capa Presentació</vt:lpstr>
      <vt:lpstr> Aplicació: Capa Presentació </vt:lpstr>
      <vt:lpstr> Aplicació: Capa Presentació </vt:lpstr>
      <vt:lpstr> Aplicació: Capa Presentació </vt:lpstr>
      <vt:lpstr> Moltes gràcies  Jorge Casanovas Hernàndez Estudiant d’Enginyeria en Informàtica jcasanovash@uoc.edu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Indicadors del servei de desplegament d’aplicacions de l’Ajuntament de Barcelona</dc:title>
  <dc:creator>asabater</dc:creator>
  <cp:lastModifiedBy>nieves</cp:lastModifiedBy>
  <cp:revision>540</cp:revision>
  <dcterms:created xsi:type="dcterms:W3CDTF">2010-03-05T02:11:39Z</dcterms:created>
  <dcterms:modified xsi:type="dcterms:W3CDTF">2012-01-16T18:15:08Z</dcterms:modified>
</cp:coreProperties>
</file>