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1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2" r:id="rId14"/>
    <p:sldId id="273" r:id="rId15"/>
    <p:sldId id="264" r:id="rId16"/>
    <p:sldId id="265" r:id="rId17"/>
    <p:sldId id="266" r:id="rId18"/>
    <p:sldId id="267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1786" autoAdjust="0"/>
  </p:normalViewPr>
  <p:slideViewPr>
    <p:cSldViewPr snapToGrid="0">
      <p:cViewPr varScale="1">
        <p:scale>
          <a:sx n="93" d="100"/>
          <a:sy n="93" d="100"/>
        </p:scale>
        <p:origin x="124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8C3D1-0DDF-46BC-BA20-919EE330954A}" type="datetimeFigureOut">
              <a:rPr lang="ca-ES" smtClean="0"/>
              <a:t>9/6/2020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3BA8-7810-4193-8099-B7DA5754B1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993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Màster </a:t>
            </a:r>
            <a:r>
              <a:rPr lang="ca-ES" dirty="0" err="1"/>
              <a:t>interUniversitari</a:t>
            </a:r>
            <a:r>
              <a:rPr lang="ca-ES" dirty="0"/>
              <a:t> en Seguretat de les Tecnologies de la Informació i de les Comunicacions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C3BA8-7810-4193-8099-B7DA5754B18B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9919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El registre requereix que es generi la mateixa clau 3 cops.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C3BA8-7810-4193-8099-B7DA5754B18B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7221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 primers experiments s'han fet utilitzant el data-set TIMIT. Aquest data-set es</a:t>
            </a:r>
          </a:p>
          <a:p>
            <a:r>
              <a:rPr lang="ca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</a:t>
            </a:r>
            <a:r>
              <a:rPr lang="ca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collaboracio</a:t>
            </a:r>
            <a:r>
              <a:rPr lang="ca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diverses organitzacions i s'ha fet servir molt en els </a:t>
            </a:r>
            <a:r>
              <a:rPr lang="ca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ultims</a:t>
            </a:r>
            <a:r>
              <a:rPr lang="ca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anys</a:t>
            </a:r>
          </a:p>
          <a:p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fa a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identicacio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veu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a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data-set TIMIT conte 6300 mostres de veu de 630 persones de parla anglesa. Cada</a:t>
            </a:r>
          </a:p>
          <a:p>
            <a:r>
              <a:rPr lang="ca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parlant ha enregistrat 10 mostres de veu diferents d'una durada entre 5 i 10 segons. A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 els parlants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distributs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8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diferents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 70%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dels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parlants son homes i la resta son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previament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processades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matlab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Augment de la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robustesa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fins al 33% en l’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aplicació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utilitzant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sempre la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mateixa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frase.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C3BA8-7810-4193-8099-B7DA5754B18B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693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Les empreses donen molta importància a la seguretat informàtica i </a:t>
            </a:r>
            <a:r>
              <a:rPr lang="ca-ES" dirty="0" err="1"/>
              <a:t>desde</a:t>
            </a:r>
            <a:r>
              <a:rPr lang="ca-ES" dirty="0"/>
              <a:t> ja fa uns anys diversos mecanismes per enfortir la seguretat en l’accés de les seves aplicacions han estat introduïts.</a:t>
            </a:r>
          </a:p>
          <a:p>
            <a:endParaRPr lang="ca-ES" dirty="0"/>
          </a:p>
          <a:p>
            <a:r>
              <a:rPr lang="ca-ES" dirty="0"/>
              <a:t>No tothom te el dispositiu adequat o els mecanismes no son prou potents o son molestos.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C3BA8-7810-4193-8099-B7DA5754B18B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330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Nosaltres ens centrarem amb la biometria de la veu ja que tothom te un mòbil els quals tenen un bon micròfon.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C3BA8-7810-4193-8099-B7DA5754B18B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709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S’ha dividit la senyal en trossos de 30ms amb una superposició de 20ms.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C3BA8-7810-4193-8099-B7DA5754B18B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390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/>
              <a:t>L’oida</a:t>
            </a:r>
            <a:r>
              <a:rPr lang="ca-ES" dirty="0"/>
              <a:t> identifica la veu d’una persona en funció de la quantitat d’energia que nota en determinades freqüències.</a:t>
            </a:r>
          </a:p>
          <a:p>
            <a:endParaRPr lang="ca-ES" dirty="0"/>
          </a:p>
          <a:p>
            <a:r>
              <a:rPr lang="ca-ES" dirty="0"/>
              <a:t>Per a cada finestra aplicar la DFT i després la PSD sobre la DFT obtinguda.</a:t>
            </a:r>
          </a:p>
          <a:p>
            <a:r>
              <a:rPr lang="ca-ES" dirty="0"/>
              <a:t>N </a:t>
            </a:r>
            <a:r>
              <a:rPr lang="ca-ES" dirty="0">
                <a:sym typeface="Wingdings" panose="05000000000000000000" pitchFamily="2" charset="2"/>
              </a:rPr>
              <a:t></a:t>
            </a:r>
            <a:r>
              <a:rPr lang="ca-ES" dirty="0"/>
              <a:t> Mida de la finestra</a:t>
            </a:r>
          </a:p>
          <a:p>
            <a:r>
              <a:rPr lang="ca-ES" dirty="0"/>
              <a:t>La multiplicació d’un nombre complex pel seu conjugat és la suma dels quadrats de la parts real i imaginaria.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C3BA8-7810-4193-8099-B7DA5754B18B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739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L'oïda no diferencia les freqüències de manera lineal. Quan més grans siguin dues freqüències més difícil es per l'oïda diferenciar-lo. És per això que s’apliquen filtres en l’escala de mel per saber l’energia que hi ha al voltant d’una </a:t>
            </a:r>
            <a:r>
              <a:rPr lang="ca-ES" dirty="0" err="1"/>
              <a:t>frequencia</a:t>
            </a:r>
            <a:r>
              <a:rPr lang="ca-ES" dirty="0"/>
              <a:t> determinada. </a:t>
            </a:r>
          </a:p>
          <a:p>
            <a:endParaRPr lang="ca-ES" dirty="0"/>
          </a:p>
          <a:p>
            <a:r>
              <a:rPr lang="ca-ES" dirty="0"/>
              <a:t>Agrupació de freqüències.</a:t>
            </a:r>
          </a:p>
          <a:p>
            <a:endParaRPr lang="ca-ES" dirty="0"/>
          </a:p>
          <a:p>
            <a:r>
              <a:rPr lang="ca-ES" dirty="0"/>
              <a:t>L’escala de mel és una escala de freqüència que l’humà diferencia de forma lineal.</a:t>
            </a:r>
          </a:p>
          <a:p>
            <a:endParaRPr lang="ca-ES" dirty="0"/>
          </a:p>
          <a:p>
            <a:r>
              <a:rPr lang="ca-ES" dirty="0"/>
              <a:t>S’aplica el filtre a la finestra i es sumen les energies obtingudes.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C3BA8-7810-4193-8099-B7DA5754B18B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171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C3BA8-7810-4193-8099-B7DA5754B18B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481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Per a cada finestra aplicar la DCT</a:t>
            </a:r>
          </a:p>
          <a:p>
            <a:r>
              <a:rPr lang="ca-ES" dirty="0"/>
              <a:t>N </a:t>
            </a:r>
            <a:r>
              <a:rPr lang="ca-ES" dirty="0">
                <a:sym typeface="Wingdings" panose="05000000000000000000" pitchFamily="2" charset="2"/>
              </a:rPr>
              <a:t></a:t>
            </a:r>
            <a:r>
              <a:rPr lang="ca-ES" dirty="0"/>
              <a:t> Mida de la finestra</a:t>
            </a:r>
          </a:p>
          <a:p>
            <a:endParaRPr lang="ca-ES" dirty="0"/>
          </a:p>
          <a:p>
            <a:r>
              <a:rPr lang="ca-ES" dirty="0"/>
              <a:t>Això és fa per tal de des correlacionar les energies obtingudes amb els filtres.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C3BA8-7810-4193-8099-B7DA5754B18B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9738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Per a cada coeficient s’ha extret la mitjana i la desviació estàndard.</a:t>
            </a:r>
          </a:p>
          <a:p>
            <a:r>
              <a:rPr lang="ca-ES" dirty="0"/>
              <a:t>Aquest dos valors s’ha passat a una funció de resum i s’han concatenat per formar la clau.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C3BA8-7810-4193-8099-B7DA5754B18B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187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50A-8DA4-4DDC-AEBB-330E944A45FA}" type="datetimeFigureOut">
              <a:rPr lang="ca-ES" smtClean="0"/>
              <a:t>9/6/2020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868-BB0C-44A6-9E33-7C0E2E6022FE}" type="slidenum">
              <a:rPr lang="ca-ES" smtClean="0"/>
              <a:t>‹Nº›</a:t>
            </a:fld>
            <a:endParaRPr lang="ca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97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50A-8DA4-4DDC-AEBB-330E944A45FA}" type="datetimeFigureOut">
              <a:rPr lang="ca-ES" smtClean="0"/>
              <a:t>9/6/2020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868-BB0C-44A6-9E33-7C0E2E6022F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8994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50A-8DA4-4DDC-AEBB-330E944A45FA}" type="datetimeFigureOut">
              <a:rPr lang="ca-ES" smtClean="0"/>
              <a:t>9/6/2020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868-BB0C-44A6-9E33-7C0E2E6022F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1560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50A-8DA4-4DDC-AEBB-330E944A45FA}" type="datetimeFigureOut">
              <a:rPr lang="ca-ES" smtClean="0"/>
              <a:t>9/6/2020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868-BB0C-44A6-9E33-7C0E2E6022F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425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50A-8DA4-4DDC-AEBB-330E944A45FA}" type="datetimeFigureOut">
              <a:rPr lang="ca-ES" smtClean="0"/>
              <a:t>9/6/2020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868-BB0C-44A6-9E33-7C0E2E6022FE}" type="slidenum">
              <a:rPr lang="ca-ES" smtClean="0"/>
              <a:t>‹Nº›</a:t>
            </a:fld>
            <a:endParaRPr lang="ca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40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50A-8DA4-4DDC-AEBB-330E944A45FA}" type="datetimeFigureOut">
              <a:rPr lang="ca-ES" smtClean="0"/>
              <a:t>9/6/2020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868-BB0C-44A6-9E33-7C0E2E6022F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50A-8DA4-4DDC-AEBB-330E944A45FA}" type="datetimeFigureOut">
              <a:rPr lang="ca-ES" smtClean="0"/>
              <a:t>9/6/2020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868-BB0C-44A6-9E33-7C0E2E6022F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056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50A-8DA4-4DDC-AEBB-330E944A45FA}" type="datetimeFigureOut">
              <a:rPr lang="ca-ES" smtClean="0"/>
              <a:t>9/6/2020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868-BB0C-44A6-9E33-7C0E2E6022F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357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50A-8DA4-4DDC-AEBB-330E944A45FA}" type="datetimeFigureOut">
              <a:rPr lang="ca-ES" smtClean="0"/>
              <a:t>9/6/2020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868-BB0C-44A6-9E33-7C0E2E6022F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232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232850A-8DA4-4DDC-AEBB-330E944A45FA}" type="datetimeFigureOut">
              <a:rPr lang="ca-ES" smtClean="0"/>
              <a:t>9/6/2020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B94868-BB0C-44A6-9E33-7C0E2E6022F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094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50A-8DA4-4DDC-AEBB-330E944A45FA}" type="datetimeFigureOut">
              <a:rPr lang="ca-ES" smtClean="0"/>
              <a:t>9/6/2020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4868-BB0C-44A6-9E33-7C0E2E6022F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03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32850A-8DA4-4DDC-AEBB-330E944A45FA}" type="datetimeFigureOut">
              <a:rPr lang="ca-ES" smtClean="0"/>
              <a:t>9/6/2020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B94868-BB0C-44A6-9E33-7C0E2E6022FE}" type="slidenum">
              <a:rPr lang="ca-ES" smtClean="0"/>
              <a:t>‹Nº›</a:t>
            </a:fld>
            <a:endParaRPr lang="ca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83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2B399A60-3405-4647-A976-4CBC707A9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1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E8FF351-900B-4AA7-B3CB-AA23F3577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A7D745-C3B4-4C36-BFA3-7C0B7784D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058573"/>
            <a:ext cx="3659246" cy="2926080"/>
          </a:xfrm>
        </p:spPr>
        <p:txBody>
          <a:bodyPr>
            <a:normAutofit/>
          </a:bodyPr>
          <a:lstStyle/>
          <a:p>
            <a:r>
              <a:rPr lang="ca-ES" sz="5400" noProof="0" dirty="0">
                <a:solidFill>
                  <a:srgbClr val="FFFFFF"/>
                </a:solidFill>
              </a:rPr>
              <a:t>Seguretat en aplicacions web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53D7DD-3DD8-42C8-ADAB-87FBB8063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996580"/>
            <a:ext cx="3659246" cy="1554480"/>
          </a:xfrm>
        </p:spPr>
        <p:txBody>
          <a:bodyPr>
            <a:normAutofit/>
          </a:bodyPr>
          <a:lstStyle/>
          <a:p>
            <a:r>
              <a:rPr lang="ca-ES" sz="1500" noProof="0" dirty="0">
                <a:solidFill>
                  <a:srgbClr val="FFFFFF"/>
                </a:solidFill>
              </a:rPr>
              <a:t>Generació de claus criptogràfiques amb la veu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0D90A09-10D4-4340-AC70-0AFDB3810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62DB908-A871-49E3-A635-30ADFEBCF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321732"/>
            <a:ext cx="3654966" cy="367484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n 6" descr="Imagen que contiene alimentos, luz, dibujo&#10;&#10;Descripción generada automáticamente">
            <a:extLst>
              <a:ext uri="{FF2B5EF4-FFF2-40B4-BE49-F238E27FC236}">
                <a16:creationId xmlns:a16="http://schemas.microsoft.com/office/drawing/2014/main" id="{4142DA09-16F2-4CFE-BFBF-C62CD55BF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65" y="1272965"/>
            <a:ext cx="3328416" cy="1772381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8B2C4FD5-C5A9-45B4-83C5-3310D4EDE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8288" y="321732"/>
            <a:ext cx="3068701" cy="21082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31356324-4245-47A8-AE8E-BA6F96866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39" y="690117"/>
            <a:ext cx="2743199" cy="1371599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3E5F8535-F3B4-43C3-8595-D163FAA6B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4157448"/>
            <a:ext cx="3654966" cy="23023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Imagen 41" descr="Imagen que contiene luz&#10;&#10;Descripción generada automáticamente">
            <a:extLst>
              <a:ext uri="{FF2B5EF4-FFF2-40B4-BE49-F238E27FC236}">
                <a16:creationId xmlns:a16="http://schemas.microsoft.com/office/drawing/2014/main" id="{D3291591-AD9C-47E4-AE60-D725F4DC1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6" y="4710581"/>
            <a:ext cx="3313507" cy="119286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4F3F6827-0043-4CFE-98A8-95CE1B69B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8288" y="2617577"/>
            <a:ext cx="3068701" cy="38091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n 10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9CD20B82-1130-49D3-8610-C882029A3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38" y="3150536"/>
            <a:ext cx="2743200" cy="2743200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3B9333A6-DF36-4C74-8646-DBB3DE6D04D2}"/>
              </a:ext>
            </a:extLst>
          </p:cNvPr>
          <p:cNvSpPr txBox="1"/>
          <p:nvPr/>
        </p:nvSpPr>
        <p:spPr>
          <a:xfrm>
            <a:off x="457199" y="5618725"/>
            <a:ext cx="3161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Autor:</a:t>
            </a:r>
            <a:r>
              <a:rPr lang="es-E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Òscar Raya i Casanova</a:t>
            </a:r>
          </a:p>
          <a:p>
            <a:pPr>
              <a:spcAft>
                <a:spcPts val="600"/>
              </a:spcAft>
            </a:pPr>
            <a:r>
              <a:rPr lang="es-ES" sz="1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Tutor:</a:t>
            </a:r>
            <a:r>
              <a:rPr lang="es-E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Antoni Martínez </a:t>
            </a:r>
            <a:r>
              <a:rPr lang="ca-E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Ballesté</a:t>
            </a:r>
          </a:p>
        </p:txBody>
      </p:sp>
    </p:spTree>
    <p:extLst>
      <p:ext uri="{BB962C8B-B14F-4D97-AF65-F5344CB8AC3E}">
        <p14:creationId xmlns:p14="http://schemas.microsoft.com/office/powerpoint/2010/main" val="82293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E94C9-6552-4D4F-91DA-C380DE14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1. Divisió del senyal</a:t>
            </a:r>
            <a:endParaRPr lang="ca-ES" noProof="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7E11889-7C8A-4C0B-AFF7-44A815046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184431"/>
            <a:ext cx="10058400" cy="3346388"/>
          </a:xfrm>
        </p:spPr>
      </p:pic>
    </p:spTree>
    <p:extLst>
      <p:ext uri="{BB962C8B-B14F-4D97-AF65-F5344CB8AC3E}">
        <p14:creationId xmlns:p14="http://schemas.microsoft.com/office/powerpoint/2010/main" val="341971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97C7-E0D4-4599-8DEE-24E779C5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2. Potencia de densitat espectral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1A5B7D8-FD0A-4470-9208-763711FB8C26}"/>
                  </a:ext>
                </a:extLst>
              </p:cNvPr>
              <p:cNvSpPr txBox="1"/>
              <p:nvPr/>
            </p:nvSpPr>
            <p:spPr>
              <a:xfrm>
                <a:off x="2495336" y="2909594"/>
                <a:ext cx="2543812" cy="1038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a-E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𝑘𝑛𝑡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a-ES" sz="240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1A5B7D8-FD0A-4470-9208-763711FB8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36" y="2909594"/>
                <a:ext cx="2543812" cy="1038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44DF3AB-F229-475C-AC05-1931F7E68E5A}"/>
                  </a:ext>
                </a:extLst>
              </p:cNvPr>
              <p:cNvSpPr txBox="1"/>
              <p:nvPr/>
            </p:nvSpPr>
            <p:spPr>
              <a:xfrm>
                <a:off x="3067726" y="4264577"/>
                <a:ext cx="139903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ca-ES" sz="24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44DF3AB-F229-475C-AC05-1931F7E6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726" y="4264577"/>
                <a:ext cx="1399032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ACFC158-AD1C-4058-BF44-2DB39674BD4B}"/>
                  </a:ext>
                </a:extLst>
              </p:cNvPr>
              <p:cNvSpPr txBox="1"/>
              <p:nvPr/>
            </p:nvSpPr>
            <p:spPr>
              <a:xfrm>
                <a:off x="4924044" y="5554971"/>
                <a:ext cx="234391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=0, ⋯,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ACFC158-AD1C-4058-BF44-2DB39674B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044" y="5554971"/>
                <a:ext cx="2343912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D6B6E271-38BE-4E69-879F-9A12C7200416}"/>
              </a:ext>
            </a:extLst>
          </p:cNvPr>
          <p:cNvSpPr txBox="1"/>
          <p:nvPr/>
        </p:nvSpPr>
        <p:spPr>
          <a:xfrm>
            <a:off x="3434459" y="2275864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/>
              <a:t>DFT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B98053-8555-48DF-B399-097AD88CFF52}"/>
              </a:ext>
            </a:extLst>
          </p:cNvPr>
          <p:cNvSpPr txBox="1"/>
          <p:nvPr/>
        </p:nvSpPr>
        <p:spPr>
          <a:xfrm>
            <a:off x="7686280" y="2275864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/>
              <a:t>PSD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BEA9A9C-2258-4D90-9C58-5A3E9D6C4F3D}"/>
                  </a:ext>
                </a:extLst>
              </p:cNvPr>
              <p:cNvSpPr txBox="1"/>
              <p:nvPr/>
            </p:nvSpPr>
            <p:spPr>
              <a:xfrm>
                <a:off x="7186014" y="3212473"/>
                <a:ext cx="16741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ca-ES" sz="240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BEA9A9C-2258-4D90-9C58-5A3E9D6C4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014" y="3212473"/>
                <a:ext cx="1674114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11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40395-3007-47C3-B0E9-748E4FF5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3. Filtres en l’escala de mel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C8A15C6-2D82-467F-B24C-DAC7CD4D67AA}"/>
                  </a:ext>
                </a:extLst>
              </p:cNvPr>
              <p:cNvSpPr txBox="1"/>
              <p:nvPr/>
            </p:nvSpPr>
            <p:spPr>
              <a:xfrm>
                <a:off x="1097280" y="1992683"/>
                <a:ext cx="499872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2595</m:t>
                      </m:r>
                      <m:func>
                        <m:func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/700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a-ES" sz="24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C8A15C6-2D82-467F-B24C-DAC7CD4D6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992683"/>
                <a:ext cx="4998720" cy="369332"/>
              </a:xfrm>
              <a:prstGeom prst="rect">
                <a:avLst/>
              </a:prstGeom>
              <a:blipFill>
                <a:blip r:embed="rId3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C720C5D-30AB-43E0-9FBF-46AFC1272904}"/>
                  </a:ext>
                </a:extLst>
              </p:cNvPr>
              <p:cNvSpPr txBox="1"/>
              <p:nvPr/>
            </p:nvSpPr>
            <p:spPr>
              <a:xfrm>
                <a:off x="6096000" y="1945170"/>
                <a:ext cx="5059680" cy="416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700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/2595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C720C5D-30AB-43E0-9FBF-46AFC1272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45170"/>
                <a:ext cx="5059680" cy="416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Mel Filter Bank — PyFilterbank devN documentation">
            <a:extLst>
              <a:ext uri="{FF2B5EF4-FFF2-40B4-BE49-F238E27FC236}">
                <a16:creationId xmlns:a16="http://schemas.microsoft.com/office/drawing/2014/main" id="{DDF17590-2C6A-41EB-BC79-6BD8E5B00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540160"/>
            <a:ext cx="100584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0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8BD72-AF99-4C5D-9DCD-DE9C49BF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4. Logaritme en base 10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E9694A-F279-4D63-9B40-07491AE09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ca-ES" sz="2400" dirty="0"/>
              <a:t>Els humans no percebem la sonoritat de manera lineal.</a:t>
            </a:r>
          </a:p>
          <a:p>
            <a:pPr marL="201168" lvl="1" indent="0">
              <a:buNone/>
            </a:pPr>
            <a:endParaRPr lang="ca-ES" sz="2400" dirty="0"/>
          </a:p>
          <a:p>
            <a:pPr marL="201168" lvl="1" indent="0">
              <a:buNone/>
            </a:pPr>
            <a:r>
              <a:rPr lang="ca-ES" sz="2400" dirty="0">
                <a:solidFill>
                  <a:srgbClr val="FF0000"/>
                </a:solidFill>
              </a:rPr>
              <a:t>SOLUCIÓ: </a:t>
            </a:r>
            <a:r>
              <a:rPr lang="ca-ES" sz="2400" dirty="0"/>
              <a:t>Aplicar un logaritme a l’energia obtinguda dels filtres de mel.</a:t>
            </a:r>
          </a:p>
          <a:p>
            <a:pPr marL="201168" lvl="1" indent="0">
              <a:buNone/>
            </a:pPr>
            <a:r>
              <a:rPr lang="ca-ES" sz="2400" dirty="0"/>
              <a:t>*El nostre sistema utilitza un logaritme en base 10.</a:t>
            </a:r>
          </a:p>
        </p:txBody>
      </p:sp>
    </p:spTree>
    <p:extLst>
      <p:ext uri="{BB962C8B-B14F-4D97-AF65-F5344CB8AC3E}">
        <p14:creationId xmlns:p14="http://schemas.microsoft.com/office/powerpoint/2010/main" val="373623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97C7-E0D4-4599-8DEE-24E779C5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5. Transformada discreta del cosinus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1A5B7D8-FD0A-4470-9208-763711FB8C26}"/>
                  </a:ext>
                </a:extLst>
              </p:cNvPr>
              <p:cNvSpPr txBox="1"/>
              <p:nvPr/>
            </p:nvSpPr>
            <p:spPr>
              <a:xfrm>
                <a:off x="3174004" y="2251226"/>
                <a:ext cx="5843992" cy="10802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a-E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s-E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s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+0.5</m:t>
                                          </m:r>
                                        </m:e>
                                      </m:d>
                                      <m:r>
                                        <a:rPr lang="es-E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s-E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s-E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ca-ES" sz="240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1A5B7D8-FD0A-4470-9208-763711FB8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004" y="2251226"/>
                <a:ext cx="5843992" cy="1080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44DF3AB-F229-475C-AC05-1931F7E68E5A}"/>
                  </a:ext>
                </a:extLst>
              </p:cNvPr>
              <p:cNvSpPr txBox="1"/>
              <p:nvPr/>
            </p:nvSpPr>
            <p:spPr>
              <a:xfrm>
                <a:off x="3174004" y="3598072"/>
                <a:ext cx="5843992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s-E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s-E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&amp;1,  0&lt;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44DF3AB-F229-475C-AC05-1931F7E6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004" y="3598072"/>
                <a:ext cx="5843992" cy="823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ACFC158-AD1C-4058-BF44-2DB39674BD4B}"/>
                  </a:ext>
                </a:extLst>
              </p:cNvPr>
              <p:cNvSpPr txBox="1"/>
              <p:nvPr/>
            </p:nvSpPr>
            <p:spPr>
              <a:xfrm>
                <a:off x="3174004" y="5024619"/>
                <a:ext cx="584399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=0, ⋯,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ACFC158-AD1C-4058-BF44-2DB39674B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004" y="5024619"/>
                <a:ext cx="5843992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06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D8AD0-7B6F-42A6-A57F-81912ED3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Implementació generador de claus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8A2F8B9-7972-4B6D-8B59-7CB6A06E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lvl="1"/>
            <a:r>
              <a:rPr lang="ca-ES" sz="2000" dirty="0"/>
              <a:t>Basat en GMMs (utilitzen distribucions normals).</a:t>
            </a:r>
          </a:p>
          <a:p>
            <a:pPr lvl="1"/>
            <a:r>
              <a:rPr lang="ca-ES" sz="2000" dirty="0"/>
              <a:t>Utilitzem la mitjana i la desviació estàndard.</a:t>
            </a:r>
          </a:p>
          <a:p>
            <a:pPr lvl="1"/>
            <a:r>
              <a:rPr lang="ca-ES" sz="2000" dirty="0"/>
              <a:t>S’assigna una lletra als diferents valors de mitjana i desviació estàndard i es concatenen.</a:t>
            </a:r>
          </a:p>
          <a:p>
            <a:pPr lvl="1"/>
            <a:endParaRPr lang="ca-ES" dirty="0"/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5352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D8AD0-7B6F-42A6-A57F-81912ED3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Implementació aplicació Android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E190E-86B6-4FD1-A0FC-13165DE95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a-ES" sz="2000" dirty="0"/>
              <a:t>S’ha implementat un mòdul per tal de capturar la veu en segon pla.</a:t>
            </a:r>
          </a:p>
          <a:p>
            <a:pPr lvl="1"/>
            <a:r>
              <a:rPr lang="ca-ES" sz="2000" dirty="0"/>
              <a:t>S’ha introduït els mòduls necessaris per extreure els MFCCs i generar claus.</a:t>
            </a:r>
          </a:p>
          <a:p>
            <a:pPr lvl="1"/>
            <a:r>
              <a:rPr lang="ca-ES" sz="2000" dirty="0"/>
              <a:t>L’aplicació consta de 4 pantalles:</a:t>
            </a:r>
          </a:p>
          <a:p>
            <a:pPr lvl="2"/>
            <a:r>
              <a:rPr lang="ca-ES" sz="2000" dirty="0"/>
              <a:t>Pantalla inicial – una pantalla simple amb dos botons per tal de poder registrar un usuari o iniciar sessió.</a:t>
            </a:r>
          </a:p>
          <a:p>
            <a:pPr lvl="2"/>
            <a:r>
              <a:rPr lang="ca-ES" sz="2000" dirty="0"/>
              <a:t>Registre d’usuari – una pantalla amb un boto que enregistra la veu quan es prem. L’usuari haurà de registrar la seva veu varis cops fins aconseguir obtenir una clau.</a:t>
            </a:r>
          </a:p>
          <a:p>
            <a:pPr lvl="2"/>
            <a:r>
              <a:rPr lang="ca-ES" sz="2000" dirty="0"/>
              <a:t>Inici de sessió – una pantalla amb un boto que enregistra la veu quan es prem. L’usuari registrarà la seva veu i l’aplicació n’obtindrà una clau la qual comprovarà. Si la clau és correcte es passa a la pantalla final.</a:t>
            </a:r>
          </a:p>
          <a:p>
            <a:pPr lvl="2"/>
            <a:r>
              <a:rPr lang="ca-ES" sz="2000" dirty="0"/>
              <a:t>Pantalla final – una pantalla que mostra que l’usuari ha aconseguit iniciar sessió.</a:t>
            </a:r>
          </a:p>
        </p:txBody>
      </p:sp>
    </p:spTree>
    <p:extLst>
      <p:ext uri="{BB962C8B-B14F-4D97-AF65-F5344CB8AC3E}">
        <p14:creationId xmlns:p14="http://schemas.microsoft.com/office/powerpoint/2010/main" val="146817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D8AD0-7B6F-42A6-A57F-81912ED3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Experiments i resultats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E190E-86B6-4FD1-A0FC-13165DE95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TIMIT data-set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D94F2AD8-2EAA-4039-866B-CC92B88E1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82796"/>
              </p:ext>
            </p:extLst>
          </p:nvPr>
        </p:nvGraphicFramePr>
        <p:xfrm>
          <a:off x="1179244" y="2291612"/>
          <a:ext cx="997643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287">
                  <a:extLst>
                    <a:ext uri="{9D8B030D-6E8A-4147-A177-3AD203B41FA5}">
                      <a16:colId xmlns:a16="http://schemas.microsoft.com/office/drawing/2014/main" val="521512068"/>
                    </a:ext>
                  </a:extLst>
                </a:gridCol>
                <a:gridCol w="1995287">
                  <a:extLst>
                    <a:ext uri="{9D8B030D-6E8A-4147-A177-3AD203B41FA5}">
                      <a16:colId xmlns:a16="http://schemas.microsoft.com/office/drawing/2014/main" val="1149657649"/>
                    </a:ext>
                  </a:extLst>
                </a:gridCol>
                <a:gridCol w="1995287">
                  <a:extLst>
                    <a:ext uri="{9D8B030D-6E8A-4147-A177-3AD203B41FA5}">
                      <a16:colId xmlns:a16="http://schemas.microsoft.com/office/drawing/2014/main" val="279033764"/>
                    </a:ext>
                  </a:extLst>
                </a:gridCol>
                <a:gridCol w="1995287">
                  <a:extLst>
                    <a:ext uri="{9D8B030D-6E8A-4147-A177-3AD203B41FA5}">
                      <a16:colId xmlns:a16="http://schemas.microsoft.com/office/drawing/2014/main" val="1822717729"/>
                    </a:ext>
                  </a:extLst>
                </a:gridCol>
                <a:gridCol w="1995287">
                  <a:extLst>
                    <a:ext uri="{9D8B030D-6E8A-4147-A177-3AD203B41FA5}">
                      <a16:colId xmlns:a16="http://schemas.microsoft.com/office/drawing/2014/main" val="256326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Regió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Robustesa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Claus úniques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Claus compartides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63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16,33%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1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18,33%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05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17,94%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08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18,30%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20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18,67%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116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18,48%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238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17,30%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455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16,67%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41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61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D8AD0-7B6F-42A6-A57F-81912ED3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Conclusions i treball futur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E190E-86B6-4FD1-A0FC-13165DE95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a-ES" sz="2000" dirty="0"/>
              <a:t>El mètode no es prou robust ni sensible.</a:t>
            </a:r>
          </a:p>
          <a:p>
            <a:pPr lvl="1"/>
            <a:r>
              <a:rPr lang="ca-ES" sz="2000" dirty="0"/>
              <a:t>Mitjana de 6 intens per poder accedir a l’aplicació (3 si s’utilitza la mateixa frase).</a:t>
            </a:r>
          </a:p>
          <a:p>
            <a:pPr lvl="1"/>
            <a:r>
              <a:rPr lang="ca-ES" sz="2000" dirty="0"/>
              <a:t>Mitjana de 17 intents per registrar-se (9 si s’utilitza la mateixa frase).</a:t>
            </a:r>
          </a:p>
          <a:p>
            <a:pPr lvl="1"/>
            <a:r>
              <a:rPr lang="ca-ES" sz="2000" dirty="0"/>
              <a:t>En un grup de 100 persones 40 d’elles compartiran clau amb algú altre.</a:t>
            </a:r>
          </a:p>
          <a:p>
            <a:pPr marL="201168" lvl="1" indent="0">
              <a:buNone/>
            </a:pPr>
            <a:endParaRPr lang="ca-ES" sz="2000" dirty="0"/>
          </a:p>
          <a:p>
            <a:pPr lvl="1"/>
            <a:r>
              <a:rPr lang="ca-ES" sz="2000" dirty="0"/>
              <a:t>Treball futur:</a:t>
            </a:r>
          </a:p>
          <a:p>
            <a:pPr lvl="2"/>
            <a:r>
              <a:rPr lang="ca-ES" sz="2000" dirty="0"/>
              <a:t>Implementació VAD.</a:t>
            </a:r>
          </a:p>
          <a:p>
            <a:pPr lvl="2"/>
            <a:r>
              <a:rPr lang="ca-ES" sz="2000" dirty="0"/>
              <a:t>Millora algorisme DFT per tal que utilitzi fast Fourier </a:t>
            </a:r>
            <a:r>
              <a:rPr lang="ca-ES" sz="2000" dirty="0" err="1"/>
              <a:t>transform</a:t>
            </a:r>
            <a:r>
              <a:rPr lang="ca-ES" sz="2000" dirty="0"/>
              <a:t> FFT.</a:t>
            </a:r>
          </a:p>
          <a:p>
            <a:pPr lvl="2"/>
            <a:r>
              <a:rPr lang="ca-ES" sz="2000" dirty="0"/>
              <a:t>Afegir deltes i </a:t>
            </a:r>
            <a:r>
              <a:rPr lang="ca-ES" sz="2000" dirty="0" err="1"/>
              <a:t>deltaDeltas</a:t>
            </a:r>
            <a:r>
              <a:rPr lang="ca-ES" sz="2000" dirty="0"/>
              <a:t> als MFCCs.</a:t>
            </a:r>
          </a:p>
          <a:p>
            <a:pPr lvl="2"/>
            <a:r>
              <a:rPr lang="ca-ES" sz="2000" dirty="0"/>
              <a:t>Explorar l’ús d’altres característiques: </a:t>
            </a:r>
            <a:r>
              <a:rPr lang="ca-ES" sz="2000" dirty="0" err="1"/>
              <a:t>LPCs</a:t>
            </a:r>
            <a:r>
              <a:rPr lang="ca-ES" sz="2000" dirty="0"/>
              <a:t>, </a:t>
            </a:r>
            <a:r>
              <a:rPr lang="ca-ES" sz="2000" dirty="0" err="1"/>
              <a:t>PNCCs</a:t>
            </a:r>
            <a:r>
              <a:rPr lang="ca-ES" sz="2000" dirty="0"/>
              <a:t>, </a:t>
            </a:r>
            <a:r>
              <a:rPr lang="ca-ES" sz="2000" dirty="0" err="1"/>
              <a:t>GFCCs</a:t>
            </a:r>
            <a:r>
              <a:rPr lang="ca-ES" sz="2000" dirty="0"/>
              <a:t>, etc.</a:t>
            </a:r>
          </a:p>
          <a:p>
            <a:pPr lvl="2"/>
            <a:r>
              <a:rPr lang="ca-ES" sz="2000" dirty="0"/>
              <a:t>Afegir pesos diferents per a cada coeficient alhora de fer servir la funció de resum.</a:t>
            </a:r>
          </a:p>
        </p:txBody>
      </p:sp>
    </p:spTree>
    <p:extLst>
      <p:ext uri="{BB962C8B-B14F-4D97-AF65-F5344CB8AC3E}">
        <p14:creationId xmlns:p14="http://schemas.microsoft.com/office/powerpoint/2010/main" val="27351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6D0942-E63C-426D-9D13-E2E0166AA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Demostració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958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497B1-BB02-4C09-922D-3084F832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Índex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07BECD-323C-44DE-8A95-4187FA435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ca-ES" sz="2000" noProof="0" dirty="0"/>
              <a:t>Introducció</a:t>
            </a:r>
          </a:p>
          <a:p>
            <a:pPr lvl="2"/>
            <a:r>
              <a:rPr lang="ca-ES" sz="2000" noProof="0" dirty="0"/>
              <a:t>Objectius</a:t>
            </a:r>
          </a:p>
          <a:p>
            <a:pPr lvl="2"/>
            <a:r>
              <a:rPr lang="ca-ES" sz="2000" noProof="0" dirty="0"/>
              <a:t>Estat de l’art</a:t>
            </a:r>
          </a:p>
          <a:p>
            <a:pPr lvl="1"/>
            <a:r>
              <a:rPr lang="ca-ES" sz="2000" noProof="0" dirty="0"/>
              <a:t>Metodologia de treball</a:t>
            </a:r>
          </a:p>
          <a:p>
            <a:pPr lvl="1"/>
            <a:r>
              <a:rPr lang="ca-ES" sz="2000" noProof="0" dirty="0"/>
              <a:t>Anàlisi i disseny</a:t>
            </a:r>
          </a:p>
          <a:p>
            <a:pPr lvl="1"/>
            <a:r>
              <a:rPr lang="ca-ES" sz="2000" noProof="0" dirty="0"/>
              <a:t>Implementació</a:t>
            </a:r>
          </a:p>
          <a:p>
            <a:pPr lvl="2"/>
            <a:r>
              <a:rPr lang="ca-ES" sz="2000" noProof="0" dirty="0"/>
              <a:t>Implementació MFCC</a:t>
            </a:r>
          </a:p>
          <a:p>
            <a:pPr lvl="2"/>
            <a:r>
              <a:rPr lang="ca-ES" sz="2000" noProof="0" dirty="0"/>
              <a:t>Implementació generador de Claus</a:t>
            </a:r>
          </a:p>
          <a:p>
            <a:pPr lvl="2"/>
            <a:r>
              <a:rPr lang="ca-ES" sz="2000" noProof="0" dirty="0"/>
              <a:t>Implementació aplicació Android</a:t>
            </a:r>
          </a:p>
          <a:p>
            <a:pPr lvl="1"/>
            <a:r>
              <a:rPr lang="ca-ES" sz="2000" noProof="0" dirty="0"/>
              <a:t>Experiments i resultats</a:t>
            </a:r>
          </a:p>
          <a:p>
            <a:pPr lvl="1"/>
            <a:r>
              <a:rPr lang="ca-ES" sz="2000" noProof="0" dirty="0"/>
              <a:t>Conclusions i treball futur</a:t>
            </a:r>
          </a:p>
          <a:p>
            <a:pPr lvl="1"/>
            <a:r>
              <a:rPr lang="ca-ES" sz="2000" noProof="0" dirty="0"/>
              <a:t>Demostració</a:t>
            </a:r>
          </a:p>
        </p:txBody>
      </p:sp>
    </p:spTree>
    <p:extLst>
      <p:ext uri="{BB962C8B-B14F-4D97-AF65-F5344CB8AC3E}">
        <p14:creationId xmlns:p14="http://schemas.microsoft.com/office/powerpoint/2010/main" val="134099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D8AD0-7B6F-42A6-A57F-81912ED3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Introducció</a:t>
            </a:r>
          </a:p>
        </p:txBody>
      </p:sp>
      <p:pic>
        <p:nvPicPr>
          <p:cNvPr id="1026" name="Picture 2" descr="Fingerprint Sensor Mobile Phones under Rs 6000 in India - 2020 ...">
            <a:extLst>
              <a:ext uri="{FF2B5EF4-FFF2-40B4-BE49-F238E27FC236}">
                <a16:creationId xmlns:a16="http://schemas.microsoft.com/office/drawing/2014/main" id="{FCAFE8FC-8D60-4BEC-A67D-A843F8A1E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77"/>
          <a:stretch/>
        </p:blipFill>
        <p:spPr bwMode="auto">
          <a:xfrm>
            <a:off x="8079313" y="3312367"/>
            <a:ext cx="4112687" cy="30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laxy A01 (SM-A015) | Samsung Pakistan">
            <a:extLst>
              <a:ext uri="{FF2B5EF4-FFF2-40B4-BE49-F238E27FC236}">
                <a16:creationId xmlns:a16="http://schemas.microsoft.com/office/drawing/2014/main" id="{87DBAB4E-5700-4FF0-8BA5-567603598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6" t="1036" r="22081" b="29564"/>
          <a:stretch/>
        </p:blipFill>
        <p:spPr bwMode="auto">
          <a:xfrm>
            <a:off x="4813191" y="1959429"/>
            <a:ext cx="3306769" cy="4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CAPTCHAs Work | What Does CAPTCHA Mean? | Cloudflare">
            <a:extLst>
              <a:ext uri="{FF2B5EF4-FFF2-40B4-BE49-F238E27FC236}">
                <a16:creationId xmlns:a16="http://schemas.microsoft.com/office/drawing/2014/main" id="{44EDB151-A717-4067-9BC1-441398A3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01" y="1890340"/>
            <a:ext cx="3024285" cy="119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BM Corporate Two-Step Verification - CBM Corporate">
            <a:extLst>
              <a:ext uri="{FF2B5EF4-FFF2-40B4-BE49-F238E27FC236}">
                <a16:creationId xmlns:a16="http://schemas.microsoft.com/office/drawing/2014/main" id="{515A6DE1-AEEA-4A1A-B91D-CC1DB6D97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b="3453"/>
          <a:stretch/>
        </p:blipFill>
        <p:spPr bwMode="auto">
          <a:xfrm>
            <a:off x="0" y="2280009"/>
            <a:ext cx="4733051" cy="405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53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79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1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2" descr="Myths Regarding Voice Biometrics | StarLink India">
            <a:extLst>
              <a:ext uri="{FF2B5EF4-FFF2-40B4-BE49-F238E27FC236}">
                <a16:creationId xmlns:a16="http://schemas.microsoft.com/office/drawing/2014/main" id="{F54D9662-FB2D-4357-85E7-79A6AB384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2502" r="2744" b="2435"/>
          <a:stretch/>
        </p:blipFill>
        <p:spPr bwMode="auto">
          <a:xfrm>
            <a:off x="0" y="0"/>
            <a:ext cx="12192000" cy="63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6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D8AD0-7B6F-42A6-A57F-81912ED3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Objectius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E190E-86B6-4FD1-A0FC-13165DE95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1218" lvl="1" indent="-400050">
              <a:buFont typeface="+mj-lt"/>
              <a:buAutoNum type="romanUcPeriod"/>
            </a:pPr>
            <a:r>
              <a:rPr lang="ca-ES" sz="2000" noProof="0" dirty="0"/>
              <a:t>Estudiar quines característiques de la veu humana es poden utilitzar per identificar una persona.</a:t>
            </a:r>
          </a:p>
          <a:p>
            <a:pPr marL="601218" lvl="1" indent="-400050">
              <a:buFont typeface="+mj-lt"/>
              <a:buAutoNum type="romanUcPeriod"/>
            </a:pPr>
            <a:r>
              <a:rPr lang="ca-ES" sz="2000" noProof="0" dirty="0"/>
              <a:t>Dissenyar un mètode robust amb el qual obtenir una contrasenya a partir de la veu.</a:t>
            </a:r>
          </a:p>
          <a:p>
            <a:pPr marL="601218" lvl="1" indent="-400050">
              <a:buFont typeface="+mj-lt"/>
              <a:buAutoNum type="romanUcPeriod"/>
            </a:pPr>
            <a:r>
              <a:rPr lang="ca-ES" sz="2000" noProof="0" dirty="0"/>
              <a:t>Implementar una eina per posar en pràctica el mètode dissenyat.</a:t>
            </a:r>
          </a:p>
          <a:p>
            <a:pPr marL="601218" lvl="1" indent="-400050">
              <a:buFont typeface="+mj-lt"/>
              <a:buAutoNum type="romanUcPeriod"/>
            </a:pPr>
            <a:r>
              <a:rPr lang="ca-ES" sz="2000" noProof="0" dirty="0"/>
              <a:t>Provar el que s'ha implementat.</a:t>
            </a:r>
          </a:p>
        </p:txBody>
      </p:sp>
    </p:spTree>
    <p:extLst>
      <p:ext uri="{BB962C8B-B14F-4D97-AF65-F5344CB8AC3E}">
        <p14:creationId xmlns:p14="http://schemas.microsoft.com/office/powerpoint/2010/main" val="395469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D8AD0-7B6F-42A6-A57F-81912ED3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Estat de l’art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E190E-86B6-4FD1-A0FC-13165DE95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a-ES" sz="2000" noProof="0" dirty="0"/>
              <a:t>Detecció de la veu o </a:t>
            </a:r>
            <a:r>
              <a:rPr lang="ca-ES" sz="2000" noProof="0" dirty="0" err="1"/>
              <a:t>voice</a:t>
            </a:r>
            <a:r>
              <a:rPr lang="ca-ES" sz="2000" noProof="0" dirty="0"/>
              <a:t> </a:t>
            </a:r>
            <a:r>
              <a:rPr lang="ca-ES" sz="2000" noProof="0" dirty="0" err="1"/>
              <a:t>activity</a:t>
            </a:r>
            <a:r>
              <a:rPr lang="ca-ES" sz="2000" noProof="0" dirty="0"/>
              <a:t> </a:t>
            </a:r>
            <a:r>
              <a:rPr lang="ca-ES" sz="2000" noProof="0" dirty="0" err="1"/>
              <a:t>detection</a:t>
            </a:r>
            <a:r>
              <a:rPr lang="ca-ES" sz="2000" noProof="0" dirty="0"/>
              <a:t> (VAD).</a:t>
            </a:r>
          </a:p>
          <a:p>
            <a:pPr lvl="1"/>
            <a:r>
              <a:rPr lang="ca-ES" sz="2000" noProof="0" dirty="0"/>
              <a:t>Extracció de característiques:</a:t>
            </a:r>
          </a:p>
          <a:p>
            <a:pPr lvl="2"/>
            <a:r>
              <a:rPr lang="ca-ES" sz="2000" noProof="0" dirty="0"/>
              <a:t>Mel-</a:t>
            </a:r>
            <a:r>
              <a:rPr lang="ca-ES" sz="2000" noProof="0" dirty="0" err="1"/>
              <a:t>frequency</a:t>
            </a:r>
            <a:r>
              <a:rPr lang="ca-ES" sz="2000" noProof="0" dirty="0"/>
              <a:t> </a:t>
            </a:r>
            <a:r>
              <a:rPr lang="ca-ES" sz="2000" noProof="0" dirty="0" err="1"/>
              <a:t>cepstral</a:t>
            </a:r>
            <a:r>
              <a:rPr lang="ca-ES" sz="2000" noProof="0" dirty="0"/>
              <a:t> </a:t>
            </a:r>
            <a:r>
              <a:rPr lang="ca-ES" sz="2000" noProof="0" dirty="0" err="1"/>
              <a:t>coefficients</a:t>
            </a:r>
            <a:r>
              <a:rPr lang="ca-ES" sz="2000" noProof="0" dirty="0"/>
              <a:t> (MFCCs)</a:t>
            </a:r>
          </a:p>
          <a:p>
            <a:pPr lvl="2"/>
            <a:r>
              <a:rPr lang="ca-ES" sz="2000" noProof="0" dirty="0"/>
              <a:t>Linear </a:t>
            </a:r>
            <a:r>
              <a:rPr lang="ca-ES" sz="2000" noProof="0" dirty="0" err="1"/>
              <a:t>predictive</a:t>
            </a:r>
            <a:r>
              <a:rPr lang="ca-ES" sz="2000" noProof="0" dirty="0"/>
              <a:t> </a:t>
            </a:r>
            <a:r>
              <a:rPr lang="ca-ES" sz="2000" noProof="0" dirty="0" err="1"/>
              <a:t>coefficients</a:t>
            </a:r>
            <a:r>
              <a:rPr lang="ca-ES" sz="2000" noProof="0" dirty="0"/>
              <a:t> (</a:t>
            </a:r>
            <a:r>
              <a:rPr lang="ca-ES" sz="2000" noProof="0" dirty="0" err="1"/>
              <a:t>LPCs</a:t>
            </a:r>
            <a:r>
              <a:rPr lang="ca-ES" sz="2000" noProof="0" dirty="0"/>
              <a:t>)</a:t>
            </a:r>
          </a:p>
          <a:p>
            <a:pPr lvl="2"/>
            <a:r>
              <a:rPr lang="ca-ES" sz="2000" noProof="0" dirty="0" err="1"/>
              <a:t>Power</a:t>
            </a:r>
            <a:r>
              <a:rPr lang="ca-ES" sz="2000" noProof="0" dirty="0"/>
              <a:t> </a:t>
            </a:r>
            <a:r>
              <a:rPr lang="ca-ES" sz="2000" noProof="0" dirty="0" err="1"/>
              <a:t>normalized</a:t>
            </a:r>
            <a:r>
              <a:rPr lang="ca-ES" sz="2000" noProof="0" dirty="0"/>
              <a:t> </a:t>
            </a:r>
            <a:r>
              <a:rPr lang="ca-ES" sz="2000" noProof="0" dirty="0" err="1"/>
              <a:t>cepstral</a:t>
            </a:r>
            <a:r>
              <a:rPr lang="ca-ES" sz="2000" noProof="0" dirty="0"/>
              <a:t> coeficients (</a:t>
            </a:r>
            <a:r>
              <a:rPr lang="ca-ES" sz="2000" noProof="0" dirty="0" err="1"/>
              <a:t>PNCCs</a:t>
            </a:r>
            <a:r>
              <a:rPr lang="ca-ES" sz="2000" noProof="0" dirty="0"/>
              <a:t>)</a:t>
            </a:r>
          </a:p>
          <a:p>
            <a:pPr lvl="2"/>
            <a:r>
              <a:rPr lang="ca-ES" sz="2000" noProof="0" dirty="0" err="1"/>
              <a:t>Spectral</a:t>
            </a:r>
            <a:r>
              <a:rPr lang="ca-ES" sz="2000" noProof="0" dirty="0"/>
              <a:t> centroide </a:t>
            </a:r>
            <a:r>
              <a:rPr lang="ca-ES" sz="2000" noProof="0" dirty="0" err="1"/>
              <a:t>frequency</a:t>
            </a:r>
            <a:r>
              <a:rPr lang="ca-ES" sz="2000" noProof="0" dirty="0"/>
              <a:t> (SCF)</a:t>
            </a:r>
          </a:p>
          <a:p>
            <a:pPr lvl="2"/>
            <a:r>
              <a:rPr lang="ca-ES" sz="2000" noProof="0" dirty="0" err="1"/>
              <a:t>Cosine</a:t>
            </a:r>
            <a:r>
              <a:rPr lang="ca-ES" sz="2000" noProof="0" dirty="0"/>
              <a:t> </a:t>
            </a:r>
            <a:r>
              <a:rPr lang="ca-ES" sz="2000" noProof="0" dirty="0" err="1"/>
              <a:t>distance</a:t>
            </a:r>
            <a:r>
              <a:rPr lang="ca-ES" sz="2000" noProof="0" dirty="0"/>
              <a:t> </a:t>
            </a:r>
            <a:r>
              <a:rPr lang="ca-ES" sz="2000" noProof="0" dirty="0" err="1"/>
              <a:t>features</a:t>
            </a:r>
            <a:r>
              <a:rPr lang="ca-ES" sz="2000" noProof="0" dirty="0"/>
              <a:t> (</a:t>
            </a:r>
            <a:r>
              <a:rPr lang="ca-ES" sz="2000" noProof="0" dirty="0" err="1"/>
              <a:t>CDFs</a:t>
            </a:r>
            <a:r>
              <a:rPr lang="ca-ES" sz="2000" noProof="0" dirty="0"/>
              <a:t>)</a:t>
            </a:r>
          </a:p>
          <a:p>
            <a:pPr lvl="2"/>
            <a:r>
              <a:rPr lang="ca-ES" sz="2000" noProof="0" dirty="0" err="1"/>
              <a:t>Gammatone</a:t>
            </a:r>
            <a:r>
              <a:rPr lang="ca-ES" sz="2000" noProof="0" dirty="0"/>
              <a:t> </a:t>
            </a:r>
            <a:r>
              <a:rPr lang="ca-ES" sz="2000" noProof="0" dirty="0" err="1"/>
              <a:t>frequency</a:t>
            </a:r>
            <a:r>
              <a:rPr lang="ca-ES" sz="2000" noProof="0" dirty="0"/>
              <a:t> </a:t>
            </a:r>
            <a:r>
              <a:rPr lang="ca-ES" sz="2000" noProof="0" dirty="0" err="1"/>
              <a:t>cepstral</a:t>
            </a:r>
            <a:r>
              <a:rPr lang="ca-ES" sz="2000" noProof="0" dirty="0"/>
              <a:t> </a:t>
            </a:r>
            <a:r>
              <a:rPr lang="ca-ES" sz="2000" noProof="0" dirty="0" err="1"/>
              <a:t>coefficients</a:t>
            </a:r>
            <a:r>
              <a:rPr lang="ca-ES" sz="2000" noProof="0" dirty="0"/>
              <a:t> (</a:t>
            </a:r>
            <a:r>
              <a:rPr lang="ca-ES" sz="2000" noProof="0" dirty="0" err="1"/>
              <a:t>GFCCs</a:t>
            </a:r>
            <a:r>
              <a:rPr lang="ca-ES" sz="2000" noProof="0" dirty="0"/>
              <a:t>)</a:t>
            </a:r>
          </a:p>
          <a:p>
            <a:pPr lvl="1"/>
            <a:r>
              <a:rPr lang="ca-ES" sz="2000" noProof="0" dirty="0"/>
              <a:t>Modelatge de la veu</a:t>
            </a:r>
          </a:p>
          <a:p>
            <a:pPr lvl="2"/>
            <a:r>
              <a:rPr lang="ca-ES" sz="2000" noProof="0" dirty="0" err="1"/>
              <a:t>Gaussian</a:t>
            </a:r>
            <a:r>
              <a:rPr lang="ca-ES" sz="2000" noProof="0" dirty="0"/>
              <a:t> </a:t>
            </a:r>
            <a:r>
              <a:rPr lang="ca-ES" sz="2000" noProof="0" dirty="0" err="1"/>
              <a:t>Mixture</a:t>
            </a:r>
            <a:r>
              <a:rPr lang="ca-ES" sz="2000" noProof="0" dirty="0"/>
              <a:t> Model (GMM)</a:t>
            </a:r>
          </a:p>
          <a:p>
            <a:pPr lvl="2"/>
            <a:r>
              <a:rPr lang="ca-ES" sz="2000" noProof="0" dirty="0" err="1"/>
              <a:t>Probabilistic</a:t>
            </a:r>
            <a:r>
              <a:rPr lang="ca-ES" sz="2000" noProof="0" dirty="0"/>
              <a:t> Neural Network (PNN)</a:t>
            </a:r>
          </a:p>
          <a:p>
            <a:pPr lvl="2"/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47471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D8AD0-7B6F-42A6-A57F-81912ED3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Metodologia de treball</a:t>
            </a:r>
          </a:p>
        </p:txBody>
      </p:sp>
      <p:pic>
        <p:nvPicPr>
          <p:cNvPr id="3076" name="Picture 4" descr="Manifiesto Agile y sus 4 principios aplicados al desarrollo">
            <a:extLst>
              <a:ext uri="{FF2B5EF4-FFF2-40B4-BE49-F238E27FC236}">
                <a16:creationId xmlns:a16="http://schemas.microsoft.com/office/drawing/2014/main" id="{A111CA18-6D84-4A8B-A057-01D153FF9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48" y="1772230"/>
            <a:ext cx="9952032" cy="453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9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D8AD0-7B6F-42A6-A57F-81912ED3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Anàlisi i disseny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E190E-86B6-4FD1-A0FC-13165DE95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ca-ES" sz="2000" dirty="0"/>
              <a:t>Implementació d'un algorisme per detectar la presencia de veu (VAD). </a:t>
            </a:r>
            <a:r>
              <a:rPr lang="ca-ES" sz="2000" dirty="0">
                <a:solidFill>
                  <a:srgbClr val="FF0000"/>
                </a:solidFill>
              </a:rPr>
              <a:t>NO IMPLEMENTAT</a:t>
            </a:r>
          </a:p>
          <a:p>
            <a:pPr lvl="1"/>
            <a:r>
              <a:rPr lang="ca-ES" sz="2000" dirty="0"/>
              <a:t>Implementació d'un algorisme que extregui característiques. Mes concretament s'extrauran els MFCCs.</a:t>
            </a:r>
          </a:p>
          <a:p>
            <a:pPr lvl="1"/>
            <a:r>
              <a:rPr lang="ca-ES" sz="2000" dirty="0"/>
              <a:t>Implementació d'un algorisme per extreure una clau a partir de les característiques extretes. Aquest algorisme es basarà en els GMMs.</a:t>
            </a:r>
          </a:p>
          <a:p>
            <a:pPr lvl="1"/>
            <a:r>
              <a:rPr lang="ca-ES" sz="2000" dirty="0"/>
              <a:t>Implementar una aplicació amb Android que sigui capaç de capturar la veu de l'usuari a traves del micròfon. S’ha implementat un mòdul de captura de la veu per tal de fer-lo servir en diverses pantalles.</a:t>
            </a:r>
          </a:p>
          <a:p>
            <a:pPr lvl="1"/>
            <a:r>
              <a:rPr lang="ca-ES" sz="2000" dirty="0"/>
              <a:t>Establir una pantalla de registre a l'aplicació d'Android en la qual es registra la veu de l'usuari i se n'obté una clau diversos cops fins que es decideix quina clau ha d'utilitzar l'usuari (es busca utilitzar la clau que mes vegades s'hagi obtingut).</a:t>
            </a:r>
          </a:p>
          <a:p>
            <a:pPr lvl="1"/>
            <a:r>
              <a:rPr lang="ca-ES" sz="2000" dirty="0"/>
              <a:t>Establir una pantalla d'inici de sessió a l'aplicació d'Android en la qual generi una clau a partir de a la veu de l’usuari.</a:t>
            </a:r>
          </a:p>
        </p:txBody>
      </p:sp>
    </p:spTree>
    <p:extLst>
      <p:ext uri="{BB962C8B-B14F-4D97-AF65-F5344CB8AC3E}">
        <p14:creationId xmlns:p14="http://schemas.microsoft.com/office/powerpoint/2010/main" val="373524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D8AD0-7B6F-42A6-A57F-81912ED3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Implementació MFCC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E190E-86B6-4FD1-A0FC-13165DE95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4068" lvl="1" indent="-342900">
              <a:buFont typeface="+mj-lt"/>
              <a:buAutoNum type="arabicPeriod"/>
            </a:pPr>
            <a:r>
              <a:rPr lang="ca-ES" sz="2000" noProof="0" dirty="0"/>
              <a:t>Dividir el senyal en trams petits i superposats.</a:t>
            </a:r>
          </a:p>
          <a:p>
            <a:pPr marL="544068" lvl="1" indent="-342900">
              <a:buFont typeface="+mj-lt"/>
              <a:buAutoNum type="arabicPeriod"/>
            </a:pPr>
            <a:r>
              <a:rPr lang="ca-ES" sz="2000" noProof="0" dirty="0"/>
              <a:t>Obtenir les potencies de densitat espectral (PSDs) de la transformada discreta de Fourier (DFT) de cada tram.</a:t>
            </a:r>
          </a:p>
          <a:p>
            <a:pPr marL="544068" lvl="1" indent="-342900">
              <a:buFont typeface="+mj-lt"/>
              <a:buAutoNum type="arabicPeriod"/>
            </a:pPr>
            <a:r>
              <a:rPr lang="ca-ES" sz="2000" noProof="0" dirty="0"/>
              <a:t>Aplicar filtres en l'escala de mel a les PSDs obtingudes.</a:t>
            </a:r>
          </a:p>
          <a:p>
            <a:pPr marL="544068" lvl="1" indent="-342900">
              <a:buFont typeface="+mj-lt"/>
              <a:buAutoNum type="arabicPeriod"/>
            </a:pPr>
            <a:r>
              <a:rPr lang="ca-ES" sz="2000" noProof="0" dirty="0"/>
              <a:t>Aplicar el logaritme en base 10 a les freqüències de mel.</a:t>
            </a:r>
          </a:p>
          <a:p>
            <a:pPr marL="544068" lvl="1" indent="-342900">
              <a:buFont typeface="+mj-lt"/>
              <a:buAutoNum type="arabicPeriod"/>
            </a:pPr>
            <a:r>
              <a:rPr lang="ca-ES" sz="2000" noProof="0" dirty="0"/>
              <a:t>Obtenir la transformada discreta del cosinus (DCT) dels logaritmes anteriors.</a:t>
            </a:r>
          </a:p>
          <a:p>
            <a:r>
              <a:rPr lang="ca-ES" sz="2000" noProof="0" dirty="0"/>
              <a:t>Els MFCCs són les amplituds de l’espectre obtingut amb la DCT.</a:t>
            </a:r>
            <a:r>
              <a:rPr lang="ca-ES" noProof="0" dirty="0"/>
              <a:t>  Normalment se solen utilitzar els coeficients del 2 al 13 i es descarten la resta. En el nostre cas s’ha decidit mantenir els coeficients del 2 al 14.</a:t>
            </a:r>
            <a:endParaRPr lang="ca-ES" sz="3600" noProof="0" dirty="0"/>
          </a:p>
        </p:txBody>
      </p:sp>
    </p:spTree>
    <p:extLst>
      <p:ext uri="{BB962C8B-B14F-4D97-AF65-F5344CB8AC3E}">
        <p14:creationId xmlns:p14="http://schemas.microsoft.com/office/powerpoint/2010/main" val="27852853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1348</Words>
  <Application>Microsoft Office PowerPoint</Application>
  <PresentationFormat>Panorámica</PresentationFormat>
  <Paragraphs>189</Paragraphs>
  <Slides>19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Retrospección</vt:lpstr>
      <vt:lpstr>Seguretat en aplicacions web</vt:lpstr>
      <vt:lpstr>Índex</vt:lpstr>
      <vt:lpstr>Introducció</vt:lpstr>
      <vt:lpstr>Presentación de PowerPoint</vt:lpstr>
      <vt:lpstr>Objectius</vt:lpstr>
      <vt:lpstr>Estat de l’art</vt:lpstr>
      <vt:lpstr>Metodologia de treball</vt:lpstr>
      <vt:lpstr>Anàlisi i disseny</vt:lpstr>
      <vt:lpstr>Implementació MFCC</vt:lpstr>
      <vt:lpstr>1. Divisió del senyal</vt:lpstr>
      <vt:lpstr>2. Potencia de densitat espectral </vt:lpstr>
      <vt:lpstr>3. Filtres en l’escala de mel </vt:lpstr>
      <vt:lpstr>4. Logaritme en base 10</vt:lpstr>
      <vt:lpstr>5. Transformada discreta del cosinus</vt:lpstr>
      <vt:lpstr>Implementació generador de claus</vt:lpstr>
      <vt:lpstr>Implementació aplicació Android</vt:lpstr>
      <vt:lpstr>Experiments i resultats</vt:lpstr>
      <vt:lpstr>Conclusions i treball futur</vt:lpstr>
      <vt:lpstr>Demostració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Seguretat en aplicacions web</dc:title>
  <dc:creator>Òscar Raya i Casanova</dc:creator>
  <cp:lastModifiedBy>Òscar Raya i Casanova</cp:lastModifiedBy>
  <cp:revision>24</cp:revision>
  <dcterms:created xsi:type="dcterms:W3CDTF">2020-06-09T12:17:33Z</dcterms:created>
  <dcterms:modified xsi:type="dcterms:W3CDTF">2020-06-09T18:09:49Z</dcterms:modified>
</cp:coreProperties>
</file>