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Prompt Medium"/>
      <p:regular r:id="rId17"/>
      <p:bold r:id="rId18"/>
      <p:italic r:id="rId19"/>
      <p:boldItalic r:id="rId20"/>
    </p:embeddedFont>
    <p:embeddedFont>
      <p:font typeface="Poppins"/>
      <p:regular r:id="rId21"/>
      <p:bold r:id="rId22"/>
      <p:italic r:id="rId23"/>
      <p:boldItalic r:id="rId24"/>
    </p:embeddedFont>
    <p:embeddedFont>
      <p:font typeface="Prompt SemiBold"/>
      <p:regular r:id="rId25"/>
      <p:bold r:id="rId26"/>
      <p:italic r:id="rId27"/>
      <p:boldItalic r:id="rId28"/>
    </p:embeddedFont>
    <p:embeddedFont>
      <p:font typeface="Poppins Light"/>
      <p:regular r:id="rId29"/>
      <p:bold r:id="rId30"/>
      <p:italic r:id="rId31"/>
      <p:boldItalic r:id="rId32"/>
    </p:embeddedFont>
    <p:embeddedFont>
      <p:font typeface="Poppins Medium"/>
      <p:regular r:id="rId33"/>
      <p:bold r:id="rId34"/>
      <p:italic r:id="rId35"/>
      <p:boldItalic r:id="rId36"/>
    </p:embeddedFont>
    <p:embeddedFont>
      <p:font typeface="Prompt"/>
      <p:regular r:id="rId37"/>
      <p:bold r:id="rId38"/>
      <p:italic r:id="rId39"/>
      <p:boldItalic r:id="rId40"/>
    </p:embeddedFont>
    <p:embeddedFont>
      <p:font typeface="Poppins SemiBold"/>
      <p:regular r:id="rId41"/>
      <p:bold r:id="rId42"/>
      <p:italic r:id="rId43"/>
      <p:boldItalic r:id="rId44"/>
    </p:embeddedFont>
    <p:embeddedFont>
      <p:font typeface="Prompt ExtraBold"/>
      <p:bold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mpt-boldItalic.fntdata"/><Relationship Id="rId20" Type="http://schemas.openxmlformats.org/officeDocument/2006/relationships/font" Target="fonts/PromptMedium-boldItalic.fntdata"/><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font" Target="fonts/Poppins-bold.fntdata"/><Relationship Id="rId44" Type="http://schemas.openxmlformats.org/officeDocument/2006/relationships/font" Target="fonts/PoppinsSemiBold-boldItalic.fntdata"/><Relationship Id="rId21" Type="http://schemas.openxmlformats.org/officeDocument/2006/relationships/font" Target="fonts/Poppins-regular.fntdata"/><Relationship Id="rId43" Type="http://schemas.openxmlformats.org/officeDocument/2006/relationships/font" Target="fonts/PoppinsSemiBold-italic.fntdata"/><Relationship Id="rId24" Type="http://schemas.openxmlformats.org/officeDocument/2006/relationships/font" Target="fonts/Poppins-boldItalic.fntdata"/><Relationship Id="rId46" Type="http://schemas.openxmlformats.org/officeDocument/2006/relationships/font" Target="fonts/PromptExtraBold-boldItalic.fntdata"/><Relationship Id="rId23" Type="http://schemas.openxmlformats.org/officeDocument/2006/relationships/font" Target="fonts/Poppins-italic.fntdata"/><Relationship Id="rId45" Type="http://schemas.openxmlformats.org/officeDocument/2006/relationships/font" Target="fonts/PromptExtra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mptSemiBold-bold.fntdata"/><Relationship Id="rId25" Type="http://schemas.openxmlformats.org/officeDocument/2006/relationships/font" Target="fonts/PromptSemiBold-regular.fntdata"/><Relationship Id="rId28" Type="http://schemas.openxmlformats.org/officeDocument/2006/relationships/font" Target="fonts/PromptSemiBold-boldItalic.fntdata"/><Relationship Id="rId27" Type="http://schemas.openxmlformats.org/officeDocument/2006/relationships/font" Target="fonts/PromptSemi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Light-italic.fntdata"/><Relationship Id="rId30" Type="http://schemas.openxmlformats.org/officeDocument/2006/relationships/font" Target="fonts/PoppinsLight-bold.fntdata"/><Relationship Id="rId11" Type="http://schemas.openxmlformats.org/officeDocument/2006/relationships/slide" Target="slides/slide6.xml"/><Relationship Id="rId33" Type="http://schemas.openxmlformats.org/officeDocument/2006/relationships/font" Target="fonts/PoppinsMedium-regular.fntdata"/><Relationship Id="rId10" Type="http://schemas.openxmlformats.org/officeDocument/2006/relationships/slide" Target="slides/slide5.xml"/><Relationship Id="rId32" Type="http://schemas.openxmlformats.org/officeDocument/2006/relationships/font" Target="fonts/PoppinsLight-boldItalic.fntdata"/><Relationship Id="rId13" Type="http://schemas.openxmlformats.org/officeDocument/2006/relationships/slide" Target="slides/slide8.xml"/><Relationship Id="rId35" Type="http://schemas.openxmlformats.org/officeDocument/2006/relationships/font" Target="fonts/PoppinsMedium-italic.fntdata"/><Relationship Id="rId12" Type="http://schemas.openxmlformats.org/officeDocument/2006/relationships/slide" Target="slides/slide7.xml"/><Relationship Id="rId34" Type="http://schemas.openxmlformats.org/officeDocument/2006/relationships/font" Target="fonts/PoppinsMedium-bold.fntdata"/><Relationship Id="rId15" Type="http://schemas.openxmlformats.org/officeDocument/2006/relationships/slide" Target="slides/slide10.xml"/><Relationship Id="rId37" Type="http://schemas.openxmlformats.org/officeDocument/2006/relationships/font" Target="fonts/Prompt-regular.fntdata"/><Relationship Id="rId14" Type="http://schemas.openxmlformats.org/officeDocument/2006/relationships/slide" Target="slides/slide9.xml"/><Relationship Id="rId36" Type="http://schemas.openxmlformats.org/officeDocument/2006/relationships/font" Target="fonts/PoppinsMedium-boldItalic.fntdata"/><Relationship Id="rId17" Type="http://schemas.openxmlformats.org/officeDocument/2006/relationships/font" Target="fonts/PromptMedium-regular.fntdata"/><Relationship Id="rId39" Type="http://schemas.openxmlformats.org/officeDocument/2006/relationships/font" Target="fonts/Prompt-italic.fntdata"/><Relationship Id="rId16" Type="http://schemas.openxmlformats.org/officeDocument/2006/relationships/slide" Target="slides/slide11.xml"/><Relationship Id="rId38" Type="http://schemas.openxmlformats.org/officeDocument/2006/relationships/font" Target="fonts/Prompt-bold.fntdata"/><Relationship Id="rId19" Type="http://schemas.openxmlformats.org/officeDocument/2006/relationships/font" Target="fonts/PromptMedium-italic.fntdata"/><Relationship Id="rId18" Type="http://schemas.openxmlformats.org/officeDocument/2006/relationships/font" Target="fonts/Prompt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in/maca-perez/" TargetMode="External"/><Relationship Id="rId3" Type="http://schemas.openxmlformats.org/officeDocument/2006/relationships/hyperlink" Target="mailto:macaperez@uoc.edu"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caperez.github.io/pec4_demo" TargetMode="External"/><Relationship Id="rId3" Type="http://schemas.openxmlformats.org/officeDocument/2006/relationships/hyperlink" Target="https://projects.invisionapp.com/dsm/tfm-uoc/guia-de-estilo-tfm/" TargetMode="External"/><Relationship Id="rId4" Type="http://schemas.openxmlformats.org/officeDocument/2006/relationships/hyperlink" Target="https://drive.google.com/file/d/1yWAese3lMt40ljF33psxmTDari1ri7_3/view?usp=sharing" TargetMode="External"/><Relationship Id="rId5" Type="http://schemas.openxmlformats.org/officeDocument/2006/relationships/hyperlink" Target="https://xd.adobe.com/view/eb2aae40-ac3e-4697-7b4f-3c3fa6dc2aed-9d1b/screen/eafe0c3c-c8ae-401b-9e05-13aa4d9e5ae1/"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caperez.github.io/pec4_demo" TargetMode="External"/><Relationship Id="rId3" Type="http://schemas.openxmlformats.org/officeDocument/2006/relationships/hyperlink" Target="https://macaperez.github.io/pec4_prototipos/" TargetMode="External"/><Relationship Id="rId4" Type="http://schemas.openxmlformats.org/officeDocument/2006/relationships/hyperlink" Target="https://github.com/MacaPerez/pec4_prototipo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ojects.invisionapp.com/dsm/tfm-uoc/guia-de-estilo-tf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ojects.invisionapp.com/dsm/tfm-uoc/guia-de-estilo-tf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xd.adobe.com/view/e236626f-4b02-4257-63f0-dd5e73dfe7bb-9407/screen/91ca2f9e-4da4-46ce-8ba2-34dfd021e9f2/header-php?fullscreen" TargetMode="External"/><Relationship Id="rId3" Type="http://schemas.openxmlformats.org/officeDocument/2006/relationships/hyperlink" Target="https://xd.adobe.com/view/eb2aae40-ac3e-4697-7b4f-3c3fa6dc2aed-9d1b/screen/eafe0c3c-c8ae-401b-9e05-13aa4d9e5ae1/index-php"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reativecommons.org/licenses/by-sa/3.0/es/" TargetMode="External"/><Relationship Id="rId3" Type="http://schemas.openxmlformats.org/officeDocument/2006/relationships/hyperlink" Target="http://creativecommons.org/licenses/by-nc-sa/3.0/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000">
                <a:latin typeface="Poppins"/>
                <a:ea typeface="Poppins"/>
                <a:cs typeface="Poppins"/>
                <a:sym typeface="Poppins"/>
              </a:rPr>
              <a:t>Diseño de un tema de Wordpress optimizado para el cumplimiento de los criterios de accesibilidad WCAG 2.1 y el desarrollo y validación a nivel de prototipo.</a:t>
            </a:r>
            <a:endParaRPr sz="10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c092de04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c092de04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Al igual que sucede con la accesibilidad en el espacio físico, la accesibilidad en red supone una ventaja para todo tipo de usuarios estén, o no, aquejados de discapacidad.</a:t>
            </a:r>
            <a:endParaRPr sz="1000">
              <a:solidFill>
                <a:schemeClr val="dk1"/>
              </a:solidFill>
              <a:latin typeface="Poppins"/>
              <a:ea typeface="Poppins"/>
              <a:cs typeface="Poppins"/>
              <a:sym typeface="Poppins"/>
            </a:endParaRPr>
          </a:p>
          <a:p>
            <a:pPr indent="0" lvl="0" marL="0" rtl="0" algn="just">
              <a:lnSpc>
                <a:spcPct val="150000"/>
              </a:lnSpc>
              <a:spcBef>
                <a:spcPts val="1000"/>
              </a:spcBef>
              <a:spcAft>
                <a:spcPts val="0"/>
              </a:spcAft>
              <a:buNone/>
            </a:pPr>
            <a:r>
              <a:rPr lang="es" sz="1000">
                <a:solidFill>
                  <a:schemeClr val="dk1"/>
                </a:solidFill>
                <a:latin typeface="Poppins"/>
                <a:ea typeface="Poppins"/>
                <a:cs typeface="Poppins"/>
                <a:sym typeface="Poppins"/>
              </a:rPr>
              <a:t>A la hora de diseñar un sitio se debe tener en cuenta que el usuario:</a:t>
            </a:r>
            <a:endParaRPr sz="1000">
              <a:solidFill>
                <a:schemeClr val="dk1"/>
              </a:solidFill>
              <a:latin typeface="Poppins"/>
              <a:ea typeface="Poppins"/>
              <a:cs typeface="Poppins"/>
              <a:sym typeface="Poppins"/>
            </a:endParaRPr>
          </a:p>
          <a:p>
            <a:pPr indent="-292100" lvl="0" marL="457200" rtl="0" algn="just">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Podría estar utilizando un navegador textual o por voz.</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No siempre son capaces de ver, escuchar o entender todo tipo de información.</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Podría tener dificultad para comprender un texto por el uso conceptos característicos de un determinado grupo profesional o social, o porque están en un idioma que desconoce.</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Puede presentar limitaciones en el manejo de dispositivo de entrada, o utilizar el teclado o ratón de manera distinta a la habitual.</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Podría acceder desde dispositivos antiguos que no soportan ciertas resoluciones.</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Cabe la posiblidad de que su conexión a Internet sea inestable o de poca velocidad.</a:t>
            </a:r>
            <a:endParaRPr sz="1000">
              <a:solidFill>
                <a:schemeClr val="dk1"/>
              </a:solidFill>
              <a:latin typeface="Poppins"/>
              <a:ea typeface="Poppins"/>
              <a:cs typeface="Poppins"/>
              <a:sym typeface="Poppins"/>
            </a:endParaRPr>
          </a:p>
          <a:p>
            <a:pPr indent="0" lvl="0" marL="0" rtl="0" algn="just">
              <a:lnSpc>
                <a:spcPct val="150000"/>
              </a:lnSpc>
              <a:spcBef>
                <a:spcPts val="1000"/>
              </a:spcBef>
              <a:spcAft>
                <a:spcPts val="0"/>
              </a:spcAft>
              <a:buNone/>
            </a:pPr>
            <a:r>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WordPress es una plataforma de código abierto, ampliamente conocida  y con un  62% de cuota en el mercado de los CMS</a:t>
            </a:r>
            <a:r>
              <a:rPr baseline="30000" lang="es" sz="1000">
                <a:solidFill>
                  <a:schemeClr val="dk1"/>
                </a:solidFill>
                <a:latin typeface="Poppins"/>
                <a:ea typeface="Poppins"/>
                <a:cs typeface="Poppins"/>
                <a:sym typeface="Poppins"/>
              </a:rPr>
              <a:t>[2]</a:t>
            </a:r>
            <a:r>
              <a:rPr lang="es" sz="1000">
                <a:solidFill>
                  <a:schemeClr val="dk1"/>
                </a:solidFill>
                <a:latin typeface="Poppins"/>
                <a:ea typeface="Poppins"/>
                <a:cs typeface="Poppins"/>
                <a:sym typeface="Poppins"/>
              </a:rPr>
              <a:t>. Además, está basado en PHP. Por su parte, el desarrollo del frontal queda cubierto con HTML5, CSS y JQuery  gracias a Bootstrap. Se trata de un framework bien documentado.</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Hoy en día existen herramientas que facilitan el Diseño Universal y pueden usarse en las etapas de análisis, diseño, desarrollo o mantenimiento de productos web accesibles.</a:t>
            </a:r>
            <a:endParaRPr sz="1000">
              <a:solidFill>
                <a:schemeClr val="dk1"/>
              </a:solidFill>
              <a:latin typeface="Poppins"/>
              <a:ea typeface="Poppins"/>
              <a:cs typeface="Poppins"/>
              <a:sym typeface="Poppins"/>
            </a:endParaRPr>
          </a:p>
          <a:p>
            <a:pPr indent="-292100" lvl="0" marL="457200" rtl="0" algn="just">
              <a:lnSpc>
                <a:spcPct val="150000"/>
              </a:lnSpc>
              <a:spcBef>
                <a:spcPts val="12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La accesibilidad es una pieza fundamental del Diseño Centrado en el Usuario. No tener en cuenta los posibles contextos de uso y pasar por alto la necesidad de que cualquier persona puede acceder a él, dará como resultado un producto mal diseñado.</a:t>
            </a:r>
            <a:endParaRPr sz="1000">
              <a:solidFill>
                <a:schemeClr val="dk1"/>
              </a:solidFill>
              <a:latin typeface="Poppins"/>
              <a:ea typeface="Poppins"/>
              <a:cs typeface="Poppins"/>
              <a:sym typeface="Poppins"/>
            </a:endParaRPr>
          </a:p>
          <a:p>
            <a:pPr indent="0" lvl="0" marL="457200" rtl="0" algn="just">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Para lograr la aplicación real de los criterios de accesibilidad en los proyectos, es necesario incluirla de manera </a:t>
            </a:r>
            <a:r>
              <a:rPr lang="es" sz="1000">
                <a:solidFill>
                  <a:schemeClr val="dk1"/>
                </a:solidFill>
                <a:latin typeface="Poppins"/>
                <a:ea typeface="Poppins"/>
                <a:cs typeface="Poppins"/>
                <a:sym typeface="Poppins"/>
              </a:rPr>
              <a:t>transversal</a:t>
            </a:r>
            <a:r>
              <a:rPr lang="es" sz="1000">
                <a:solidFill>
                  <a:schemeClr val="dk1"/>
                </a:solidFill>
                <a:latin typeface="Poppins"/>
                <a:ea typeface="Poppins"/>
                <a:cs typeface="Poppins"/>
                <a:sym typeface="Poppins"/>
              </a:rPr>
              <a:t> en todas las etapas del mismo. Cómo ya ocurre con los requisitos SEO, exigencias sobre rendimiento web o usabilidad, es fundamental incluir las WCAG desde las etapas más tempranas y revisarlas de manera continua.</a:t>
            </a:r>
            <a:endParaRPr sz="1000">
              <a:solidFill>
                <a:schemeClr val="dk1"/>
              </a:solidFill>
              <a:latin typeface="Poppins"/>
              <a:ea typeface="Poppins"/>
              <a:cs typeface="Poppins"/>
              <a:sym typeface="Poppins"/>
            </a:endParaRPr>
          </a:p>
          <a:p>
            <a:pPr indent="0" lvl="0" marL="457200" rtl="0" algn="just">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Creo que el mercado requiere un mayor nivel de implicación por parte de proveedores y clientes a la hora de lograr la inclusión de todo tipo de usuarios en el consumo de contenidos web.</a:t>
            </a:r>
            <a:endParaRPr sz="1000">
              <a:solidFill>
                <a:schemeClr val="dk1"/>
              </a:solidFill>
              <a:latin typeface="Poppins"/>
              <a:ea typeface="Poppins"/>
              <a:cs typeface="Poppins"/>
              <a:sym typeface="Poppins"/>
            </a:endParaRPr>
          </a:p>
          <a:p>
            <a:pPr indent="0" lvl="0" marL="457200" rtl="0" algn="just">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Opino que por encima del impacto económico que supone lograr que la web sea accesible para todos, la integración es una cuestión de</a:t>
            </a:r>
            <a:r>
              <a:rPr b="1" lang="es" sz="1000">
                <a:solidFill>
                  <a:schemeClr val="dk1"/>
                </a:solidFill>
                <a:latin typeface="Poppins"/>
                <a:ea typeface="Poppins"/>
                <a:cs typeface="Poppins"/>
                <a:sym typeface="Poppins"/>
              </a:rPr>
              <a:t> justicia y beneficio social.</a:t>
            </a:r>
            <a:endParaRPr b="1" sz="1000">
              <a:solidFill>
                <a:schemeClr val="dk1"/>
              </a:solidFill>
              <a:latin typeface="Poppins"/>
              <a:ea typeface="Poppins"/>
              <a:cs typeface="Poppins"/>
              <a:sym typeface="Poppins"/>
            </a:endParaRPr>
          </a:p>
          <a:p>
            <a:pPr indent="0" lvl="0" marL="0" rtl="0" algn="just">
              <a:lnSpc>
                <a:spcPct val="150000"/>
              </a:lnSpc>
              <a:spcBef>
                <a:spcPts val="0"/>
              </a:spcBef>
              <a:spcAft>
                <a:spcPts val="1200"/>
              </a:spcAft>
              <a:buNone/>
            </a:pPr>
            <a:r>
              <a:t/>
            </a:r>
            <a:endParaRPr sz="1000">
              <a:solidFill>
                <a:schemeClr val="dk1"/>
              </a:solidFill>
              <a:latin typeface="Poppins"/>
              <a:ea typeface="Poppins"/>
              <a:cs typeface="Poppins"/>
              <a:sym typeface="Poppi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8844f31dc9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8844f31dc9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¿Te gustaría participar?</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0"/>
              </a:spcAft>
              <a:buNone/>
            </a:pPr>
            <a:r>
              <a:rPr lang="es" sz="1000">
                <a:solidFill>
                  <a:schemeClr val="dk1"/>
                </a:solidFill>
                <a:latin typeface="Poppins"/>
                <a:ea typeface="Poppins"/>
                <a:cs typeface="Poppins"/>
                <a:sym typeface="Poppins"/>
              </a:rPr>
              <a:t>Mi perfil en Linkedin: </a:t>
            </a:r>
            <a:r>
              <a:rPr lang="es" sz="1000" u="sng">
                <a:solidFill>
                  <a:schemeClr val="hlink"/>
                </a:solidFill>
                <a:latin typeface="Poppins"/>
                <a:ea typeface="Poppins"/>
                <a:cs typeface="Poppins"/>
                <a:sym typeface="Poppins"/>
                <a:hlinkClick r:id="rId2"/>
              </a:rPr>
              <a:t>https://www.linkedin.com/in/maca-perez/</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0"/>
              </a:spcAft>
              <a:buNone/>
            </a:pPr>
            <a:r>
              <a:rPr lang="es" sz="1000">
                <a:solidFill>
                  <a:schemeClr val="dk1"/>
                </a:solidFill>
                <a:latin typeface="Poppins"/>
                <a:ea typeface="Poppins"/>
                <a:cs typeface="Poppins"/>
                <a:sym typeface="Poppins"/>
              </a:rPr>
              <a:t>Contacto por correo: </a:t>
            </a:r>
            <a:r>
              <a:rPr lang="es" sz="1000" u="sng">
                <a:solidFill>
                  <a:schemeClr val="hlink"/>
                </a:solidFill>
                <a:latin typeface="Poppins"/>
                <a:ea typeface="Poppins"/>
                <a:cs typeface="Poppins"/>
                <a:sym typeface="Poppins"/>
                <a:hlinkClick r:id="rId3"/>
              </a:rPr>
              <a:t>macaperez@uoc.edu</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0"/>
              </a:spcAft>
              <a:buNone/>
            </a:pPr>
            <a:r>
              <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1200"/>
              </a:spcAft>
              <a:buNone/>
            </a:pPr>
            <a:r>
              <a:t/>
            </a:r>
            <a:endParaRPr sz="1000">
              <a:solidFill>
                <a:schemeClr val="dk1"/>
              </a:solidFill>
              <a:latin typeface="Poppins"/>
              <a:ea typeface="Poppins"/>
              <a:cs typeface="Poppins"/>
              <a:sym typeface="Poppi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8844f31dc9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8844f31dc9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“Your most important user is blind. Half of your hits come from Google, and Google only sees what a blind user can see. If your site is not accesible, you will get fewer hits. End of story.” (Pemberton, 2005)</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0"/>
              </a:spcAft>
              <a:buNone/>
            </a:pPr>
            <a:r>
              <a:t/>
            </a:r>
            <a:endParaRPr sz="1000">
              <a:solidFill>
                <a:schemeClr val="dk1"/>
              </a:solidFill>
              <a:latin typeface="Poppins"/>
              <a:ea typeface="Poppins"/>
              <a:cs typeface="Poppins"/>
              <a:sym typeface="Poppins"/>
            </a:endParaRPr>
          </a:p>
          <a:p>
            <a:pPr indent="0" lvl="0" marL="0" rtl="0" algn="just">
              <a:lnSpc>
                <a:spcPct val="150000"/>
              </a:lnSpc>
              <a:spcBef>
                <a:spcPts val="1200"/>
              </a:spcBef>
              <a:spcAft>
                <a:spcPts val="1200"/>
              </a:spcAft>
              <a:buNone/>
            </a:pPr>
            <a:r>
              <a:t/>
            </a:r>
            <a:endParaRPr sz="1000">
              <a:solidFill>
                <a:schemeClr val="dk1"/>
              </a:solidFill>
              <a:latin typeface="Poppins"/>
              <a:ea typeface="Poppins"/>
              <a:cs typeface="Poppins"/>
              <a:sym typeface="Poppi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5c85dac1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5c85dac1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000">
                <a:latin typeface="Poppins"/>
                <a:ea typeface="Poppins"/>
                <a:cs typeface="Poppins"/>
                <a:sym typeface="Poppins"/>
              </a:rPr>
              <a:t>Mi nombre es Macarena Pérez Carrillo y a </a:t>
            </a:r>
            <a:r>
              <a:rPr lang="es" sz="1000">
                <a:latin typeface="Poppins"/>
                <a:ea typeface="Poppins"/>
                <a:cs typeface="Poppins"/>
                <a:sym typeface="Poppins"/>
              </a:rPr>
              <a:t>continuación</a:t>
            </a:r>
            <a:r>
              <a:rPr lang="es" sz="1000">
                <a:latin typeface="Poppins"/>
                <a:ea typeface="Poppins"/>
                <a:cs typeface="Poppins"/>
                <a:sym typeface="Poppins"/>
              </a:rPr>
              <a:t> quiero presentar la </a:t>
            </a:r>
            <a:r>
              <a:rPr lang="es" sz="1000">
                <a:latin typeface="Poppins"/>
                <a:ea typeface="Poppins"/>
                <a:cs typeface="Poppins"/>
                <a:sym typeface="Poppins"/>
              </a:rPr>
              <a:t>solución</a:t>
            </a:r>
            <a:r>
              <a:rPr lang="es" sz="1000">
                <a:latin typeface="Poppins"/>
                <a:ea typeface="Poppins"/>
                <a:cs typeface="Poppins"/>
                <a:sym typeface="Poppins"/>
              </a:rPr>
              <a:t> diseñada en mi TFM cuyo título es </a:t>
            </a:r>
            <a:r>
              <a:rPr lang="es" sz="1000" u="sng">
                <a:latin typeface="Poppins"/>
                <a:ea typeface="Poppins"/>
                <a:cs typeface="Poppins"/>
                <a:sym typeface="Poppins"/>
              </a:rPr>
              <a:t>Diseño de un tema de Wordpress optimizado para el cumplimiento de los criterios de accesibilidad WCAG 2.1 y el desarrollo y validación a nivel de prototipo</a:t>
            </a:r>
            <a:r>
              <a:rPr lang="es" sz="1000">
                <a:latin typeface="Poppins"/>
                <a:ea typeface="Poppins"/>
                <a:cs typeface="Poppins"/>
                <a:sym typeface="Poppins"/>
              </a:rPr>
              <a:t>.</a:t>
            </a:r>
            <a:endParaRPr sz="1000">
              <a:latin typeface="Poppins"/>
              <a:ea typeface="Poppins"/>
              <a:cs typeface="Poppins"/>
              <a:sym typeface="Poppins"/>
            </a:endParaRPr>
          </a:p>
          <a:p>
            <a:pPr indent="0" lvl="0" marL="0" rtl="0" algn="l">
              <a:spcBef>
                <a:spcPts val="0"/>
              </a:spcBef>
              <a:spcAft>
                <a:spcPts val="0"/>
              </a:spcAft>
              <a:buNone/>
            </a:pPr>
            <a:r>
              <a:t/>
            </a:r>
            <a:endParaRPr sz="1000">
              <a:latin typeface="Poppins"/>
              <a:ea typeface="Poppins"/>
              <a:cs typeface="Poppins"/>
              <a:sym typeface="Poppins"/>
            </a:endParaRPr>
          </a:p>
          <a:p>
            <a:pPr indent="-292100" lvl="0" marL="457200" rtl="0" algn="l">
              <a:spcBef>
                <a:spcPts val="0"/>
              </a:spcBef>
              <a:spcAft>
                <a:spcPts val="0"/>
              </a:spcAft>
              <a:buSzPts val="1000"/>
              <a:buFont typeface="Poppins"/>
              <a:buChar char="●"/>
            </a:pPr>
            <a:r>
              <a:rPr lang="es" sz="1000">
                <a:latin typeface="Poppins"/>
                <a:ea typeface="Poppins"/>
                <a:cs typeface="Poppins"/>
                <a:sym typeface="Poppins"/>
              </a:rPr>
              <a:t>¿QUÉ? - En primer lugar </a:t>
            </a:r>
            <a:r>
              <a:rPr lang="es" sz="1000">
                <a:latin typeface="Poppins"/>
                <a:ea typeface="Poppins"/>
                <a:cs typeface="Poppins"/>
                <a:sym typeface="Poppins"/>
              </a:rPr>
              <a:t>expondré</a:t>
            </a:r>
            <a:r>
              <a:rPr lang="es" sz="1000">
                <a:latin typeface="Poppins"/>
                <a:ea typeface="Poppins"/>
                <a:cs typeface="Poppins"/>
                <a:sym typeface="Poppins"/>
              </a:rPr>
              <a:t> la solución </a:t>
            </a:r>
            <a:endParaRPr sz="1000">
              <a:latin typeface="Poppins"/>
              <a:ea typeface="Poppins"/>
              <a:cs typeface="Poppins"/>
              <a:sym typeface="Poppins"/>
            </a:endParaRPr>
          </a:p>
          <a:p>
            <a:pPr indent="-292100" lvl="0" marL="457200" rtl="0" algn="l">
              <a:spcBef>
                <a:spcPts val="0"/>
              </a:spcBef>
              <a:spcAft>
                <a:spcPts val="0"/>
              </a:spcAft>
              <a:buSzPts val="1000"/>
              <a:buFont typeface="Poppins"/>
              <a:buChar char="●"/>
            </a:pPr>
            <a:r>
              <a:rPr lang="es" sz="1000">
                <a:latin typeface="Poppins"/>
                <a:ea typeface="Poppins"/>
                <a:cs typeface="Poppins"/>
                <a:sym typeface="Poppins"/>
              </a:rPr>
              <a:t>¿POR QUÉ? - Hablaré sobre la necesidad de aplicar la accesibilidad en los trabajos y sus beneficios a la hora de diferenciar un diseño</a:t>
            </a:r>
            <a:endParaRPr sz="1000">
              <a:latin typeface="Poppins"/>
              <a:ea typeface="Poppins"/>
              <a:cs typeface="Poppins"/>
              <a:sym typeface="Poppins"/>
            </a:endParaRPr>
          </a:p>
          <a:p>
            <a:pPr indent="-292100" lvl="0" marL="457200" rtl="0" algn="l">
              <a:spcBef>
                <a:spcPts val="0"/>
              </a:spcBef>
              <a:spcAft>
                <a:spcPts val="0"/>
              </a:spcAft>
              <a:buSzPts val="1000"/>
              <a:buFont typeface="Poppins"/>
              <a:buChar char="●"/>
            </a:pPr>
            <a:r>
              <a:rPr lang="es" sz="1000">
                <a:latin typeface="Poppins"/>
                <a:ea typeface="Poppins"/>
                <a:cs typeface="Poppins"/>
                <a:sym typeface="Poppins"/>
              </a:rPr>
              <a:t>¿</a:t>
            </a:r>
            <a:r>
              <a:rPr lang="es" sz="1000">
                <a:latin typeface="Poppins"/>
                <a:ea typeface="Poppins"/>
                <a:cs typeface="Poppins"/>
                <a:sym typeface="Poppins"/>
              </a:rPr>
              <a:t>COMO</a:t>
            </a:r>
            <a:r>
              <a:rPr lang="es" sz="1000">
                <a:latin typeface="Poppins"/>
                <a:ea typeface="Poppins"/>
                <a:cs typeface="Poppins"/>
                <a:sym typeface="Poppins"/>
              </a:rPr>
              <a:t>? - </a:t>
            </a:r>
            <a:r>
              <a:rPr lang="es" sz="1000">
                <a:latin typeface="Poppins"/>
                <a:ea typeface="Poppins"/>
                <a:cs typeface="Poppins"/>
                <a:sym typeface="Poppins"/>
              </a:rPr>
              <a:t>Cómo</a:t>
            </a:r>
            <a:r>
              <a:rPr lang="es" sz="1000">
                <a:latin typeface="Poppins"/>
                <a:ea typeface="Poppins"/>
                <a:cs typeface="Poppins"/>
                <a:sym typeface="Poppins"/>
              </a:rPr>
              <a:t> puedes utilizar y aprovechar estos conocimientos para tus propios proyectos</a:t>
            </a:r>
            <a:endParaRPr sz="1000">
              <a:latin typeface="Poppins"/>
              <a:ea typeface="Poppins"/>
              <a:cs typeface="Poppins"/>
              <a:sym typeface="Poppins"/>
            </a:endParaRPr>
          </a:p>
          <a:p>
            <a:pPr indent="-292100" lvl="0" marL="457200" rtl="0" algn="l">
              <a:spcBef>
                <a:spcPts val="0"/>
              </a:spcBef>
              <a:spcAft>
                <a:spcPts val="0"/>
              </a:spcAft>
              <a:buSzPts val="1000"/>
              <a:buFont typeface="Poppins"/>
              <a:buChar char="●"/>
            </a:pPr>
            <a:r>
              <a:rPr lang="es" sz="1000">
                <a:latin typeface="Poppins"/>
                <a:ea typeface="Poppins"/>
                <a:cs typeface="Poppins"/>
                <a:sym typeface="Poppins"/>
              </a:rPr>
              <a:t>CONCLUSIONES - Compartiré mi aprendizaje y reflexiones en relación al proceso de desarrollo de esta solución</a:t>
            </a:r>
            <a:endParaRPr sz="1000">
              <a:latin typeface="Poppins"/>
              <a:ea typeface="Poppins"/>
              <a:cs typeface="Poppins"/>
              <a:sym typeface="Poppins"/>
            </a:endParaRPr>
          </a:p>
          <a:p>
            <a:pPr indent="0" lvl="0" marL="0" rtl="0" algn="l">
              <a:spcBef>
                <a:spcPts val="0"/>
              </a:spcBef>
              <a:spcAft>
                <a:spcPts val="0"/>
              </a:spcAft>
              <a:buNone/>
            </a:pPr>
            <a:r>
              <a:t/>
            </a:r>
            <a:endParaRPr sz="1000">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75c85dac1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75c85dac1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000">
                <a:latin typeface="Poppins"/>
                <a:ea typeface="Poppins"/>
                <a:cs typeface="Poppins"/>
                <a:sym typeface="Poppins"/>
              </a:rPr>
              <a:t>El trabajo presentado pretende aportar una solución eficaz para desarrolladores y empresas, que compartan esta preocupación por la integración de todas las personas, independientemente de sus capacidades. Por tal motivo, se ha diseñado un Tema de WordPress basado en Bootstrap para la construcción de los componentes de interfaz.</a:t>
            </a:r>
            <a:endParaRPr sz="1000">
              <a:latin typeface="Poppins"/>
              <a:ea typeface="Poppins"/>
              <a:cs typeface="Poppins"/>
              <a:sym typeface="Poppins"/>
            </a:endParaRPr>
          </a:p>
          <a:p>
            <a:pPr indent="0" lvl="0" marL="0" rtl="0" algn="l">
              <a:lnSpc>
                <a:spcPct val="115000"/>
              </a:lnSpc>
              <a:spcBef>
                <a:spcPts val="0"/>
              </a:spcBef>
              <a:spcAft>
                <a:spcPts val="0"/>
              </a:spcAft>
              <a:buNone/>
            </a:pPr>
            <a:r>
              <a:t/>
            </a:r>
            <a:endParaRPr sz="1000">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Para llegar al resultado final, se realizó, en primer término, un estudio de las particularidades en la creación de Temas de WordPress, así como de las limitaciones y ventajas al usar Bootstrap. A continuación, se maquetaron prototipos en baja y alta fidelidad, y se desarrolló una parte en HTML posteriormente publicada y validada a través de herramientas automáticas  y  pruebas de usuario.</a:t>
            </a:r>
            <a:endParaRPr sz="1000">
              <a:solidFill>
                <a:schemeClr val="dk1"/>
              </a:solidFill>
              <a:latin typeface="Poppins"/>
              <a:ea typeface="Poppins"/>
              <a:cs typeface="Poppins"/>
              <a:sym typeface="Poppins"/>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La solución consta de los siguientes componentes:</a:t>
            </a:r>
            <a:endParaRPr sz="1000">
              <a:solidFill>
                <a:schemeClr val="dk1"/>
              </a:solidFill>
              <a:latin typeface="Poppins"/>
              <a:ea typeface="Poppins"/>
              <a:cs typeface="Poppins"/>
              <a:sym typeface="Poppins"/>
            </a:endParaRPr>
          </a:p>
          <a:p>
            <a:pPr indent="-292100" lvl="0" marL="457200" rtl="0" algn="just">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Análisis de cumplimiento y limitaciones de Bootstrap</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Prototipos con especificaciones de diseño</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Frontal materializado en una web DEMO y repositorio de código</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Guía de estilo</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None/>
            </a:pPr>
            <a:r>
              <a:rPr lang="es" sz="1000">
                <a:solidFill>
                  <a:schemeClr val="dk1"/>
                </a:solidFill>
                <a:latin typeface="Poppins"/>
                <a:ea typeface="Poppins"/>
                <a:cs typeface="Poppins"/>
                <a:sym typeface="Poppins"/>
              </a:rPr>
              <a:t>Cada uno de estos materiales está accesible para su uso bajo licencia CC en los siguientes enlaces:</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a:p>
          <a:p>
            <a:pPr indent="0" lvl="0" marL="0" rtl="0" algn="l">
              <a:spcBef>
                <a:spcPts val="0"/>
              </a:spcBef>
              <a:spcAft>
                <a:spcPts val="0"/>
              </a:spcAft>
              <a:buNone/>
            </a:pPr>
            <a:r>
              <a:rPr lang="es" sz="1000">
                <a:latin typeface="Poppins"/>
                <a:ea typeface="Poppins"/>
                <a:cs typeface="Poppins"/>
                <a:sym typeface="Poppins"/>
              </a:rPr>
              <a:t>Web DEMO: </a:t>
            </a:r>
            <a:r>
              <a:rPr lang="es" sz="1000" u="sng">
                <a:solidFill>
                  <a:schemeClr val="hlink"/>
                </a:solidFill>
                <a:latin typeface="Poppins"/>
                <a:ea typeface="Poppins"/>
                <a:cs typeface="Poppins"/>
                <a:sym typeface="Poppins"/>
                <a:hlinkClick r:id="rId2"/>
              </a:rPr>
              <a:t>https://macaperez.github.io/pec4_demo</a:t>
            </a:r>
            <a:endParaRPr sz="1000">
              <a:latin typeface="Poppins"/>
              <a:ea typeface="Poppins"/>
              <a:cs typeface="Poppins"/>
              <a:sym typeface="Poppins"/>
            </a:endParaRPr>
          </a:p>
          <a:p>
            <a:pPr indent="0" lvl="0" marL="0" rtl="0" algn="l">
              <a:spcBef>
                <a:spcPts val="0"/>
              </a:spcBef>
              <a:spcAft>
                <a:spcPts val="0"/>
              </a:spcAft>
              <a:buNone/>
            </a:pPr>
            <a:r>
              <a:rPr lang="es" sz="1000">
                <a:latin typeface="Poppins"/>
                <a:ea typeface="Poppins"/>
                <a:cs typeface="Poppins"/>
                <a:sym typeface="Poppins"/>
              </a:rPr>
              <a:t>Guía de Estilos: </a:t>
            </a:r>
            <a:r>
              <a:rPr lang="es" sz="1000" u="sng">
                <a:solidFill>
                  <a:schemeClr val="hlink"/>
                </a:solidFill>
                <a:latin typeface="Poppins"/>
                <a:ea typeface="Poppins"/>
                <a:cs typeface="Poppins"/>
                <a:sym typeface="Poppins"/>
                <a:hlinkClick r:id="rId3"/>
              </a:rPr>
              <a:t>https://projects.invisionapp.com/dsm/tfm-uoc/guia-de-estilo-tfm/</a:t>
            </a:r>
            <a:endParaRPr sz="1000">
              <a:latin typeface="Poppins"/>
              <a:ea typeface="Poppins"/>
              <a:cs typeface="Poppins"/>
              <a:sym typeface="Poppins"/>
            </a:endParaRPr>
          </a:p>
          <a:p>
            <a:pPr indent="0" lvl="0" marL="0" rtl="0" algn="l">
              <a:spcBef>
                <a:spcPts val="0"/>
              </a:spcBef>
              <a:spcAft>
                <a:spcPts val="0"/>
              </a:spcAft>
              <a:buNone/>
            </a:pPr>
            <a:r>
              <a:rPr lang="es" sz="1000">
                <a:latin typeface="Poppins"/>
                <a:ea typeface="Poppins"/>
                <a:cs typeface="Poppins"/>
                <a:sym typeface="Poppins"/>
              </a:rPr>
              <a:t>Tabla: </a:t>
            </a:r>
            <a:r>
              <a:rPr lang="es" sz="1000" u="sng">
                <a:solidFill>
                  <a:schemeClr val="hlink"/>
                </a:solidFill>
                <a:latin typeface="Poppins"/>
                <a:ea typeface="Poppins"/>
                <a:cs typeface="Poppins"/>
                <a:sym typeface="Poppins"/>
                <a:hlinkClick r:id="rId4"/>
              </a:rPr>
              <a:t>https://drive.google.com/file/d/1yWAese3lMt40ljF33psxmTDari1ri7_3/view?usp=sharing</a:t>
            </a:r>
            <a:endParaRPr sz="1000">
              <a:latin typeface="Poppins"/>
              <a:ea typeface="Poppins"/>
              <a:cs typeface="Poppins"/>
              <a:sym typeface="Poppins"/>
            </a:endParaRPr>
          </a:p>
          <a:p>
            <a:pPr indent="0" lvl="0" marL="0" rtl="0" algn="l">
              <a:spcBef>
                <a:spcPts val="0"/>
              </a:spcBef>
              <a:spcAft>
                <a:spcPts val="0"/>
              </a:spcAft>
              <a:buNone/>
            </a:pPr>
            <a:r>
              <a:rPr lang="es" sz="1000">
                <a:latin typeface="Poppins"/>
                <a:ea typeface="Poppins"/>
                <a:cs typeface="Poppins"/>
                <a:sym typeface="Poppins"/>
              </a:rPr>
              <a:t>Prototipos: </a:t>
            </a:r>
            <a:r>
              <a:rPr lang="es" sz="1000" u="sng">
                <a:solidFill>
                  <a:schemeClr val="hlink"/>
                </a:solidFill>
                <a:latin typeface="Poppins"/>
                <a:ea typeface="Poppins"/>
                <a:cs typeface="Poppins"/>
                <a:sym typeface="Poppins"/>
                <a:hlinkClick r:id="rId5"/>
              </a:rPr>
              <a:t>https://xd.adobe.com/view/eb2aae40-ac3e-4697-7b4f-3c3fa6dc2aed-9d1b/screen/eafe0c3c-c8ae-401b-9e05-13aa4d9e5ae1/</a:t>
            </a:r>
            <a:endParaRPr sz="1000">
              <a:latin typeface="Poppins"/>
              <a:ea typeface="Poppins"/>
              <a:cs typeface="Poppins"/>
              <a:sym typeface="Poppins"/>
            </a:endParaRPr>
          </a:p>
          <a:p>
            <a:pPr indent="0" lvl="0" marL="0" rtl="0" algn="just">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8844f31dc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8844f31dc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Gracias a UOC Boilerplate</a:t>
            </a:r>
            <a:r>
              <a:rPr baseline="30000" lang="es" sz="1000">
                <a:solidFill>
                  <a:schemeClr val="dk1"/>
                </a:solidFill>
                <a:latin typeface="Poppins"/>
                <a:ea typeface="Poppins"/>
                <a:cs typeface="Poppins"/>
                <a:sym typeface="Poppins"/>
              </a:rPr>
              <a:t>[44]</a:t>
            </a:r>
            <a:r>
              <a:rPr lang="es" sz="1000">
                <a:solidFill>
                  <a:schemeClr val="dk1"/>
                </a:solidFill>
                <a:latin typeface="Poppins"/>
                <a:ea typeface="Poppins"/>
                <a:cs typeface="Poppins"/>
                <a:sym typeface="Poppins"/>
              </a:rPr>
              <a:t>, un conjunto de herramientas y una plantilla de inicio para el desarrollo front-end moderno diseñada por Jordi Tarrida, se hace posible producción  ágil y controlada de los prototipos en HTML.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La web desarrollada no llega a recrear el Tema completo pero si contiene una página índice donde aparecen listadas ocho noticias. Todas ellas son visitables y contienen imágenes y textos de relleno.</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292100" lvl="0" marL="457200" rtl="0" algn="l">
              <a:spcBef>
                <a:spcPts val="0"/>
              </a:spcBef>
              <a:spcAft>
                <a:spcPts val="0"/>
              </a:spcAft>
              <a:buSzPts val="1000"/>
              <a:buFont typeface="Poppins"/>
              <a:buChar char="●"/>
            </a:pPr>
            <a:r>
              <a:rPr lang="es" sz="1000">
                <a:solidFill>
                  <a:schemeClr val="dk1"/>
                </a:solidFill>
                <a:latin typeface="Poppins"/>
                <a:ea typeface="Poppins"/>
                <a:cs typeface="Poppins"/>
                <a:sym typeface="Poppins"/>
              </a:rPr>
              <a:t>Enlace a la </a:t>
            </a:r>
            <a:r>
              <a:rPr lang="es" sz="1000">
                <a:solidFill>
                  <a:schemeClr val="dk1"/>
                </a:solidFill>
                <a:latin typeface="Poppins"/>
                <a:ea typeface="Poppins"/>
                <a:cs typeface="Poppins"/>
                <a:sym typeface="Poppins"/>
              </a:rPr>
              <a:t>Web DEMO: </a:t>
            </a:r>
            <a:r>
              <a:rPr lang="es" sz="1000" u="sng">
                <a:solidFill>
                  <a:schemeClr val="hlink"/>
                </a:solidFill>
                <a:latin typeface="Poppins"/>
                <a:ea typeface="Poppins"/>
                <a:cs typeface="Poppins"/>
                <a:sym typeface="Poppins"/>
                <a:hlinkClick r:id="rId2"/>
              </a:rPr>
              <a:t>https://macaperez.github.io/pec4_demo</a:t>
            </a:r>
            <a:endParaRPr sz="1000">
              <a:latin typeface="Poppins"/>
              <a:ea typeface="Poppins"/>
              <a:cs typeface="Poppins"/>
              <a:sym typeface="Poppins"/>
            </a:endParaRPr>
          </a:p>
          <a:p>
            <a:pPr indent="-292100" lvl="0" marL="457200" rtl="0" algn="l">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README: </a:t>
            </a:r>
            <a:r>
              <a:rPr lang="es" sz="1000" u="sng">
                <a:solidFill>
                  <a:schemeClr val="hlink"/>
                </a:solidFill>
                <a:latin typeface="Poppins"/>
                <a:ea typeface="Poppins"/>
                <a:cs typeface="Poppins"/>
                <a:sym typeface="Poppins"/>
                <a:hlinkClick r:id="rId3"/>
              </a:rPr>
              <a:t>https://macaperez.github.io/pec4_prototipos/</a:t>
            </a:r>
            <a:endParaRPr sz="1000">
              <a:solidFill>
                <a:schemeClr val="dk1"/>
              </a:solidFill>
              <a:latin typeface="Poppins"/>
              <a:ea typeface="Poppins"/>
              <a:cs typeface="Poppins"/>
              <a:sym typeface="Poppins"/>
            </a:endParaRPr>
          </a:p>
          <a:p>
            <a:pPr indent="-292100" lvl="0" marL="457200" rtl="0" algn="l">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Repositorio completo: </a:t>
            </a:r>
            <a:r>
              <a:rPr lang="es" sz="1000" u="sng">
                <a:solidFill>
                  <a:schemeClr val="hlink"/>
                </a:solidFill>
                <a:latin typeface="Poppins"/>
                <a:ea typeface="Poppins"/>
                <a:cs typeface="Poppins"/>
                <a:sym typeface="Poppins"/>
                <a:hlinkClick r:id="rId4"/>
              </a:rPr>
              <a:t>https://github.com/MacaPerez/pec4_prototipos</a:t>
            </a:r>
            <a:endParaRPr sz="1000">
              <a:latin typeface="Poppins"/>
              <a:ea typeface="Poppins"/>
              <a:cs typeface="Poppins"/>
              <a:sym typeface="Poppi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8844f31dc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8844f31dc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1"/>
                </a:solidFill>
                <a:latin typeface="Poppins"/>
                <a:ea typeface="Poppins"/>
                <a:cs typeface="Poppins"/>
                <a:sym typeface="Poppins"/>
              </a:rPr>
              <a:t>En la Guía detallan especificaciones para el correcto uso de los estilos del Tema diseñado.</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s" sz="1000">
                <a:solidFill>
                  <a:schemeClr val="dk1"/>
                </a:solidFill>
                <a:latin typeface="Poppins"/>
                <a:ea typeface="Poppins"/>
                <a:cs typeface="Poppins"/>
                <a:sym typeface="Poppins"/>
              </a:rPr>
              <a:t>Lo que se pretende es facilitar la comprensión y aplicación de criterios de accesibilidad en futuros diseños basados en Bootstrap.</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Colores:</a:t>
            </a:r>
            <a:r>
              <a:rPr lang="es" sz="1000">
                <a:solidFill>
                  <a:schemeClr val="dk1"/>
                </a:solidFill>
                <a:latin typeface="Poppins"/>
                <a:ea typeface="Poppins"/>
                <a:cs typeface="Poppins"/>
                <a:sym typeface="Poppins"/>
              </a:rPr>
              <a:t> Se añade una serie de pautas que permitirán hacer uso de los elementos de color garantizando el contraste mínimo requerido.</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Estilos de texto</a:t>
            </a:r>
            <a:r>
              <a:rPr lang="es" sz="1000">
                <a:solidFill>
                  <a:schemeClr val="dk1"/>
                </a:solidFill>
                <a:latin typeface="Poppins"/>
                <a:ea typeface="Poppins"/>
                <a:cs typeface="Poppins"/>
                <a:sym typeface="Poppins"/>
              </a:rPr>
              <a:t>: Bootstrap v4.3 trabaja con tamaños de letra responsivos así como unidades de medida relativas (rem y em). Todo esto garantiza que el texto se escale de forma proporcional en diferentes dispositivos y ventanas gráficas.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Iconografía:</a:t>
            </a:r>
            <a:r>
              <a:rPr lang="es" sz="1000">
                <a:solidFill>
                  <a:schemeClr val="dk1"/>
                </a:solidFill>
                <a:latin typeface="Poppins"/>
                <a:ea typeface="Poppins"/>
                <a:cs typeface="Poppins"/>
                <a:sym typeface="Poppins"/>
              </a:rPr>
              <a:t> Se tiene en cuenta el carácter decorativo o semántico de estos elementos que, a pesar de ir envueltos con la etiqueta HTML &lt;i&gt;&lt;/i&gt; añaden en cada caso la información necesaria de manera accesible.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b="1" lang="es" sz="1000">
                <a:solidFill>
                  <a:schemeClr val="dk1"/>
                </a:solidFill>
                <a:latin typeface="Poppins"/>
                <a:ea typeface="Poppins"/>
                <a:cs typeface="Poppins"/>
                <a:sym typeface="Poppins"/>
              </a:rPr>
              <a:t>Fuente del Tema</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s" sz="1000">
                <a:solidFill>
                  <a:schemeClr val="dk1"/>
                </a:solidFill>
                <a:latin typeface="Poppins"/>
                <a:ea typeface="Poppins"/>
                <a:cs typeface="Poppins"/>
                <a:sym typeface="Poppins"/>
              </a:rPr>
              <a:t>Enlace a la Guía: </a:t>
            </a:r>
            <a:r>
              <a:rPr lang="es" sz="1000" u="sng">
                <a:solidFill>
                  <a:schemeClr val="hlink"/>
                </a:solidFill>
                <a:latin typeface="Poppins"/>
                <a:ea typeface="Poppins"/>
                <a:cs typeface="Poppins"/>
                <a:sym typeface="Poppins"/>
                <a:hlinkClick r:id="rId2"/>
              </a:rPr>
              <a:t>https://projects.invisionapp.com/dsm/tfm-uoc/guia-de-estilo-tfm</a:t>
            </a:r>
            <a:endParaRPr sz="1000">
              <a:latin typeface="Poppins"/>
              <a:ea typeface="Poppins"/>
              <a:cs typeface="Poppins"/>
              <a:sym typeface="Poppi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8844f31dc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844f31dc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1"/>
                </a:solidFill>
                <a:latin typeface="Poppins"/>
                <a:ea typeface="Poppins"/>
                <a:cs typeface="Poppins"/>
                <a:sym typeface="Poppins"/>
              </a:rPr>
              <a:t>En la Guía detallan especificaciones para el correcto uso de los estilos del Tema diseñado.</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s" sz="1000">
                <a:solidFill>
                  <a:schemeClr val="dk1"/>
                </a:solidFill>
                <a:latin typeface="Poppins"/>
                <a:ea typeface="Poppins"/>
                <a:cs typeface="Poppins"/>
                <a:sym typeface="Poppins"/>
              </a:rPr>
              <a:t>Lo que se pretende es facilitar la comprensión y aplicación de criterios de accesibilidad en futuros diseños basados en Bootstrap.</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Colores:</a:t>
            </a:r>
            <a:r>
              <a:rPr lang="es" sz="1000">
                <a:solidFill>
                  <a:schemeClr val="dk1"/>
                </a:solidFill>
                <a:latin typeface="Poppins"/>
                <a:ea typeface="Poppins"/>
                <a:cs typeface="Poppins"/>
                <a:sym typeface="Poppins"/>
              </a:rPr>
              <a:t> Se añade una serie de pautas que permitirán hacer uso de los elementos de color garantizando el contraste mínimo requerido.</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Estilos de texto</a:t>
            </a:r>
            <a:r>
              <a:rPr lang="es" sz="1000">
                <a:solidFill>
                  <a:schemeClr val="dk1"/>
                </a:solidFill>
                <a:latin typeface="Poppins"/>
                <a:ea typeface="Poppins"/>
                <a:cs typeface="Poppins"/>
                <a:sym typeface="Poppins"/>
              </a:rPr>
              <a:t>: Bootstrap v4.3 trabaja con tamaños de letra responsivos así como unidades de medida relativas (rem y em). Todo esto garantiza que el texto se escale de forma proporcional en diferentes dispositivos y ventanas gráficas.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Char char="●"/>
            </a:pPr>
            <a:r>
              <a:rPr b="1" lang="es" sz="1000">
                <a:solidFill>
                  <a:schemeClr val="dk1"/>
                </a:solidFill>
                <a:latin typeface="Poppins"/>
                <a:ea typeface="Poppins"/>
                <a:cs typeface="Poppins"/>
                <a:sym typeface="Poppins"/>
              </a:rPr>
              <a:t>Iconografía:</a:t>
            </a:r>
            <a:r>
              <a:rPr lang="es" sz="1000">
                <a:solidFill>
                  <a:schemeClr val="dk1"/>
                </a:solidFill>
                <a:latin typeface="Poppins"/>
                <a:ea typeface="Poppins"/>
                <a:cs typeface="Poppins"/>
                <a:sym typeface="Poppins"/>
              </a:rPr>
              <a:t> Se tiene en cuenta el </a:t>
            </a:r>
            <a:r>
              <a:rPr lang="es" sz="1000">
                <a:solidFill>
                  <a:schemeClr val="dk1"/>
                </a:solidFill>
                <a:latin typeface="Poppins"/>
                <a:ea typeface="Poppins"/>
                <a:cs typeface="Poppins"/>
                <a:sym typeface="Poppins"/>
              </a:rPr>
              <a:t>carácter</a:t>
            </a:r>
            <a:r>
              <a:rPr lang="es" sz="1000">
                <a:solidFill>
                  <a:schemeClr val="dk1"/>
                </a:solidFill>
                <a:latin typeface="Poppins"/>
                <a:ea typeface="Poppins"/>
                <a:cs typeface="Poppins"/>
                <a:sym typeface="Poppins"/>
              </a:rPr>
              <a:t> decorativo o semántico de estos elementos que, a pesar de ir envueltos con la etiqueta HTML &lt;i&gt;&lt;/i&gt; añaden en cada caso la información necesaria de manera accesible.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b="1" lang="es" sz="1000">
                <a:solidFill>
                  <a:schemeClr val="dk1"/>
                </a:solidFill>
                <a:latin typeface="Poppins"/>
                <a:ea typeface="Poppins"/>
                <a:cs typeface="Poppins"/>
                <a:sym typeface="Poppins"/>
              </a:rPr>
              <a:t>Fuente del Tema</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s" sz="1000">
                <a:solidFill>
                  <a:schemeClr val="dk1"/>
                </a:solidFill>
                <a:latin typeface="Poppins"/>
                <a:ea typeface="Poppins"/>
                <a:cs typeface="Poppins"/>
                <a:sym typeface="Poppins"/>
              </a:rPr>
              <a:t>Enlace a la Guía: </a:t>
            </a:r>
            <a:r>
              <a:rPr lang="es" sz="1000" u="sng">
                <a:solidFill>
                  <a:schemeClr val="hlink"/>
                </a:solidFill>
                <a:latin typeface="Poppins"/>
                <a:ea typeface="Poppins"/>
                <a:cs typeface="Poppins"/>
                <a:sym typeface="Poppins"/>
                <a:hlinkClick r:id="rId2"/>
              </a:rPr>
              <a:t>https://projects.invisionapp.com/dsm/tfm-uoc/guia-de-estilo-tfm</a:t>
            </a:r>
            <a:endParaRPr sz="1000">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8844f31dc9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844f31dc9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se aplicaron todos los requisitos de diseño para cada una de las plantillas:</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Noto Sans Symbols"/>
              <a:buChar char="●"/>
            </a:pPr>
            <a:r>
              <a:rPr lang="es" sz="1000">
                <a:solidFill>
                  <a:schemeClr val="dk1"/>
                </a:solidFill>
                <a:latin typeface="Poppins"/>
                <a:ea typeface="Poppins"/>
                <a:cs typeface="Poppins"/>
                <a:sym typeface="Poppins"/>
              </a:rPr>
              <a:t>Se localizó  una amplia y alegre  paleta de colores llamada “The Zebra's Accessible Color Palette”  orientada a diseño de productos multimedia accesibles.</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Noto Sans Symbols"/>
              <a:buChar char="●"/>
            </a:pPr>
            <a:r>
              <a:rPr lang="es" sz="1000">
                <a:solidFill>
                  <a:schemeClr val="dk1"/>
                </a:solidFill>
                <a:latin typeface="Poppins"/>
                <a:ea typeface="Poppins"/>
                <a:cs typeface="Poppins"/>
                <a:sym typeface="Poppins"/>
              </a:rPr>
              <a:t>Se realizó un estudio y selección de los colores principales orientado a la aplicación del color con variables y clases de Bootstrap.</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Noto Sans Symbols"/>
              <a:buChar char="●"/>
            </a:pPr>
            <a:r>
              <a:rPr lang="es" sz="1000">
                <a:solidFill>
                  <a:schemeClr val="dk1"/>
                </a:solidFill>
                <a:latin typeface="Poppins"/>
                <a:ea typeface="Poppins"/>
                <a:cs typeface="Poppins"/>
                <a:sym typeface="Poppins"/>
              </a:rPr>
              <a:t>Se analizó la relación entre color de texto y fondo de cada uno de ellos mediante las herramientas de Desarrollo de Google Chrome con el objetivo de garantizar, al menos, un nivel de cumplimiento AA. Concretamente se atiende al criterio 1.4.11 Contraste sin texto</a:t>
            </a:r>
            <a:r>
              <a:rPr baseline="30000" lang="es" sz="1000">
                <a:solidFill>
                  <a:schemeClr val="dk1"/>
                </a:solidFill>
                <a:latin typeface="Poppins"/>
                <a:ea typeface="Poppins"/>
                <a:cs typeface="Poppins"/>
                <a:sym typeface="Poppins"/>
              </a:rPr>
              <a:t>] </a:t>
            </a:r>
            <a:r>
              <a:rPr lang="es" sz="1000">
                <a:solidFill>
                  <a:schemeClr val="dk1"/>
                </a:solidFill>
                <a:latin typeface="Poppins"/>
                <a:ea typeface="Poppins"/>
                <a:cs typeface="Poppins"/>
                <a:sym typeface="Poppins"/>
              </a:rPr>
              <a:t>que establece un contraste mínimo de 3:1 entre los colores adyacentes de W3C.</a:t>
            </a:r>
            <a:endParaRPr sz="1000">
              <a:solidFill>
                <a:schemeClr val="dk1"/>
              </a:solidFill>
              <a:latin typeface="Poppins"/>
              <a:ea typeface="Poppins"/>
              <a:cs typeface="Poppins"/>
              <a:sym typeface="Poppins"/>
            </a:endParaRPr>
          </a:p>
          <a:p>
            <a:pPr indent="-292100" lvl="0" marL="457200" rtl="0" algn="just">
              <a:lnSpc>
                <a:spcPct val="150000"/>
              </a:lnSpc>
              <a:spcBef>
                <a:spcPts val="0"/>
              </a:spcBef>
              <a:spcAft>
                <a:spcPts val="0"/>
              </a:spcAft>
              <a:buClr>
                <a:schemeClr val="dk1"/>
              </a:buClr>
              <a:buSzPts val="1000"/>
              <a:buFont typeface="Noto Sans Symbols"/>
              <a:buChar char="●"/>
            </a:pPr>
            <a:r>
              <a:rPr lang="es" sz="1000">
                <a:solidFill>
                  <a:schemeClr val="dk1"/>
                </a:solidFill>
                <a:latin typeface="Poppins"/>
                <a:ea typeface="Poppins"/>
                <a:cs typeface="Poppins"/>
                <a:sym typeface="Poppins"/>
              </a:rPr>
              <a:t>Se maquetan las diferentes plantillas atendiendo al escalado responsivo de Bootstrap así como al uso de unidades de medida relativas, facilitando al usuario final la posibilidad de escalar el contenido a demanda. Se logra satisfacer por tanto, el Criterio de Conformidad 1.4.4: Cambiar el tamaño del texto.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s" sz="1000">
                <a:solidFill>
                  <a:schemeClr val="dk1"/>
                </a:solidFill>
                <a:latin typeface="Poppins"/>
                <a:ea typeface="Poppins"/>
                <a:cs typeface="Poppins"/>
                <a:sym typeface="Poppins"/>
              </a:rPr>
              <a:t>Todos los prototipos Hi-fi están disponibles en los siguiente enlaces:</a:t>
            </a:r>
            <a:endParaRPr sz="1000">
              <a:solidFill>
                <a:schemeClr val="dk1"/>
              </a:solidFill>
              <a:latin typeface="Poppins"/>
              <a:ea typeface="Poppins"/>
              <a:cs typeface="Poppins"/>
              <a:sym typeface="Poppins"/>
            </a:endParaRPr>
          </a:p>
          <a:p>
            <a:pPr indent="-292100" lvl="0" marL="457200" rtl="0" algn="l">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Revisión del diseño: </a:t>
            </a:r>
            <a:r>
              <a:rPr lang="es" sz="1000" u="sng">
                <a:solidFill>
                  <a:srgbClr val="1155CC"/>
                </a:solidFill>
                <a:latin typeface="Poppins"/>
                <a:ea typeface="Poppins"/>
                <a:cs typeface="Poppins"/>
                <a:sym typeface="Poppins"/>
                <a:hlinkClick r:id="rId2"/>
              </a:rPr>
              <a:t>https://xd.adobe.com/view/e236626f-4b02-4257-63f0-dd5e73dfe7bb-9407/screen/91ca2f9e-4da4-46ce-8ba2-34dfd021e9f2/header-php?fullscreen</a:t>
            </a:r>
            <a:endParaRPr sz="1000">
              <a:solidFill>
                <a:schemeClr val="dk1"/>
              </a:solidFill>
              <a:latin typeface="Poppins"/>
              <a:ea typeface="Poppins"/>
              <a:cs typeface="Poppins"/>
              <a:sym typeface="Poppins"/>
            </a:endParaRPr>
          </a:p>
          <a:p>
            <a:pPr indent="-292100" lvl="0" marL="457200" rtl="0" algn="l">
              <a:lnSpc>
                <a:spcPct val="150000"/>
              </a:lnSpc>
              <a:spcBef>
                <a:spcPts val="1000"/>
              </a:spcBef>
              <a:spcAft>
                <a:spcPts val="0"/>
              </a:spcAft>
              <a:buClr>
                <a:schemeClr val="dk1"/>
              </a:buClr>
              <a:buSzPts val="1000"/>
              <a:buFont typeface="Poppins"/>
              <a:buChar char="●"/>
            </a:pPr>
            <a:r>
              <a:rPr lang="es" sz="1000">
                <a:solidFill>
                  <a:schemeClr val="dk1"/>
                </a:solidFill>
                <a:latin typeface="Poppins"/>
                <a:ea typeface="Poppins"/>
                <a:cs typeface="Poppins"/>
                <a:sym typeface="Poppins"/>
              </a:rPr>
              <a:t>Detalles del prototipo: </a:t>
            </a:r>
            <a:r>
              <a:rPr lang="es" sz="1000" u="sng">
                <a:solidFill>
                  <a:srgbClr val="1155CC"/>
                </a:solidFill>
                <a:latin typeface="Poppins"/>
                <a:ea typeface="Poppins"/>
                <a:cs typeface="Poppins"/>
                <a:sym typeface="Poppins"/>
                <a:hlinkClick r:id="rId3"/>
              </a:rPr>
              <a:t>https://xd.adobe.com/view/eb2aae40-ac3e-4697-7b4f-3c3fa6dc2aed-9d1b/screen/eafe0c3c-c8ae-401b-9e05-13aa4d9e5ae1/index-php</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sz="1000">
              <a:solidFill>
                <a:schemeClr val="dk1"/>
              </a:solidFill>
              <a:latin typeface="Poppins"/>
              <a:ea typeface="Poppins"/>
              <a:cs typeface="Poppins"/>
              <a:sym typeface="Poppi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6c0871445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6c0871445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El proyecto presentado persigue divulgar la importancia de hacer la web más accesible y complementar la oferta de opciones dentro de la categoría del Software de apoyo.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rPr lang="es" sz="1000">
                <a:solidFill>
                  <a:schemeClr val="dk1"/>
                </a:solidFill>
                <a:latin typeface="Poppins"/>
                <a:ea typeface="Poppins"/>
                <a:cs typeface="Poppins"/>
                <a:sym typeface="Poppins"/>
              </a:rPr>
              <a:t>Tanto el producto diseñado, como la documentación asociada e él, permiten su redistribución en cualquier formato así cómo transformar y crear a partir del material, restringiendo únicamente el uso comercial de esta Memoria y sus Anexos. Deberá reconocerse adecuadamente su autoría y difundir las contribuciones bajo las mismas condiciones expuestas al principio de este documento.</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marR="56514" rtl="0" algn="just">
              <a:lnSpc>
                <a:spcPct val="150000"/>
              </a:lnSpc>
              <a:spcBef>
                <a:spcPts val="0"/>
              </a:spcBef>
              <a:spcAft>
                <a:spcPts val="0"/>
              </a:spcAft>
              <a:buClr>
                <a:schemeClr val="dk1"/>
              </a:buClr>
              <a:buSzPts val="1100"/>
              <a:buFont typeface="Arial"/>
              <a:buNone/>
            </a:pPr>
            <a:r>
              <a:rPr b="1" lang="es" sz="1000">
                <a:solidFill>
                  <a:schemeClr val="dk1"/>
                </a:solidFill>
                <a:latin typeface="Poppins"/>
                <a:ea typeface="Poppins"/>
                <a:cs typeface="Poppins"/>
                <a:sym typeface="Poppins"/>
              </a:rPr>
              <a:t>Diseño y desarrollo de prototipo: </a:t>
            </a:r>
            <a:r>
              <a:rPr lang="es" sz="1000">
                <a:solidFill>
                  <a:schemeClr val="dk1"/>
                </a:solidFill>
                <a:latin typeface="Poppins"/>
                <a:ea typeface="Poppins"/>
                <a:cs typeface="Poppins"/>
                <a:sym typeface="Poppins"/>
              </a:rPr>
              <a:t>Esta parte de la obra está sujeta a una licencia de   Reconocimiento-CompartirIgual </a:t>
            </a:r>
            <a:r>
              <a:rPr lang="es" sz="900" u="sng">
                <a:solidFill>
                  <a:srgbClr val="0000FF"/>
                </a:solidFill>
                <a:latin typeface="Poppins"/>
                <a:ea typeface="Poppins"/>
                <a:cs typeface="Poppins"/>
                <a:sym typeface="Poppins"/>
                <a:hlinkClick r:id="rId2"/>
              </a:rPr>
              <a:t>3.0 España de CreativeCommons</a:t>
            </a:r>
            <a:endParaRPr sz="1000">
              <a:solidFill>
                <a:schemeClr val="dk1"/>
              </a:solidFill>
              <a:latin typeface="Poppins"/>
              <a:ea typeface="Poppins"/>
              <a:cs typeface="Poppins"/>
              <a:sym typeface="Poppins"/>
            </a:endParaRPr>
          </a:p>
          <a:p>
            <a:pPr indent="0" lvl="0" marL="0" rtl="0" algn="just">
              <a:lnSpc>
                <a:spcPct val="150000"/>
              </a:lnSpc>
              <a:spcBef>
                <a:spcPts val="0"/>
              </a:spcBef>
              <a:spcAft>
                <a:spcPts val="0"/>
              </a:spcAft>
              <a:buClr>
                <a:schemeClr val="dk1"/>
              </a:buClr>
              <a:buSzPts val="1100"/>
              <a:buFont typeface="Arial"/>
              <a:buNone/>
            </a:pPr>
            <a:r>
              <a:rPr b="1" lang="es" sz="1000">
                <a:solidFill>
                  <a:schemeClr val="dk1"/>
                </a:solidFill>
                <a:latin typeface="Poppins"/>
                <a:ea typeface="Poppins"/>
                <a:cs typeface="Poppins"/>
                <a:sym typeface="Poppins"/>
              </a:rPr>
              <a:t>Documentación: </a:t>
            </a:r>
            <a:r>
              <a:rPr lang="es" sz="1000">
                <a:solidFill>
                  <a:schemeClr val="dk1"/>
                </a:solidFill>
                <a:latin typeface="Poppins"/>
                <a:ea typeface="Poppins"/>
                <a:cs typeface="Poppins"/>
                <a:sym typeface="Poppins"/>
              </a:rPr>
              <a:t>Esta parte de la obra está sujeta a una licencia de Reconocimiento-NoComercial-CompartirIgual </a:t>
            </a:r>
            <a:r>
              <a:rPr lang="es" sz="900" u="sng">
                <a:solidFill>
                  <a:srgbClr val="0000FF"/>
                </a:solidFill>
                <a:latin typeface="Poppins"/>
                <a:ea typeface="Poppins"/>
                <a:cs typeface="Poppins"/>
                <a:sym typeface="Poppins"/>
                <a:hlinkClick r:id="rId3"/>
              </a:rPr>
              <a:t>3.0 España de CreativeCommons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201C5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hyperlink" Target="https://www.linkedin.com/in/maca-perez/" TargetMode="External"/><Relationship Id="rId7" Type="http://schemas.openxmlformats.org/officeDocument/2006/relationships/hyperlink" Target="mailto:macaperez@uoc.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8.gif"/><Relationship Id="rId5" Type="http://schemas.openxmlformats.org/officeDocument/2006/relationships/hyperlink" Target="https://macaperez.github.io/pec4_demo" TargetMode="External"/><Relationship Id="rId6" Type="http://schemas.openxmlformats.org/officeDocument/2006/relationships/image" Target="../media/image21.gif"/><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drive.google.com/file/d/1yWAese3lMt40ljF33psxmTDari1ri7_3/view?usp=sharing" TargetMode="External"/><Relationship Id="rId9" Type="http://schemas.openxmlformats.org/officeDocument/2006/relationships/image" Target="../media/image13.png"/><Relationship Id="rId5" Type="http://schemas.openxmlformats.org/officeDocument/2006/relationships/hyperlink" Target="https://drive.google.com/file/d/1yWAese3lMt40ljF33psxmTDari1ri7_3/view?usp=sharing" TargetMode="External"/><Relationship Id="rId6" Type="http://schemas.openxmlformats.org/officeDocument/2006/relationships/hyperlink" Target="https://drive.google.com/file/d/1yWAese3lMt40ljF33psxmTDari1ri7_3/view?usp=sharing" TargetMode="External"/><Relationship Id="rId7" Type="http://schemas.openxmlformats.org/officeDocument/2006/relationships/image" Target="../media/image14.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hyperlink" Target="https://projects.invisionapp.com/dsm/tfm-uoc/guia-de-estilo-tfm/" TargetMode="External"/><Relationship Id="rId5" Type="http://schemas.openxmlformats.org/officeDocument/2006/relationships/image" Target="../media/image2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hyperlink" Target="https://xd.adobe.com/view/eb2aae40-ac3e-4697-7b4f-3c3fa6dc2aed-9d1b/screen/eafe0c3c-c8ae-401b-9e05-13aa4d9e5ae1/index-php" TargetMode="External"/><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5.png"/><Relationship Id="rId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47704" t="0"/>
          <a:stretch/>
        </p:blipFill>
        <p:spPr>
          <a:xfrm>
            <a:off x="3777250" y="0"/>
            <a:ext cx="5366751" cy="5143500"/>
          </a:xfrm>
          <a:prstGeom prst="rect">
            <a:avLst/>
          </a:prstGeom>
          <a:noFill/>
          <a:ln>
            <a:noFill/>
          </a:ln>
        </p:spPr>
      </p:pic>
      <p:sp>
        <p:nvSpPr>
          <p:cNvPr id="55" name="Google Shape;55;p13"/>
          <p:cNvSpPr txBox="1"/>
          <p:nvPr/>
        </p:nvSpPr>
        <p:spPr>
          <a:xfrm>
            <a:off x="1369725" y="1191250"/>
            <a:ext cx="6533100" cy="29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3000">
                <a:solidFill>
                  <a:schemeClr val="lt1"/>
                </a:solidFill>
                <a:latin typeface="Poppins"/>
                <a:ea typeface="Poppins"/>
                <a:cs typeface="Poppins"/>
                <a:sym typeface="Poppins"/>
              </a:rPr>
              <a:t>Diseño de un</a:t>
            </a:r>
            <a:r>
              <a:rPr b="1" lang="es" sz="3000">
                <a:solidFill>
                  <a:srgbClr val="D60246"/>
                </a:solidFill>
                <a:latin typeface="Poppins"/>
                <a:ea typeface="Poppins"/>
                <a:cs typeface="Poppins"/>
                <a:sym typeface="Poppins"/>
              </a:rPr>
              <a:t> </a:t>
            </a:r>
            <a:r>
              <a:rPr b="1" lang="es" sz="3000">
                <a:solidFill>
                  <a:srgbClr val="FE9100"/>
                </a:solidFill>
                <a:latin typeface="Poppins"/>
                <a:ea typeface="Poppins"/>
                <a:cs typeface="Poppins"/>
                <a:sym typeface="Poppins"/>
              </a:rPr>
              <a:t>tema</a:t>
            </a:r>
            <a:r>
              <a:rPr b="1" lang="es" sz="3000">
                <a:solidFill>
                  <a:schemeClr val="lt1"/>
                </a:solidFill>
                <a:latin typeface="Poppins"/>
                <a:ea typeface="Poppins"/>
                <a:cs typeface="Poppins"/>
                <a:sym typeface="Poppins"/>
              </a:rPr>
              <a:t> de </a:t>
            </a:r>
            <a:r>
              <a:rPr b="1" lang="es" sz="3000">
                <a:solidFill>
                  <a:srgbClr val="FE9100"/>
                </a:solidFill>
                <a:latin typeface="Poppins"/>
                <a:ea typeface="Poppins"/>
                <a:cs typeface="Poppins"/>
                <a:sym typeface="Poppins"/>
              </a:rPr>
              <a:t>Wordpress </a:t>
            </a:r>
            <a:r>
              <a:rPr b="1" lang="es" sz="3000">
                <a:solidFill>
                  <a:schemeClr val="lt1"/>
                </a:solidFill>
                <a:latin typeface="Poppins"/>
                <a:ea typeface="Poppins"/>
                <a:cs typeface="Poppins"/>
                <a:sym typeface="Poppins"/>
              </a:rPr>
              <a:t>optimizado para el cumplimiento de los criterios de accesibilidad </a:t>
            </a:r>
            <a:r>
              <a:rPr b="1" lang="es" sz="3000">
                <a:solidFill>
                  <a:srgbClr val="FE9100"/>
                </a:solidFill>
                <a:latin typeface="Poppins"/>
                <a:ea typeface="Poppins"/>
                <a:cs typeface="Poppins"/>
                <a:sym typeface="Poppins"/>
              </a:rPr>
              <a:t>WCAG 2.1</a:t>
            </a:r>
            <a:r>
              <a:rPr b="1" lang="es" sz="3000">
                <a:solidFill>
                  <a:schemeClr val="accent1"/>
                </a:solidFill>
                <a:latin typeface="Poppins"/>
                <a:ea typeface="Poppins"/>
                <a:cs typeface="Poppins"/>
                <a:sym typeface="Poppins"/>
              </a:rPr>
              <a:t> </a:t>
            </a:r>
            <a:r>
              <a:rPr b="1" lang="es" sz="3000">
                <a:solidFill>
                  <a:schemeClr val="lt1"/>
                </a:solidFill>
                <a:latin typeface="Poppins"/>
                <a:ea typeface="Poppins"/>
                <a:cs typeface="Poppins"/>
                <a:sym typeface="Poppins"/>
              </a:rPr>
              <a:t>y el desarrollo y validación a nivel de prototipo.</a:t>
            </a:r>
            <a:endParaRPr b="1" sz="3000">
              <a:solidFill>
                <a:schemeClr val="lt1"/>
              </a:solidFill>
              <a:latin typeface="Poppins"/>
              <a:ea typeface="Poppins"/>
              <a:cs typeface="Poppins"/>
              <a:sym typeface="Poppins"/>
            </a:endParaRPr>
          </a:p>
          <a:p>
            <a:pPr indent="0" lvl="0" marL="0" rtl="0" algn="l">
              <a:spcBef>
                <a:spcPts val="0"/>
              </a:spcBef>
              <a:spcAft>
                <a:spcPts val="0"/>
              </a:spcAft>
              <a:buNone/>
            </a:pPr>
            <a:r>
              <a:t/>
            </a:r>
            <a:endParaRPr b="1" sz="5000">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22"/>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176" name="Google Shape;176;p22"/>
          <p:cNvPicPr preferRelativeResize="0"/>
          <p:nvPr/>
        </p:nvPicPr>
        <p:blipFill>
          <a:blip r:embed="rId3">
            <a:alphaModFix/>
          </a:blip>
          <a:stretch>
            <a:fillRect/>
          </a:stretch>
        </p:blipFill>
        <p:spPr>
          <a:xfrm>
            <a:off x="5302150" y="4364225"/>
            <a:ext cx="1945326" cy="1937536"/>
          </a:xfrm>
          <a:prstGeom prst="rect">
            <a:avLst/>
          </a:prstGeom>
          <a:noFill/>
          <a:ln>
            <a:noFill/>
          </a:ln>
        </p:spPr>
      </p:pic>
      <p:sp>
        <p:nvSpPr>
          <p:cNvPr id="177" name="Google Shape;177;p22"/>
          <p:cNvSpPr/>
          <p:nvPr/>
        </p:nvSpPr>
        <p:spPr>
          <a:xfrm>
            <a:off x="-661525" y="4011313"/>
            <a:ext cx="1690200" cy="169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
          <p:cNvSpPr/>
          <p:nvPr/>
        </p:nvSpPr>
        <p:spPr>
          <a:xfrm>
            <a:off x="8563975" y="1157825"/>
            <a:ext cx="1595400" cy="1595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2"/>
          <p:cNvSpPr txBox="1"/>
          <p:nvPr/>
        </p:nvSpPr>
        <p:spPr>
          <a:xfrm>
            <a:off x="606625" y="640300"/>
            <a:ext cx="38400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¿POR QUÉ?</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80" name="Google Shape;180;p22"/>
          <p:cNvSpPr/>
          <p:nvPr/>
        </p:nvSpPr>
        <p:spPr>
          <a:xfrm>
            <a:off x="1770900" y="3351425"/>
            <a:ext cx="5143500" cy="877200"/>
          </a:xfrm>
          <a:prstGeom prst="rect">
            <a:avLst/>
          </a:prstGeom>
          <a:solidFill>
            <a:srgbClr val="201C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p22"/>
          <p:cNvCxnSpPr/>
          <p:nvPr/>
        </p:nvCxnSpPr>
        <p:spPr>
          <a:xfrm rot="10800000">
            <a:off x="4446625" y="-113250"/>
            <a:ext cx="0" cy="5370000"/>
          </a:xfrm>
          <a:prstGeom prst="straightConnector1">
            <a:avLst/>
          </a:prstGeom>
          <a:noFill/>
          <a:ln cap="flat" cmpd="sng" w="19050">
            <a:solidFill>
              <a:srgbClr val="FFFFFF"/>
            </a:solidFill>
            <a:prstDash val="solid"/>
            <a:round/>
            <a:headEnd len="med" w="med" type="none"/>
            <a:tailEnd len="med" w="med" type="none"/>
          </a:ln>
        </p:spPr>
      </p:cxnSp>
      <p:cxnSp>
        <p:nvCxnSpPr>
          <p:cNvPr id="182" name="Google Shape;182;p22"/>
          <p:cNvCxnSpPr/>
          <p:nvPr/>
        </p:nvCxnSpPr>
        <p:spPr>
          <a:xfrm rot="10800000">
            <a:off x="-74100" y="2527625"/>
            <a:ext cx="9350100" cy="0"/>
          </a:xfrm>
          <a:prstGeom prst="straightConnector1">
            <a:avLst/>
          </a:prstGeom>
          <a:noFill/>
          <a:ln cap="flat" cmpd="sng" w="19050">
            <a:solidFill>
              <a:srgbClr val="FFFFFF"/>
            </a:solidFill>
            <a:prstDash val="solid"/>
            <a:round/>
            <a:headEnd len="med" w="med" type="none"/>
            <a:tailEnd len="med" w="med" type="none"/>
          </a:ln>
        </p:spPr>
      </p:cxnSp>
      <p:sp>
        <p:nvSpPr>
          <p:cNvPr id="183" name="Google Shape;183;p22"/>
          <p:cNvSpPr txBox="1"/>
          <p:nvPr/>
        </p:nvSpPr>
        <p:spPr>
          <a:xfrm>
            <a:off x="503888" y="1257775"/>
            <a:ext cx="36090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2100">
                <a:solidFill>
                  <a:schemeClr val="lt1"/>
                </a:solidFill>
                <a:latin typeface="Poppins"/>
                <a:ea typeface="Poppins"/>
                <a:cs typeface="Poppins"/>
                <a:sym typeface="Poppins"/>
              </a:rPr>
              <a:t>Producto no accesible  = Mal diseño</a:t>
            </a:r>
            <a:endParaRPr sz="21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84" name="Google Shape;184;p22"/>
          <p:cNvSpPr txBox="1"/>
          <p:nvPr/>
        </p:nvSpPr>
        <p:spPr>
          <a:xfrm>
            <a:off x="4954975" y="1257775"/>
            <a:ext cx="3609000" cy="54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2100">
                <a:solidFill>
                  <a:schemeClr val="lt1"/>
                </a:solidFill>
                <a:latin typeface="Poppins"/>
                <a:ea typeface="Poppins"/>
                <a:cs typeface="Poppins"/>
                <a:sym typeface="Poppins"/>
              </a:rPr>
              <a:t>Debe ser integral</a:t>
            </a:r>
            <a:endParaRPr sz="21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85" name="Google Shape;185;p22"/>
          <p:cNvSpPr txBox="1"/>
          <p:nvPr/>
        </p:nvSpPr>
        <p:spPr>
          <a:xfrm>
            <a:off x="503900" y="3515975"/>
            <a:ext cx="3609000" cy="54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2100">
                <a:solidFill>
                  <a:schemeClr val="lt1"/>
                </a:solidFill>
                <a:latin typeface="Poppins"/>
                <a:ea typeface="Poppins"/>
                <a:cs typeface="Poppins"/>
                <a:sym typeface="Poppins"/>
              </a:rPr>
              <a:t>Necesidad de mercado</a:t>
            </a:r>
            <a:endParaRPr sz="21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86" name="Google Shape;186;p22"/>
          <p:cNvSpPr txBox="1"/>
          <p:nvPr/>
        </p:nvSpPr>
        <p:spPr>
          <a:xfrm>
            <a:off x="4954975" y="3515975"/>
            <a:ext cx="3609000" cy="54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s" sz="2100">
                <a:solidFill>
                  <a:schemeClr val="lt1"/>
                </a:solidFill>
                <a:latin typeface="Poppins"/>
                <a:ea typeface="Poppins"/>
                <a:cs typeface="Poppins"/>
                <a:sym typeface="Poppins"/>
              </a:rPr>
              <a:t>Beneficio social</a:t>
            </a:r>
            <a:endParaRPr sz="2100">
              <a:solidFill>
                <a:schemeClr val="lt1"/>
              </a:solidFill>
              <a:latin typeface="Poppins"/>
              <a:ea typeface="Poppins"/>
              <a:cs typeface="Poppins"/>
              <a:sym typeface="Poppins"/>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0"/>
                                        </p:tgtEl>
                                      </p:cBhvr>
                                    </p:animEffect>
                                    <p:set>
                                      <p:cBhvr>
                                        <p:cTn dur="1" fill="hold">
                                          <p:stCondLst>
                                            <p:cond delay="500"/>
                                          </p:stCondLst>
                                        </p:cTn>
                                        <p:tgtEl>
                                          <p:spTgt spid="1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9"/>
                                        </p:tgtEl>
                                      </p:cBhvr>
                                    </p:animEffect>
                                    <p:set>
                                      <p:cBhvr>
                                        <p:cTn dur="1" fill="hold">
                                          <p:stCondLst>
                                            <p:cond delay="1000"/>
                                          </p:stCondLst>
                                        </p:cTn>
                                        <p:tgtEl>
                                          <p:spTgt spid="1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500"/>
                                        <p:tgtEl>
                                          <p:spTgt spid="1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500"/>
                                        <p:tgtEl>
                                          <p:spTgt spid="1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Google Shape;191;p23"/>
          <p:cNvPicPr preferRelativeResize="0"/>
          <p:nvPr/>
        </p:nvPicPr>
        <p:blipFill rotWithShape="1">
          <a:blip r:embed="rId3">
            <a:alphaModFix/>
          </a:blip>
          <a:srcRect b="0" l="0" r="0" t="35081"/>
          <a:stretch/>
        </p:blipFill>
        <p:spPr>
          <a:xfrm>
            <a:off x="1335725" y="3"/>
            <a:ext cx="1945326" cy="1257777"/>
          </a:xfrm>
          <a:prstGeom prst="rect">
            <a:avLst/>
          </a:prstGeom>
          <a:noFill/>
          <a:ln>
            <a:noFill/>
          </a:ln>
        </p:spPr>
      </p:pic>
      <p:pic>
        <p:nvPicPr>
          <p:cNvPr id="192" name="Google Shape;192;p23"/>
          <p:cNvPicPr preferRelativeResize="0"/>
          <p:nvPr/>
        </p:nvPicPr>
        <p:blipFill rotWithShape="1">
          <a:blip r:embed="rId3">
            <a:alphaModFix/>
          </a:blip>
          <a:srcRect b="59779" l="0" r="0" t="0"/>
          <a:stretch/>
        </p:blipFill>
        <p:spPr>
          <a:xfrm>
            <a:off x="5302150" y="4364225"/>
            <a:ext cx="1945326" cy="779274"/>
          </a:xfrm>
          <a:prstGeom prst="rect">
            <a:avLst/>
          </a:prstGeom>
          <a:noFill/>
          <a:ln>
            <a:noFill/>
          </a:ln>
        </p:spPr>
      </p:pic>
      <p:sp>
        <p:nvSpPr>
          <p:cNvPr id="193" name="Google Shape;193;p23"/>
          <p:cNvSpPr/>
          <p:nvPr/>
        </p:nvSpPr>
        <p:spPr>
          <a:xfrm>
            <a:off x="-661525" y="4011313"/>
            <a:ext cx="1690200" cy="169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8563975" y="1157825"/>
            <a:ext cx="1595400" cy="1595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txBox="1"/>
          <p:nvPr/>
        </p:nvSpPr>
        <p:spPr>
          <a:xfrm>
            <a:off x="1607700" y="1818450"/>
            <a:ext cx="5928600" cy="707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s" sz="2800">
                <a:solidFill>
                  <a:schemeClr val="lt1"/>
                </a:solidFill>
                <a:latin typeface="Poppins"/>
                <a:ea typeface="Poppins"/>
                <a:cs typeface="Poppins"/>
                <a:sym typeface="Poppins"/>
              </a:rPr>
              <a:t>¿Te gustaría participar?</a:t>
            </a:r>
            <a:endParaRPr b="1" sz="37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pic>
        <p:nvPicPr>
          <p:cNvPr id="196" name="Google Shape;196;p23"/>
          <p:cNvPicPr preferRelativeResize="0"/>
          <p:nvPr/>
        </p:nvPicPr>
        <p:blipFill>
          <a:blip r:embed="rId4">
            <a:alphaModFix/>
          </a:blip>
          <a:stretch>
            <a:fillRect/>
          </a:stretch>
        </p:blipFill>
        <p:spPr>
          <a:xfrm>
            <a:off x="2567850" y="2926325"/>
            <a:ext cx="491422" cy="491422"/>
          </a:xfrm>
          <a:prstGeom prst="rect">
            <a:avLst/>
          </a:prstGeom>
          <a:noFill/>
          <a:ln>
            <a:noFill/>
          </a:ln>
        </p:spPr>
      </p:pic>
      <p:pic>
        <p:nvPicPr>
          <p:cNvPr id="197" name="Google Shape;197;p23"/>
          <p:cNvPicPr preferRelativeResize="0"/>
          <p:nvPr/>
        </p:nvPicPr>
        <p:blipFill>
          <a:blip r:embed="rId5">
            <a:alphaModFix/>
          </a:blip>
          <a:stretch>
            <a:fillRect/>
          </a:stretch>
        </p:blipFill>
        <p:spPr>
          <a:xfrm>
            <a:off x="2567850" y="3519903"/>
            <a:ext cx="491422" cy="491422"/>
          </a:xfrm>
          <a:prstGeom prst="rect">
            <a:avLst/>
          </a:prstGeom>
          <a:noFill/>
          <a:ln>
            <a:noFill/>
          </a:ln>
        </p:spPr>
      </p:pic>
      <p:sp>
        <p:nvSpPr>
          <p:cNvPr id="198" name="Google Shape;198;p23"/>
          <p:cNvSpPr txBox="1"/>
          <p:nvPr/>
        </p:nvSpPr>
        <p:spPr>
          <a:xfrm>
            <a:off x="3281050" y="2970450"/>
            <a:ext cx="3774900" cy="40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300" u="sng">
                <a:solidFill>
                  <a:srgbClr val="FE9100"/>
                </a:solidFill>
                <a:latin typeface="Poppins"/>
                <a:ea typeface="Poppins"/>
                <a:cs typeface="Poppins"/>
                <a:sym typeface="Poppins"/>
                <a:hlinkClick r:id="rId6"/>
              </a:rPr>
              <a:t>linkedin.com/in/maca-perez/</a:t>
            </a:r>
            <a:endParaRPr b="1" sz="2000">
              <a:solidFill>
                <a:srgbClr val="FE9100"/>
              </a:solidFill>
              <a:latin typeface="Poppins"/>
              <a:ea typeface="Poppins"/>
              <a:cs typeface="Poppins"/>
              <a:sym typeface="Poppins"/>
            </a:endParaRPr>
          </a:p>
          <a:p>
            <a:pPr indent="0" lvl="0" marL="0" rtl="0" algn="l">
              <a:spcBef>
                <a:spcPts val="0"/>
              </a:spcBef>
              <a:spcAft>
                <a:spcPts val="0"/>
              </a:spcAft>
              <a:buNone/>
            </a:pPr>
            <a:r>
              <a:t/>
            </a:r>
            <a:endParaRPr sz="5000">
              <a:solidFill>
                <a:srgbClr val="FE9100"/>
              </a:solidFill>
              <a:latin typeface="Prompt ExtraBold"/>
              <a:ea typeface="Prompt ExtraBold"/>
              <a:cs typeface="Prompt ExtraBold"/>
              <a:sym typeface="Prompt ExtraBold"/>
            </a:endParaRPr>
          </a:p>
        </p:txBody>
      </p:sp>
      <p:sp>
        <p:nvSpPr>
          <p:cNvPr id="199" name="Google Shape;199;p23"/>
          <p:cNvSpPr txBox="1"/>
          <p:nvPr/>
        </p:nvSpPr>
        <p:spPr>
          <a:xfrm>
            <a:off x="3281050" y="3553488"/>
            <a:ext cx="3836700" cy="40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300" u="sng">
                <a:solidFill>
                  <a:srgbClr val="FE9100"/>
                </a:solidFill>
                <a:latin typeface="Poppins"/>
                <a:ea typeface="Poppins"/>
                <a:cs typeface="Poppins"/>
                <a:sym typeface="Poppins"/>
                <a:hlinkClick r:id="rId7"/>
              </a:rPr>
              <a:t>macaperez@uoc.edu</a:t>
            </a:r>
            <a:endParaRPr b="1" sz="2000">
              <a:solidFill>
                <a:srgbClr val="FE9100"/>
              </a:solidFill>
              <a:latin typeface="Poppins"/>
              <a:ea typeface="Poppins"/>
              <a:cs typeface="Poppins"/>
              <a:sym typeface="Poppins"/>
            </a:endParaRPr>
          </a:p>
          <a:p>
            <a:pPr indent="0" lvl="0" marL="0" rtl="0" algn="l">
              <a:spcBef>
                <a:spcPts val="0"/>
              </a:spcBef>
              <a:spcAft>
                <a:spcPts val="0"/>
              </a:spcAft>
              <a:buNone/>
            </a:pPr>
            <a:r>
              <a:t/>
            </a:r>
            <a:endParaRPr sz="5000">
              <a:solidFill>
                <a:srgbClr val="FE9100"/>
              </a:solidFill>
              <a:latin typeface="Prompt ExtraBold"/>
              <a:ea typeface="Prompt ExtraBold"/>
              <a:cs typeface="Prompt ExtraBold"/>
              <a:sym typeface="Prompt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61" name="Google Shape;61;p14"/>
          <p:cNvPicPr preferRelativeResize="0"/>
          <p:nvPr/>
        </p:nvPicPr>
        <p:blipFill>
          <a:blip r:embed="rId3">
            <a:alphaModFix/>
          </a:blip>
          <a:stretch>
            <a:fillRect/>
          </a:stretch>
        </p:blipFill>
        <p:spPr>
          <a:xfrm>
            <a:off x="5302150" y="4364225"/>
            <a:ext cx="1945326" cy="1937536"/>
          </a:xfrm>
          <a:prstGeom prst="rect">
            <a:avLst/>
          </a:prstGeom>
          <a:noFill/>
          <a:ln>
            <a:noFill/>
          </a:ln>
        </p:spPr>
      </p:pic>
      <p:sp>
        <p:nvSpPr>
          <p:cNvPr id="62" name="Google Shape;62;p14"/>
          <p:cNvSpPr/>
          <p:nvPr/>
        </p:nvSpPr>
        <p:spPr>
          <a:xfrm>
            <a:off x="-661525" y="4011313"/>
            <a:ext cx="1690200" cy="169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8563975" y="1157825"/>
            <a:ext cx="1595400" cy="1595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nvSpPr>
        <p:spPr>
          <a:xfrm>
            <a:off x="1607700" y="1257775"/>
            <a:ext cx="5928600" cy="331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s" sz="2300">
                <a:solidFill>
                  <a:schemeClr val="lt1"/>
                </a:solidFill>
                <a:latin typeface="Poppins Medium"/>
                <a:ea typeface="Poppins Medium"/>
                <a:cs typeface="Poppins Medium"/>
                <a:sym typeface="Poppins Medium"/>
              </a:rPr>
              <a:t>“Your most important user is blind. Half of your hits come from Google, and Google only sees what a blind user can see. If your site is not accesible, you will get fewer hits. End of story.” </a:t>
            </a:r>
            <a:endParaRPr i="1" sz="2300">
              <a:solidFill>
                <a:schemeClr val="lt1"/>
              </a:solidFill>
              <a:latin typeface="Poppins Medium"/>
              <a:ea typeface="Poppins Medium"/>
              <a:cs typeface="Poppins Medium"/>
              <a:sym typeface="Poppins Medium"/>
            </a:endParaRPr>
          </a:p>
          <a:p>
            <a:pPr indent="0" lvl="0" marL="0" rtl="0" algn="l">
              <a:lnSpc>
                <a:spcPct val="100000"/>
              </a:lnSpc>
              <a:spcBef>
                <a:spcPts val="0"/>
              </a:spcBef>
              <a:spcAft>
                <a:spcPts val="0"/>
              </a:spcAft>
              <a:buClr>
                <a:schemeClr val="dk1"/>
              </a:buClr>
              <a:buSzPts val="1100"/>
              <a:buFont typeface="Arial"/>
              <a:buNone/>
            </a:pPr>
            <a:r>
              <a:t/>
            </a:r>
            <a:endParaRPr i="1" sz="2300">
              <a:solidFill>
                <a:schemeClr val="lt1"/>
              </a:solidFill>
              <a:latin typeface="Poppins Medium"/>
              <a:ea typeface="Poppins Medium"/>
              <a:cs typeface="Poppins Medium"/>
              <a:sym typeface="Poppins Medium"/>
            </a:endParaRPr>
          </a:p>
          <a:p>
            <a:pPr indent="0" lvl="0" marL="0" rtl="0" algn="l">
              <a:lnSpc>
                <a:spcPct val="100000"/>
              </a:lnSpc>
              <a:spcBef>
                <a:spcPts val="0"/>
              </a:spcBef>
              <a:spcAft>
                <a:spcPts val="0"/>
              </a:spcAft>
              <a:buClr>
                <a:schemeClr val="dk1"/>
              </a:buClr>
              <a:buSzPts val="1100"/>
              <a:buFont typeface="Arial"/>
              <a:buNone/>
            </a:pPr>
            <a:r>
              <a:rPr lang="es" sz="2300">
                <a:solidFill>
                  <a:schemeClr val="lt1"/>
                </a:solidFill>
                <a:latin typeface="Prompt"/>
                <a:ea typeface="Prompt"/>
                <a:cs typeface="Prompt"/>
                <a:sym typeface="Prompt"/>
              </a:rPr>
              <a:t>(Pemberton, 2005)</a:t>
            </a:r>
            <a:endParaRPr sz="2300">
              <a:solidFill>
                <a:schemeClr val="lt1"/>
              </a:solidFill>
              <a:latin typeface="Prompt"/>
              <a:ea typeface="Prompt"/>
              <a:cs typeface="Prompt"/>
              <a:sym typeface="Prompt"/>
            </a:endParaRPr>
          </a:p>
          <a:p>
            <a:pPr indent="0" lvl="0" marL="0" rtl="0" algn="l">
              <a:lnSpc>
                <a:spcPct val="100000"/>
              </a:lnSpc>
              <a:spcBef>
                <a:spcPts val="0"/>
              </a:spcBef>
              <a:spcAft>
                <a:spcPts val="0"/>
              </a:spcAft>
              <a:buClr>
                <a:schemeClr val="dk1"/>
              </a:buClr>
              <a:buSzPts val="1100"/>
              <a:buFont typeface="Arial"/>
              <a:buNone/>
            </a:pPr>
            <a:r>
              <a:t/>
            </a:r>
            <a:endParaRPr b="1" sz="37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b="1" sz="37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4"/>
                                        </p:tgtEl>
                                      </p:cBhvr>
                                    </p:animEffect>
                                    <p:set>
                                      <p:cBhvr>
                                        <p:cTn dur="1" fill="hold">
                                          <p:stCondLst>
                                            <p:cond delay="1000"/>
                                          </p:stCondLst>
                                        </p:cTn>
                                        <p:tgtEl>
                                          <p:spTgt spid="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b="38317" l="0" r="0" t="0"/>
          <a:stretch/>
        </p:blipFill>
        <p:spPr>
          <a:xfrm>
            <a:off x="4300725" y="3565454"/>
            <a:ext cx="2568599" cy="1578051"/>
          </a:xfrm>
          <a:prstGeom prst="rect">
            <a:avLst/>
          </a:prstGeom>
          <a:noFill/>
          <a:ln>
            <a:noFill/>
          </a:ln>
        </p:spPr>
      </p:pic>
      <p:pic>
        <p:nvPicPr>
          <p:cNvPr id="70" name="Google Shape;70;p15"/>
          <p:cNvPicPr preferRelativeResize="0"/>
          <p:nvPr/>
        </p:nvPicPr>
        <p:blipFill>
          <a:blip r:embed="rId4">
            <a:alphaModFix/>
          </a:blip>
          <a:stretch>
            <a:fillRect/>
          </a:stretch>
        </p:blipFill>
        <p:spPr>
          <a:xfrm>
            <a:off x="1599825" y="1120324"/>
            <a:ext cx="2466468" cy="2445126"/>
          </a:xfrm>
          <a:prstGeom prst="rect">
            <a:avLst/>
          </a:prstGeom>
          <a:noFill/>
          <a:ln>
            <a:noFill/>
          </a:ln>
        </p:spPr>
      </p:pic>
      <p:cxnSp>
        <p:nvCxnSpPr>
          <p:cNvPr id="71" name="Google Shape;71;p15"/>
          <p:cNvCxnSpPr/>
          <p:nvPr/>
        </p:nvCxnSpPr>
        <p:spPr>
          <a:xfrm rot="10800000">
            <a:off x="5173625" y="-164550"/>
            <a:ext cx="0" cy="5370000"/>
          </a:xfrm>
          <a:prstGeom prst="straightConnector1">
            <a:avLst/>
          </a:prstGeom>
          <a:noFill/>
          <a:ln cap="flat" cmpd="sng" w="19050">
            <a:solidFill>
              <a:srgbClr val="FFFFFF"/>
            </a:solidFill>
            <a:prstDash val="solid"/>
            <a:round/>
            <a:headEnd len="med" w="med" type="none"/>
            <a:tailEnd len="med" w="med" type="none"/>
          </a:ln>
        </p:spPr>
      </p:cxnSp>
      <p:grpSp>
        <p:nvGrpSpPr>
          <p:cNvPr id="72" name="Google Shape;72;p15"/>
          <p:cNvGrpSpPr/>
          <p:nvPr/>
        </p:nvGrpSpPr>
        <p:grpSpPr>
          <a:xfrm>
            <a:off x="5086025" y="259989"/>
            <a:ext cx="1945325" cy="593400"/>
            <a:chOff x="5086025" y="495475"/>
            <a:chExt cx="1945325" cy="593400"/>
          </a:xfrm>
        </p:grpSpPr>
        <p:sp>
          <p:nvSpPr>
            <p:cNvPr id="73" name="Google Shape;73;p15"/>
            <p:cNvSpPr txBox="1"/>
            <p:nvPr/>
          </p:nvSpPr>
          <p:spPr>
            <a:xfrm>
              <a:off x="5471350" y="495475"/>
              <a:ext cx="1560000" cy="59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500">
                  <a:solidFill>
                    <a:schemeClr val="lt1"/>
                  </a:solidFill>
                  <a:latin typeface="Prompt"/>
                  <a:ea typeface="Prompt"/>
                  <a:cs typeface="Prompt"/>
                  <a:sym typeface="Prompt"/>
                </a:rPr>
                <a:t>¿QUÉ?</a:t>
              </a:r>
              <a:endParaRPr b="1" sz="25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74" name="Google Shape;74;p15"/>
            <p:cNvSpPr/>
            <p:nvPr/>
          </p:nvSpPr>
          <p:spPr>
            <a:xfrm>
              <a:off x="5086025" y="704575"/>
              <a:ext cx="175200" cy="175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5"/>
          <p:cNvSpPr/>
          <p:nvPr/>
        </p:nvSpPr>
        <p:spPr>
          <a:xfrm>
            <a:off x="5086025" y="1380540"/>
            <a:ext cx="175200" cy="175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5086025" y="2291990"/>
            <a:ext cx="175200" cy="175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txBox="1"/>
          <p:nvPr/>
        </p:nvSpPr>
        <p:spPr>
          <a:xfrm>
            <a:off x="5471350" y="1171450"/>
            <a:ext cx="2233200" cy="59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500">
                <a:solidFill>
                  <a:schemeClr val="lt1"/>
                </a:solidFill>
                <a:latin typeface="Prompt"/>
                <a:ea typeface="Prompt"/>
                <a:cs typeface="Prompt"/>
                <a:sym typeface="Prompt"/>
              </a:rPr>
              <a:t>¿POR QUÉ?</a:t>
            </a:r>
            <a:endParaRPr b="1" sz="25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78" name="Google Shape;78;p15"/>
          <p:cNvSpPr txBox="1"/>
          <p:nvPr/>
        </p:nvSpPr>
        <p:spPr>
          <a:xfrm>
            <a:off x="5533328" y="2046177"/>
            <a:ext cx="1935300" cy="59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500">
                <a:solidFill>
                  <a:schemeClr val="lt1"/>
                </a:solidFill>
                <a:latin typeface="Prompt"/>
                <a:ea typeface="Prompt"/>
                <a:cs typeface="Prompt"/>
                <a:sym typeface="Prompt"/>
              </a:rPr>
              <a:t>¿CÓMO?</a:t>
            </a:r>
            <a:endParaRPr b="1" sz="25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pic>
        <p:nvPicPr>
          <p:cNvPr id="79" name="Google Shape;79;p15"/>
          <p:cNvPicPr preferRelativeResize="0"/>
          <p:nvPr/>
        </p:nvPicPr>
        <p:blipFill rotWithShape="1">
          <a:blip r:embed="rId3">
            <a:alphaModFix/>
          </a:blip>
          <a:srcRect b="6" l="0" r="0" t="31103"/>
          <a:stretch/>
        </p:blipFill>
        <p:spPr>
          <a:xfrm>
            <a:off x="0" y="3"/>
            <a:ext cx="1945326" cy="1334799"/>
          </a:xfrm>
          <a:prstGeom prst="rect">
            <a:avLst/>
          </a:prstGeom>
          <a:noFill/>
          <a:ln>
            <a:noFill/>
          </a:ln>
        </p:spPr>
      </p:pic>
      <p:grpSp>
        <p:nvGrpSpPr>
          <p:cNvPr id="80" name="Google Shape;80;p15"/>
          <p:cNvGrpSpPr/>
          <p:nvPr/>
        </p:nvGrpSpPr>
        <p:grpSpPr>
          <a:xfrm>
            <a:off x="5086025" y="3684475"/>
            <a:ext cx="3176273" cy="593400"/>
            <a:chOff x="5086025" y="3684475"/>
            <a:chExt cx="3176273" cy="593400"/>
          </a:xfrm>
        </p:grpSpPr>
        <p:sp>
          <p:nvSpPr>
            <p:cNvPr id="81" name="Google Shape;81;p15"/>
            <p:cNvSpPr/>
            <p:nvPr/>
          </p:nvSpPr>
          <p:spPr>
            <a:xfrm>
              <a:off x="5086025" y="3893565"/>
              <a:ext cx="175200" cy="175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txBox="1"/>
            <p:nvPr/>
          </p:nvSpPr>
          <p:spPr>
            <a:xfrm>
              <a:off x="5605798" y="3684475"/>
              <a:ext cx="2656500" cy="59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2500">
                  <a:solidFill>
                    <a:schemeClr val="lt1"/>
                  </a:solidFill>
                  <a:latin typeface="Prompt"/>
                  <a:ea typeface="Prompt"/>
                  <a:cs typeface="Prompt"/>
                  <a:sym typeface="Prompt"/>
                </a:rPr>
                <a:t>CONCLUSIONES</a:t>
              </a:r>
              <a:endParaRPr b="1" sz="25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grpSp>
      <p:sp>
        <p:nvSpPr>
          <p:cNvPr id="83" name="Google Shape;83;p15"/>
          <p:cNvSpPr txBox="1"/>
          <p:nvPr/>
        </p:nvSpPr>
        <p:spPr>
          <a:xfrm>
            <a:off x="1038000" y="3769950"/>
            <a:ext cx="2900700" cy="45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s" sz="1700">
                <a:solidFill>
                  <a:schemeClr val="lt1"/>
                </a:solidFill>
                <a:latin typeface="Poppins"/>
                <a:ea typeface="Poppins"/>
                <a:cs typeface="Poppins"/>
                <a:sym typeface="Poppins"/>
              </a:rPr>
              <a:t>Macarena Pérez Carrillo</a:t>
            </a:r>
            <a:endParaRPr b="1" sz="1700">
              <a:solidFill>
                <a:schemeClr val="lt1"/>
              </a:solidFill>
              <a:latin typeface="Poppins"/>
              <a:ea typeface="Poppins"/>
              <a:cs typeface="Poppins"/>
              <a:sym typeface="Poppins"/>
            </a:endParaRPr>
          </a:p>
          <a:p>
            <a:pPr indent="0" lvl="0" marL="0" rtl="0" algn="ctr">
              <a:lnSpc>
                <a:spcPct val="100000"/>
              </a:lnSpc>
              <a:spcBef>
                <a:spcPts val="0"/>
              </a:spcBef>
              <a:spcAft>
                <a:spcPts val="0"/>
              </a:spcAft>
              <a:buNone/>
            </a:pPr>
            <a:r>
              <a:t/>
            </a:r>
            <a:endParaRPr sz="1700">
              <a:solidFill>
                <a:schemeClr val="lt1"/>
              </a:solidFill>
              <a:latin typeface="Prompt Medium"/>
              <a:ea typeface="Prompt Medium"/>
              <a:cs typeface="Prompt Medium"/>
              <a:sym typeface="Prompt Medium"/>
            </a:endParaRPr>
          </a:p>
          <a:p>
            <a:pPr indent="0" lvl="0" marL="0" rtl="0" algn="ctr">
              <a:spcBef>
                <a:spcPts val="0"/>
              </a:spcBef>
              <a:spcAft>
                <a:spcPts val="0"/>
              </a:spcAft>
              <a:buNone/>
            </a:pPr>
            <a:r>
              <a:t/>
            </a:r>
            <a:endParaRPr sz="1700">
              <a:solidFill>
                <a:schemeClr val="lt1"/>
              </a:solidFill>
              <a:latin typeface="Prompt Medium"/>
              <a:ea typeface="Prompt Medium"/>
              <a:cs typeface="Prompt Medium"/>
              <a:sym typeface="Prompt Medium"/>
            </a:endParaRPr>
          </a:p>
        </p:txBody>
      </p:sp>
      <p:sp>
        <p:nvSpPr>
          <p:cNvPr id="84" name="Google Shape;84;p15"/>
          <p:cNvSpPr txBox="1"/>
          <p:nvPr/>
        </p:nvSpPr>
        <p:spPr>
          <a:xfrm>
            <a:off x="1038000" y="4219950"/>
            <a:ext cx="2900700" cy="67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1300">
                <a:solidFill>
                  <a:schemeClr val="lt1"/>
                </a:solidFill>
                <a:latin typeface="Poppins Light"/>
                <a:ea typeface="Poppins Light"/>
                <a:cs typeface="Poppins Light"/>
                <a:sym typeface="Poppins Light"/>
              </a:rPr>
              <a:t>Máster Universitario de Aplicaciones Multimedia</a:t>
            </a:r>
            <a:endParaRPr sz="1300">
              <a:solidFill>
                <a:schemeClr val="lt1"/>
              </a:solidFill>
              <a:latin typeface="Poppins Light"/>
              <a:ea typeface="Poppins Light"/>
              <a:cs typeface="Poppins Light"/>
              <a:sym typeface="Poppins Light"/>
            </a:endParaRPr>
          </a:p>
          <a:p>
            <a:pPr indent="0" lvl="0" marL="0" rtl="0" algn="ctr">
              <a:lnSpc>
                <a:spcPct val="100000"/>
              </a:lnSpc>
              <a:spcBef>
                <a:spcPts val="0"/>
              </a:spcBef>
              <a:spcAft>
                <a:spcPts val="0"/>
              </a:spcAft>
              <a:buNone/>
            </a:pPr>
            <a:r>
              <a:t/>
            </a:r>
            <a:endParaRPr sz="1700">
              <a:solidFill>
                <a:schemeClr val="lt1"/>
              </a:solidFill>
              <a:latin typeface="Prompt Medium"/>
              <a:ea typeface="Prompt Medium"/>
              <a:cs typeface="Prompt Medium"/>
              <a:sym typeface="Prompt Medium"/>
            </a:endParaRPr>
          </a:p>
          <a:p>
            <a:pPr indent="0" lvl="0" marL="0" rtl="0" algn="ctr">
              <a:spcBef>
                <a:spcPts val="0"/>
              </a:spcBef>
              <a:spcAft>
                <a:spcPts val="0"/>
              </a:spcAft>
              <a:buNone/>
            </a:pPr>
            <a:r>
              <a:t/>
            </a:r>
            <a:endParaRPr sz="1700">
              <a:solidFill>
                <a:schemeClr val="lt1"/>
              </a:solidFill>
              <a:latin typeface="Prompt Medium"/>
              <a:ea typeface="Prompt Medium"/>
              <a:cs typeface="Prompt Medium"/>
              <a:sym typeface="Prompt Medium"/>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90" name="Google Shape;90;p16"/>
          <p:cNvPicPr preferRelativeResize="0"/>
          <p:nvPr/>
        </p:nvPicPr>
        <p:blipFill>
          <a:blip r:embed="rId3">
            <a:alphaModFix/>
          </a:blip>
          <a:stretch>
            <a:fillRect/>
          </a:stretch>
        </p:blipFill>
        <p:spPr>
          <a:xfrm>
            <a:off x="5326925" y="4066775"/>
            <a:ext cx="1945326" cy="1937536"/>
          </a:xfrm>
          <a:prstGeom prst="rect">
            <a:avLst/>
          </a:prstGeom>
          <a:noFill/>
          <a:ln>
            <a:noFill/>
          </a:ln>
        </p:spPr>
      </p:pic>
      <p:sp>
        <p:nvSpPr>
          <p:cNvPr id="91" name="Google Shape;91;p16"/>
          <p:cNvSpPr txBox="1"/>
          <p:nvPr/>
        </p:nvSpPr>
        <p:spPr>
          <a:xfrm>
            <a:off x="606625" y="640300"/>
            <a:ext cx="22284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¿QUÉ?</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grpSp>
        <p:nvGrpSpPr>
          <p:cNvPr id="92" name="Google Shape;92;p16"/>
          <p:cNvGrpSpPr/>
          <p:nvPr/>
        </p:nvGrpSpPr>
        <p:grpSpPr>
          <a:xfrm>
            <a:off x="6709600" y="2063720"/>
            <a:ext cx="1945200" cy="1648587"/>
            <a:chOff x="6709600" y="2063720"/>
            <a:chExt cx="1945200" cy="1648587"/>
          </a:xfrm>
        </p:grpSpPr>
        <p:sp>
          <p:nvSpPr>
            <p:cNvPr id="93" name="Google Shape;93;p16"/>
            <p:cNvSpPr txBox="1"/>
            <p:nvPr/>
          </p:nvSpPr>
          <p:spPr>
            <a:xfrm>
              <a:off x="6709600" y="3181607"/>
              <a:ext cx="1945200" cy="530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1700">
                  <a:solidFill>
                    <a:schemeClr val="lt1"/>
                  </a:solidFill>
                  <a:latin typeface="Prompt"/>
                  <a:ea typeface="Prompt"/>
                  <a:cs typeface="Prompt"/>
                  <a:sym typeface="Prompt"/>
                </a:rPr>
                <a:t>Prototipos Hi-fi</a:t>
              </a:r>
              <a:endParaRPr sz="1700">
                <a:solidFill>
                  <a:schemeClr val="lt1"/>
                </a:solidFill>
                <a:latin typeface="Prompt"/>
                <a:ea typeface="Prompt"/>
                <a:cs typeface="Prompt"/>
                <a:sym typeface="Prompt"/>
              </a:endParaRPr>
            </a:p>
            <a:p>
              <a:pPr indent="0" lvl="0" marL="0" rtl="0" algn="ctr">
                <a:lnSpc>
                  <a:spcPct val="100000"/>
                </a:lnSpc>
                <a:spcBef>
                  <a:spcPts val="0"/>
                </a:spcBef>
                <a:spcAft>
                  <a:spcPts val="0"/>
                </a:spcAft>
                <a:buNone/>
              </a:pPr>
              <a:r>
                <a:t/>
              </a:r>
              <a:endParaRPr sz="1700">
                <a:solidFill>
                  <a:schemeClr val="lt1"/>
                </a:solidFill>
                <a:latin typeface="Prompt"/>
                <a:ea typeface="Prompt"/>
                <a:cs typeface="Prompt"/>
                <a:sym typeface="Prompt"/>
              </a:endParaRPr>
            </a:p>
            <a:p>
              <a:pPr indent="0" lvl="0" marL="0" rtl="0" algn="ctr">
                <a:spcBef>
                  <a:spcPts val="0"/>
                </a:spcBef>
                <a:spcAft>
                  <a:spcPts val="0"/>
                </a:spcAft>
                <a:buNone/>
              </a:pPr>
              <a:r>
                <a:t/>
              </a:r>
              <a:endParaRPr sz="1700">
                <a:solidFill>
                  <a:schemeClr val="lt1"/>
                </a:solidFill>
                <a:latin typeface="Prompt ExtraBold"/>
                <a:ea typeface="Prompt ExtraBold"/>
                <a:cs typeface="Prompt ExtraBold"/>
                <a:sym typeface="Prompt ExtraBold"/>
              </a:endParaRPr>
            </a:p>
          </p:txBody>
        </p:sp>
        <p:pic>
          <p:nvPicPr>
            <p:cNvPr id="94" name="Google Shape;94;p16"/>
            <p:cNvPicPr preferRelativeResize="0"/>
            <p:nvPr/>
          </p:nvPicPr>
          <p:blipFill>
            <a:blip r:embed="rId4">
              <a:alphaModFix/>
            </a:blip>
            <a:stretch>
              <a:fillRect/>
            </a:stretch>
          </p:blipFill>
          <p:spPr>
            <a:xfrm>
              <a:off x="7046590" y="2063720"/>
              <a:ext cx="1271220" cy="994862"/>
            </a:xfrm>
            <a:prstGeom prst="rect">
              <a:avLst/>
            </a:prstGeom>
            <a:noFill/>
            <a:ln>
              <a:noFill/>
            </a:ln>
          </p:spPr>
        </p:pic>
      </p:grpSp>
      <p:grpSp>
        <p:nvGrpSpPr>
          <p:cNvPr id="95" name="Google Shape;95;p16"/>
          <p:cNvGrpSpPr/>
          <p:nvPr/>
        </p:nvGrpSpPr>
        <p:grpSpPr>
          <a:xfrm>
            <a:off x="2889225" y="2074313"/>
            <a:ext cx="1733100" cy="1641675"/>
            <a:chOff x="2889225" y="2074313"/>
            <a:chExt cx="1733100" cy="1641675"/>
          </a:xfrm>
        </p:grpSpPr>
        <p:sp>
          <p:nvSpPr>
            <p:cNvPr id="96" name="Google Shape;96;p16"/>
            <p:cNvSpPr txBox="1"/>
            <p:nvPr/>
          </p:nvSpPr>
          <p:spPr>
            <a:xfrm>
              <a:off x="2889225" y="3185288"/>
              <a:ext cx="1733100" cy="530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1700">
                  <a:solidFill>
                    <a:schemeClr val="lt1"/>
                  </a:solidFill>
                  <a:latin typeface="Prompt"/>
                  <a:ea typeface="Prompt"/>
                  <a:cs typeface="Prompt"/>
                  <a:sym typeface="Prompt"/>
                </a:rPr>
                <a:t>Guía de Estilos</a:t>
              </a:r>
              <a:endParaRPr sz="1700">
                <a:solidFill>
                  <a:schemeClr val="lt1"/>
                </a:solidFill>
                <a:latin typeface="Prompt"/>
                <a:ea typeface="Prompt"/>
                <a:cs typeface="Prompt"/>
                <a:sym typeface="Prompt"/>
              </a:endParaRPr>
            </a:p>
            <a:p>
              <a:pPr indent="0" lvl="0" marL="0" rtl="0" algn="ctr">
                <a:lnSpc>
                  <a:spcPct val="100000"/>
                </a:lnSpc>
                <a:spcBef>
                  <a:spcPts val="0"/>
                </a:spcBef>
                <a:spcAft>
                  <a:spcPts val="0"/>
                </a:spcAft>
                <a:buNone/>
              </a:pPr>
              <a:r>
                <a:t/>
              </a:r>
              <a:endParaRPr sz="1700">
                <a:solidFill>
                  <a:schemeClr val="lt1"/>
                </a:solidFill>
                <a:latin typeface="Prompt"/>
                <a:ea typeface="Prompt"/>
                <a:cs typeface="Prompt"/>
                <a:sym typeface="Prompt"/>
              </a:endParaRPr>
            </a:p>
            <a:p>
              <a:pPr indent="0" lvl="0" marL="0" rtl="0" algn="ctr">
                <a:spcBef>
                  <a:spcPts val="0"/>
                </a:spcBef>
                <a:spcAft>
                  <a:spcPts val="0"/>
                </a:spcAft>
                <a:buNone/>
              </a:pPr>
              <a:r>
                <a:t/>
              </a:r>
              <a:endParaRPr sz="1700">
                <a:solidFill>
                  <a:schemeClr val="lt1"/>
                </a:solidFill>
                <a:latin typeface="Prompt ExtraBold"/>
                <a:ea typeface="Prompt ExtraBold"/>
                <a:cs typeface="Prompt ExtraBold"/>
                <a:sym typeface="Prompt ExtraBold"/>
              </a:endParaRPr>
            </a:p>
          </p:txBody>
        </p:sp>
        <p:pic>
          <p:nvPicPr>
            <p:cNvPr id="97" name="Google Shape;97;p16"/>
            <p:cNvPicPr preferRelativeResize="0"/>
            <p:nvPr/>
          </p:nvPicPr>
          <p:blipFill>
            <a:blip r:embed="rId5">
              <a:alphaModFix/>
            </a:blip>
            <a:stretch>
              <a:fillRect/>
            </a:stretch>
          </p:blipFill>
          <p:spPr>
            <a:xfrm>
              <a:off x="3120163" y="2074313"/>
              <a:ext cx="1271220" cy="994862"/>
            </a:xfrm>
            <a:prstGeom prst="rect">
              <a:avLst/>
            </a:prstGeom>
            <a:noFill/>
            <a:ln>
              <a:noFill/>
            </a:ln>
          </p:spPr>
        </p:pic>
      </p:grpSp>
      <p:grpSp>
        <p:nvGrpSpPr>
          <p:cNvPr id="98" name="Google Shape;98;p16"/>
          <p:cNvGrpSpPr/>
          <p:nvPr/>
        </p:nvGrpSpPr>
        <p:grpSpPr>
          <a:xfrm>
            <a:off x="626725" y="2074313"/>
            <a:ext cx="2016900" cy="1650887"/>
            <a:chOff x="626725" y="2074313"/>
            <a:chExt cx="2016900" cy="1650887"/>
          </a:xfrm>
        </p:grpSpPr>
        <p:sp>
          <p:nvSpPr>
            <p:cNvPr id="99" name="Google Shape;99;p16"/>
            <p:cNvSpPr txBox="1"/>
            <p:nvPr/>
          </p:nvSpPr>
          <p:spPr>
            <a:xfrm>
              <a:off x="626725" y="3194500"/>
              <a:ext cx="2016900" cy="530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1700">
                  <a:solidFill>
                    <a:schemeClr val="lt1"/>
                  </a:solidFill>
                  <a:latin typeface="Prompt"/>
                  <a:ea typeface="Prompt"/>
                  <a:cs typeface="Prompt"/>
                  <a:sym typeface="Prompt"/>
                </a:rPr>
                <a:t>Web DEMO</a:t>
              </a:r>
              <a:endParaRPr sz="1700">
                <a:solidFill>
                  <a:schemeClr val="lt1"/>
                </a:solidFill>
                <a:latin typeface="Prompt"/>
                <a:ea typeface="Prompt"/>
                <a:cs typeface="Prompt"/>
                <a:sym typeface="Prompt"/>
              </a:endParaRPr>
            </a:p>
            <a:p>
              <a:pPr indent="0" lvl="0" marL="0" rtl="0" algn="ctr">
                <a:lnSpc>
                  <a:spcPct val="100000"/>
                </a:lnSpc>
                <a:spcBef>
                  <a:spcPts val="0"/>
                </a:spcBef>
                <a:spcAft>
                  <a:spcPts val="0"/>
                </a:spcAft>
                <a:buNone/>
              </a:pPr>
              <a:r>
                <a:t/>
              </a:r>
              <a:endParaRPr sz="1700">
                <a:solidFill>
                  <a:schemeClr val="lt1"/>
                </a:solidFill>
                <a:latin typeface="Prompt"/>
                <a:ea typeface="Prompt"/>
                <a:cs typeface="Prompt"/>
                <a:sym typeface="Prompt"/>
              </a:endParaRPr>
            </a:p>
            <a:p>
              <a:pPr indent="0" lvl="0" marL="0" rtl="0" algn="ctr">
                <a:spcBef>
                  <a:spcPts val="0"/>
                </a:spcBef>
                <a:spcAft>
                  <a:spcPts val="0"/>
                </a:spcAft>
                <a:buNone/>
              </a:pPr>
              <a:r>
                <a:t/>
              </a:r>
              <a:endParaRPr sz="1700">
                <a:solidFill>
                  <a:schemeClr val="lt1"/>
                </a:solidFill>
                <a:latin typeface="Prompt ExtraBold"/>
                <a:ea typeface="Prompt ExtraBold"/>
                <a:cs typeface="Prompt ExtraBold"/>
                <a:sym typeface="Prompt ExtraBold"/>
              </a:endParaRPr>
            </a:p>
          </p:txBody>
        </p:sp>
        <p:pic>
          <p:nvPicPr>
            <p:cNvPr id="100" name="Google Shape;100;p16"/>
            <p:cNvPicPr preferRelativeResize="0"/>
            <p:nvPr/>
          </p:nvPicPr>
          <p:blipFill>
            <a:blip r:embed="rId6">
              <a:alphaModFix/>
            </a:blip>
            <a:stretch>
              <a:fillRect/>
            </a:stretch>
          </p:blipFill>
          <p:spPr>
            <a:xfrm>
              <a:off x="917525" y="2074313"/>
              <a:ext cx="1271220" cy="994862"/>
            </a:xfrm>
            <a:prstGeom prst="rect">
              <a:avLst/>
            </a:prstGeom>
            <a:noFill/>
            <a:ln>
              <a:noFill/>
            </a:ln>
          </p:spPr>
        </p:pic>
      </p:grpSp>
      <p:grpSp>
        <p:nvGrpSpPr>
          <p:cNvPr id="101" name="Google Shape;101;p16"/>
          <p:cNvGrpSpPr/>
          <p:nvPr/>
        </p:nvGrpSpPr>
        <p:grpSpPr>
          <a:xfrm>
            <a:off x="5030357" y="2074325"/>
            <a:ext cx="1271220" cy="1646275"/>
            <a:chOff x="5030357" y="2074325"/>
            <a:chExt cx="1271220" cy="1646275"/>
          </a:xfrm>
        </p:grpSpPr>
        <p:sp>
          <p:nvSpPr>
            <p:cNvPr id="102" name="Google Shape;102;p16"/>
            <p:cNvSpPr txBox="1"/>
            <p:nvPr/>
          </p:nvSpPr>
          <p:spPr>
            <a:xfrm>
              <a:off x="5100013" y="3189900"/>
              <a:ext cx="1131900" cy="530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1700">
                  <a:solidFill>
                    <a:schemeClr val="lt1"/>
                  </a:solidFill>
                  <a:latin typeface="Prompt"/>
                  <a:ea typeface="Prompt"/>
                  <a:cs typeface="Prompt"/>
                  <a:sym typeface="Prompt"/>
                </a:rPr>
                <a:t>Tabla</a:t>
              </a:r>
              <a:endParaRPr sz="1700">
                <a:solidFill>
                  <a:schemeClr val="lt1"/>
                </a:solidFill>
                <a:latin typeface="Prompt"/>
                <a:ea typeface="Prompt"/>
                <a:cs typeface="Prompt"/>
                <a:sym typeface="Prompt"/>
              </a:endParaRPr>
            </a:p>
            <a:p>
              <a:pPr indent="0" lvl="0" marL="0" rtl="0" algn="ctr">
                <a:lnSpc>
                  <a:spcPct val="100000"/>
                </a:lnSpc>
                <a:spcBef>
                  <a:spcPts val="0"/>
                </a:spcBef>
                <a:spcAft>
                  <a:spcPts val="0"/>
                </a:spcAft>
                <a:buNone/>
              </a:pPr>
              <a:r>
                <a:t/>
              </a:r>
              <a:endParaRPr sz="1700">
                <a:solidFill>
                  <a:schemeClr val="lt1"/>
                </a:solidFill>
                <a:latin typeface="Prompt"/>
                <a:ea typeface="Prompt"/>
                <a:cs typeface="Prompt"/>
                <a:sym typeface="Prompt"/>
              </a:endParaRPr>
            </a:p>
            <a:p>
              <a:pPr indent="0" lvl="0" marL="0" rtl="0" algn="ctr">
                <a:spcBef>
                  <a:spcPts val="0"/>
                </a:spcBef>
                <a:spcAft>
                  <a:spcPts val="0"/>
                </a:spcAft>
                <a:buNone/>
              </a:pPr>
              <a:r>
                <a:t/>
              </a:r>
              <a:endParaRPr sz="1700">
                <a:solidFill>
                  <a:schemeClr val="lt1"/>
                </a:solidFill>
                <a:latin typeface="Prompt ExtraBold"/>
                <a:ea typeface="Prompt ExtraBold"/>
                <a:cs typeface="Prompt ExtraBold"/>
                <a:sym typeface="Prompt ExtraBold"/>
              </a:endParaRPr>
            </a:p>
          </p:txBody>
        </p:sp>
        <p:pic>
          <p:nvPicPr>
            <p:cNvPr id="103" name="Google Shape;103;p16"/>
            <p:cNvPicPr preferRelativeResize="0"/>
            <p:nvPr/>
          </p:nvPicPr>
          <p:blipFill>
            <a:blip r:embed="rId7">
              <a:alphaModFix/>
            </a:blip>
            <a:stretch>
              <a:fillRect/>
            </a:stretch>
          </p:blipFill>
          <p:spPr>
            <a:xfrm>
              <a:off x="5030357" y="2074325"/>
              <a:ext cx="1271220" cy="994862"/>
            </a:xfrm>
            <a:prstGeom prst="rect">
              <a:avLst/>
            </a:prstGeom>
            <a:noFill/>
            <a:ln>
              <a:noFill/>
            </a:ln>
          </p:spPr>
        </p:pic>
      </p:grpSp>
      <p:pic>
        <p:nvPicPr>
          <p:cNvPr id="104" name="Google Shape;104;p16"/>
          <p:cNvPicPr preferRelativeResize="0"/>
          <p:nvPr/>
        </p:nvPicPr>
        <p:blipFill>
          <a:blip r:embed="rId8">
            <a:alphaModFix/>
          </a:blip>
          <a:stretch>
            <a:fillRect/>
          </a:stretch>
        </p:blipFill>
        <p:spPr>
          <a:xfrm>
            <a:off x="650825" y="239500"/>
            <a:ext cx="7842350" cy="46645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7"/>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110" name="Google Shape;110;p17"/>
          <p:cNvPicPr preferRelativeResize="0"/>
          <p:nvPr/>
        </p:nvPicPr>
        <p:blipFill>
          <a:blip r:embed="rId3">
            <a:alphaModFix/>
          </a:blip>
          <a:stretch>
            <a:fillRect/>
          </a:stretch>
        </p:blipFill>
        <p:spPr>
          <a:xfrm>
            <a:off x="5326925" y="4066775"/>
            <a:ext cx="1945326" cy="1937536"/>
          </a:xfrm>
          <a:prstGeom prst="rect">
            <a:avLst/>
          </a:prstGeom>
          <a:noFill/>
          <a:ln>
            <a:noFill/>
          </a:ln>
        </p:spPr>
      </p:pic>
      <p:sp>
        <p:nvSpPr>
          <p:cNvPr id="111" name="Google Shape;111;p17"/>
          <p:cNvSpPr txBox="1"/>
          <p:nvPr/>
        </p:nvSpPr>
        <p:spPr>
          <a:xfrm>
            <a:off x="606625" y="640300"/>
            <a:ext cx="21468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DEMO</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pic>
        <p:nvPicPr>
          <p:cNvPr descr="La imagen en formato GIF adjunta muestra cómo es la navegación desde interfaz de escritorio dentro de la web de demostración. Se muestra scroll desde la parte superior de la página de inicio, funcionamiento del menú desplegable &quot;Áreas de trabajo destacadas&quot; y apertura de varios post con contenido provisional. Al final de cada post visitado se descubren enlaces para ir  a la siguiente o anterior publicación." id="112" name="Google Shape;112;p17" title="Gif Navegación por la DEMO desde escritorio"/>
          <p:cNvPicPr preferRelativeResize="0"/>
          <p:nvPr/>
        </p:nvPicPr>
        <p:blipFill>
          <a:blip r:embed="rId4">
            <a:alphaModFix/>
          </a:blip>
          <a:stretch>
            <a:fillRect/>
          </a:stretch>
        </p:blipFill>
        <p:spPr>
          <a:xfrm>
            <a:off x="702650" y="1787425"/>
            <a:ext cx="5022124" cy="2812390"/>
          </a:xfrm>
          <a:prstGeom prst="rect">
            <a:avLst/>
          </a:prstGeom>
          <a:noFill/>
          <a:ln>
            <a:noFill/>
          </a:ln>
        </p:spPr>
      </p:pic>
      <p:sp>
        <p:nvSpPr>
          <p:cNvPr id="113" name="Google Shape;113;p17"/>
          <p:cNvSpPr txBox="1"/>
          <p:nvPr/>
        </p:nvSpPr>
        <p:spPr>
          <a:xfrm>
            <a:off x="2753425" y="1115925"/>
            <a:ext cx="34665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u="sng">
                <a:solidFill>
                  <a:schemeClr val="accent1"/>
                </a:solidFill>
                <a:latin typeface="Poppins SemiBold"/>
                <a:ea typeface="Poppins SemiBold"/>
                <a:cs typeface="Poppins SemiBold"/>
                <a:sym typeface="Poppins SemiBold"/>
                <a:hlinkClick r:id="rId5"/>
              </a:rPr>
              <a:t>https://macaperez.github.io/pec4_demo</a:t>
            </a:r>
            <a:endParaRPr sz="1500">
              <a:solidFill>
                <a:schemeClr val="accent1"/>
              </a:solidFill>
              <a:latin typeface="Poppins SemiBold"/>
              <a:ea typeface="Poppins SemiBold"/>
              <a:cs typeface="Poppins SemiBold"/>
              <a:sym typeface="Poppins SemiBold"/>
            </a:endParaRPr>
          </a:p>
        </p:txBody>
      </p:sp>
      <p:grpSp>
        <p:nvGrpSpPr>
          <p:cNvPr id="114" name="Google Shape;114;p17"/>
          <p:cNvGrpSpPr/>
          <p:nvPr/>
        </p:nvGrpSpPr>
        <p:grpSpPr>
          <a:xfrm>
            <a:off x="6143725" y="929896"/>
            <a:ext cx="2368048" cy="3964080"/>
            <a:chOff x="5996550" y="95700"/>
            <a:chExt cx="2777444" cy="4504125"/>
          </a:xfrm>
        </p:grpSpPr>
        <p:pic>
          <p:nvPicPr>
            <p:cNvPr id="115" name="Google Shape;115;p17"/>
            <p:cNvPicPr preferRelativeResize="0"/>
            <p:nvPr/>
          </p:nvPicPr>
          <p:blipFill>
            <a:blip r:embed="rId6">
              <a:alphaModFix/>
            </a:blip>
            <a:stretch>
              <a:fillRect/>
            </a:stretch>
          </p:blipFill>
          <p:spPr>
            <a:xfrm>
              <a:off x="6445300" y="181912"/>
              <a:ext cx="1879945" cy="4164091"/>
            </a:xfrm>
            <a:prstGeom prst="rect">
              <a:avLst/>
            </a:prstGeom>
            <a:noFill/>
            <a:ln>
              <a:noFill/>
            </a:ln>
          </p:spPr>
        </p:pic>
        <p:pic>
          <p:nvPicPr>
            <p:cNvPr id="116" name="Google Shape;116;p17"/>
            <p:cNvPicPr preferRelativeResize="0"/>
            <p:nvPr/>
          </p:nvPicPr>
          <p:blipFill>
            <a:blip r:embed="rId7">
              <a:alphaModFix/>
            </a:blip>
            <a:stretch>
              <a:fillRect/>
            </a:stretch>
          </p:blipFill>
          <p:spPr>
            <a:xfrm>
              <a:off x="5996550" y="95700"/>
              <a:ext cx="2777444" cy="4504125"/>
            </a:xfrm>
            <a:prstGeom prst="rect">
              <a:avLst/>
            </a:prstGeom>
            <a:noFill/>
            <a:ln>
              <a:noFill/>
            </a:ln>
          </p:spPr>
        </p:pic>
      </p:gr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ppt_w</p:attrName>
                                        </p:attrNameLst>
                                      </p:cBhvr>
                                      <p:tavLst>
                                        <p:tav fmla="" tm="0">
                                          <p:val>
                                            <p:strVal val="0"/>
                                          </p:val>
                                        </p:tav>
                                        <p:tav fmla="" tm="100000">
                                          <p:val>
                                            <p:strVal val="#ppt_w"/>
                                          </p:val>
                                        </p:tav>
                                      </p:tavLst>
                                    </p:anim>
                                    <p:anim calcmode="lin" valueType="num">
                                      <p:cBhvr additive="base">
                                        <p:cTn dur="1000"/>
                                        <p:tgtEl>
                                          <p:spTgt spid="11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1000"/>
                                        <p:tgtEl>
                                          <p:spTgt spid="114"/>
                                        </p:tgtEl>
                                        <p:attrNameLst>
                                          <p:attrName>ppt_w</p:attrName>
                                        </p:attrNameLst>
                                      </p:cBhvr>
                                      <p:tavLst>
                                        <p:tav fmla="" tm="0">
                                          <p:val>
                                            <p:strVal val="0"/>
                                          </p:val>
                                        </p:tav>
                                        <p:tav fmla="" tm="100000">
                                          <p:val>
                                            <p:strVal val="#ppt_w"/>
                                          </p:val>
                                        </p:tav>
                                      </p:tavLst>
                                    </p:anim>
                                    <p:anim calcmode="lin" valueType="num">
                                      <p:cBhvr additive="base">
                                        <p:cTn dur="1000"/>
                                        <p:tgtEl>
                                          <p:spTgt spid="11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1335725" y="-679750"/>
            <a:ext cx="1945326" cy="1937536"/>
          </a:xfrm>
          <a:prstGeom prst="rect">
            <a:avLst/>
          </a:prstGeom>
          <a:noFill/>
          <a:ln>
            <a:noFill/>
          </a:ln>
        </p:spPr>
      </p:pic>
      <p:sp>
        <p:nvSpPr>
          <p:cNvPr id="122" name="Google Shape;122;p18"/>
          <p:cNvSpPr txBox="1"/>
          <p:nvPr/>
        </p:nvSpPr>
        <p:spPr>
          <a:xfrm>
            <a:off x="606625" y="335500"/>
            <a:ext cx="25530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TABLA</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23" name="Google Shape;123;p18"/>
          <p:cNvSpPr txBox="1"/>
          <p:nvPr/>
        </p:nvSpPr>
        <p:spPr>
          <a:xfrm>
            <a:off x="3071825" y="811125"/>
            <a:ext cx="45909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u="sng">
                <a:solidFill>
                  <a:srgbClr val="FE9100"/>
                </a:solidFill>
                <a:hlinkClick r:id="rId4"/>
              </a:rPr>
              <a:t>Abrir la tabla en Google </a:t>
            </a:r>
            <a:r>
              <a:rPr b="1" lang="es" sz="1100" u="sng">
                <a:solidFill>
                  <a:srgbClr val="FE9100"/>
                </a:solidFill>
                <a:latin typeface="Poppins"/>
                <a:ea typeface="Poppins"/>
                <a:cs typeface="Poppins"/>
                <a:sym typeface="Poppins"/>
                <a:hlinkClick r:id="rId5"/>
              </a:rPr>
              <a:t>Sheets </a:t>
            </a:r>
            <a:r>
              <a:rPr b="1" lang="es" sz="1100" u="sng">
                <a:solidFill>
                  <a:srgbClr val="FE9100"/>
                </a:solidFill>
                <a:hlinkClick r:id="rId6"/>
              </a:rPr>
              <a:t>(solo Usuarios de la UOC)</a:t>
            </a:r>
            <a:endParaRPr b="1" sz="1500" u="sng">
              <a:solidFill>
                <a:srgbClr val="FE9100"/>
              </a:solidFill>
              <a:latin typeface="Poppins"/>
              <a:ea typeface="Poppins"/>
              <a:cs typeface="Poppins"/>
              <a:sym typeface="Poppins"/>
            </a:endParaRPr>
          </a:p>
        </p:txBody>
      </p:sp>
      <p:pic>
        <p:nvPicPr>
          <p:cNvPr id="124" name="Google Shape;124;p18"/>
          <p:cNvPicPr preferRelativeResize="0"/>
          <p:nvPr/>
        </p:nvPicPr>
        <p:blipFill>
          <a:blip r:embed="rId7">
            <a:alphaModFix/>
          </a:blip>
          <a:stretch>
            <a:fillRect/>
          </a:stretch>
        </p:blipFill>
        <p:spPr>
          <a:xfrm>
            <a:off x="7057250" y="811125"/>
            <a:ext cx="355200" cy="355200"/>
          </a:xfrm>
          <a:prstGeom prst="rect">
            <a:avLst/>
          </a:prstGeom>
          <a:noFill/>
          <a:ln>
            <a:noFill/>
          </a:ln>
        </p:spPr>
      </p:pic>
      <p:grpSp>
        <p:nvGrpSpPr>
          <p:cNvPr id="125" name="Google Shape;125;p18"/>
          <p:cNvGrpSpPr/>
          <p:nvPr/>
        </p:nvGrpSpPr>
        <p:grpSpPr>
          <a:xfrm>
            <a:off x="1361762" y="1415350"/>
            <a:ext cx="6420473" cy="3560025"/>
            <a:chOff x="1361762" y="1415350"/>
            <a:chExt cx="6420473" cy="3560025"/>
          </a:xfrm>
        </p:grpSpPr>
        <p:pic>
          <p:nvPicPr>
            <p:cNvPr descr="Tabla en formato xlsx que recoge el análisis de cumplimiento de pautas WCAG 2.1 y limitaciones de Boostrap. La tabla se divide el análisis en cuatro pestañas según los principios generales para contenidos web: perceptible, operable, comprensible y robusto." id="126" name="Google Shape;126;p18" title="Tabla"/>
            <p:cNvPicPr preferRelativeResize="0"/>
            <p:nvPr/>
          </p:nvPicPr>
          <p:blipFill>
            <a:blip r:embed="rId8">
              <a:alphaModFix/>
            </a:blip>
            <a:stretch>
              <a:fillRect/>
            </a:stretch>
          </p:blipFill>
          <p:spPr>
            <a:xfrm>
              <a:off x="1361763" y="1415350"/>
              <a:ext cx="6420473" cy="3511876"/>
            </a:xfrm>
            <a:prstGeom prst="rect">
              <a:avLst/>
            </a:prstGeom>
            <a:noFill/>
            <a:ln>
              <a:noFill/>
            </a:ln>
          </p:spPr>
        </p:pic>
        <p:pic>
          <p:nvPicPr>
            <p:cNvPr id="127" name="Google Shape;127;p18"/>
            <p:cNvPicPr preferRelativeResize="0"/>
            <p:nvPr/>
          </p:nvPicPr>
          <p:blipFill>
            <a:blip r:embed="rId9">
              <a:alphaModFix/>
            </a:blip>
            <a:stretch>
              <a:fillRect/>
            </a:stretch>
          </p:blipFill>
          <p:spPr>
            <a:xfrm>
              <a:off x="1361762" y="4764954"/>
              <a:ext cx="6420473" cy="210421"/>
            </a:xfrm>
            <a:prstGeom prst="rect">
              <a:avLst/>
            </a:prstGeom>
            <a:noFill/>
            <a:ln>
              <a:noFill/>
            </a:ln>
          </p:spPr>
        </p:pic>
      </p:gr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1000"/>
                                        <p:tgtEl>
                                          <p:spTgt spid="125"/>
                                        </p:tgtEl>
                                        <p:attrNameLst>
                                          <p:attrName>ppt_w</p:attrName>
                                        </p:attrNameLst>
                                      </p:cBhvr>
                                      <p:tavLst>
                                        <p:tav fmla="" tm="0">
                                          <p:val>
                                            <p:strVal val="0"/>
                                          </p:val>
                                        </p:tav>
                                        <p:tav fmla="" tm="100000">
                                          <p:val>
                                            <p:strVal val="#ppt_w"/>
                                          </p:val>
                                        </p:tav>
                                      </p:tavLst>
                                    </p:anim>
                                    <p:anim calcmode="lin" valueType="num">
                                      <p:cBhvr additive="base">
                                        <p:cTn dur="1000"/>
                                        <p:tgtEl>
                                          <p:spTgt spid="1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Google Shape;132;p19"/>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133" name="Google Shape;133;p19"/>
          <p:cNvPicPr preferRelativeResize="0"/>
          <p:nvPr/>
        </p:nvPicPr>
        <p:blipFill>
          <a:blip r:embed="rId3">
            <a:alphaModFix/>
          </a:blip>
          <a:stretch>
            <a:fillRect/>
          </a:stretch>
        </p:blipFill>
        <p:spPr>
          <a:xfrm>
            <a:off x="5326925" y="4066775"/>
            <a:ext cx="1945326" cy="1937536"/>
          </a:xfrm>
          <a:prstGeom prst="rect">
            <a:avLst/>
          </a:prstGeom>
          <a:noFill/>
          <a:ln>
            <a:noFill/>
          </a:ln>
        </p:spPr>
      </p:pic>
      <p:sp>
        <p:nvSpPr>
          <p:cNvPr id="134" name="Google Shape;134;p19"/>
          <p:cNvSpPr txBox="1"/>
          <p:nvPr/>
        </p:nvSpPr>
        <p:spPr>
          <a:xfrm>
            <a:off x="606625" y="335500"/>
            <a:ext cx="21468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GUÍA</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sp>
        <p:nvSpPr>
          <p:cNvPr id="135" name="Google Shape;135;p19"/>
          <p:cNvSpPr txBox="1"/>
          <p:nvPr/>
        </p:nvSpPr>
        <p:spPr>
          <a:xfrm>
            <a:off x="2753425" y="811125"/>
            <a:ext cx="45909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u="sng">
                <a:solidFill>
                  <a:schemeClr val="accent1"/>
                </a:solidFill>
                <a:hlinkClick r:id="rId4"/>
              </a:rPr>
              <a:t>https://projects.invisionapp.com/dsm/tfm-uoc/guia-de-estilo-tfm/</a:t>
            </a:r>
            <a:endParaRPr b="1" sz="1500">
              <a:solidFill>
                <a:schemeClr val="accent1"/>
              </a:solidFill>
              <a:latin typeface="Poppins"/>
              <a:ea typeface="Poppins"/>
              <a:cs typeface="Poppins"/>
              <a:sym typeface="Poppins"/>
            </a:endParaRPr>
          </a:p>
        </p:txBody>
      </p:sp>
      <p:pic>
        <p:nvPicPr>
          <p:cNvPr id="136" name="Google Shape;136;p19"/>
          <p:cNvPicPr preferRelativeResize="0"/>
          <p:nvPr/>
        </p:nvPicPr>
        <p:blipFill>
          <a:blip r:embed="rId5">
            <a:alphaModFix/>
          </a:blip>
          <a:stretch>
            <a:fillRect/>
          </a:stretch>
        </p:blipFill>
        <p:spPr>
          <a:xfrm>
            <a:off x="1942111" y="1354000"/>
            <a:ext cx="5259776" cy="362047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ppt_w</p:attrName>
                                        </p:attrNameLst>
                                      </p:cBhvr>
                                      <p:tavLst>
                                        <p:tav fmla="" tm="0">
                                          <p:val>
                                            <p:strVal val="0"/>
                                          </p:val>
                                        </p:tav>
                                        <p:tav fmla="" tm="100000">
                                          <p:val>
                                            <p:strVal val="#ppt_w"/>
                                          </p:val>
                                        </p:tav>
                                      </p:tavLst>
                                    </p:anim>
                                    <p:anim calcmode="lin" valueType="num">
                                      <p:cBhvr additive="base">
                                        <p:cTn dur="1000"/>
                                        <p:tgtEl>
                                          <p:spTgt spid="13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20"/>
          <p:cNvPicPr preferRelativeResize="0"/>
          <p:nvPr/>
        </p:nvPicPr>
        <p:blipFill>
          <a:blip r:embed="rId3">
            <a:alphaModFix/>
          </a:blip>
          <a:stretch>
            <a:fillRect/>
          </a:stretch>
        </p:blipFill>
        <p:spPr>
          <a:xfrm>
            <a:off x="1335725" y="-679750"/>
            <a:ext cx="1945326" cy="1937536"/>
          </a:xfrm>
          <a:prstGeom prst="rect">
            <a:avLst/>
          </a:prstGeom>
          <a:noFill/>
          <a:ln>
            <a:noFill/>
          </a:ln>
        </p:spPr>
      </p:pic>
      <p:sp>
        <p:nvSpPr>
          <p:cNvPr id="142" name="Google Shape;142;p20"/>
          <p:cNvSpPr txBox="1"/>
          <p:nvPr/>
        </p:nvSpPr>
        <p:spPr>
          <a:xfrm>
            <a:off x="640400" y="335500"/>
            <a:ext cx="63039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PROTOTIPO HI-FI</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pic>
        <p:nvPicPr>
          <p:cNvPr id="143" name="Google Shape;143;p20"/>
          <p:cNvPicPr preferRelativeResize="0"/>
          <p:nvPr/>
        </p:nvPicPr>
        <p:blipFill>
          <a:blip r:embed="rId4">
            <a:alphaModFix/>
          </a:blip>
          <a:stretch>
            <a:fillRect/>
          </a:stretch>
        </p:blipFill>
        <p:spPr>
          <a:xfrm>
            <a:off x="945325" y="1438875"/>
            <a:ext cx="7253349" cy="3115225"/>
          </a:xfrm>
          <a:prstGeom prst="rect">
            <a:avLst/>
          </a:prstGeom>
          <a:noFill/>
          <a:ln>
            <a:noFill/>
          </a:ln>
        </p:spPr>
      </p:pic>
      <p:sp>
        <p:nvSpPr>
          <p:cNvPr id="144" name="Google Shape;144;p20"/>
          <p:cNvSpPr txBox="1"/>
          <p:nvPr/>
        </p:nvSpPr>
        <p:spPr>
          <a:xfrm>
            <a:off x="2276550" y="4638975"/>
            <a:ext cx="4590900" cy="3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100" u="sng">
                <a:solidFill>
                  <a:srgbClr val="FE9100"/>
                </a:solidFill>
                <a:hlinkClick r:id="rId5"/>
              </a:rPr>
              <a:t>Abrir prototipo en enlace de AdobeXD</a:t>
            </a:r>
            <a:endParaRPr b="1" sz="1500" u="sng">
              <a:solidFill>
                <a:srgbClr val="FE9100"/>
              </a:solidFill>
              <a:latin typeface="Poppins"/>
              <a:ea typeface="Poppins"/>
              <a:cs typeface="Poppins"/>
              <a:sym typeface="Poppins"/>
            </a:endParaRPr>
          </a:p>
        </p:txBody>
      </p:sp>
      <p:pic>
        <p:nvPicPr>
          <p:cNvPr id="145" name="Google Shape;145;p20"/>
          <p:cNvPicPr preferRelativeResize="0"/>
          <p:nvPr/>
        </p:nvPicPr>
        <p:blipFill>
          <a:blip r:embed="rId6">
            <a:alphaModFix/>
          </a:blip>
          <a:stretch>
            <a:fillRect/>
          </a:stretch>
        </p:blipFill>
        <p:spPr>
          <a:xfrm>
            <a:off x="5996725" y="4708175"/>
            <a:ext cx="286001" cy="286001"/>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000"/>
                                        <p:tgtEl>
                                          <p:spTgt spid="143"/>
                                        </p:tgtEl>
                                        <p:attrNameLst>
                                          <p:attrName>ppt_w</p:attrName>
                                        </p:attrNameLst>
                                      </p:cBhvr>
                                      <p:tavLst>
                                        <p:tav fmla="" tm="0">
                                          <p:val>
                                            <p:strVal val="0"/>
                                          </p:val>
                                        </p:tav>
                                        <p:tav fmla="" tm="100000">
                                          <p:val>
                                            <p:strVal val="#ppt_w"/>
                                          </p:val>
                                        </p:tav>
                                      </p:tavLst>
                                    </p:anim>
                                    <p:anim calcmode="lin" valueType="num">
                                      <p:cBhvr additive="base">
                                        <p:cTn dur="1000"/>
                                        <p:tgtEl>
                                          <p:spTgt spid="1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1335725" y="-679750"/>
            <a:ext cx="1945326" cy="1937536"/>
          </a:xfrm>
          <a:prstGeom prst="rect">
            <a:avLst/>
          </a:prstGeom>
          <a:noFill/>
          <a:ln>
            <a:noFill/>
          </a:ln>
        </p:spPr>
      </p:pic>
      <p:pic>
        <p:nvPicPr>
          <p:cNvPr id="151" name="Google Shape;151;p21"/>
          <p:cNvPicPr preferRelativeResize="0"/>
          <p:nvPr/>
        </p:nvPicPr>
        <p:blipFill>
          <a:blip r:embed="rId3">
            <a:alphaModFix/>
          </a:blip>
          <a:stretch>
            <a:fillRect/>
          </a:stretch>
        </p:blipFill>
        <p:spPr>
          <a:xfrm>
            <a:off x="5326925" y="4066775"/>
            <a:ext cx="1945326" cy="1937536"/>
          </a:xfrm>
          <a:prstGeom prst="rect">
            <a:avLst/>
          </a:prstGeom>
          <a:noFill/>
          <a:ln>
            <a:noFill/>
          </a:ln>
        </p:spPr>
      </p:pic>
      <p:sp>
        <p:nvSpPr>
          <p:cNvPr id="152" name="Google Shape;152;p21"/>
          <p:cNvSpPr txBox="1"/>
          <p:nvPr/>
        </p:nvSpPr>
        <p:spPr>
          <a:xfrm>
            <a:off x="606625" y="640300"/>
            <a:ext cx="3031500" cy="101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5000">
                <a:solidFill>
                  <a:schemeClr val="lt1"/>
                </a:solidFill>
                <a:latin typeface="Prompt"/>
                <a:ea typeface="Prompt"/>
                <a:cs typeface="Prompt"/>
                <a:sym typeface="Prompt"/>
              </a:rPr>
              <a:t>¿CÓMO?</a:t>
            </a:r>
            <a:endParaRPr b="1" sz="5000">
              <a:solidFill>
                <a:schemeClr val="lt1"/>
              </a:solidFill>
              <a:latin typeface="Prompt"/>
              <a:ea typeface="Prompt"/>
              <a:cs typeface="Prompt"/>
              <a:sym typeface="Prompt"/>
            </a:endParaRPr>
          </a:p>
          <a:p>
            <a:pPr indent="0" lvl="0" marL="0" rtl="0" algn="l">
              <a:lnSpc>
                <a:spcPct val="100000"/>
              </a:lnSpc>
              <a:spcBef>
                <a:spcPts val="0"/>
              </a:spcBef>
              <a:spcAft>
                <a:spcPts val="0"/>
              </a:spcAft>
              <a:buNone/>
            </a:pPr>
            <a:r>
              <a:t/>
            </a:r>
            <a:endParaRPr sz="2500">
              <a:solidFill>
                <a:schemeClr val="lt1"/>
              </a:solidFill>
              <a:latin typeface="Prompt"/>
              <a:ea typeface="Prompt"/>
              <a:cs typeface="Prompt"/>
              <a:sym typeface="Prompt"/>
            </a:endParaRPr>
          </a:p>
          <a:p>
            <a:pPr indent="0" lvl="0" marL="0" rtl="0" algn="l">
              <a:spcBef>
                <a:spcPts val="0"/>
              </a:spcBef>
              <a:spcAft>
                <a:spcPts val="0"/>
              </a:spcAft>
              <a:buNone/>
            </a:pPr>
            <a:r>
              <a:t/>
            </a:r>
            <a:endParaRPr sz="5000">
              <a:solidFill>
                <a:schemeClr val="lt1"/>
              </a:solidFill>
              <a:latin typeface="Prompt ExtraBold"/>
              <a:ea typeface="Prompt ExtraBold"/>
              <a:cs typeface="Prompt ExtraBold"/>
              <a:sym typeface="Prompt ExtraBold"/>
            </a:endParaRPr>
          </a:p>
        </p:txBody>
      </p:sp>
      <p:grpSp>
        <p:nvGrpSpPr>
          <p:cNvPr id="153" name="Google Shape;153;p21"/>
          <p:cNvGrpSpPr/>
          <p:nvPr/>
        </p:nvGrpSpPr>
        <p:grpSpPr>
          <a:xfrm>
            <a:off x="647550" y="2277850"/>
            <a:ext cx="3729138" cy="713400"/>
            <a:chOff x="647550" y="2277850"/>
            <a:chExt cx="3729138" cy="713400"/>
          </a:xfrm>
        </p:grpSpPr>
        <p:sp>
          <p:nvSpPr>
            <p:cNvPr id="154" name="Google Shape;154;p21"/>
            <p:cNvSpPr txBox="1"/>
            <p:nvPr/>
          </p:nvSpPr>
          <p:spPr>
            <a:xfrm>
              <a:off x="647550" y="2277850"/>
              <a:ext cx="3171900" cy="71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s" sz="2200">
                  <a:solidFill>
                    <a:schemeClr val="lt1"/>
                  </a:solidFill>
                  <a:latin typeface="Prompt SemiBold"/>
                  <a:ea typeface="Prompt SemiBold"/>
                  <a:cs typeface="Prompt SemiBold"/>
                  <a:sym typeface="Prompt SemiBold"/>
                </a:rPr>
                <a:t>Licencias de uso</a:t>
              </a:r>
              <a:endParaRPr sz="2200">
                <a:solidFill>
                  <a:schemeClr val="lt1"/>
                </a:solidFill>
                <a:latin typeface="Prompt SemiBold"/>
                <a:ea typeface="Prompt SemiBold"/>
                <a:cs typeface="Prompt SemiBold"/>
                <a:sym typeface="Prompt SemiBold"/>
              </a:endParaRPr>
            </a:p>
            <a:p>
              <a:pPr indent="0" lvl="0" marL="0" rtl="0" algn="ctr">
                <a:lnSpc>
                  <a:spcPct val="100000"/>
                </a:lnSpc>
                <a:spcBef>
                  <a:spcPts val="0"/>
                </a:spcBef>
                <a:spcAft>
                  <a:spcPts val="0"/>
                </a:spcAft>
                <a:buNone/>
              </a:pPr>
              <a:r>
                <a:t/>
              </a:r>
              <a:endParaRPr sz="1700">
                <a:solidFill>
                  <a:schemeClr val="lt1"/>
                </a:solidFill>
                <a:latin typeface="Prompt Medium"/>
                <a:ea typeface="Prompt Medium"/>
                <a:cs typeface="Prompt Medium"/>
                <a:sym typeface="Prompt Medium"/>
              </a:endParaRPr>
            </a:p>
            <a:p>
              <a:pPr indent="0" lvl="0" marL="0" rtl="0" algn="ctr">
                <a:spcBef>
                  <a:spcPts val="0"/>
                </a:spcBef>
                <a:spcAft>
                  <a:spcPts val="0"/>
                </a:spcAft>
                <a:buNone/>
              </a:pPr>
              <a:r>
                <a:t/>
              </a:r>
              <a:endParaRPr sz="1700">
                <a:solidFill>
                  <a:schemeClr val="lt1"/>
                </a:solidFill>
                <a:latin typeface="Prompt Medium"/>
                <a:ea typeface="Prompt Medium"/>
                <a:cs typeface="Prompt Medium"/>
                <a:sym typeface="Prompt Medium"/>
              </a:endParaRPr>
            </a:p>
          </p:txBody>
        </p:sp>
        <p:cxnSp>
          <p:nvCxnSpPr>
            <p:cNvPr id="155" name="Google Shape;155;p21"/>
            <p:cNvCxnSpPr/>
            <p:nvPr/>
          </p:nvCxnSpPr>
          <p:spPr>
            <a:xfrm>
              <a:off x="3501888" y="2589500"/>
              <a:ext cx="874800" cy="0"/>
            </a:xfrm>
            <a:prstGeom prst="straightConnector1">
              <a:avLst/>
            </a:prstGeom>
            <a:noFill/>
            <a:ln cap="flat" cmpd="sng" w="38100">
              <a:solidFill>
                <a:srgbClr val="FFFFFF"/>
              </a:solidFill>
              <a:prstDash val="dot"/>
              <a:round/>
              <a:headEnd len="med" w="med" type="none"/>
              <a:tailEnd len="med" w="med" type="none"/>
            </a:ln>
          </p:spPr>
        </p:cxnSp>
      </p:grpSp>
      <p:sp>
        <p:nvSpPr>
          <p:cNvPr id="156" name="Google Shape;156;p21"/>
          <p:cNvSpPr/>
          <p:nvPr/>
        </p:nvSpPr>
        <p:spPr>
          <a:xfrm>
            <a:off x="-661525" y="4011313"/>
            <a:ext cx="1690200" cy="169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 name="Google Shape;157;p21"/>
          <p:cNvGrpSpPr/>
          <p:nvPr/>
        </p:nvGrpSpPr>
        <p:grpSpPr>
          <a:xfrm>
            <a:off x="4414825" y="2044082"/>
            <a:ext cx="1055336" cy="1627668"/>
            <a:chOff x="4414825" y="2044082"/>
            <a:chExt cx="1055336" cy="1627668"/>
          </a:xfrm>
        </p:grpSpPr>
        <p:grpSp>
          <p:nvGrpSpPr>
            <p:cNvPr id="158" name="Google Shape;158;p21"/>
            <p:cNvGrpSpPr/>
            <p:nvPr/>
          </p:nvGrpSpPr>
          <p:grpSpPr>
            <a:xfrm>
              <a:off x="4414825" y="2044082"/>
              <a:ext cx="1055336" cy="1055336"/>
              <a:chOff x="4414825" y="2044082"/>
              <a:chExt cx="1055336" cy="1055336"/>
            </a:xfrm>
          </p:grpSpPr>
          <p:sp>
            <p:nvSpPr>
              <p:cNvPr id="159" name="Google Shape;159;p21"/>
              <p:cNvSpPr/>
              <p:nvPr/>
            </p:nvSpPr>
            <p:spPr>
              <a:xfrm>
                <a:off x="4414825" y="2044082"/>
                <a:ext cx="1055336" cy="105533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1"/>
              <p:cNvPicPr preferRelativeResize="0"/>
              <p:nvPr/>
            </p:nvPicPr>
            <p:blipFill>
              <a:blip r:embed="rId4">
                <a:alphaModFix/>
              </a:blip>
              <a:stretch>
                <a:fillRect/>
              </a:stretch>
            </p:blipFill>
            <p:spPr>
              <a:xfrm>
                <a:off x="4728252" y="2357510"/>
                <a:ext cx="428487" cy="428487"/>
              </a:xfrm>
              <a:prstGeom prst="rect">
                <a:avLst/>
              </a:prstGeom>
              <a:noFill/>
              <a:ln>
                <a:noFill/>
              </a:ln>
            </p:spPr>
          </p:pic>
        </p:grpSp>
        <p:grpSp>
          <p:nvGrpSpPr>
            <p:cNvPr id="161" name="Google Shape;161;p21"/>
            <p:cNvGrpSpPr/>
            <p:nvPr/>
          </p:nvGrpSpPr>
          <p:grpSpPr>
            <a:xfrm>
              <a:off x="4448050" y="3247550"/>
              <a:ext cx="972900" cy="424200"/>
              <a:chOff x="4448050" y="3247550"/>
              <a:chExt cx="972900" cy="424200"/>
            </a:xfrm>
          </p:grpSpPr>
          <p:sp>
            <p:nvSpPr>
              <p:cNvPr id="162" name="Google Shape;162;p21"/>
              <p:cNvSpPr/>
              <p:nvPr/>
            </p:nvSpPr>
            <p:spPr>
              <a:xfrm>
                <a:off x="4448050" y="3247550"/>
                <a:ext cx="972900" cy="4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1"/>
              <p:cNvPicPr preferRelativeResize="0"/>
              <p:nvPr/>
            </p:nvPicPr>
            <p:blipFill>
              <a:blip r:embed="rId5">
                <a:alphaModFix/>
              </a:blip>
              <a:stretch>
                <a:fillRect/>
              </a:stretch>
            </p:blipFill>
            <p:spPr>
              <a:xfrm>
                <a:off x="4510638" y="3312013"/>
                <a:ext cx="847725" cy="295275"/>
              </a:xfrm>
              <a:prstGeom prst="rect">
                <a:avLst/>
              </a:prstGeom>
              <a:noFill/>
              <a:ln>
                <a:noFill/>
              </a:ln>
            </p:spPr>
          </p:pic>
        </p:grpSp>
      </p:grpSp>
      <p:grpSp>
        <p:nvGrpSpPr>
          <p:cNvPr id="164" name="Google Shape;164;p21"/>
          <p:cNvGrpSpPr/>
          <p:nvPr/>
        </p:nvGrpSpPr>
        <p:grpSpPr>
          <a:xfrm>
            <a:off x="6065529" y="2044080"/>
            <a:ext cx="1055336" cy="1627657"/>
            <a:chOff x="6065529" y="2044080"/>
            <a:chExt cx="1055336" cy="1627657"/>
          </a:xfrm>
        </p:grpSpPr>
        <p:grpSp>
          <p:nvGrpSpPr>
            <p:cNvPr id="165" name="Google Shape;165;p21"/>
            <p:cNvGrpSpPr/>
            <p:nvPr/>
          </p:nvGrpSpPr>
          <p:grpSpPr>
            <a:xfrm>
              <a:off x="6065529" y="2044080"/>
              <a:ext cx="1055336" cy="1055336"/>
              <a:chOff x="6065529" y="2044080"/>
              <a:chExt cx="1055336" cy="1055336"/>
            </a:xfrm>
          </p:grpSpPr>
          <p:sp>
            <p:nvSpPr>
              <p:cNvPr id="166" name="Google Shape;166;p21"/>
              <p:cNvSpPr/>
              <p:nvPr/>
            </p:nvSpPr>
            <p:spPr>
              <a:xfrm>
                <a:off x="6065529" y="2044080"/>
                <a:ext cx="1055336" cy="1055336"/>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21"/>
              <p:cNvPicPr preferRelativeResize="0"/>
              <p:nvPr/>
            </p:nvPicPr>
            <p:blipFill>
              <a:blip r:embed="rId6">
                <a:alphaModFix/>
              </a:blip>
              <a:stretch>
                <a:fillRect/>
              </a:stretch>
            </p:blipFill>
            <p:spPr>
              <a:xfrm>
                <a:off x="6368013" y="2346563"/>
                <a:ext cx="450374" cy="450374"/>
              </a:xfrm>
              <a:prstGeom prst="rect">
                <a:avLst/>
              </a:prstGeom>
              <a:noFill/>
              <a:ln>
                <a:noFill/>
              </a:ln>
            </p:spPr>
          </p:pic>
        </p:grpSp>
        <p:grpSp>
          <p:nvGrpSpPr>
            <p:cNvPr id="168" name="Google Shape;168;p21"/>
            <p:cNvGrpSpPr/>
            <p:nvPr/>
          </p:nvGrpSpPr>
          <p:grpSpPr>
            <a:xfrm>
              <a:off x="6106750" y="3247538"/>
              <a:ext cx="972900" cy="424200"/>
              <a:chOff x="7229125" y="3234063"/>
              <a:chExt cx="972900" cy="424200"/>
            </a:xfrm>
          </p:grpSpPr>
          <p:sp>
            <p:nvSpPr>
              <p:cNvPr id="169" name="Google Shape;169;p21"/>
              <p:cNvSpPr/>
              <p:nvPr/>
            </p:nvSpPr>
            <p:spPr>
              <a:xfrm>
                <a:off x="7229125" y="3234063"/>
                <a:ext cx="972900" cy="42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21"/>
              <p:cNvPicPr preferRelativeResize="0"/>
              <p:nvPr/>
            </p:nvPicPr>
            <p:blipFill>
              <a:blip r:embed="rId7">
                <a:alphaModFix/>
              </a:blip>
              <a:stretch>
                <a:fillRect/>
              </a:stretch>
            </p:blipFill>
            <p:spPr>
              <a:xfrm>
                <a:off x="7291700" y="3298538"/>
                <a:ext cx="847725" cy="295275"/>
              </a:xfrm>
              <a:prstGeom prst="rect">
                <a:avLst/>
              </a:prstGeom>
              <a:noFill/>
              <a:ln>
                <a:noFill/>
              </a:ln>
            </p:spPr>
          </p:pic>
        </p:grpSp>
      </p:gr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