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1" r:id="rId4"/>
  </p:sldMasterIdLst>
  <p:sldIdLst>
    <p:sldId id="256" r:id="rId5"/>
    <p:sldId id="257" r:id="rId6"/>
    <p:sldId id="258" r:id="rId7"/>
    <p:sldId id="300" r:id="rId8"/>
    <p:sldId id="302" r:id="rId9"/>
    <p:sldId id="303" r:id="rId10"/>
    <p:sldId id="30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1577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54664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8392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840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455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10862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25313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6715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0656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7928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4055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2221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4520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0365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7442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8440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8697795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4D96E-E0D1-411A-ABE8-98EB5443F52B}"/>
              </a:ext>
            </a:extLst>
          </p:cNvPr>
          <p:cNvSpPr>
            <a:spLocks noGrp="1"/>
          </p:cNvSpPr>
          <p:nvPr>
            <p:ph type="ctrTitle"/>
          </p:nvPr>
        </p:nvSpPr>
        <p:spPr>
          <a:xfrm>
            <a:off x="2516202" y="963564"/>
            <a:ext cx="8915399" cy="2262781"/>
          </a:xfrm>
        </p:spPr>
        <p:txBody>
          <a:bodyPr>
            <a:normAutofit/>
          </a:bodyPr>
          <a:lstStyle/>
          <a:p>
            <a:r>
              <a:rPr lang="es-ES" sz="4400" dirty="0"/>
              <a:t>CONCLUSIONES</a:t>
            </a:r>
          </a:p>
        </p:txBody>
      </p:sp>
      <p:sp>
        <p:nvSpPr>
          <p:cNvPr id="3" name="Subtítulo 2">
            <a:extLst>
              <a:ext uri="{FF2B5EF4-FFF2-40B4-BE49-F238E27FC236}">
                <a16:creationId xmlns:a16="http://schemas.microsoft.com/office/drawing/2014/main" id="{C9942055-32E0-4ADF-B789-4B248B3643C9}"/>
              </a:ext>
            </a:extLst>
          </p:cNvPr>
          <p:cNvSpPr>
            <a:spLocks noGrp="1"/>
          </p:cNvSpPr>
          <p:nvPr>
            <p:ph type="subTitle" idx="1"/>
          </p:nvPr>
        </p:nvSpPr>
        <p:spPr>
          <a:xfrm>
            <a:off x="2589212" y="3429001"/>
            <a:ext cx="8915399" cy="569794"/>
          </a:xfrm>
        </p:spPr>
        <p:txBody>
          <a:bodyPr/>
          <a:lstStyle/>
          <a:p>
            <a:r>
              <a:rPr lang="es-ES" b="1" dirty="0"/>
              <a:t>PLAN DE IMPLEMENTACIÓN DE LA ISO/IEC 27001:2013</a:t>
            </a:r>
          </a:p>
        </p:txBody>
      </p:sp>
      <p:pic>
        <p:nvPicPr>
          <p:cNvPr id="5" name="Imagen 4">
            <a:extLst>
              <a:ext uri="{FF2B5EF4-FFF2-40B4-BE49-F238E27FC236}">
                <a16:creationId xmlns:a16="http://schemas.microsoft.com/office/drawing/2014/main" id="{C571E080-CE44-4440-8B17-EF17A44EBF51}"/>
              </a:ext>
            </a:extLst>
          </p:cNvPr>
          <p:cNvPicPr>
            <a:picLocks noChangeAspect="1"/>
          </p:cNvPicPr>
          <p:nvPr/>
        </p:nvPicPr>
        <p:blipFill>
          <a:blip r:embed="rId2"/>
          <a:stretch>
            <a:fillRect/>
          </a:stretch>
        </p:blipFill>
        <p:spPr>
          <a:xfrm>
            <a:off x="3610743" y="3968088"/>
            <a:ext cx="3441521" cy="839223"/>
          </a:xfrm>
          <a:prstGeom prst="rect">
            <a:avLst/>
          </a:prstGeom>
        </p:spPr>
      </p:pic>
      <p:sp>
        <p:nvSpPr>
          <p:cNvPr id="6" name="Subtítulo 2">
            <a:extLst>
              <a:ext uri="{FF2B5EF4-FFF2-40B4-BE49-F238E27FC236}">
                <a16:creationId xmlns:a16="http://schemas.microsoft.com/office/drawing/2014/main" id="{BAAA4985-2178-4686-AC7A-955CE575C7A7}"/>
              </a:ext>
            </a:extLst>
          </p:cNvPr>
          <p:cNvSpPr txBox="1">
            <a:spLocks/>
          </p:cNvSpPr>
          <p:nvPr/>
        </p:nvSpPr>
        <p:spPr>
          <a:xfrm>
            <a:off x="9260872" y="6454981"/>
            <a:ext cx="3107023" cy="34112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s-ES" sz="1400" b="1" dirty="0">
                <a:solidFill>
                  <a:schemeClr val="bg1">
                    <a:lumMod val="50000"/>
                  </a:schemeClr>
                </a:solidFill>
              </a:rPr>
              <a:t>Trabajo Fin de Máster (TFM)</a:t>
            </a:r>
          </a:p>
        </p:txBody>
      </p:sp>
      <p:sp>
        <p:nvSpPr>
          <p:cNvPr id="7" name="Subtítulo 2">
            <a:extLst>
              <a:ext uri="{FF2B5EF4-FFF2-40B4-BE49-F238E27FC236}">
                <a16:creationId xmlns:a16="http://schemas.microsoft.com/office/drawing/2014/main" id="{D0D6AA49-A2D9-4904-B2BA-7239BCD0B403}"/>
              </a:ext>
            </a:extLst>
          </p:cNvPr>
          <p:cNvSpPr txBox="1">
            <a:spLocks/>
          </p:cNvSpPr>
          <p:nvPr/>
        </p:nvSpPr>
        <p:spPr>
          <a:xfrm>
            <a:off x="1779121" y="6454982"/>
            <a:ext cx="5149574" cy="34112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s-ES" sz="1400" b="1" dirty="0">
                <a:solidFill>
                  <a:schemeClr val="bg1">
                    <a:lumMod val="50000"/>
                  </a:schemeClr>
                </a:solidFill>
              </a:rPr>
              <a:t>MARÍA BELÉN RAYO LANZAS</a:t>
            </a:r>
          </a:p>
        </p:txBody>
      </p:sp>
      <p:pic>
        <p:nvPicPr>
          <p:cNvPr id="8" name="Picture 4">
            <a:extLst>
              <a:ext uri="{FF2B5EF4-FFF2-40B4-BE49-F238E27FC236}">
                <a16:creationId xmlns:a16="http://schemas.microsoft.com/office/drawing/2014/main" id="{B96BFF56-CE81-46AE-9DC1-795B081E71D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2304" y="206391"/>
            <a:ext cx="1364615" cy="737870"/>
          </a:xfrm>
          <a:prstGeom prst="rect">
            <a:avLst/>
          </a:prstGeom>
          <a:solidFill>
            <a:srgbClr val="FFFFFF"/>
          </a:solidFill>
          <a:ln>
            <a:noFill/>
          </a:ln>
        </p:spPr>
      </p:pic>
      <p:pic>
        <p:nvPicPr>
          <p:cNvPr id="9" name="Picture 2">
            <a:extLst>
              <a:ext uri="{FF2B5EF4-FFF2-40B4-BE49-F238E27FC236}">
                <a16:creationId xmlns:a16="http://schemas.microsoft.com/office/drawing/2014/main" id="{7EFAFB67-38EC-4D58-8607-C3AC12F0C4A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807285" y="248301"/>
            <a:ext cx="1121410" cy="695960"/>
          </a:xfrm>
          <a:prstGeom prst="rect">
            <a:avLst/>
          </a:prstGeom>
          <a:solidFill>
            <a:srgbClr val="FFFFFF"/>
          </a:solidFill>
          <a:ln>
            <a:noFill/>
          </a:ln>
        </p:spPr>
      </p:pic>
      <p:pic>
        <p:nvPicPr>
          <p:cNvPr id="10" name="Picture 3">
            <a:extLst>
              <a:ext uri="{FF2B5EF4-FFF2-40B4-BE49-F238E27FC236}">
                <a16:creationId xmlns:a16="http://schemas.microsoft.com/office/drawing/2014/main" id="{42CD22B4-128A-40F3-AEC7-D47F8D53A29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40011" y="282831"/>
            <a:ext cx="1194435" cy="767080"/>
          </a:xfrm>
          <a:prstGeom prst="rect">
            <a:avLst/>
          </a:prstGeom>
          <a:solidFill>
            <a:srgbClr val="FFFFFF"/>
          </a:solidFill>
          <a:ln>
            <a:noFill/>
          </a:ln>
        </p:spPr>
      </p:pic>
      <p:sp>
        <p:nvSpPr>
          <p:cNvPr id="11" name="Subtítulo 2">
            <a:extLst>
              <a:ext uri="{FF2B5EF4-FFF2-40B4-BE49-F238E27FC236}">
                <a16:creationId xmlns:a16="http://schemas.microsoft.com/office/drawing/2014/main" id="{A8D66896-D2C5-4C0F-A93C-7A859B96F414}"/>
              </a:ext>
            </a:extLst>
          </p:cNvPr>
          <p:cNvSpPr txBox="1">
            <a:spLocks/>
          </p:cNvSpPr>
          <p:nvPr/>
        </p:nvSpPr>
        <p:spPr>
          <a:xfrm>
            <a:off x="3933877" y="1089849"/>
            <a:ext cx="5149574" cy="34112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s-ES" sz="1400" b="1" dirty="0">
                <a:solidFill>
                  <a:schemeClr val="bg1">
                    <a:lumMod val="50000"/>
                  </a:schemeClr>
                </a:solidFill>
              </a:rPr>
              <a:t>Máster Interuniversitario en Seguridad de las TIC (MISTIC)</a:t>
            </a:r>
          </a:p>
        </p:txBody>
      </p:sp>
    </p:spTree>
    <p:extLst>
      <p:ext uri="{BB962C8B-B14F-4D97-AF65-F5344CB8AC3E}">
        <p14:creationId xmlns:p14="http://schemas.microsoft.com/office/powerpoint/2010/main" val="282737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4D96E-E0D1-411A-ABE8-98EB5443F52B}"/>
              </a:ext>
            </a:extLst>
          </p:cNvPr>
          <p:cNvSpPr>
            <a:spLocks noGrp="1"/>
          </p:cNvSpPr>
          <p:nvPr>
            <p:ph type="ctrTitle"/>
          </p:nvPr>
        </p:nvSpPr>
        <p:spPr>
          <a:xfrm>
            <a:off x="477255" y="275483"/>
            <a:ext cx="2622883" cy="667958"/>
          </a:xfrm>
        </p:spPr>
        <p:txBody>
          <a:bodyPr>
            <a:normAutofit fontScale="90000"/>
          </a:bodyPr>
          <a:lstStyle/>
          <a:p>
            <a:r>
              <a:rPr lang="es-ES" sz="3600" b="1" dirty="0">
                <a:solidFill>
                  <a:srgbClr val="002060"/>
                </a:solidFill>
              </a:rPr>
              <a:t>CONTENIDO</a:t>
            </a:r>
            <a:r>
              <a:rPr lang="es-ES" dirty="0"/>
              <a:t> </a:t>
            </a:r>
          </a:p>
        </p:txBody>
      </p:sp>
      <p:pic>
        <p:nvPicPr>
          <p:cNvPr id="5" name="Imagen 4">
            <a:extLst>
              <a:ext uri="{FF2B5EF4-FFF2-40B4-BE49-F238E27FC236}">
                <a16:creationId xmlns:a16="http://schemas.microsoft.com/office/drawing/2014/main" id="{C571E080-CE44-4440-8B17-EF17A44EBF51}"/>
              </a:ext>
            </a:extLst>
          </p:cNvPr>
          <p:cNvPicPr>
            <a:picLocks noChangeAspect="1"/>
          </p:cNvPicPr>
          <p:nvPr/>
        </p:nvPicPr>
        <p:blipFill>
          <a:blip r:embed="rId2"/>
          <a:stretch>
            <a:fillRect/>
          </a:stretch>
        </p:blipFill>
        <p:spPr>
          <a:xfrm>
            <a:off x="9452811" y="119063"/>
            <a:ext cx="2739189" cy="667958"/>
          </a:xfrm>
          <a:prstGeom prst="rect">
            <a:avLst/>
          </a:prstGeom>
        </p:spPr>
      </p:pic>
      <p:sp>
        <p:nvSpPr>
          <p:cNvPr id="3" name="Rombo 2">
            <a:extLst>
              <a:ext uri="{FF2B5EF4-FFF2-40B4-BE49-F238E27FC236}">
                <a16:creationId xmlns:a16="http://schemas.microsoft.com/office/drawing/2014/main" id="{62DEBD1A-33E2-41CC-83FD-A5A834756B77}"/>
              </a:ext>
            </a:extLst>
          </p:cNvPr>
          <p:cNvSpPr/>
          <p:nvPr/>
        </p:nvSpPr>
        <p:spPr>
          <a:xfrm>
            <a:off x="3596256" y="1475152"/>
            <a:ext cx="383607" cy="357253"/>
          </a:xfrm>
          <a:prstGeom prst="diamond">
            <a:avLst/>
          </a:prstGeom>
          <a:solidFill>
            <a:schemeClr val="accent2">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Rectángulo: esquinas redondeadas 3">
            <a:extLst>
              <a:ext uri="{FF2B5EF4-FFF2-40B4-BE49-F238E27FC236}">
                <a16:creationId xmlns:a16="http://schemas.microsoft.com/office/drawing/2014/main" id="{9B0385B4-3EA0-4932-866E-2D9C347E94FD}"/>
              </a:ext>
            </a:extLst>
          </p:cNvPr>
          <p:cNvSpPr/>
          <p:nvPr/>
        </p:nvSpPr>
        <p:spPr>
          <a:xfrm>
            <a:off x="4283284" y="1467248"/>
            <a:ext cx="6237027" cy="357253"/>
          </a:xfrm>
          <a:prstGeom prst="round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accent3">
                    <a:lumMod val="50000"/>
                  </a:schemeClr>
                </a:solidFill>
              </a:rPr>
              <a:t>Resultados</a:t>
            </a:r>
          </a:p>
        </p:txBody>
      </p:sp>
      <p:sp>
        <p:nvSpPr>
          <p:cNvPr id="8" name="Rombo 7">
            <a:extLst>
              <a:ext uri="{FF2B5EF4-FFF2-40B4-BE49-F238E27FC236}">
                <a16:creationId xmlns:a16="http://schemas.microsoft.com/office/drawing/2014/main" id="{5FF6CF4F-C71D-447A-8FD2-5ACB205B2A51}"/>
              </a:ext>
            </a:extLst>
          </p:cNvPr>
          <p:cNvSpPr/>
          <p:nvPr/>
        </p:nvSpPr>
        <p:spPr>
          <a:xfrm>
            <a:off x="3560595" y="3622675"/>
            <a:ext cx="383607" cy="357253"/>
          </a:xfrm>
          <a:prstGeom prst="diamond">
            <a:avLst/>
          </a:prstGeom>
          <a:solidFill>
            <a:schemeClr val="accent2">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Rectángulo: esquinas redondeadas 8">
            <a:extLst>
              <a:ext uri="{FF2B5EF4-FFF2-40B4-BE49-F238E27FC236}">
                <a16:creationId xmlns:a16="http://schemas.microsoft.com/office/drawing/2014/main" id="{6B01D502-F634-4893-9007-EB2F70981500}"/>
              </a:ext>
            </a:extLst>
          </p:cNvPr>
          <p:cNvSpPr/>
          <p:nvPr/>
        </p:nvSpPr>
        <p:spPr>
          <a:xfrm>
            <a:off x="4283284" y="3622675"/>
            <a:ext cx="6237027" cy="357253"/>
          </a:xfrm>
          <a:prstGeom prst="round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accent3">
                    <a:lumMod val="50000"/>
                  </a:schemeClr>
                </a:solidFill>
              </a:rPr>
              <a:t>Información relevante</a:t>
            </a:r>
          </a:p>
        </p:txBody>
      </p:sp>
      <p:sp>
        <p:nvSpPr>
          <p:cNvPr id="10" name="Rombo 9">
            <a:extLst>
              <a:ext uri="{FF2B5EF4-FFF2-40B4-BE49-F238E27FC236}">
                <a16:creationId xmlns:a16="http://schemas.microsoft.com/office/drawing/2014/main" id="{E0798B5D-6900-4F10-9267-C3D4CC6A8BE2}"/>
              </a:ext>
            </a:extLst>
          </p:cNvPr>
          <p:cNvSpPr/>
          <p:nvPr/>
        </p:nvSpPr>
        <p:spPr>
          <a:xfrm>
            <a:off x="3560595" y="4866752"/>
            <a:ext cx="383607" cy="357253"/>
          </a:xfrm>
          <a:prstGeom prst="diamond">
            <a:avLst/>
          </a:prstGeom>
          <a:solidFill>
            <a:schemeClr val="accent2">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Rectángulo: esquinas redondeadas 10">
            <a:extLst>
              <a:ext uri="{FF2B5EF4-FFF2-40B4-BE49-F238E27FC236}">
                <a16:creationId xmlns:a16="http://schemas.microsoft.com/office/drawing/2014/main" id="{F6A1236D-F8AD-4C2A-9A1B-F9B330EA5ED4}"/>
              </a:ext>
            </a:extLst>
          </p:cNvPr>
          <p:cNvSpPr/>
          <p:nvPr/>
        </p:nvSpPr>
        <p:spPr>
          <a:xfrm>
            <a:off x="4283284" y="4846969"/>
            <a:ext cx="6237027" cy="357253"/>
          </a:xfrm>
          <a:prstGeom prst="round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accent3">
                    <a:lumMod val="50000"/>
                  </a:schemeClr>
                </a:solidFill>
              </a:rPr>
              <a:t>Recomendaciones</a:t>
            </a:r>
          </a:p>
        </p:txBody>
      </p:sp>
      <p:sp>
        <p:nvSpPr>
          <p:cNvPr id="27" name="Rectángulo: esquinas redondeadas 26">
            <a:extLst>
              <a:ext uri="{FF2B5EF4-FFF2-40B4-BE49-F238E27FC236}">
                <a16:creationId xmlns:a16="http://schemas.microsoft.com/office/drawing/2014/main" id="{2FAF6030-C6CF-4119-A864-09C3D25D44BE}"/>
              </a:ext>
            </a:extLst>
          </p:cNvPr>
          <p:cNvSpPr/>
          <p:nvPr/>
        </p:nvSpPr>
        <p:spPr>
          <a:xfrm>
            <a:off x="4283284" y="2481099"/>
            <a:ext cx="6237027" cy="357253"/>
          </a:xfrm>
          <a:prstGeom prst="round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accent3">
                    <a:lumMod val="50000"/>
                  </a:schemeClr>
                </a:solidFill>
              </a:rPr>
              <a:t>Objetivos alcanzados</a:t>
            </a:r>
          </a:p>
        </p:txBody>
      </p:sp>
      <p:sp>
        <p:nvSpPr>
          <p:cNvPr id="28" name="Rombo 27">
            <a:extLst>
              <a:ext uri="{FF2B5EF4-FFF2-40B4-BE49-F238E27FC236}">
                <a16:creationId xmlns:a16="http://schemas.microsoft.com/office/drawing/2014/main" id="{FEA0895D-C33F-40CB-A32E-4150FEE7D221}"/>
              </a:ext>
            </a:extLst>
          </p:cNvPr>
          <p:cNvSpPr/>
          <p:nvPr/>
        </p:nvSpPr>
        <p:spPr>
          <a:xfrm>
            <a:off x="3561947" y="2463411"/>
            <a:ext cx="383607" cy="357253"/>
          </a:xfrm>
          <a:prstGeom prst="diamond">
            <a:avLst/>
          </a:prstGeom>
          <a:solidFill>
            <a:schemeClr val="accent2">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118312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4D96E-E0D1-411A-ABE8-98EB5443F52B}"/>
              </a:ext>
            </a:extLst>
          </p:cNvPr>
          <p:cNvSpPr>
            <a:spLocks noGrp="1"/>
          </p:cNvSpPr>
          <p:nvPr>
            <p:ph type="ctrTitle"/>
          </p:nvPr>
        </p:nvSpPr>
        <p:spPr>
          <a:xfrm>
            <a:off x="477255" y="275483"/>
            <a:ext cx="3300661" cy="667958"/>
          </a:xfrm>
        </p:spPr>
        <p:txBody>
          <a:bodyPr>
            <a:normAutofit fontScale="90000"/>
          </a:bodyPr>
          <a:lstStyle/>
          <a:p>
            <a:r>
              <a:rPr lang="es-ES" sz="3600" b="1" dirty="0">
                <a:solidFill>
                  <a:srgbClr val="002060"/>
                </a:solidFill>
              </a:rPr>
              <a:t>RESULTADOS</a:t>
            </a:r>
            <a:r>
              <a:rPr lang="es-ES" dirty="0"/>
              <a:t> </a:t>
            </a:r>
          </a:p>
        </p:txBody>
      </p:sp>
      <p:pic>
        <p:nvPicPr>
          <p:cNvPr id="5" name="Imagen 4">
            <a:extLst>
              <a:ext uri="{FF2B5EF4-FFF2-40B4-BE49-F238E27FC236}">
                <a16:creationId xmlns:a16="http://schemas.microsoft.com/office/drawing/2014/main" id="{C571E080-CE44-4440-8B17-EF17A44EBF51}"/>
              </a:ext>
            </a:extLst>
          </p:cNvPr>
          <p:cNvPicPr>
            <a:picLocks noChangeAspect="1"/>
          </p:cNvPicPr>
          <p:nvPr/>
        </p:nvPicPr>
        <p:blipFill>
          <a:blip r:embed="rId2"/>
          <a:stretch>
            <a:fillRect/>
          </a:stretch>
        </p:blipFill>
        <p:spPr>
          <a:xfrm>
            <a:off x="9452811" y="119063"/>
            <a:ext cx="2739189" cy="667958"/>
          </a:xfrm>
          <a:prstGeom prst="rect">
            <a:avLst/>
          </a:prstGeom>
        </p:spPr>
      </p:pic>
      <p:sp>
        <p:nvSpPr>
          <p:cNvPr id="16" name="Rectángulo 15">
            <a:extLst>
              <a:ext uri="{FF2B5EF4-FFF2-40B4-BE49-F238E27FC236}">
                <a16:creationId xmlns:a16="http://schemas.microsoft.com/office/drawing/2014/main" id="{ADA67F0F-70F8-4771-B192-00553E0948AB}"/>
              </a:ext>
            </a:extLst>
          </p:cNvPr>
          <p:cNvSpPr/>
          <p:nvPr/>
        </p:nvSpPr>
        <p:spPr>
          <a:xfrm>
            <a:off x="2127585" y="803715"/>
            <a:ext cx="9785446" cy="3133487"/>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endParaRPr lang="es-ES" sz="1600" dirty="0">
              <a:latin typeface="Arial" panose="020B0604020202020204" pitchFamily="34" charset="0"/>
              <a:ea typeface="Calibri" panose="020F0502020204030204" pitchFamily="34" charset="0"/>
              <a:cs typeface="Arial" panose="020B0604020202020204" pitchFamily="34" charset="0"/>
            </a:endParaRPr>
          </a:p>
          <a:p>
            <a:pPr marL="742950" lvl="1" indent="-285750" algn="just">
              <a:lnSpc>
                <a:spcPct val="107000"/>
              </a:lnSpc>
              <a:buFont typeface="Arial" panose="020B0604020202020204" pitchFamily="34" charset="0"/>
              <a:buChar char="•"/>
            </a:pPr>
            <a:r>
              <a:rPr lang="es-ES" sz="16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Tras el análisis de riesgos se diseñan e implementan 13 proyectos que independientemente del resultado de la auditoría, mejoran notablemente el nivel de seguridad de la información de CYBSA.</a:t>
            </a:r>
          </a:p>
          <a:p>
            <a:pPr lvl="1" algn="just">
              <a:lnSpc>
                <a:spcPct val="107000"/>
              </a:lnSpc>
            </a:pPr>
            <a:endParaRPr lang="es-ES"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endParaRPr>
          </a:p>
          <a:p>
            <a:pPr marL="742950" lvl="1" indent="-285750" algn="just">
              <a:lnSpc>
                <a:spcPct val="107000"/>
              </a:lnSpc>
              <a:buFont typeface="Arial" panose="020B0604020202020204" pitchFamily="34" charset="0"/>
              <a:buChar char="•"/>
            </a:pPr>
            <a:r>
              <a:rPr lang="es-ES" sz="16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En el diseño de los proyectos se realiza un análisis diferencial identificando el nivel objetivo en cada uno de los controles de la ISO/IEC 27001:2013 y la ISO/IEC 27002:2013.</a:t>
            </a:r>
          </a:p>
          <a:p>
            <a:pPr marL="742950" lvl="1" indent="-285750" algn="just">
              <a:lnSpc>
                <a:spcPct val="107000"/>
              </a:lnSpc>
              <a:buFont typeface="Arial" panose="020B0604020202020204" pitchFamily="34" charset="0"/>
              <a:buChar char="•"/>
            </a:pPr>
            <a:endParaRPr lang="es-ES"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endParaRPr>
          </a:p>
          <a:p>
            <a:pPr marL="742950" lvl="1" indent="-285750" algn="just">
              <a:lnSpc>
                <a:spcPct val="107000"/>
              </a:lnSpc>
              <a:buFont typeface="Arial" panose="020B0604020202020204" pitchFamily="34" charset="0"/>
              <a:buChar char="•"/>
            </a:pPr>
            <a:r>
              <a:rPr lang="es-ES" sz="16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Una vez implementados los proyectos, se realiza la auditoría de cumplimiento en la que se obtienen las siguientes conclusiones:</a:t>
            </a:r>
          </a:p>
          <a:p>
            <a:pPr marL="742950" lvl="1" indent="-285750" algn="just">
              <a:lnSpc>
                <a:spcPct val="107000"/>
              </a:lnSpc>
              <a:buFont typeface="Arial" panose="020B0604020202020204" pitchFamily="34" charset="0"/>
              <a:buChar char="•"/>
            </a:pPr>
            <a:endParaRPr lang="es-ES"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17" name="Rectángulo 16">
            <a:extLst>
              <a:ext uri="{FF2B5EF4-FFF2-40B4-BE49-F238E27FC236}">
                <a16:creationId xmlns:a16="http://schemas.microsoft.com/office/drawing/2014/main" id="{964CBBEC-C7CB-42AA-B692-D3C32DD186C5}"/>
              </a:ext>
            </a:extLst>
          </p:cNvPr>
          <p:cNvSpPr/>
          <p:nvPr/>
        </p:nvSpPr>
        <p:spPr>
          <a:xfrm>
            <a:off x="7966347" y="4252985"/>
            <a:ext cx="3723708" cy="800091"/>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endParaRPr lang="es-ES"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r>
              <a:rPr lang="es-ES" sz="1400" b="1" dirty="0">
                <a:solidFill>
                  <a:srgbClr val="C00000"/>
                </a:solidFill>
                <a:latin typeface="Arial" panose="020B0604020202020204" pitchFamily="34" charset="0"/>
                <a:ea typeface="Calibri" panose="020F0502020204030204" pitchFamily="34" charset="0"/>
                <a:cs typeface="Arial" panose="020B0604020202020204" pitchFamily="34" charset="0"/>
              </a:rPr>
              <a:t>95% controles &gt; L3</a:t>
            </a:r>
          </a:p>
          <a:p>
            <a:pPr lvl="1" algn="just">
              <a:lnSpc>
                <a:spcPct val="107000"/>
              </a:lnSpc>
            </a:pPr>
            <a:r>
              <a:rPr lang="es-ES" sz="1400" b="1" dirty="0">
                <a:solidFill>
                  <a:srgbClr val="C00000"/>
                </a:solidFill>
                <a:latin typeface="Arial" panose="020B0604020202020204" pitchFamily="34" charset="0"/>
                <a:ea typeface="Calibri" panose="020F0502020204030204" pitchFamily="34" charset="0"/>
                <a:cs typeface="Arial" panose="020B0604020202020204" pitchFamily="34" charset="0"/>
              </a:rPr>
              <a:t>63% madurez media</a:t>
            </a:r>
          </a:p>
        </p:txBody>
      </p:sp>
      <p:sp>
        <p:nvSpPr>
          <p:cNvPr id="19" name="Rectángulo 18">
            <a:extLst>
              <a:ext uri="{FF2B5EF4-FFF2-40B4-BE49-F238E27FC236}">
                <a16:creationId xmlns:a16="http://schemas.microsoft.com/office/drawing/2014/main" id="{5B240CAA-A8A2-4069-B211-51A2F5432C54}"/>
              </a:ext>
            </a:extLst>
          </p:cNvPr>
          <p:cNvSpPr/>
          <p:nvPr/>
        </p:nvSpPr>
        <p:spPr>
          <a:xfrm>
            <a:off x="3033144" y="4418950"/>
            <a:ext cx="2385018" cy="569580"/>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endParaRPr lang="es-ES"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r>
              <a:rPr lang="es-ES" sz="14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ISO 27001:2013</a:t>
            </a:r>
          </a:p>
        </p:txBody>
      </p:sp>
      <p:sp>
        <p:nvSpPr>
          <p:cNvPr id="20" name="Rectángulo 19">
            <a:extLst>
              <a:ext uri="{FF2B5EF4-FFF2-40B4-BE49-F238E27FC236}">
                <a16:creationId xmlns:a16="http://schemas.microsoft.com/office/drawing/2014/main" id="{8712E396-2E7E-4F0A-8272-976156DB9A79}"/>
              </a:ext>
            </a:extLst>
          </p:cNvPr>
          <p:cNvSpPr/>
          <p:nvPr/>
        </p:nvSpPr>
        <p:spPr>
          <a:xfrm>
            <a:off x="3033144" y="5534824"/>
            <a:ext cx="2385018" cy="569580"/>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endParaRPr lang="es-ES"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r>
              <a:rPr lang="es-ES" sz="14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ISO 27002:2013</a:t>
            </a:r>
          </a:p>
        </p:txBody>
      </p:sp>
      <p:sp>
        <p:nvSpPr>
          <p:cNvPr id="21" name="Rectángulo 20">
            <a:extLst>
              <a:ext uri="{FF2B5EF4-FFF2-40B4-BE49-F238E27FC236}">
                <a16:creationId xmlns:a16="http://schemas.microsoft.com/office/drawing/2014/main" id="{AB9F0502-D536-466B-85D1-33A75BCAA10D}"/>
              </a:ext>
            </a:extLst>
          </p:cNvPr>
          <p:cNvSpPr/>
          <p:nvPr/>
        </p:nvSpPr>
        <p:spPr>
          <a:xfrm>
            <a:off x="5581329" y="3630459"/>
            <a:ext cx="2385018" cy="661207"/>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endParaRPr lang="es-ES"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r>
              <a:rPr lang="es-ES" sz="2000" b="1" u="sng" dirty="0">
                <a:solidFill>
                  <a:srgbClr val="00B050"/>
                </a:solidFill>
                <a:latin typeface="Arial" panose="020B0604020202020204" pitchFamily="34" charset="0"/>
                <a:ea typeface="Calibri" panose="020F0502020204030204" pitchFamily="34" charset="0"/>
                <a:cs typeface="Arial" panose="020B0604020202020204" pitchFamily="34" charset="0"/>
              </a:rPr>
              <a:t>AS IS</a:t>
            </a:r>
          </a:p>
        </p:txBody>
      </p:sp>
      <p:sp>
        <p:nvSpPr>
          <p:cNvPr id="22" name="Rectángulo 21">
            <a:extLst>
              <a:ext uri="{FF2B5EF4-FFF2-40B4-BE49-F238E27FC236}">
                <a16:creationId xmlns:a16="http://schemas.microsoft.com/office/drawing/2014/main" id="{63CBC185-B71F-4F7D-A18B-CCB8542BD121}"/>
              </a:ext>
            </a:extLst>
          </p:cNvPr>
          <p:cNvSpPr/>
          <p:nvPr/>
        </p:nvSpPr>
        <p:spPr>
          <a:xfrm>
            <a:off x="8260302" y="3606598"/>
            <a:ext cx="2385018" cy="661207"/>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endParaRPr lang="es-ES"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r>
              <a:rPr lang="es-ES" sz="2000" b="1" u="sng" dirty="0">
                <a:solidFill>
                  <a:srgbClr val="C00000"/>
                </a:solidFill>
                <a:latin typeface="Arial" panose="020B0604020202020204" pitchFamily="34" charset="0"/>
                <a:ea typeface="Calibri" panose="020F0502020204030204" pitchFamily="34" charset="0"/>
                <a:cs typeface="Arial" panose="020B0604020202020204" pitchFamily="34" charset="0"/>
              </a:rPr>
              <a:t>TO BE</a:t>
            </a:r>
          </a:p>
        </p:txBody>
      </p:sp>
      <p:sp>
        <p:nvSpPr>
          <p:cNvPr id="23" name="Rectángulo 22">
            <a:extLst>
              <a:ext uri="{FF2B5EF4-FFF2-40B4-BE49-F238E27FC236}">
                <a16:creationId xmlns:a16="http://schemas.microsoft.com/office/drawing/2014/main" id="{20565AB8-3A0D-4BAC-AA9B-181F167B5F84}"/>
              </a:ext>
            </a:extLst>
          </p:cNvPr>
          <p:cNvSpPr/>
          <p:nvPr/>
        </p:nvSpPr>
        <p:spPr>
          <a:xfrm>
            <a:off x="5205939" y="4252985"/>
            <a:ext cx="3723708" cy="800091"/>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endParaRPr lang="es-ES"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r>
              <a:rPr lang="es-ES" sz="1400" b="1" dirty="0">
                <a:solidFill>
                  <a:srgbClr val="00B050"/>
                </a:solidFill>
                <a:latin typeface="Arial" panose="020B0604020202020204" pitchFamily="34" charset="0"/>
                <a:ea typeface="Calibri" panose="020F0502020204030204" pitchFamily="34" charset="0"/>
                <a:cs typeface="Arial" panose="020B0604020202020204" pitchFamily="34" charset="0"/>
              </a:rPr>
              <a:t>0% controles &gt; L3</a:t>
            </a:r>
          </a:p>
          <a:p>
            <a:pPr lvl="1" algn="just">
              <a:lnSpc>
                <a:spcPct val="107000"/>
              </a:lnSpc>
            </a:pPr>
            <a:r>
              <a:rPr lang="es-ES" sz="1400" b="1" dirty="0">
                <a:solidFill>
                  <a:srgbClr val="00B050"/>
                </a:solidFill>
                <a:latin typeface="Arial" panose="020B0604020202020204" pitchFamily="34" charset="0"/>
                <a:ea typeface="Calibri" panose="020F0502020204030204" pitchFamily="34" charset="0"/>
                <a:cs typeface="Arial" panose="020B0604020202020204" pitchFamily="34" charset="0"/>
              </a:rPr>
              <a:t>9% madurez media</a:t>
            </a:r>
          </a:p>
        </p:txBody>
      </p:sp>
      <p:sp>
        <p:nvSpPr>
          <p:cNvPr id="24" name="Rectángulo 23">
            <a:extLst>
              <a:ext uri="{FF2B5EF4-FFF2-40B4-BE49-F238E27FC236}">
                <a16:creationId xmlns:a16="http://schemas.microsoft.com/office/drawing/2014/main" id="{1950A338-24C9-4B99-B755-61C2B4D14749}"/>
              </a:ext>
            </a:extLst>
          </p:cNvPr>
          <p:cNvSpPr/>
          <p:nvPr/>
        </p:nvSpPr>
        <p:spPr>
          <a:xfrm>
            <a:off x="5205939" y="5419568"/>
            <a:ext cx="3723708" cy="800091"/>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endParaRPr lang="es-ES"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r>
              <a:rPr lang="es-ES" sz="1400" b="1" dirty="0">
                <a:solidFill>
                  <a:srgbClr val="00B050"/>
                </a:solidFill>
                <a:latin typeface="Arial" panose="020B0604020202020204" pitchFamily="34" charset="0"/>
                <a:ea typeface="Calibri" panose="020F0502020204030204" pitchFamily="34" charset="0"/>
                <a:cs typeface="Arial" panose="020B0604020202020204" pitchFamily="34" charset="0"/>
              </a:rPr>
              <a:t>22% controles &gt; L3</a:t>
            </a:r>
          </a:p>
          <a:p>
            <a:pPr lvl="1" algn="just">
              <a:lnSpc>
                <a:spcPct val="107000"/>
              </a:lnSpc>
            </a:pPr>
            <a:r>
              <a:rPr lang="es-ES" sz="1400" b="1" dirty="0">
                <a:solidFill>
                  <a:srgbClr val="00B050"/>
                </a:solidFill>
                <a:latin typeface="Arial" panose="020B0604020202020204" pitchFamily="34" charset="0"/>
                <a:ea typeface="Calibri" panose="020F0502020204030204" pitchFamily="34" charset="0"/>
                <a:cs typeface="Arial" panose="020B0604020202020204" pitchFamily="34" charset="0"/>
              </a:rPr>
              <a:t>25% madurez media</a:t>
            </a:r>
          </a:p>
        </p:txBody>
      </p:sp>
      <p:sp>
        <p:nvSpPr>
          <p:cNvPr id="25" name="Rectángulo 24">
            <a:extLst>
              <a:ext uri="{FF2B5EF4-FFF2-40B4-BE49-F238E27FC236}">
                <a16:creationId xmlns:a16="http://schemas.microsoft.com/office/drawing/2014/main" id="{A8546BD0-3AB9-4CAB-809F-6EA35E6A350E}"/>
              </a:ext>
            </a:extLst>
          </p:cNvPr>
          <p:cNvSpPr/>
          <p:nvPr/>
        </p:nvSpPr>
        <p:spPr>
          <a:xfrm>
            <a:off x="7966347" y="5419567"/>
            <a:ext cx="3723708" cy="800091"/>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endParaRPr lang="es-ES"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r>
              <a:rPr lang="es-ES" sz="1400" b="1" dirty="0">
                <a:solidFill>
                  <a:srgbClr val="C00000"/>
                </a:solidFill>
                <a:latin typeface="Arial" panose="020B0604020202020204" pitchFamily="34" charset="0"/>
                <a:ea typeface="Calibri" panose="020F0502020204030204" pitchFamily="34" charset="0"/>
                <a:cs typeface="Arial" panose="020B0604020202020204" pitchFamily="34" charset="0"/>
              </a:rPr>
              <a:t>84% controles &gt; L3</a:t>
            </a:r>
          </a:p>
          <a:p>
            <a:pPr lvl="1" algn="just">
              <a:lnSpc>
                <a:spcPct val="107000"/>
              </a:lnSpc>
            </a:pPr>
            <a:r>
              <a:rPr lang="es-ES" sz="1400" b="1" dirty="0">
                <a:solidFill>
                  <a:srgbClr val="C00000"/>
                </a:solidFill>
                <a:latin typeface="Arial" panose="020B0604020202020204" pitchFamily="34" charset="0"/>
                <a:ea typeface="Calibri" panose="020F0502020204030204" pitchFamily="34" charset="0"/>
                <a:cs typeface="Arial" panose="020B0604020202020204" pitchFamily="34" charset="0"/>
              </a:rPr>
              <a:t>80,5% madurez media</a:t>
            </a:r>
          </a:p>
        </p:txBody>
      </p:sp>
    </p:spTree>
    <p:extLst>
      <p:ext uri="{BB962C8B-B14F-4D97-AF65-F5344CB8AC3E}">
        <p14:creationId xmlns:p14="http://schemas.microsoft.com/office/powerpoint/2010/main" val="303706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4D96E-E0D1-411A-ABE8-98EB5443F52B}"/>
              </a:ext>
            </a:extLst>
          </p:cNvPr>
          <p:cNvSpPr>
            <a:spLocks noGrp="1"/>
          </p:cNvSpPr>
          <p:nvPr>
            <p:ph type="ctrTitle"/>
          </p:nvPr>
        </p:nvSpPr>
        <p:spPr>
          <a:xfrm>
            <a:off x="477254" y="275483"/>
            <a:ext cx="8789575" cy="667958"/>
          </a:xfrm>
        </p:spPr>
        <p:txBody>
          <a:bodyPr>
            <a:normAutofit/>
          </a:bodyPr>
          <a:lstStyle/>
          <a:p>
            <a:r>
              <a:rPr lang="es-ES" sz="3600" b="1" dirty="0">
                <a:solidFill>
                  <a:srgbClr val="002060"/>
                </a:solidFill>
              </a:rPr>
              <a:t>OBJETIVOS ALCANZADOS</a:t>
            </a:r>
            <a:endParaRPr lang="es-ES" dirty="0"/>
          </a:p>
        </p:txBody>
      </p:sp>
      <p:pic>
        <p:nvPicPr>
          <p:cNvPr id="5" name="Imagen 4">
            <a:extLst>
              <a:ext uri="{FF2B5EF4-FFF2-40B4-BE49-F238E27FC236}">
                <a16:creationId xmlns:a16="http://schemas.microsoft.com/office/drawing/2014/main" id="{C571E080-CE44-4440-8B17-EF17A44EBF51}"/>
              </a:ext>
            </a:extLst>
          </p:cNvPr>
          <p:cNvPicPr>
            <a:picLocks noChangeAspect="1"/>
          </p:cNvPicPr>
          <p:nvPr/>
        </p:nvPicPr>
        <p:blipFill>
          <a:blip r:embed="rId2"/>
          <a:stretch>
            <a:fillRect/>
          </a:stretch>
        </p:blipFill>
        <p:spPr>
          <a:xfrm>
            <a:off x="9452811" y="119063"/>
            <a:ext cx="2739189" cy="667958"/>
          </a:xfrm>
          <a:prstGeom prst="rect">
            <a:avLst/>
          </a:prstGeom>
        </p:spPr>
      </p:pic>
      <p:sp>
        <p:nvSpPr>
          <p:cNvPr id="3" name="Rectángulo 2">
            <a:extLst>
              <a:ext uri="{FF2B5EF4-FFF2-40B4-BE49-F238E27FC236}">
                <a16:creationId xmlns:a16="http://schemas.microsoft.com/office/drawing/2014/main" id="{1F18BFED-94C6-449F-B5EB-C95FA18ABBC6}"/>
              </a:ext>
            </a:extLst>
          </p:cNvPr>
          <p:cNvSpPr/>
          <p:nvPr/>
        </p:nvSpPr>
        <p:spPr>
          <a:xfrm>
            <a:off x="2497540" y="1202563"/>
            <a:ext cx="9108021" cy="5078313"/>
          </a:xfrm>
          <a:prstGeom prst="rect">
            <a:avLst/>
          </a:prstGeom>
        </p:spPr>
        <p:txBody>
          <a:bodyPr wrap="square">
            <a:spAutoFit/>
          </a:bodyPr>
          <a:lstStyle/>
          <a:p>
            <a:pPr marL="285750" indent="-285750" algn="just">
              <a:buFont typeface="Arial" panose="020B0604020202020204" pitchFamily="34" charset="0"/>
              <a:buChar char="•"/>
            </a:pPr>
            <a:r>
              <a:rPr lang="es-ES" dirty="0">
                <a:solidFill>
                  <a:srgbClr val="002060"/>
                </a:solidFill>
              </a:rPr>
              <a:t>Como punto de partida se ha definido el estado inicial de la seguridad de la información de CYBSA</a:t>
            </a:r>
          </a:p>
          <a:p>
            <a:pPr algn="just"/>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Se ha desarrollado el esquema documental necesario para implementar el SGSI cumpliendo la ISO/IEC 27001:2013</a:t>
            </a:r>
          </a:p>
          <a:p>
            <a:pPr algn="just"/>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Se ha realizado el análisis de riesgos siguiendo la metodología MAGERIT a través del cual se ha realizado una evaluación del riesgo al que están expuestos los activos de CYBSA debido al impacto que supondría la materialización de posibles amenazas. </a:t>
            </a:r>
          </a:p>
          <a:p>
            <a:pPr algn="just"/>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Se han definido y ejecutado una serie de proyectos para mitigar los riesgos y aumentar el nivel de seguridad.</a:t>
            </a:r>
          </a:p>
          <a:p>
            <a:pPr algn="just"/>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Se ha realizado una auditoría de cumplimento en la que todos los dominios alcanzan el % de madurez esperado y por consiguiente CYBSA ha logrado el objetivo de mejorar el nivel de seguridad de la información en un porcentaje muy considerable que sin duda justifica las inversiones y esfuerzos realizados. </a:t>
            </a:r>
          </a:p>
        </p:txBody>
      </p:sp>
    </p:spTree>
    <p:extLst>
      <p:ext uri="{BB962C8B-B14F-4D97-AF65-F5344CB8AC3E}">
        <p14:creationId xmlns:p14="http://schemas.microsoft.com/office/powerpoint/2010/main" val="165390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4D96E-E0D1-411A-ABE8-98EB5443F52B}"/>
              </a:ext>
            </a:extLst>
          </p:cNvPr>
          <p:cNvSpPr>
            <a:spLocks noGrp="1"/>
          </p:cNvSpPr>
          <p:nvPr>
            <p:ph type="ctrTitle"/>
          </p:nvPr>
        </p:nvSpPr>
        <p:spPr>
          <a:xfrm>
            <a:off x="477254" y="275483"/>
            <a:ext cx="8789575" cy="667958"/>
          </a:xfrm>
        </p:spPr>
        <p:txBody>
          <a:bodyPr>
            <a:normAutofit/>
          </a:bodyPr>
          <a:lstStyle/>
          <a:p>
            <a:r>
              <a:rPr lang="es-ES" sz="3600" b="1" dirty="0">
                <a:solidFill>
                  <a:srgbClr val="002060"/>
                </a:solidFill>
              </a:rPr>
              <a:t>INFORMACIÓN RELEVANTE</a:t>
            </a:r>
            <a:endParaRPr lang="es-ES" dirty="0"/>
          </a:p>
        </p:txBody>
      </p:sp>
      <p:pic>
        <p:nvPicPr>
          <p:cNvPr id="5" name="Imagen 4">
            <a:extLst>
              <a:ext uri="{FF2B5EF4-FFF2-40B4-BE49-F238E27FC236}">
                <a16:creationId xmlns:a16="http://schemas.microsoft.com/office/drawing/2014/main" id="{C571E080-CE44-4440-8B17-EF17A44EBF51}"/>
              </a:ext>
            </a:extLst>
          </p:cNvPr>
          <p:cNvPicPr>
            <a:picLocks noChangeAspect="1"/>
          </p:cNvPicPr>
          <p:nvPr/>
        </p:nvPicPr>
        <p:blipFill>
          <a:blip r:embed="rId2"/>
          <a:stretch>
            <a:fillRect/>
          </a:stretch>
        </p:blipFill>
        <p:spPr>
          <a:xfrm>
            <a:off x="9452811" y="119063"/>
            <a:ext cx="2739189" cy="667958"/>
          </a:xfrm>
          <a:prstGeom prst="rect">
            <a:avLst/>
          </a:prstGeom>
        </p:spPr>
      </p:pic>
      <p:sp>
        <p:nvSpPr>
          <p:cNvPr id="3" name="Rectángulo 2">
            <a:extLst>
              <a:ext uri="{FF2B5EF4-FFF2-40B4-BE49-F238E27FC236}">
                <a16:creationId xmlns:a16="http://schemas.microsoft.com/office/drawing/2014/main" id="{1F18BFED-94C6-449F-B5EB-C95FA18ABBC6}"/>
              </a:ext>
            </a:extLst>
          </p:cNvPr>
          <p:cNvSpPr/>
          <p:nvPr/>
        </p:nvSpPr>
        <p:spPr>
          <a:xfrm>
            <a:off x="2442949" y="2048725"/>
            <a:ext cx="9108021" cy="3693319"/>
          </a:xfrm>
          <a:prstGeom prst="rect">
            <a:avLst/>
          </a:prstGeom>
        </p:spPr>
        <p:txBody>
          <a:bodyPr wrap="square">
            <a:spAutoFit/>
          </a:bodyPr>
          <a:lstStyle/>
          <a:p>
            <a:pPr marL="285750" indent="-285750" algn="just">
              <a:buFont typeface="Arial" panose="020B0604020202020204" pitchFamily="34" charset="0"/>
              <a:buChar char="•"/>
            </a:pPr>
            <a:r>
              <a:rPr lang="es-ES" dirty="0">
                <a:solidFill>
                  <a:srgbClr val="002060"/>
                </a:solidFill>
              </a:rPr>
              <a:t>Durante todo el desarrollo del proyecto, la colaboración de todos los recursos involucrados de CYBSA ha sido absoluta.</a:t>
            </a:r>
          </a:p>
          <a:p>
            <a:pPr algn="just"/>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La clasificación de los activos ha sido una de las tareas que más esfuerzo ha supuesto. Se recomienda a la dirección de CYBSA que después de haber realizado este esfuerzo, lleve a cabo un mantenimiento adecuado.</a:t>
            </a:r>
          </a:p>
          <a:p>
            <a:pPr marL="285750" indent="-285750" algn="just">
              <a:buFont typeface="Arial" panose="020B0604020202020204" pitchFamily="34" charset="0"/>
              <a:buChar char="•"/>
            </a:pPr>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Se ha observado que las inversiones realizadas en infraestructura de seguridad hasta el momento, habían sido elevadas pero desarrolladas como proyectos independientes sin ningún tipo de gobierno ni desde una perspectiva global. Tras la implementación de este proyecto no sólo se ha mejorado el nivel de seguridad sino que además se ha definido una estrategia coordinada dentro del ámbito de seguridad de CYBSA.</a:t>
            </a:r>
          </a:p>
        </p:txBody>
      </p:sp>
    </p:spTree>
    <p:extLst>
      <p:ext uri="{BB962C8B-B14F-4D97-AF65-F5344CB8AC3E}">
        <p14:creationId xmlns:p14="http://schemas.microsoft.com/office/powerpoint/2010/main" val="19476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4D96E-E0D1-411A-ABE8-98EB5443F52B}"/>
              </a:ext>
            </a:extLst>
          </p:cNvPr>
          <p:cNvSpPr>
            <a:spLocks noGrp="1"/>
          </p:cNvSpPr>
          <p:nvPr>
            <p:ph type="ctrTitle"/>
          </p:nvPr>
        </p:nvSpPr>
        <p:spPr>
          <a:xfrm>
            <a:off x="477254" y="275483"/>
            <a:ext cx="8789575" cy="667958"/>
          </a:xfrm>
        </p:spPr>
        <p:txBody>
          <a:bodyPr>
            <a:normAutofit/>
          </a:bodyPr>
          <a:lstStyle/>
          <a:p>
            <a:r>
              <a:rPr lang="es-ES" sz="3600" b="1" dirty="0">
                <a:solidFill>
                  <a:srgbClr val="002060"/>
                </a:solidFill>
              </a:rPr>
              <a:t>RECOMENDACIONES</a:t>
            </a:r>
            <a:endParaRPr lang="es-ES" dirty="0"/>
          </a:p>
        </p:txBody>
      </p:sp>
      <p:pic>
        <p:nvPicPr>
          <p:cNvPr id="5" name="Imagen 4">
            <a:extLst>
              <a:ext uri="{FF2B5EF4-FFF2-40B4-BE49-F238E27FC236}">
                <a16:creationId xmlns:a16="http://schemas.microsoft.com/office/drawing/2014/main" id="{C571E080-CE44-4440-8B17-EF17A44EBF51}"/>
              </a:ext>
            </a:extLst>
          </p:cNvPr>
          <p:cNvPicPr>
            <a:picLocks noChangeAspect="1"/>
          </p:cNvPicPr>
          <p:nvPr/>
        </p:nvPicPr>
        <p:blipFill>
          <a:blip r:embed="rId2"/>
          <a:stretch>
            <a:fillRect/>
          </a:stretch>
        </p:blipFill>
        <p:spPr>
          <a:xfrm>
            <a:off x="9452811" y="119063"/>
            <a:ext cx="2739189" cy="667958"/>
          </a:xfrm>
          <a:prstGeom prst="rect">
            <a:avLst/>
          </a:prstGeom>
        </p:spPr>
      </p:pic>
      <p:sp>
        <p:nvSpPr>
          <p:cNvPr id="3" name="Rectángulo 2">
            <a:extLst>
              <a:ext uri="{FF2B5EF4-FFF2-40B4-BE49-F238E27FC236}">
                <a16:creationId xmlns:a16="http://schemas.microsoft.com/office/drawing/2014/main" id="{1F18BFED-94C6-449F-B5EB-C95FA18ABBC6}"/>
              </a:ext>
            </a:extLst>
          </p:cNvPr>
          <p:cNvSpPr/>
          <p:nvPr/>
        </p:nvSpPr>
        <p:spPr>
          <a:xfrm>
            <a:off x="2702257" y="1106626"/>
            <a:ext cx="9108021" cy="5632311"/>
          </a:xfrm>
          <a:prstGeom prst="rect">
            <a:avLst/>
          </a:prstGeom>
        </p:spPr>
        <p:txBody>
          <a:bodyPr wrap="square">
            <a:spAutoFit/>
          </a:bodyPr>
          <a:lstStyle/>
          <a:p>
            <a:pPr marL="285750" indent="-285750" algn="just">
              <a:buFont typeface="Arial" panose="020B0604020202020204" pitchFamily="34" charset="0"/>
              <a:buChar char="•"/>
            </a:pPr>
            <a:r>
              <a:rPr lang="es-ES" dirty="0">
                <a:solidFill>
                  <a:srgbClr val="002060"/>
                </a:solidFill>
              </a:rPr>
              <a:t>A pesar de haber alcanzado los objetivos, se han identificado No conformidades con respecto a algunos controles de ambas normas.</a:t>
            </a:r>
          </a:p>
          <a:p>
            <a:pPr algn="just"/>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La mayor parte de las No conformidades son menores, por lo que se recomienda a CYBSA que valore la posibilidad de abordar las tareas necesarias para mitigarlas.</a:t>
            </a:r>
          </a:p>
          <a:p>
            <a:pPr marL="285750" indent="-285750" algn="just">
              <a:buFont typeface="Arial" panose="020B0604020202020204" pitchFamily="34" charset="0"/>
              <a:buChar char="•"/>
            </a:pPr>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Se recomienda realizar un plan de proyecto en el que se prioricen las medidas necesarias para mitigar las No conformidades mayores. Se ha realizado un dimensionamiento del esfuerzo y no supondría más de 6 meses ni inversión económica muy elevada.</a:t>
            </a:r>
          </a:p>
          <a:p>
            <a:pPr marL="285750" indent="-285750" algn="just">
              <a:buFont typeface="Arial" panose="020B0604020202020204" pitchFamily="34" charset="0"/>
              <a:buChar char="•"/>
            </a:pPr>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Se recomienda a la Dirección de CYBSA poner foco en las revisiones periódicas, actualización de activos ..</a:t>
            </a:r>
            <a:r>
              <a:rPr lang="es-ES" dirty="0" err="1">
                <a:solidFill>
                  <a:srgbClr val="002060"/>
                </a:solidFill>
              </a:rPr>
              <a:t>etc</a:t>
            </a:r>
            <a:r>
              <a:rPr lang="es-ES" dirty="0">
                <a:solidFill>
                  <a:srgbClr val="002060"/>
                </a:solidFill>
              </a:rPr>
              <a:t> y que lleve a cabo todas las tareas para mantener actualizado el SGSI, de manera que se garanticen que se mantienen los niveles de madurez implementados.</a:t>
            </a:r>
          </a:p>
          <a:p>
            <a:pPr marL="285750" indent="-285750" algn="just">
              <a:buFont typeface="Arial" panose="020B0604020202020204" pitchFamily="34" charset="0"/>
              <a:buChar char="•"/>
            </a:pPr>
            <a:endParaRPr lang="es-ES" dirty="0">
              <a:solidFill>
                <a:srgbClr val="002060"/>
              </a:solidFill>
            </a:endParaRPr>
          </a:p>
          <a:p>
            <a:pPr marL="285750" indent="-285750" algn="just">
              <a:buFont typeface="Arial" panose="020B0604020202020204" pitchFamily="34" charset="0"/>
              <a:buChar char="•"/>
            </a:pPr>
            <a:r>
              <a:rPr lang="es-ES" dirty="0">
                <a:solidFill>
                  <a:srgbClr val="002060"/>
                </a:solidFill>
              </a:rPr>
              <a:t>La seguridad no es un proyecto que empieza y acaba, sino que debe estar presente en todas las decisiones que se tomen sobre todos los procesos de la organización. </a:t>
            </a:r>
          </a:p>
        </p:txBody>
      </p:sp>
    </p:spTree>
    <p:extLst>
      <p:ext uri="{BB962C8B-B14F-4D97-AF65-F5344CB8AC3E}">
        <p14:creationId xmlns:p14="http://schemas.microsoft.com/office/powerpoint/2010/main" val="3874600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4D96E-E0D1-411A-ABE8-98EB5443F52B}"/>
              </a:ext>
            </a:extLst>
          </p:cNvPr>
          <p:cNvSpPr>
            <a:spLocks noGrp="1"/>
          </p:cNvSpPr>
          <p:nvPr>
            <p:ph type="ctrTitle"/>
          </p:nvPr>
        </p:nvSpPr>
        <p:spPr>
          <a:xfrm>
            <a:off x="3933877" y="1803026"/>
            <a:ext cx="5804161" cy="2262781"/>
          </a:xfrm>
        </p:spPr>
        <p:txBody>
          <a:bodyPr>
            <a:normAutofit/>
          </a:bodyPr>
          <a:lstStyle/>
          <a:p>
            <a:r>
              <a:rPr lang="es-ES" sz="4400" dirty="0"/>
              <a:t>MUCHAS GRACIAS</a:t>
            </a:r>
          </a:p>
        </p:txBody>
      </p:sp>
      <p:sp>
        <p:nvSpPr>
          <p:cNvPr id="6" name="Subtítulo 2">
            <a:extLst>
              <a:ext uri="{FF2B5EF4-FFF2-40B4-BE49-F238E27FC236}">
                <a16:creationId xmlns:a16="http://schemas.microsoft.com/office/drawing/2014/main" id="{BAAA4985-2178-4686-AC7A-955CE575C7A7}"/>
              </a:ext>
            </a:extLst>
          </p:cNvPr>
          <p:cNvSpPr txBox="1">
            <a:spLocks/>
          </p:cNvSpPr>
          <p:nvPr/>
        </p:nvSpPr>
        <p:spPr>
          <a:xfrm>
            <a:off x="9247224" y="6310483"/>
            <a:ext cx="3107023" cy="34112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s-ES" sz="1400" b="1" dirty="0">
                <a:solidFill>
                  <a:schemeClr val="bg1">
                    <a:lumMod val="50000"/>
                  </a:schemeClr>
                </a:solidFill>
              </a:rPr>
              <a:t>Trabajo Fin de Máster (TFM)</a:t>
            </a:r>
          </a:p>
        </p:txBody>
      </p:sp>
      <p:sp>
        <p:nvSpPr>
          <p:cNvPr id="7" name="Subtítulo 2">
            <a:extLst>
              <a:ext uri="{FF2B5EF4-FFF2-40B4-BE49-F238E27FC236}">
                <a16:creationId xmlns:a16="http://schemas.microsoft.com/office/drawing/2014/main" id="{D0D6AA49-A2D9-4904-B2BA-7239BCD0B403}"/>
              </a:ext>
            </a:extLst>
          </p:cNvPr>
          <p:cNvSpPr txBox="1">
            <a:spLocks/>
          </p:cNvSpPr>
          <p:nvPr/>
        </p:nvSpPr>
        <p:spPr>
          <a:xfrm>
            <a:off x="1779121" y="6310484"/>
            <a:ext cx="5149574" cy="34112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s-ES" sz="1400" b="1" dirty="0">
                <a:solidFill>
                  <a:schemeClr val="bg1">
                    <a:lumMod val="50000"/>
                  </a:schemeClr>
                </a:solidFill>
              </a:rPr>
              <a:t>MARÍA BELÉN RAYO LANZAS</a:t>
            </a:r>
          </a:p>
        </p:txBody>
      </p:sp>
      <p:pic>
        <p:nvPicPr>
          <p:cNvPr id="8" name="Picture 4">
            <a:extLst>
              <a:ext uri="{FF2B5EF4-FFF2-40B4-BE49-F238E27FC236}">
                <a16:creationId xmlns:a16="http://schemas.microsoft.com/office/drawing/2014/main" id="{B96BFF56-CE81-46AE-9DC1-795B081E71D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32304" y="206391"/>
            <a:ext cx="1364615" cy="737870"/>
          </a:xfrm>
          <a:prstGeom prst="rect">
            <a:avLst/>
          </a:prstGeom>
          <a:solidFill>
            <a:srgbClr val="FFFFFF"/>
          </a:solidFill>
          <a:ln>
            <a:noFill/>
          </a:ln>
        </p:spPr>
      </p:pic>
      <p:pic>
        <p:nvPicPr>
          <p:cNvPr id="9" name="Picture 2">
            <a:extLst>
              <a:ext uri="{FF2B5EF4-FFF2-40B4-BE49-F238E27FC236}">
                <a16:creationId xmlns:a16="http://schemas.microsoft.com/office/drawing/2014/main" id="{7EFAFB67-38EC-4D58-8607-C3AC12F0C4A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807285" y="248301"/>
            <a:ext cx="1121410" cy="695960"/>
          </a:xfrm>
          <a:prstGeom prst="rect">
            <a:avLst/>
          </a:prstGeom>
          <a:solidFill>
            <a:srgbClr val="FFFFFF"/>
          </a:solidFill>
          <a:ln>
            <a:noFill/>
          </a:ln>
        </p:spPr>
      </p:pic>
      <p:pic>
        <p:nvPicPr>
          <p:cNvPr id="10" name="Picture 3">
            <a:extLst>
              <a:ext uri="{FF2B5EF4-FFF2-40B4-BE49-F238E27FC236}">
                <a16:creationId xmlns:a16="http://schemas.microsoft.com/office/drawing/2014/main" id="{42CD22B4-128A-40F3-AEC7-D47F8D53A29A}"/>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0011" y="282831"/>
            <a:ext cx="1194435" cy="767080"/>
          </a:xfrm>
          <a:prstGeom prst="rect">
            <a:avLst/>
          </a:prstGeom>
          <a:solidFill>
            <a:srgbClr val="FFFFFF"/>
          </a:solidFill>
          <a:ln>
            <a:noFill/>
          </a:ln>
        </p:spPr>
      </p:pic>
      <p:sp>
        <p:nvSpPr>
          <p:cNvPr id="11" name="Subtítulo 2">
            <a:extLst>
              <a:ext uri="{FF2B5EF4-FFF2-40B4-BE49-F238E27FC236}">
                <a16:creationId xmlns:a16="http://schemas.microsoft.com/office/drawing/2014/main" id="{A8D66896-D2C5-4C0F-A93C-7A859B96F414}"/>
              </a:ext>
            </a:extLst>
          </p:cNvPr>
          <p:cNvSpPr txBox="1">
            <a:spLocks/>
          </p:cNvSpPr>
          <p:nvPr/>
        </p:nvSpPr>
        <p:spPr>
          <a:xfrm>
            <a:off x="3933877" y="1089849"/>
            <a:ext cx="5149574" cy="34112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s-ES" sz="1400" b="1" dirty="0">
                <a:solidFill>
                  <a:schemeClr val="bg1">
                    <a:lumMod val="50000"/>
                  </a:schemeClr>
                </a:solidFill>
              </a:rPr>
              <a:t>Máster Interuniversitario en Seguridad de las TIC (MISTIC)</a:t>
            </a:r>
          </a:p>
        </p:txBody>
      </p:sp>
    </p:spTree>
    <p:extLst>
      <p:ext uri="{BB962C8B-B14F-4D97-AF65-F5344CB8AC3E}">
        <p14:creationId xmlns:p14="http://schemas.microsoft.com/office/powerpoint/2010/main" val="1816069366"/>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B48ADC6AC24B42AB2479183E2F4B3F" ma:contentTypeVersion="12" ma:contentTypeDescription="Create a new document." ma:contentTypeScope="" ma:versionID="cc3df7f1fae0d4e19b840b5b18e0d5bf">
  <xsd:schema xmlns:xsd="http://www.w3.org/2001/XMLSchema" xmlns:xs="http://www.w3.org/2001/XMLSchema" xmlns:p="http://schemas.microsoft.com/office/2006/metadata/properties" xmlns:ns3="e5d3c092-1866-4e20-a71e-b559a56e7065" xmlns:ns4="a7316723-3356-4801-83a9-a635daecaf7b" targetNamespace="http://schemas.microsoft.com/office/2006/metadata/properties" ma:root="true" ma:fieldsID="d7f1ceb180ccc0abd4377b277a389158" ns3:_="" ns4:_="">
    <xsd:import namespace="e5d3c092-1866-4e20-a71e-b559a56e7065"/>
    <xsd:import namespace="a7316723-3356-4801-83a9-a635daecaf7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d3c092-1866-4e20-a71e-b559a56e7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316723-3356-4801-83a9-a635daecaf7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81F712-8EC9-4817-B953-4CB3F803AC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d3c092-1866-4e20-a71e-b559a56e7065"/>
    <ds:schemaRef ds:uri="a7316723-3356-4801-83a9-a635daeca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86499B-2004-44F6-AE17-3B0F3D38638E}">
  <ds:schemaRefs>
    <ds:schemaRef ds:uri="http://schemas.microsoft.com/office/2006/documentManagement/types"/>
    <ds:schemaRef ds:uri="http://schemas.microsoft.com/office/2006/metadata/properties"/>
    <ds:schemaRef ds:uri="e5d3c092-1866-4e20-a71e-b559a56e7065"/>
    <ds:schemaRef ds:uri="http://purl.org/dc/elements/1.1/"/>
    <ds:schemaRef ds:uri="http://schemas.openxmlformats.org/package/2006/metadata/core-properties"/>
    <ds:schemaRef ds:uri="a7316723-3356-4801-83a9-a635daecaf7b"/>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4462A40-6012-49A0-8EFB-8CD9E16E47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1457</TotalTime>
  <Words>640</Words>
  <Application>Microsoft Office PowerPoint</Application>
  <PresentationFormat>Panorámica</PresentationFormat>
  <Paragraphs>67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3</vt:lpstr>
      <vt:lpstr>Espiral</vt:lpstr>
      <vt:lpstr>CONCLUSIONES</vt:lpstr>
      <vt:lpstr>CONTENIDO </vt:lpstr>
      <vt:lpstr>RESULTADOS </vt:lpstr>
      <vt:lpstr>OBJETIVOS ALCANZADOS</vt:lpstr>
      <vt:lpstr>INFORMACIÓN RELEVANTE</vt:lpstr>
      <vt:lpstr>RECOMENDACIONES</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OBJETIVOS</dc:title>
  <dc:creator>MARIA BELEN RAYO LANZAS</dc:creator>
  <cp:lastModifiedBy>MARIA BELEN RAYO LANZAS</cp:lastModifiedBy>
  <cp:revision>59</cp:revision>
  <dcterms:created xsi:type="dcterms:W3CDTF">2020-05-18T15:01:48Z</dcterms:created>
  <dcterms:modified xsi:type="dcterms:W3CDTF">2020-05-28T08:06:51Z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0x010100B2B48ADC6AC24B42AB2479183E2F4B3F</vt:lpwstr>
  </property>
</Properties>
</file>