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60" r:id="rId5"/>
    <p:sldId id="261" r:id="rId6"/>
    <p:sldId id="262" r:id="rId7"/>
    <p:sldId id="264" r:id="rId8"/>
    <p:sldId id="263" r:id="rId9"/>
    <p:sldId id="265" r:id="rId10"/>
    <p:sldId id="266" r:id="rId11"/>
    <p:sldId id="267" r:id="rId12"/>
    <p:sldId id="268" r:id="rId13"/>
    <p:sldId id="269" r:id="rId14"/>
    <p:sldId id="271" r:id="rId15"/>
    <p:sldId id="259" r:id="rId16"/>
  </p:sldIdLst>
  <p:sldSz cx="12192000" cy="6858000"/>
  <p:notesSz cx="6858000" cy="9144000"/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FCFF"/>
    <a:srgbClr val="FFD4A6"/>
    <a:srgbClr val="F5F5F5"/>
    <a:srgbClr val="69A2D0"/>
    <a:srgbClr val="62626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538"/>
    <p:restoredTop sz="94682"/>
  </p:normalViewPr>
  <p:slideViewPr>
    <p:cSldViewPr snapToGrid="0" snapToObjects="1">
      <p:cViewPr varScale="1">
        <p:scale>
          <a:sx n="83" d="100"/>
          <a:sy n="83" d="100"/>
        </p:scale>
        <p:origin x="208" y="9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B775F2-14A8-ED43-8667-1F1A4973C357}" type="datetimeFigureOut">
              <a:rPr lang="es-ES_tradnl" smtClean="0"/>
              <a:t>1/6/20</a:t>
            </a:fld>
            <a:endParaRPr lang="es-ES_tradnl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_tradnl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_tradnl" smtClean="0"/>
              <a:t>Haga clic para modificar los estilos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B606A6-0D83-7445-9DDA-A4E9FEEB5B1D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6935910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B606A6-0D83-7445-9DDA-A4E9FEEB5B1D}" type="slidenum">
              <a:rPr lang="es-ES_tradnl" smtClean="0"/>
              <a:t>1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8023235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B606A6-0D83-7445-9DDA-A4E9FEEB5B1D}" type="slidenum">
              <a:rPr lang="es-ES_tradnl" smtClean="0"/>
              <a:t>2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7079916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B606A6-0D83-7445-9DDA-A4E9FEEB5B1D}" type="slidenum">
              <a:rPr lang="es-ES_tradnl" smtClean="0"/>
              <a:t>15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7325359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_tradnl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E570E-9445-C740-85A4-69A6D1E1B5D4}" type="datetime1">
              <a:rPr lang="es-ES" smtClean="0"/>
              <a:t>1/6/20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3893F-198F-8349-A16D-4FB4A19C3BBA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5333028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los estilos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31A09-9557-464E-A9A5-2FC211A76128}" type="datetime1">
              <a:rPr lang="es-ES" smtClean="0"/>
              <a:t>1/6/20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3893F-198F-8349-A16D-4FB4A19C3BBA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944264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_tradnl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los estilos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32223-49D3-B840-A074-5B1FDFAD7AD0}" type="datetime1">
              <a:rPr lang="es-ES" smtClean="0"/>
              <a:t>1/6/20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3893F-198F-8349-A16D-4FB4A19C3BBA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6233249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los estilos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8A6E-8F11-1142-804A-3AA6646ED503}" type="datetime1">
              <a:rPr lang="es-ES" smtClean="0"/>
              <a:t>1/6/20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3893F-198F-8349-A16D-4FB4A19C3BBA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164460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_tradnl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los estilos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890E3-47EC-7942-92EE-DF42D67EA34C}" type="datetime1">
              <a:rPr lang="es-ES" smtClean="0"/>
              <a:t>1/6/20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3893F-198F-8349-A16D-4FB4A19C3BBA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559069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_tradnl" smtClean="0"/>
              <a:t>Haga clic para modificar los estilos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_tradnl" smtClean="0"/>
              <a:t>Haga clic para modificar los estilos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58E50-44F3-974E-B793-6AE250C83957}" type="datetime1">
              <a:rPr lang="es-ES" smtClean="0"/>
              <a:t>1/6/20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3893F-198F-8349-A16D-4FB4A19C3BBA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0380131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_tradnl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los estilos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_tradnl" smtClean="0"/>
              <a:t>Haga clic para modificar los estilos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los estilos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_tradnl" smtClean="0"/>
              <a:t>Haga clic para modificar los estilos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C5A67-84E1-3B44-9389-271052B49DDA}" type="datetime1">
              <a:rPr lang="es-ES" smtClean="0"/>
              <a:t>1/6/20</a:t>
            </a:fld>
            <a:endParaRPr lang="es-ES_tradnl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3893F-198F-8349-A16D-4FB4A19C3BBA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8780701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B6D60-319B-F44B-A8B1-C824B71B18F2}" type="datetime1">
              <a:rPr lang="es-ES" smtClean="0"/>
              <a:t>1/6/20</a:t>
            </a:fld>
            <a:endParaRPr lang="es-ES_tradn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3893F-198F-8349-A16D-4FB4A19C3BBA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0107035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46A27-FFEB-E244-8C69-C231E42F4CAB}" type="datetime1">
              <a:rPr lang="es-ES" smtClean="0"/>
              <a:t>1/6/20</a:t>
            </a:fld>
            <a:endParaRPr lang="es-ES_tradn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3893F-198F-8349-A16D-4FB4A19C3BBA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994885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_tradnl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los estilos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_tradnl" smtClean="0"/>
              <a:t>Haga clic para modificar los estilos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4EA30-2F5F-B445-BF94-46F65B0A7B8C}" type="datetime1">
              <a:rPr lang="es-ES" smtClean="0"/>
              <a:t>1/6/20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3893F-198F-8349-A16D-4FB4A19C3BBA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9493371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_tradnl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_tradnl" smtClean="0"/>
              <a:t>Haga clic para modificar los estilos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120EC-2969-0F4F-B4EC-878E586632D0}" type="datetime1">
              <a:rPr lang="es-ES" smtClean="0"/>
              <a:t>1/6/20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3893F-198F-8349-A16D-4FB4A19C3BBA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982051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los estilos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77EBE0-E524-064E-8FDF-4FCDC0E3F100}" type="datetime1">
              <a:rPr lang="es-ES" smtClean="0"/>
              <a:t>1/6/20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C3893F-198F-8349-A16D-4FB4A19C3BBA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0988127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hyperlink" Target="mailto:danicomas@uoc.edu" TargetMode="External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7F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38637" y="568331"/>
            <a:ext cx="3187700" cy="10541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622431"/>
            <a:ext cx="9144000" cy="2387600"/>
          </a:xfrm>
        </p:spPr>
        <p:txBody>
          <a:bodyPr anchor="ctr">
            <a:noAutofit/>
          </a:bodyPr>
          <a:lstStyle/>
          <a:p>
            <a:r>
              <a:rPr lang="es-ES_tradnl" sz="4400" dirty="0" smtClean="0">
                <a:solidFill>
                  <a:srgbClr val="69A2D0"/>
                </a:solidFill>
              </a:rPr>
              <a:t/>
            </a:r>
            <a:br>
              <a:rPr lang="es-ES_tradnl" sz="4400" dirty="0" smtClean="0">
                <a:solidFill>
                  <a:srgbClr val="69A2D0"/>
                </a:solidFill>
              </a:rPr>
            </a:br>
            <a:r>
              <a:rPr lang="es-ES_tradnl" sz="4400" dirty="0" smtClean="0">
                <a:solidFill>
                  <a:srgbClr val="69A2D0"/>
                </a:solidFill>
              </a:rPr>
              <a:t>APLICACIÓ </a:t>
            </a:r>
            <a:r>
              <a:rPr lang="es-ES_tradnl" sz="4400" dirty="0">
                <a:solidFill>
                  <a:srgbClr val="69A2D0"/>
                </a:solidFill>
              </a:rPr>
              <a:t>WEB D’OFERTES DE FEINA PER PROXIMITAT </a:t>
            </a:r>
            <a:r>
              <a:rPr lang="es-ES_tradnl" dirty="0" smtClean="0"/>
              <a:t/>
            </a:r>
            <a:br>
              <a:rPr lang="es-ES_tradnl" dirty="0" smtClean="0"/>
            </a:br>
            <a:endParaRPr lang="es-ES_tradnl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957638" y="4102106"/>
            <a:ext cx="6710362" cy="1655762"/>
          </a:xfrm>
          <a:ln>
            <a:solidFill>
              <a:srgbClr val="626262"/>
            </a:solidFill>
          </a:ln>
        </p:spPr>
        <p:txBody>
          <a:bodyPr anchor="ctr"/>
          <a:lstStyle/>
          <a:p>
            <a:pPr lvl="1" algn="l"/>
            <a:endParaRPr lang="es-ES_tradnl" sz="2400" dirty="0" smtClean="0">
              <a:solidFill>
                <a:srgbClr val="626262"/>
              </a:solidFill>
            </a:endParaRPr>
          </a:p>
          <a:p>
            <a:pPr lvl="1" algn="l"/>
            <a:r>
              <a:rPr lang="es-ES_tradnl" sz="2400" dirty="0" smtClean="0">
                <a:solidFill>
                  <a:srgbClr val="626262"/>
                </a:solidFill>
              </a:rPr>
              <a:t>AUTOR</a:t>
            </a:r>
            <a:r>
              <a:rPr lang="es-ES_tradnl" sz="2400" dirty="0">
                <a:solidFill>
                  <a:srgbClr val="626262"/>
                </a:solidFill>
              </a:rPr>
              <a:t>: DANIEL COMAS FERNÁNDEZ </a:t>
            </a:r>
            <a:endParaRPr lang="es-ES_tradnl" sz="2400" dirty="0" smtClean="0">
              <a:solidFill>
                <a:srgbClr val="626262"/>
              </a:solidFill>
            </a:endParaRPr>
          </a:p>
          <a:p>
            <a:pPr lvl="1" algn="l"/>
            <a:r>
              <a:rPr lang="es-ES_tradnl" sz="1800" dirty="0">
                <a:solidFill>
                  <a:srgbClr val="626262"/>
                </a:solidFill>
              </a:rPr>
              <a:t>GRAU D’ENGINYERIA INFORMÀTICA </a:t>
            </a:r>
            <a:endParaRPr lang="es-ES_tradnl" sz="1800" dirty="0" smtClean="0">
              <a:solidFill>
                <a:srgbClr val="626262"/>
              </a:solidFill>
            </a:endParaRPr>
          </a:p>
          <a:p>
            <a:pPr lvl="1" algn="l"/>
            <a:r>
              <a:rPr lang="es-ES_tradnl" sz="1800" dirty="0" smtClean="0">
                <a:solidFill>
                  <a:srgbClr val="626262"/>
                </a:solidFill>
              </a:rPr>
              <a:t>TFG </a:t>
            </a:r>
            <a:r>
              <a:rPr lang="es-ES_tradnl" sz="1800" dirty="0">
                <a:solidFill>
                  <a:srgbClr val="626262"/>
                </a:solidFill>
              </a:rPr>
              <a:t>- DESENVOLUPAMENT WEB </a:t>
            </a:r>
            <a:endParaRPr lang="es-ES_tradnl" sz="1800" dirty="0" smtClean="0">
              <a:solidFill>
                <a:srgbClr val="626262"/>
              </a:solidFill>
            </a:endParaRPr>
          </a:p>
          <a:p>
            <a:endParaRPr lang="es-ES_tradnl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1876" y="4102106"/>
            <a:ext cx="1655762" cy="1655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78432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9A2D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dirty="0" smtClean="0">
                <a:solidFill>
                  <a:schemeClr val="bg1"/>
                </a:solidFill>
              </a:rPr>
              <a:t>Fase 1 (5/5) </a:t>
            </a:r>
            <a:r>
              <a:rPr lang="mr-IN" dirty="0" smtClean="0">
                <a:solidFill>
                  <a:schemeClr val="bg1"/>
                </a:solidFill>
              </a:rPr>
              <a:t>–</a:t>
            </a:r>
            <a:r>
              <a:rPr lang="ca-ES" dirty="0" smtClean="0">
                <a:solidFill>
                  <a:schemeClr val="bg1"/>
                </a:solidFill>
              </a:rPr>
              <a:t> Maquetació i programació de pàgines</a:t>
            </a:r>
            <a:endParaRPr lang="ca-ES" dirty="0">
              <a:solidFill>
                <a:schemeClr val="bg1"/>
              </a:solidFill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3893F-198F-8349-A16D-4FB4A19C3BBA}" type="slidenum">
              <a:rPr lang="es-ES_tradnl" smtClean="0">
                <a:solidFill>
                  <a:schemeClr val="bg1"/>
                </a:solidFill>
              </a:rPr>
              <a:t>10</a:t>
            </a:fld>
            <a:endParaRPr lang="es-ES_tradnl" dirty="0">
              <a:solidFill>
                <a:schemeClr val="bg1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a-ES" dirty="0" smtClean="0">
                <a:solidFill>
                  <a:schemeClr val="bg1"/>
                </a:solidFill>
              </a:rPr>
              <a:t>Selecció dels estils</a:t>
            </a:r>
          </a:p>
          <a:p>
            <a:r>
              <a:rPr lang="ca-ES" dirty="0" err="1" smtClean="0">
                <a:solidFill>
                  <a:schemeClr val="bg1"/>
                </a:solidFill>
              </a:rPr>
              <a:t>HTMLs</a:t>
            </a:r>
            <a:r>
              <a:rPr lang="ca-ES" dirty="0" smtClean="0">
                <a:solidFill>
                  <a:schemeClr val="bg1"/>
                </a:solidFill>
              </a:rPr>
              <a:t> de cada pàgina</a:t>
            </a:r>
          </a:p>
          <a:p>
            <a:r>
              <a:rPr lang="ca-ES" dirty="0" smtClean="0">
                <a:solidFill>
                  <a:schemeClr val="bg1"/>
                </a:solidFill>
              </a:rPr>
              <a:t>Programació de la interacció</a:t>
            </a:r>
          </a:p>
          <a:p>
            <a:r>
              <a:rPr lang="ca-ES" dirty="0" smtClean="0">
                <a:solidFill>
                  <a:schemeClr val="bg1"/>
                </a:solidFill>
              </a:rPr>
              <a:t>Programació dels serveis </a:t>
            </a:r>
            <a:r>
              <a:rPr lang="ca-ES" dirty="0" err="1" smtClean="0">
                <a:solidFill>
                  <a:schemeClr val="bg1"/>
                </a:solidFill>
              </a:rPr>
              <a:t>frontend</a:t>
            </a:r>
            <a:r>
              <a:rPr lang="ca-ES" dirty="0" smtClean="0">
                <a:solidFill>
                  <a:schemeClr val="bg1"/>
                </a:solidFill>
              </a:rPr>
              <a:t> que comuniquen pàgines amb servidor</a:t>
            </a:r>
          </a:p>
          <a:p>
            <a:r>
              <a:rPr lang="ca-ES" dirty="0" smtClean="0">
                <a:solidFill>
                  <a:schemeClr val="bg1"/>
                </a:solidFill>
              </a:rPr>
              <a:t>Verificació especificacions</a:t>
            </a:r>
            <a:endParaRPr lang="ca-E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5101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9A2D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dirty="0" smtClean="0">
                <a:solidFill>
                  <a:schemeClr val="bg1"/>
                </a:solidFill>
              </a:rPr>
              <a:t>Fase 2 (1/2) </a:t>
            </a:r>
            <a:r>
              <a:rPr lang="mr-IN" dirty="0" smtClean="0">
                <a:solidFill>
                  <a:schemeClr val="bg1"/>
                </a:solidFill>
              </a:rPr>
              <a:t>–</a:t>
            </a:r>
            <a:r>
              <a:rPr lang="ca-ES" dirty="0" smtClean="0">
                <a:solidFill>
                  <a:schemeClr val="bg1"/>
                </a:solidFill>
              </a:rPr>
              <a:t> Autenticació i autorització dels serveis web</a:t>
            </a:r>
            <a:endParaRPr lang="ca-ES" dirty="0">
              <a:solidFill>
                <a:schemeClr val="bg1"/>
              </a:solidFill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3893F-198F-8349-A16D-4FB4A19C3BBA}" type="slidenum">
              <a:rPr lang="es-ES_tradnl" smtClean="0">
                <a:solidFill>
                  <a:schemeClr val="bg1"/>
                </a:solidFill>
              </a:rPr>
              <a:t>11</a:t>
            </a:fld>
            <a:endParaRPr lang="es-ES_tradnl" dirty="0">
              <a:solidFill>
                <a:schemeClr val="bg1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134551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a-ES" dirty="0" smtClean="0">
                <a:solidFill>
                  <a:schemeClr val="bg1"/>
                </a:solidFill>
              </a:rPr>
              <a:t>Objectiu: Els usuaris s’han de validar i realitzar el processos de </a:t>
            </a:r>
            <a:r>
              <a:rPr lang="ca-ES" smtClean="0">
                <a:solidFill>
                  <a:schemeClr val="bg1"/>
                </a:solidFill>
              </a:rPr>
              <a:t>forma segura</a:t>
            </a:r>
            <a:endParaRPr lang="ca-ES" dirty="0" smtClean="0">
              <a:solidFill>
                <a:schemeClr val="bg1"/>
              </a:solidFill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2999138" y="3134768"/>
            <a:ext cx="5838714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a-ES" sz="6000" dirty="0" smtClean="0">
                <a:solidFill>
                  <a:schemeClr val="bg1"/>
                </a:solidFill>
              </a:rPr>
              <a:t>Com ho complim?</a:t>
            </a:r>
            <a:endParaRPr lang="ca-ES" sz="60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9545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9A2D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dirty="0" smtClean="0">
                <a:solidFill>
                  <a:schemeClr val="bg1"/>
                </a:solidFill>
              </a:rPr>
              <a:t>Fase 2 (2/2) </a:t>
            </a:r>
            <a:r>
              <a:rPr lang="mr-IN" dirty="0" smtClean="0">
                <a:solidFill>
                  <a:schemeClr val="bg1"/>
                </a:solidFill>
              </a:rPr>
              <a:t>–</a:t>
            </a:r>
            <a:r>
              <a:rPr lang="ca-ES" dirty="0" smtClean="0">
                <a:solidFill>
                  <a:schemeClr val="bg1"/>
                </a:solidFill>
              </a:rPr>
              <a:t> Programació dels serveis web</a:t>
            </a:r>
            <a:endParaRPr lang="ca-ES" dirty="0">
              <a:solidFill>
                <a:schemeClr val="bg1"/>
              </a:solidFill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3893F-198F-8349-A16D-4FB4A19C3BBA}" type="slidenum">
              <a:rPr lang="es-ES_tradnl" smtClean="0">
                <a:solidFill>
                  <a:schemeClr val="bg1"/>
                </a:solidFill>
              </a:rPr>
              <a:t>12</a:t>
            </a:fld>
            <a:endParaRPr lang="es-ES_tradnl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5475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9A2D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>
                <a:solidFill>
                  <a:schemeClr val="bg1"/>
                </a:solidFill>
              </a:rPr>
              <a:t>Resultats</a:t>
            </a:r>
            <a:endParaRPr lang="ca-ES" dirty="0">
              <a:solidFill>
                <a:schemeClr val="bg1"/>
              </a:solidFill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3893F-198F-8349-A16D-4FB4A19C3BBA}" type="slidenum">
              <a:rPr lang="es-ES_tradnl" smtClean="0">
                <a:solidFill>
                  <a:schemeClr val="bg1"/>
                </a:solidFill>
              </a:rPr>
              <a:t>13</a:t>
            </a:fld>
            <a:endParaRPr lang="es-ES_tradnl" dirty="0">
              <a:solidFill>
                <a:schemeClr val="bg1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a-ES" dirty="0" smtClean="0">
                <a:solidFill>
                  <a:schemeClr val="bg1"/>
                </a:solidFill>
              </a:rPr>
              <a:t>Es documenta i es realitza les fases d’un projecte de desenvolupament web </a:t>
            </a:r>
          </a:p>
          <a:p>
            <a:r>
              <a:rPr lang="ca-ES" dirty="0" smtClean="0">
                <a:solidFill>
                  <a:schemeClr val="bg1"/>
                </a:solidFill>
              </a:rPr>
              <a:t>Es posen en pràctica els conceptes apresos durant el grau</a:t>
            </a:r>
          </a:p>
          <a:p>
            <a:r>
              <a:rPr lang="ca-ES" dirty="0" smtClean="0">
                <a:solidFill>
                  <a:schemeClr val="bg1"/>
                </a:solidFill>
              </a:rPr>
              <a:t>S’obté un projecte que compleix amb els requisits i especificacions prèvies</a:t>
            </a:r>
          </a:p>
          <a:p>
            <a:r>
              <a:rPr lang="ca-ES" dirty="0" smtClean="0">
                <a:solidFill>
                  <a:schemeClr val="bg1"/>
                </a:solidFill>
              </a:rPr>
              <a:t>Es pren consciència de la complexitat d’aquest tipus de projectes</a:t>
            </a:r>
          </a:p>
          <a:p>
            <a:r>
              <a:rPr lang="ca-ES" dirty="0" smtClean="0">
                <a:solidFill>
                  <a:schemeClr val="bg1"/>
                </a:solidFill>
              </a:rPr>
              <a:t>S’obté un llistat amb tasques per continuar</a:t>
            </a:r>
            <a:endParaRPr lang="ca-E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0228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9A2D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solidFill>
                  <a:schemeClr val="bg1"/>
                </a:solidFill>
              </a:rPr>
              <a:t>Demo</a:t>
            </a:r>
            <a:endParaRPr lang="ca-ES" dirty="0">
              <a:solidFill>
                <a:schemeClr val="bg1"/>
              </a:solidFill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3893F-198F-8349-A16D-4FB4A19C3BBA}" type="slidenum">
              <a:rPr lang="es-ES_tradnl" smtClean="0">
                <a:solidFill>
                  <a:schemeClr val="bg1"/>
                </a:solidFill>
              </a:rPr>
              <a:t>14</a:t>
            </a:fld>
            <a:endParaRPr lang="es-ES_tradnl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8109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7F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38637" y="568331"/>
            <a:ext cx="3187700" cy="10541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622431"/>
            <a:ext cx="9144000" cy="2387600"/>
          </a:xfrm>
        </p:spPr>
        <p:txBody>
          <a:bodyPr anchor="ctr">
            <a:normAutofit/>
          </a:bodyPr>
          <a:lstStyle/>
          <a:p>
            <a:r>
              <a:rPr lang="es-ES_tradnl" sz="4400" dirty="0" smtClean="0">
                <a:solidFill>
                  <a:srgbClr val="69A2D0"/>
                </a:solidFill>
              </a:rPr>
              <a:t/>
            </a:r>
            <a:br>
              <a:rPr lang="es-ES_tradnl" sz="4400" dirty="0" smtClean="0">
                <a:solidFill>
                  <a:srgbClr val="69A2D0"/>
                </a:solidFill>
              </a:rPr>
            </a:br>
            <a:r>
              <a:rPr lang="es-ES_tradnl" sz="5400" dirty="0" smtClean="0">
                <a:solidFill>
                  <a:srgbClr val="69A2D0"/>
                </a:solidFill>
              </a:rPr>
              <a:t>GRÀCIES :D</a:t>
            </a:r>
            <a:r>
              <a:rPr lang="es-ES_tradnl" dirty="0" smtClean="0"/>
              <a:t/>
            </a:r>
            <a:br>
              <a:rPr lang="es-ES_tradnl" dirty="0" smtClean="0"/>
            </a:br>
            <a:endParaRPr lang="es-ES_tradnl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740819" y="3844931"/>
            <a:ext cx="6710362" cy="2141532"/>
          </a:xfrm>
          <a:ln>
            <a:solidFill>
              <a:srgbClr val="626262"/>
            </a:solidFill>
          </a:ln>
        </p:spPr>
        <p:txBody>
          <a:bodyPr anchor="ctr">
            <a:normAutofit fontScale="92500" lnSpcReduction="20000"/>
          </a:bodyPr>
          <a:lstStyle/>
          <a:p>
            <a:pPr lvl="1" algn="l"/>
            <a:endParaRPr lang="es-ES_tradnl" sz="2400" dirty="0" smtClean="0">
              <a:solidFill>
                <a:srgbClr val="626262"/>
              </a:solidFill>
            </a:endParaRPr>
          </a:p>
          <a:p>
            <a:pPr lvl="1" algn="l"/>
            <a:r>
              <a:rPr lang="es-ES_tradnl" sz="2400" dirty="0" smtClean="0">
                <a:solidFill>
                  <a:srgbClr val="626262"/>
                </a:solidFill>
              </a:rPr>
              <a:t>PER QUALSEVOL COSA EM PODEU TROBAR A:</a:t>
            </a:r>
          </a:p>
          <a:p>
            <a:pPr lvl="1" algn="l"/>
            <a:r>
              <a:rPr lang="es-ES_tradnl" sz="2400" dirty="0" smtClean="0">
                <a:solidFill>
                  <a:srgbClr val="626262"/>
                </a:solidFill>
                <a:hlinkClick r:id="rId4"/>
              </a:rPr>
              <a:t>danicomas@uoc.edu</a:t>
            </a:r>
            <a:endParaRPr lang="es-ES_tradnl" sz="2400" dirty="0" smtClean="0">
              <a:solidFill>
                <a:srgbClr val="626262"/>
              </a:solidFill>
            </a:endParaRPr>
          </a:p>
          <a:p>
            <a:pPr lvl="1" algn="l"/>
            <a:endParaRPr lang="es-ES_tradnl" sz="2400" dirty="0" smtClean="0">
              <a:solidFill>
                <a:srgbClr val="626262"/>
              </a:solidFill>
            </a:endParaRPr>
          </a:p>
          <a:p>
            <a:pPr lvl="1" algn="l"/>
            <a:r>
              <a:rPr lang="es-ES_tradnl" sz="2400" dirty="0" smtClean="0">
                <a:solidFill>
                  <a:srgbClr val="626262"/>
                </a:solidFill>
              </a:rPr>
              <a:t>AUTOR</a:t>
            </a:r>
            <a:r>
              <a:rPr lang="es-ES_tradnl" sz="2400" dirty="0">
                <a:solidFill>
                  <a:srgbClr val="626262"/>
                </a:solidFill>
              </a:rPr>
              <a:t>: DANIEL COMAS FERNÁNDEZ </a:t>
            </a:r>
            <a:endParaRPr lang="es-ES_tradnl" sz="2400" dirty="0" smtClean="0">
              <a:solidFill>
                <a:srgbClr val="626262"/>
              </a:solidFill>
            </a:endParaRPr>
          </a:p>
          <a:p>
            <a:pPr lvl="1" algn="l"/>
            <a:r>
              <a:rPr lang="es-ES_tradnl" sz="1800" dirty="0">
                <a:solidFill>
                  <a:srgbClr val="626262"/>
                </a:solidFill>
              </a:rPr>
              <a:t>GRAU D’ENGINYERIA INFORMÀTICA </a:t>
            </a:r>
            <a:endParaRPr lang="es-ES_tradnl" sz="1800" dirty="0" smtClean="0">
              <a:solidFill>
                <a:srgbClr val="626262"/>
              </a:solidFill>
            </a:endParaRPr>
          </a:p>
          <a:p>
            <a:pPr lvl="1" algn="l"/>
            <a:r>
              <a:rPr lang="es-ES_tradnl" sz="1800" dirty="0" smtClean="0">
                <a:solidFill>
                  <a:srgbClr val="626262"/>
                </a:solidFill>
              </a:rPr>
              <a:t>TFG </a:t>
            </a:r>
            <a:r>
              <a:rPr lang="es-ES_tradnl" sz="1800" dirty="0">
                <a:solidFill>
                  <a:srgbClr val="626262"/>
                </a:solidFill>
              </a:rPr>
              <a:t>- DESENVOLUPAMENT WEB </a:t>
            </a:r>
            <a:endParaRPr lang="es-ES_tradnl" sz="1800" dirty="0" smtClean="0">
              <a:solidFill>
                <a:srgbClr val="626262"/>
              </a:solidFill>
            </a:endParaRPr>
          </a:p>
          <a:p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016155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9A2D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>
                <a:solidFill>
                  <a:schemeClr val="bg1"/>
                </a:solidFill>
              </a:rPr>
              <a:t>INDEX</a:t>
            </a:r>
            <a:endParaRPr lang="es-ES_tradnl" dirty="0">
              <a:solidFill>
                <a:schemeClr val="bg1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a-ES" dirty="0" smtClean="0">
                <a:solidFill>
                  <a:schemeClr val="bg1"/>
                </a:solidFill>
              </a:rPr>
              <a:t>Per què aquest projecte?</a:t>
            </a:r>
          </a:p>
          <a:p>
            <a:r>
              <a:rPr lang="ca-ES" dirty="0" smtClean="0">
                <a:solidFill>
                  <a:schemeClr val="bg1"/>
                </a:solidFill>
              </a:rPr>
              <a:t>Recursos requerits</a:t>
            </a:r>
          </a:p>
          <a:p>
            <a:r>
              <a:rPr lang="ca-ES" dirty="0" smtClean="0">
                <a:solidFill>
                  <a:schemeClr val="bg1"/>
                </a:solidFill>
              </a:rPr>
              <a:t>Divisió de les fases</a:t>
            </a:r>
          </a:p>
          <a:p>
            <a:r>
              <a:rPr lang="ca-ES" dirty="0" smtClean="0">
                <a:solidFill>
                  <a:schemeClr val="bg1"/>
                </a:solidFill>
              </a:rPr>
              <a:t>Explicació de cada fase</a:t>
            </a:r>
          </a:p>
          <a:p>
            <a:r>
              <a:rPr lang="ca-ES" dirty="0" smtClean="0">
                <a:solidFill>
                  <a:schemeClr val="bg1"/>
                </a:solidFill>
              </a:rPr>
              <a:t>Resultats</a:t>
            </a:r>
          </a:p>
          <a:p>
            <a:r>
              <a:rPr lang="ca-ES" dirty="0" err="1" smtClean="0">
                <a:solidFill>
                  <a:schemeClr val="bg1"/>
                </a:solidFill>
              </a:rPr>
              <a:t>Demo</a:t>
            </a:r>
            <a:endParaRPr lang="es-ES_tradnl" dirty="0" smtClean="0">
              <a:solidFill>
                <a:schemeClr val="bg1"/>
              </a:solidFill>
            </a:endParaRPr>
          </a:p>
          <a:p>
            <a:r>
              <a:rPr lang="es-ES_tradnl" dirty="0" err="1" smtClean="0">
                <a:solidFill>
                  <a:schemeClr val="bg1"/>
                </a:solidFill>
              </a:rPr>
              <a:t>Conclusions</a:t>
            </a:r>
            <a:endParaRPr lang="ca-ES" dirty="0" smtClean="0">
              <a:solidFill>
                <a:schemeClr val="bg1"/>
              </a:solidFill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3893F-198F-8349-A16D-4FB4A19C3BBA}" type="slidenum">
              <a:rPr lang="es-ES_tradnl" smtClean="0">
                <a:solidFill>
                  <a:schemeClr val="bg1"/>
                </a:solidFill>
              </a:rPr>
              <a:t>2</a:t>
            </a:fld>
            <a:endParaRPr lang="es-ES_tradnl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4303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9A2D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85900" y="2479675"/>
            <a:ext cx="9658350" cy="1406525"/>
          </a:xfrm>
        </p:spPr>
        <p:txBody>
          <a:bodyPr>
            <a:noAutofit/>
          </a:bodyPr>
          <a:lstStyle/>
          <a:p>
            <a:r>
              <a:rPr lang="ca-ES" sz="7200" dirty="0" smtClean="0">
                <a:solidFill>
                  <a:schemeClr val="bg1"/>
                </a:solidFill>
              </a:rPr>
              <a:t>Per què aquest projecte?</a:t>
            </a:r>
            <a:endParaRPr lang="ca-ES" sz="7200" dirty="0">
              <a:solidFill>
                <a:schemeClr val="bg1"/>
              </a:solidFill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3893F-198F-8349-A16D-4FB4A19C3BBA}" type="slidenum">
              <a:rPr lang="es-ES_tradnl" smtClean="0">
                <a:solidFill>
                  <a:schemeClr val="bg1"/>
                </a:solidFill>
              </a:rPr>
              <a:t>3</a:t>
            </a:fld>
            <a:endParaRPr lang="es-ES_tradnl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1210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9A2D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dirty="0" smtClean="0">
                <a:solidFill>
                  <a:schemeClr val="bg1"/>
                </a:solidFill>
              </a:rPr>
              <a:t>Recursos requerits</a:t>
            </a:r>
            <a:endParaRPr lang="ca-ES" dirty="0">
              <a:solidFill>
                <a:schemeClr val="bg1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a-ES" dirty="0" smtClean="0">
                <a:solidFill>
                  <a:schemeClr val="bg1"/>
                </a:solidFill>
              </a:rPr>
              <a:t>Programa de planificació</a:t>
            </a:r>
          </a:p>
          <a:p>
            <a:r>
              <a:rPr lang="ca-ES" dirty="0" smtClean="0">
                <a:solidFill>
                  <a:schemeClr val="bg1"/>
                </a:solidFill>
              </a:rPr>
              <a:t>Programa per elaboració de diagrames</a:t>
            </a:r>
          </a:p>
          <a:p>
            <a:r>
              <a:rPr lang="ca-ES" i="1" dirty="0" err="1" smtClean="0">
                <a:solidFill>
                  <a:schemeClr val="bg1"/>
                </a:solidFill>
              </a:rPr>
              <a:t>Stack</a:t>
            </a:r>
            <a:r>
              <a:rPr lang="ca-ES" dirty="0" smtClean="0">
                <a:solidFill>
                  <a:schemeClr val="bg1"/>
                </a:solidFill>
              </a:rPr>
              <a:t> de programació</a:t>
            </a:r>
          </a:p>
          <a:p>
            <a:r>
              <a:rPr lang="ca-ES" dirty="0" smtClean="0">
                <a:solidFill>
                  <a:schemeClr val="bg1"/>
                </a:solidFill>
              </a:rPr>
              <a:t>Entorn de programació</a:t>
            </a:r>
          </a:p>
          <a:p>
            <a:endParaRPr lang="es-ES_tradnl" dirty="0">
              <a:solidFill>
                <a:schemeClr val="bg1"/>
              </a:solidFill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3893F-198F-8349-A16D-4FB4A19C3BBA}" type="slidenum">
              <a:rPr lang="es-ES_tradnl" smtClean="0">
                <a:solidFill>
                  <a:schemeClr val="bg1"/>
                </a:solidFill>
              </a:rPr>
              <a:t>4</a:t>
            </a:fld>
            <a:endParaRPr lang="es-ES_tradnl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3039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9A2D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dirty="0" smtClean="0">
                <a:solidFill>
                  <a:schemeClr val="bg1"/>
                </a:solidFill>
              </a:rPr>
              <a:t>Divisió de les fases</a:t>
            </a:r>
            <a:endParaRPr lang="ca-ES" dirty="0">
              <a:solidFill>
                <a:schemeClr val="bg1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562154"/>
            <a:ext cx="4260742" cy="2761873"/>
          </a:xfrm>
        </p:spPr>
        <p:txBody>
          <a:bodyPr>
            <a:noAutofit/>
          </a:bodyPr>
          <a:lstStyle/>
          <a:p>
            <a:r>
              <a:rPr lang="ca-ES" dirty="0" smtClean="0">
                <a:solidFill>
                  <a:schemeClr val="bg1"/>
                </a:solidFill>
              </a:rPr>
              <a:t>Fase 1</a:t>
            </a:r>
          </a:p>
          <a:p>
            <a:pPr lvl="1"/>
            <a:r>
              <a:rPr lang="ca-ES" dirty="0" smtClean="0">
                <a:solidFill>
                  <a:schemeClr val="bg1"/>
                </a:solidFill>
              </a:rPr>
              <a:t>Estructura general</a:t>
            </a:r>
          </a:p>
          <a:p>
            <a:pPr lvl="1"/>
            <a:r>
              <a:rPr lang="ca-ES" dirty="0" smtClean="0">
                <a:solidFill>
                  <a:schemeClr val="bg1"/>
                </a:solidFill>
              </a:rPr>
              <a:t>Disseny tècnic</a:t>
            </a:r>
            <a:endParaRPr lang="ca-ES" dirty="0" smtClean="0">
              <a:solidFill>
                <a:schemeClr val="bg1"/>
              </a:solidFill>
            </a:endParaRPr>
          </a:p>
          <a:p>
            <a:pPr lvl="1"/>
            <a:r>
              <a:rPr lang="ca-ES" dirty="0" smtClean="0">
                <a:solidFill>
                  <a:schemeClr val="bg1"/>
                </a:solidFill>
              </a:rPr>
              <a:t>Disseny d’interfícies</a:t>
            </a:r>
          </a:p>
          <a:p>
            <a:pPr lvl="1"/>
            <a:r>
              <a:rPr lang="ca-ES" dirty="0" smtClean="0">
                <a:solidFill>
                  <a:schemeClr val="bg1"/>
                </a:solidFill>
              </a:rPr>
              <a:t>Selecció i estudi del </a:t>
            </a:r>
            <a:r>
              <a:rPr lang="ca-ES" i="1" dirty="0" err="1" smtClean="0">
                <a:solidFill>
                  <a:schemeClr val="bg1"/>
                </a:solidFill>
              </a:rPr>
              <a:t>framework</a:t>
            </a:r>
            <a:endParaRPr lang="ca-ES" i="1" dirty="0" smtClean="0">
              <a:solidFill>
                <a:schemeClr val="bg1"/>
              </a:solidFill>
            </a:endParaRPr>
          </a:p>
          <a:p>
            <a:pPr lvl="1"/>
            <a:r>
              <a:rPr lang="ca-ES" dirty="0" smtClean="0">
                <a:solidFill>
                  <a:schemeClr val="bg1"/>
                </a:solidFill>
              </a:rPr>
              <a:t>Estructura del </a:t>
            </a:r>
            <a:r>
              <a:rPr lang="ca-ES" i="1" dirty="0" err="1" smtClean="0">
                <a:solidFill>
                  <a:schemeClr val="bg1"/>
                </a:solidFill>
              </a:rPr>
              <a:t>frontend</a:t>
            </a:r>
            <a:endParaRPr lang="ca-ES" i="1" dirty="0" smtClean="0">
              <a:solidFill>
                <a:schemeClr val="bg1"/>
              </a:solidFill>
            </a:endParaRPr>
          </a:p>
          <a:p>
            <a:pPr lvl="1"/>
            <a:r>
              <a:rPr lang="ca-ES" dirty="0" smtClean="0">
                <a:solidFill>
                  <a:schemeClr val="bg1"/>
                </a:solidFill>
              </a:rPr>
              <a:t>Programació del </a:t>
            </a:r>
            <a:r>
              <a:rPr lang="ca-ES" i="1" dirty="0" err="1" smtClean="0">
                <a:solidFill>
                  <a:schemeClr val="bg1"/>
                </a:solidFill>
              </a:rPr>
              <a:t>frontend</a:t>
            </a:r>
            <a:endParaRPr lang="ca-ES" i="1" dirty="0" smtClean="0">
              <a:solidFill>
                <a:schemeClr val="bg1"/>
              </a:solidFill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3893F-198F-8349-A16D-4FB4A19C3BBA}" type="slidenum">
              <a:rPr lang="es-ES_tradnl" smtClean="0">
                <a:solidFill>
                  <a:schemeClr val="bg1"/>
                </a:solidFill>
              </a:rPr>
              <a:t>5</a:t>
            </a:fld>
            <a:endParaRPr lang="es-ES_tradnl" dirty="0">
              <a:solidFill>
                <a:schemeClr val="bg1"/>
              </a:solidFill>
            </a:endParaRPr>
          </a:p>
        </p:txBody>
      </p:sp>
      <p:sp>
        <p:nvSpPr>
          <p:cNvPr id="5" name="Marcador de contenido 2"/>
          <p:cNvSpPr txBox="1">
            <a:spLocks/>
          </p:cNvSpPr>
          <p:nvPr/>
        </p:nvSpPr>
        <p:spPr>
          <a:xfrm>
            <a:off x="6014631" y="1562154"/>
            <a:ext cx="5081507" cy="180097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a-ES" dirty="0" smtClean="0">
                <a:solidFill>
                  <a:schemeClr val="bg1"/>
                </a:solidFill>
              </a:rPr>
              <a:t>Fase 2</a:t>
            </a:r>
          </a:p>
          <a:p>
            <a:pPr lvl="1"/>
            <a:r>
              <a:rPr lang="ca-ES" dirty="0" smtClean="0">
                <a:solidFill>
                  <a:schemeClr val="bg1"/>
                </a:solidFill>
              </a:rPr>
              <a:t>Creació de base de dades</a:t>
            </a:r>
          </a:p>
          <a:p>
            <a:pPr lvl="1"/>
            <a:r>
              <a:rPr lang="ca-ES" dirty="0" smtClean="0">
                <a:solidFill>
                  <a:schemeClr val="bg1"/>
                </a:solidFill>
              </a:rPr>
              <a:t>Autenticació i autorització dels serveis web</a:t>
            </a:r>
          </a:p>
          <a:p>
            <a:pPr lvl="1"/>
            <a:r>
              <a:rPr lang="ca-ES" dirty="0" smtClean="0">
                <a:solidFill>
                  <a:schemeClr val="bg1"/>
                </a:solidFill>
              </a:rPr>
              <a:t>Programació dels serveis web</a:t>
            </a:r>
          </a:p>
          <a:p>
            <a:pPr lvl="1"/>
            <a:r>
              <a:rPr lang="ca-ES" dirty="0" smtClean="0">
                <a:solidFill>
                  <a:schemeClr val="bg1"/>
                </a:solidFill>
              </a:rPr>
              <a:t>Verificació i modificacions tot el projecte</a:t>
            </a:r>
          </a:p>
        </p:txBody>
      </p:sp>
    </p:spTree>
    <p:extLst>
      <p:ext uri="{BB962C8B-B14F-4D97-AF65-F5344CB8AC3E}">
        <p14:creationId xmlns:p14="http://schemas.microsoft.com/office/powerpoint/2010/main" val="1449814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9A2D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dirty="0" smtClean="0">
                <a:solidFill>
                  <a:schemeClr val="bg1"/>
                </a:solidFill>
              </a:rPr>
              <a:t>Fase 1 (1/5) - Estructura general</a:t>
            </a:r>
            <a:endParaRPr lang="ca-ES" dirty="0">
              <a:solidFill>
                <a:schemeClr val="bg1"/>
              </a:solidFill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3893F-198F-8349-A16D-4FB4A19C3BBA}" type="slidenum">
              <a:rPr lang="es-ES_tradnl" smtClean="0">
                <a:solidFill>
                  <a:schemeClr val="bg1"/>
                </a:solidFill>
              </a:rPr>
              <a:t>6</a:t>
            </a:fld>
            <a:endParaRPr lang="es-ES_tradnl" dirty="0">
              <a:solidFill>
                <a:schemeClr val="bg1"/>
              </a:solidFill>
            </a:endParaRPr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21137" y="1690688"/>
            <a:ext cx="7261063" cy="4162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7089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9A2D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dirty="0" smtClean="0">
                <a:solidFill>
                  <a:schemeClr val="bg1"/>
                </a:solidFill>
              </a:rPr>
              <a:t>Fase 1 (2/5) - Diagrama de vista de la informació</a:t>
            </a:r>
            <a:endParaRPr lang="ca-ES" dirty="0">
              <a:solidFill>
                <a:schemeClr val="bg1"/>
              </a:solidFill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3893F-198F-8349-A16D-4FB4A19C3BBA}" type="slidenum">
              <a:rPr lang="es-ES_tradnl" smtClean="0">
                <a:solidFill>
                  <a:schemeClr val="bg1"/>
                </a:solidFill>
              </a:rPr>
              <a:t>7</a:t>
            </a:fld>
            <a:endParaRPr lang="es-ES_tradnl" dirty="0">
              <a:solidFill>
                <a:schemeClr val="bg1"/>
              </a:solidFill>
            </a:endParaRPr>
          </a:p>
        </p:txBody>
      </p:sp>
      <p:pic>
        <p:nvPicPr>
          <p:cNvPr id="8" name="Marcador de contenido 7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10050" y="1861351"/>
            <a:ext cx="7053881" cy="4324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026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9A2D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dirty="0" smtClean="0">
                <a:solidFill>
                  <a:schemeClr val="bg1"/>
                </a:solidFill>
              </a:rPr>
              <a:t>Fase 1 (3/5)</a:t>
            </a:r>
            <a:endParaRPr lang="ca-ES" dirty="0">
              <a:solidFill>
                <a:schemeClr val="bg1"/>
              </a:solidFill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3893F-198F-8349-A16D-4FB4A19C3BBA}" type="slidenum">
              <a:rPr lang="es-ES_tradnl" smtClean="0">
                <a:solidFill>
                  <a:schemeClr val="bg1"/>
                </a:solidFill>
              </a:rPr>
              <a:t>8</a:t>
            </a:fld>
            <a:endParaRPr lang="es-ES_tradnl" dirty="0">
              <a:solidFill>
                <a:schemeClr val="bg1"/>
              </a:solidFill>
            </a:endParaRP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59884" y="80286"/>
            <a:ext cx="6335425" cy="66411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619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9A2D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dirty="0" smtClean="0">
                <a:solidFill>
                  <a:schemeClr val="bg1"/>
                </a:solidFill>
              </a:rPr>
              <a:t>Fase 1 (4/5) - Estudi del </a:t>
            </a:r>
            <a:r>
              <a:rPr lang="ca-ES" i="1" dirty="0" err="1" smtClean="0">
                <a:solidFill>
                  <a:schemeClr val="bg1"/>
                </a:solidFill>
              </a:rPr>
              <a:t>framework</a:t>
            </a:r>
            <a:r>
              <a:rPr lang="ca-ES" dirty="0" smtClean="0">
                <a:solidFill>
                  <a:schemeClr val="bg1"/>
                </a:solidFill>
              </a:rPr>
              <a:t> i estructura del </a:t>
            </a:r>
            <a:r>
              <a:rPr lang="ca-ES" dirty="0" err="1" smtClean="0">
                <a:solidFill>
                  <a:schemeClr val="bg1"/>
                </a:solidFill>
              </a:rPr>
              <a:t>frontend</a:t>
            </a:r>
            <a:endParaRPr lang="ca-ES" dirty="0">
              <a:solidFill>
                <a:schemeClr val="bg1"/>
              </a:solidFill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3893F-198F-8349-A16D-4FB4A19C3BBA}" type="slidenum">
              <a:rPr lang="es-ES_tradnl" smtClean="0">
                <a:solidFill>
                  <a:schemeClr val="bg1"/>
                </a:solidFill>
              </a:rPr>
              <a:t>9</a:t>
            </a:fld>
            <a:endParaRPr lang="es-ES_tradnl" dirty="0">
              <a:solidFill>
                <a:schemeClr val="bg1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a-ES" dirty="0" smtClean="0">
                <a:solidFill>
                  <a:schemeClr val="bg1"/>
                </a:solidFill>
              </a:rPr>
              <a:t>Conceptes bàsics</a:t>
            </a:r>
          </a:p>
          <a:p>
            <a:r>
              <a:rPr lang="ca-ES" dirty="0" smtClean="0">
                <a:solidFill>
                  <a:schemeClr val="bg1"/>
                </a:solidFill>
              </a:rPr>
              <a:t>Punts específics pel projecte</a:t>
            </a:r>
          </a:p>
          <a:p>
            <a:r>
              <a:rPr lang="ca-ES" dirty="0" smtClean="0">
                <a:solidFill>
                  <a:schemeClr val="bg1"/>
                </a:solidFill>
              </a:rPr>
              <a:t>Estructurar el </a:t>
            </a:r>
            <a:r>
              <a:rPr lang="ca-ES" dirty="0" err="1" smtClean="0">
                <a:solidFill>
                  <a:schemeClr val="bg1"/>
                </a:solidFill>
              </a:rPr>
              <a:t>frontend</a:t>
            </a:r>
            <a:endParaRPr lang="ca-E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6868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232</TotalTime>
  <Words>307</Words>
  <Application>Microsoft Macintosh PowerPoint</Application>
  <PresentationFormat>Panorámica</PresentationFormat>
  <Paragraphs>80</Paragraphs>
  <Slides>15</Slides>
  <Notes>3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20" baseType="lpstr">
      <vt:lpstr>Calibri</vt:lpstr>
      <vt:lpstr>Calibri Light</vt:lpstr>
      <vt:lpstr>Mangal</vt:lpstr>
      <vt:lpstr>Arial</vt:lpstr>
      <vt:lpstr>Tema de Office</vt:lpstr>
      <vt:lpstr> APLICACIÓ WEB D’OFERTES DE FEINA PER PROXIMITAT  </vt:lpstr>
      <vt:lpstr>INDEX</vt:lpstr>
      <vt:lpstr>Per què aquest projecte?</vt:lpstr>
      <vt:lpstr>Recursos requerits</vt:lpstr>
      <vt:lpstr>Divisió de les fases</vt:lpstr>
      <vt:lpstr>Fase 1 (1/5) - Estructura general</vt:lpstr>
      <vt:lpstr>Fase 1 (2/5) - Diagrama de vista de la informació</vt:lpstr>
      <vt:lpstr>Fase 1 (3/5)</vt:lpstr>
      <vt:lpstr>Fase 1 (4/5) - Estudi del framework i estructura del frontend</vt:lpstr>
      <vt:lpstr>Fase 1 (5/5) – Maquetació i programació de pàgines</vt:lpstr>
      <vt:lpstr>Fase 2 (1/2) – Autenticació i autorització dels serveis web</vt:lpstr>
      <vt:lpstr>Fase 2 (2/2) – Programació dels serveis web</vt:lpstr>
      <vt:lpstr>Resultats</vt:lpstr>
      <vt:lpstr>Demo</vt:lpstr>
      <vt:lpstr> GRÀCIES :D </vt:lpstr>
    </vt:vector>
  </TitlesOfParts>
  <Company/>
  <LinksUpToDate>false</LinksUpToDate>
  <SharedDoc>false</SharedDoc>
  <HyperlinksChanged>false</HyperlinksChanged>
  <AppVersion>15.0038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APLICACIÓ WEB D’OFERTES DE FEINA PER PROXIMITAT  </dc:title>
  <dc:creator>Daniel Comas Fernández</dc:creator>
  <cp:lastModifiedBy>Daniel Comas Fernández</cp:lastModifiedBy>
  <cp:revision>23</cp:revision>
  <dcterms:created xsi:type="dcterms:W3CDTF">2020-06-01T15:14:04Z</dcterms:created>
  <dcterms:modified xsi:type="dcterms:W3CDTF">2020-06-01T19:06:44Z</dcterms:modified>
</cp:coreProperties>
</file>