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67" r:id="rId5"/>
    <p:sldId id="268" r:id="rId6"/>
    <p:sldId id="259" r:id="rId7"/>
    <p:sldId id="275" r:id="rId8"/>
    <p:sldId id="269" r:id="rId9"/>
    <p:sldId id="270" r:id="rId10"/>
    <p:sldId id="271" r:id="rId11"/>
    <p:sldId id="273" r:id="rId12"/>
    <p:sldId id="261" r:id="rId13"/>
    <p:sldId id="262" r:id="rId14"/>
    <p:sldId id="263" r:id="rId15"/>
    <p:sldId id="264" r:id="rId16"/>
    <p:sldId id="265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9" autoAdjust="0"/>
    <p:restoredTop sz="94660"/>
  </p:normalViewPr>
  <p:slideViewPr>
    <p:cSldViewPr snapToGrid="0">
      <p:cViewPr varScale="1">
        <p:scale>
          <a:sx n="81" d="100"/>
          <a:sy n="81" d="100"/>
        </p:scale>
        <p:origin x="6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94.73684" units="1/cm"/>
          <inkml:channelProperty channel="Y" name="resolution" value="47.36842" units="1/cm"/>
          <inkml:channelProperty channel="T" name="resolution" value="1" units="1/dev"/>
        </inkml:channelProperties>
      </inkml:inkSource>
      <inkml:timestamp xml:id="ts0" timeString="2020-06-12T11:51:43.43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23474 14988 0,'0'-28'162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82EE7-1703-4B98-8650-06D2FC6E58B1}" type="datetimeFigureOut">
              <a:rPr lang="es-ES" smtClean="0"/>
              <a:t>12/06/2020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6867F-E776-458F-8AF8-5B29267EB07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9286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A7934BC7-9452-4C7C-9C34-865BFD9B4353}" type="datetime1">
              <a:rPr lang="en-US" smtClean="0"/>
              <a:t>6/12/2020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Raul Antonio Drimbe - TFG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35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93FF-1BE3-4B91-AA49-B87B712DE7CD}" type="datetime1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Raul Antonio Drimbe - TFG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1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4CF8-3EC4-4016-BEC3-A422C32AF8C4}" type="datetime1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Raul Antonio Drimbe - TFG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4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431D017A-0F7A-4EFF-B16E-F59045B6EDAF}" type="datetime1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Raul Antonio Drimbe - TFG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0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7383C-C460-4F4A-9AD0-3B9052AF16AC}" type="datetime1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Raul Antonio Drimbe - TFG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1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87364E07-EA50-4F83-8DE6-E3E67891AFD5}" type="datetime1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Raul Antonio Drimbe - TFG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F3491243-F125-44D1-8906-718AA67AA96E}" type="datetime1">
              <a:rPr lang="en-US" smtClean="0"/>
              <a:t>6/12/2020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Raul Antonio Drimbe - TFG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6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B2D4C-1899-4230-B4A1-20B7F26D321C}" type="datetime1">
              <a:rPr lang="en-US" smtClean="0"/>
              <a:t>6/12/2020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Raul Antonio Drimbe - TFG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1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0578F-11EE-4FF6-9B6E-A20DA3836E69}" type="datetime1">
              <a:rPr lang="en-US" smtClean="0"/>
              <a:t>6/12/2020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Raul Antonio Drimbe - TFG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4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5A82A001-9718-4652-85F6-379FFAB28B9E}" type="datetime1">
              <a:rPr lang="en-US" smtClean="0"/>
              <a:t>6/12/2020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Raul Antonio Drimbe - TFG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8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EFC6B3ED-6709-4684-917B-3C31768AA8D3}" type="datetime1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Raul Antonio Drimbe - TFG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2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39F94-AF96-4B8F-AB0C-748D437466BF}" type="datetime1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Raul Antonio Drimbe - TFG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5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ocalhost:8080/TFG-ReportingFinancer" TargetMode="Externa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503E234A-F79D-4265-A961-0E87A0671D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415" b="14315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EF07FA1-6798-4F3B-913C-46F247A5E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9" y="941832"/>
            <a:ext cx="10506456" cy="20574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b="1"/>
              <a:t>Reporting Financer</a:t>
            </a:r>
            <a:endParaRPr lang="en-US" sz="5000" b="1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6E008F-C5DD-455B-B0D2-741843088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3501460"/>
            <a:ext cx="10506456" cy="2670740"/>
          </a:xfr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ca-ES" sz="4200" b="1" dirty="0"/>
              <a:t>Grau Enginyeria</a:t>
            </a:r>
            <a:r>
              <a:rPr lang="en-US" sz="4200" b="1" dirty="0"/>
              <a:t> Informàtica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4200" b="1" dirty="0"/>
              <a:t>TFG – Java EE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US" sz="2000" b="1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300" b="1" dirty="0"/>
              <a:t>Raul Antonio Drimbe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300" b="1" dirty="0"/>
              <a:t>Albert Grau Perisé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300" b="1" dirty="0"/>
              <a:t>Juny 2020</a:t>
            </a:r>
          </a:p>
        </p:txBody>
      </p:sp>
    </p:spTree>
    <p:extLst>
      <p:ext uri="{BB962C8B-B14F-4D97-AF65-F5344CB8AC3E}">
        <p14:creationId xmlns:p14="http://schemas.microsoft.com/office/powerpoint/2010/main" val="4132948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>
        <p14:rippl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B2E3B-0825-4169-B52E-C5C4C52CE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/>
              <a:t>3.2 Tecnologies Desenvolupament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9D5523C-EAEC-4521-94B5-C65D723AA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04729" y="6337935"/>
            <a:ext cx="4114800" cy="365125"/>
          </a:xfrm>
        </p:spPr>
        <p:txBody>
          <a:bodyPr/>
          <a:lstStyle/>
          <a:p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Raul Antonio Drimbe - TFG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679026A-D0F9-476F-8D41-57B2BE451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b="1" i="1" smtClean="0">
                <a:solidFill>
                  <a:schemeClr val="bg1">
                    <a:lumMod val="50000"/>
                  </a:schemeClr>
                </a:solidFill>
              </a:rPr>
              <a:pPr/>
              <a:t>10</a:t>
            </a:fld>
            <a:endParaRPr lang="en-US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Ventajas de PostgreSQL">
            <a:extLst>
              <a:ext uri="{FF2B5EF4-FFF2-40B4-BE49-F238E27FC236}">
                <a16:creationId xmlns:a16="http://schemas.microsoft.com/office/drawing/2014/main" id="{345FCE9B-E1F1-4D9F-AB79-9D713380A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1" r="26558"/>
          <a:stretch/>
        </p:blipFill>
        <p:spPr bwMode="auto">
          <a:xfrm>
            <a:off x="698499" y="2071115"/>
            <a:ext cx="1601600" cy="172063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8FC820-E027-4451-89E3-1F4584C4958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2071115"/>
            <a:ext cx="2513012" cy="172063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E805BF-8960-41A2-8613-0289514320E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777" y="2071115"/>
            <a:ext cx="2652523" cy="17206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302849-AE9D-48E1-8F67-099E68903D68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6" t="14134" r="8844" b="9305"/>
          <a:stretch/>
        </p:blipFill>
        <p:spPr bwMode="auto">
          <a:xfrm>
            <a:off x="9200896" y="2488131"/>
            <a:ext cx="2508504" cy="85196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8B7150-8382-4191-93EE-A9069FC1E8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498" y="4257807"/>
            <a:ext cx="3111573" cy="17206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975E79-0D5F-4E4F-B64D-7F3D3A7FB6C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678" t="9606" r="3406" b="10430"/>
          <a:stretch/>
        </p:blipFill>
        <p:spPr>
          <a:xfrm>
            <a:off x="8076925" y="4391006"/>
            <a:ext cx="3632220" cy="117957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C3D595-4814-4B5B-BEAE-E9A7E1354F1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7187" t="15352" r="16823" b="22600"/>
          <a:stretch/>
        </p:blipFill>
        <p:spPr>
          <a:xfrm>
            <a:off x="4038600" y="4257807"/>
            <a:ext cx="3659890" cy="17206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421530-5F25-4D60-AA7B-C4DAFC82C4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8024" y="0"/>
            <a:ext cx="11014075" cy="77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85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rippl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C7532-0499-4DEB-8B0E-24E6B9D93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/>
              <a:t>3.3 Prototip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03DA4A-179B-42BA-9A5D-70E988668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68300" y="6359525"/>
            <a:ext cx="4114800" cy="365125"/>
          </a:xfrm>
        </p:spPr>
        <p:txBody>
          <a:bodyPr/>
          <a:lstStyle/>
          <a:p>
            <a:r>
              <a:rPr lang="en-US" sz="1400" b="1" i="1" dirty="0"/>
              <a:t>Raul Antonio Drimbe - TFG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CF337A-0A00-4F73-A15E-54C8796A4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b="1" i="1" smtClean="0"/>
              <a:t>11</a:t>
            </a:fld>
            <a:endParaRPr lang="en-US" b="1" i="1"/>
          </a:p>
        </p:txBody>
      </p:sp>
      <p:pic>
        <p:nvPicPr>
          <p:cNvPr id="6" name="Imagen 215">
            <a:extLst>
              <a:ext uri="{FF2B5EF4-FFF2-40B4-BE49-F238E27FC236}">
                <a16:creationId xmlns:a16="http://schemas.microsoft.com/office/drawing/2014/main" id="{9CA5735F-659B-4B41-BDC6-699B9C1D55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23" y="1728216"/>
            <a:ext cx="3573390" cy="2778470"/>
          </a:xfrm>
          <a:prstGeom prst="rect">
            <a:avLst/>
          </a:prstGeom>
        </p:spPr>
      </p:pic>
      <p:pic>
        <p:nvPicPr>
          <p:cNvPr id="7" name="Imagen 232">
            <a:extLst>
              <a:ext uri="{FF2B5EF4-FFF2-40B4-BE49-F238E27FC236}">
                <a16:creationId xmlns:a16="http://schemas.microsoft.com/office/drawing/2014/main" id="{CA80ECDC-D4D1-4914-B7DA-617447539F9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408" y="3165130"/>
            <a:ext cx="4021183" cy="3144230"/>
          </a:xfrm>
          <a:prstGeom prst="rect">
            <a:avLst/>
          </a:prstGeom>
        </p:spPr>
      </p:pic>
      <p:pic>
        <p:nvPicPr>
          <p:cNvPr id="8" name="Imagen 226">
            <a:extLst>
              <a:ext uri="{FF2B5EF4-FFF2-40B4-BE49-F238E27FC236}">
                <a16:creationId xmlns:a16="http://schemas.microsoft.com/office/drawing/2014/main" id="{343C4139-48E4-4BA0-9255-8DB7BFB4ED7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686" y="1728216"/>
            <a:ext cx="3898926" cy="30305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C495C6-F96A-41B0-A173-FC309CD00E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024" y="0"/>
            <a:ext cx="11014075" cy="77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68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rippl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63E569-5849-49F2-8771-DAD3A30DA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668" y="616585"/>
            <a:ext cx="10168128" cy="1179576"/>
          </a:xfrm>
        </p:spPr>
        <p:txBody>
          <a:bodyPr/>
          <a:lstStyle/>
          <a:p>
            <a:r>
              <a:rPr lang="es-ES" b="1" dirty="0">
                <a:solidFill>
                  <a:srgbClr val="0070C0"/>
                </a:solidFill>
              </a:rPr>
              <a:t>4. </a:t>
            </a:r>
            <a:r>
              <a:rPr lang="es-ES" b="1" dirty="0"/>
              <a:t>Implementació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438D1C-CE3B-4124-8F10-6C1B89BC5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17500" y="6356349"/>
            <a:ext cx="4114800" cy="365125"/>
          </a:xfrm>
        </p:spPr>
        <p:txBody>
          <a:bodyPr/>
          <a:lstStyle/>
          <a:p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Raul Antonio Drimbe - TFG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908AB5-9FCE-4204-97D6-0523A10B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z="1400" b="1" i="1" smtClean="0">
                <a:solidFill>
                  <a:schemeClr val="bg1">
                    <a:lumMod val="50000"/>
                  </a:schemeClr>
                </a:solidFill>
              </a:rPr>
              <a:t>12</a:t>
            </a:fld>
            <a:endParaRPr lang="en-US" sz="1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6D6C2B-BC59-4671-ADAC-E6F9B5DD7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24" y="0"/>
            <a:ext cx="11014075" cy="7722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92CCD7-5674-485C-833F-A6BB741FFC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777"/>
          <a:stretch/>
        </p:blipFill>
        <p:spPr>
          <a:xfrm>
            <a:off x="563563" y="1783841"/>
            <a:ext cx="2743200" cy="4486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7A0829-4B87-4EA9-856C-71340889FD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48" r="3747"/>
          <a:stretch/>
        </p:blipFill>
        <p:spPr>
          <a:xfrm>
            <a:off x="9271379" y="1783841"/>
            <a:ext cx="2460312" cy="29405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AF4921-096E-497F-AAA7-90B0B5CC90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84" r="7096"/>
          <a:stretch/>
        </p:blipFill>
        <p:spPr>
          <a:xfrm>
            <a:off x="3402456" y="1784095"/>
            <a:ext cx="2581276" cy="22288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BF065B-4321-496F-AFD6-7EE6EF097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0680" y="4115178"/>
            <a:ext cx="2573051" cy="21268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483093-8F1B-42AC-BF5C-42472B6D35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9425" y="1758441"/>
            <a:ext cx="3032571" cy="44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67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rippl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6835E3-EBF4-4593-A285-C81E580F0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0070C0"/>
                </a:solidFill>
              </a:rPr>
              <a:t>5. </a:t>
            </a:r>
            <a:r>
              <a:rPr lang="es-ES" b="1" dirty="0"/>
              <a:t>Testing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A1FA7DB-AC41-4CDF-A418-158DBF37C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30630" y="6457950"/>
            <a:ext cx="4114800" cy="365125"/>
          </a:xfrm>
        </p:spPr>
        <p:txBody>
          <a:bodyPr/>
          <a:lstStyle/>
          <a:p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Raul Antonio Drimbe - TFG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C81F96B-1C07-4DEC-93F4-FA8CAB968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b="1" i="1" smtClean="0">
                <a:solidFill>
                  <a:schemeClr val="bg1">
                    <a:lumMod val="50000"/>
                  </a:schemeClr>
                </a:solidFill>
              </a:rPr>
              <a:t>13</a:t>
            </a:fld>
            <a:endParaRPr lang="en-US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864007-C66D-40A5-A6C9-5131DA09C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24" y="0"/>
            <a:ext cx="11014075" cy="7722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9C2ED7-7655-44D9-ACB4-FDB3CB6A89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181"/>
          <a:stretch/>
        </p:blipFill>
        <p:spPr>
          <a:xfrm>
            <a:off x="571500" y="1806136"/>
            <a:ext cx="5561013" cy="1952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0B72B8-DEA2-48E1-92D3-DF5A4D1B68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741"/>
          <a:stretch/>
        </p:blipFill>
        <p:spPr>
          <a:xfrm>
            <a:off x="592135" y="4121254"/>
            <a:ext cx="5534025" cy="10382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12EC8D-790B-4FF8-A25E-2E503AC6F26A}"/>
              </a:ext>
            </a:extLst>
          </p:cNvPr>
          <p:cNvSpPr txBox="1"/>
          <p:nvPr/>
        </p:nvSpPr>
        <p:spPr>
          <a:xfrm>
            <a:off x="542928" y="1562439"/>
            <a:ext cx="3376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System Administration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25B030-AA55-488D-BFC4-C9883886C775}"/>
              </a:ext>
            </a:extLst>
          </p:cNvPr>
          <p:cNvSpPr txBox="1"/>
          <p:nvPr/>
        </p:nvSpPr>
        <p:spPr>
          <a:xfrm>
            <a:off x="540896" y="3786119"/>
            <a:ext cx="3376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Profile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D6D53BA-24AD-45BA-84EC-65ABD4F048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965" y="5391662"/>
            <a:ext cx="5534025" cy="8858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E09CBCF-140B-4983-A527-C300BC7B2BB9}"/>
              </a:ext>
            </a:extLst>
          </p:cNvPr>
          <p:cNvSpPr txBox="1"/>
          <p:nvPr/>
        </p:nvSpPr>
        <p:spPr>
          <a:xfrm>
            <a:off x="507557" y="5110895"/>
            <a:ext cx="3376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Operations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15FFD6D-C974-4234-93C7-30AE8B1A41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061" y="1815983"/>
            <a:ext cx="5534025" cy="15716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315103F-0DC1-4DF6-81EA-E4B16102D158}"/>
              </a:ext>
            </a:extLst>
          </p:cNvPr>
          <p:cNvSpPr txBox="1"/>
          <p:nvPr/>
        </p:nvSpPr>
        <p:spPr>
          <a:xfrm>
            <a:off x="6122990" y="1564321"/>
            <a:ext cx="3376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Reports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9147CC-1893-4D43-9496-9672CDD7E0DA}"/>
              </a:ext>
            </a:extLst>
          </p:cNvPr>
          <p:cNvSpPr txBox="1"/>
          <p:nvPr/>
        </p:nvSpPr>
        <p:spPr>
          <a:xfrm>
            <a:off x="6132513" y="3475375"/>
            <a:ext cx="3376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Questions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16BCD99-C5CD-43D1-A277-FC83CC7972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0355" y="5418672"/>
            <a:ext cx="5572125" cy="8382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C7BB008-F204-4CA2-82CD-834FE99DBFE0}"/>
              </a:ext>
            </a:extLst>
          </p:cNvPr>
          <p:cNvSpPr txBox="1"/>
          <p:nvPr/>
        </p:nvSpPr>
        <p:spPr>
          <a:xfrm>
            <a:off x="6096000" y="5123837"/>
            <a:ext cx="3376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Declarations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4C81CC-6CE2-44C8-9DA6-A22F48C1DE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0738" y="3879224"/>
            <a:ext cx="5541742" cy="124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91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rippl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477890-0EDF-4712-BED7-68E527DE0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b="1">
                <a:solidFill>
                  <a:srgbClr val="0070C0"/>
                </a:solidFill>
              </a:rPr>
              <a:t>6. </a:t>
            </a:r>
            <a:r>
              <a:rPr lang="ca-ES" b="1"/>
              <a:t>Millores Proposades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7DF477-C944-4534-9A58-0C0540865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7" y="2478024"/>
            <a:ext cx="10606531" cy="3694176"/>
          </a:xfrm>
        </p:spPr>
        <p:txBody>
          <a:bodyPr>
            <a:normAutofit fontScale="85000" lnSpcReduction="20000"/>
          </a:bodyPr>
          <a:lstStyle/>
          <a:p>
            <a:r>
              <a:rPr lang="ca-ES" sz="2400" b="1" dirty="0"/>
              <a:t>Seguretat</a:t>
            </a:r>
          </a:p>
          <a:p>
            <a:endParaRPr lang="ca-ES" sz="2400" b="1" dirty="0"/>
          </a:p>
          <a:p>
            <a:r>
              <a:rPr lang="ca-ES" sz="2400" b="1" dirty="0"/>
              <a:t>Descarrega de registres en Excel</a:t>
            </a:r>
          </a:p>
          <a:p>
            <a:endParaRPr lang="ca-ES" sz="2400" b="1" dirty="0"/>
          </a:p>
          <a:p>
            <a:r>
              <a:rPr lang="ca-ES" sz="2400" b="1" dirty="0"/>
              <a:t>Quadre de mando</a:t>
            </a:r>
          </a:p>
          <a:p>
            <a:endParaRPr lang="ca-ES" sz="2400" b="1" dirty="0"/>
          </a:p>
          <a:p>
            <a:r>
              <a:rPr lang="ca-ES" sz="2400" b="1" dirty="0"/>
              <a:t>Anàlisi de la qualitat del codi</a:t>
            </a:r>
          </a:p>
          <a:p>
            <a:endParaRPr lang="ca-ES" sz="2400" b="1" dirty="0"/>
          </a:p>
          <a:p>
            <a:r>
              <a:rPr lang="ca-ES" sz="2400" b="1" dirty="0"/>
              <a:t>Accessibilitat des de diversos dispositius</a:t>
            </a:r>
          </a:p>
          <a:p>
            <a:endParaRPr lang="ca-ES" sz="2400" b="1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E6F0298-442D-42C8-BBA6-41F5F945F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79400" y="6383972"/>
            <a:ext cx="4114800" cy="365125"/>
          </a:xfrm>
        </p:spPr>
        <p:txBody>
          <a:bodyPr/>
          <a:lstStyle/>
          <a:p>
            <a:r>
              <a:rPr lang="en-US" sz="1600" b="1" i="1">
                <a:solidFill>
                  <a:schemeClr val="bg1">
                    <a:lumMod val="50000"/>
                  </a:schemeClr>
                </a:solidFill>
              </a:rPr>
              <a:t>Raul Antonio Drimbe - TFG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7F5040-2AF8-479E-A6A0-7F63A8261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z="1600" b="1" smtClean="0">
                <a:solidFill>
                  <a:schemeClr val="bg1">
                    <a:lumMod val="50000"/>
                  </a:schemeClr>
                </a:solidFill>
              </a:rPr>
              <a:t>14</a:t>
            </a:fld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05970D-77D3-4269-955C-1C47FD17C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24" y="0"/>
            <a:ext cx="11014075" cy="7722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478169-1EB5-4562-B962-D420DCE0B5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80" b="3114"/>
          <a:stretch/>
        </p:blipFill>
        <p:spPr>
          <a:xfrm>
            <a:off x="7163470" y="2374900"/>
            <a:ext cx="4685630" cy="39814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749E84-44EA-43B0-9CE6-E8D949848ABD}"/>
              </a:ext>
            </a:extLst>
          </p:cNvPr>
          <p:cNvSpPr txBox="1"/>
          <p:nvPr/>
        </p:nvSpPr>
        <p:spPr>
          <a:xfrm>
            <a:off x="7176170" y="2019300"/>
            <a:ext cx="4330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ca-ES" b="1" dirty="0">
                <a:solidFill>
                  <a:srgbClr val="0070C0"/>
                </a:solidFill>
              </a:rPr>
              <a:t>Cicle de millora continua (Kaizen)</a:t>
            </a:r>
          </a:p>
        </p:txBody>
      </p:sp>
    </p:spTree>
    <p:extLst>
      <p:ext uri="{BB962C8B-B14F-4D97-AF65-F5344CB8AC3E}">
        <p14:creationId xmlns:p14="http://schemas.microsoft.com/office/powerpoint/2010/main" val="3797041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rippl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0B68E0-C8F2-4B29-9E5A-82EB32FF2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0070C0"/>
                </a:solidFill>
              </a:rPr>
              <a:t>7. </a:t>
            </a:r>
            <a:r>
              <a:rPr lang="es-ES" b="1" dirty="0"/>
              <a:t>Desplegament i Funcionament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D93DB51-10C9-4180-A5B2-33F369852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04800" y="6359525"/>
            <a:ext cx="4114800" cy="365125"/>
          </a:xfrm>
        </p:spPr>
        <p:txBody>
          <a:bodyPr/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</a:rPr>
              <a:t>Raul Antonio Drimbe - TFG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34C3A76-DD68-42C9-9B12-B6B803081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z="1600" b="1" i="1" smtClean="0">
                <a:solidFill>
                  <a:schemeClr val="bg1">
                    <a:lumMod val="50000"/>
                  </a:schemeClr>
                </a:solidFill>
              </a:rPr>
              <a:t>15</a:t>
            </a:fld>
            <a:endParaRPr lang="en-US" sz="1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7CA452-90BC-4F5B-95CE-27FE3D35D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24" y="0"/>
            <a:ext cx="11014075" cy="772251"/>
          </a:xfrm>
          <a:prstGeom prst="rect">
            <a:avLst/>
          </a:prstGeom>
        </p:spPr>
      </p:pic>
      <p:pic>
        <p:nvPicPr>
          <p:cNvPr id="8" name="Imagen 356">
            <a:extLst>
              <a:ext uri="{FF2B5EF4-FFF2-40B4-BE49-F238E27FC236}">
                <a16:creationId xmlns:a16="http://schemas.microsoft.com/office/drawing/2014/main" id="{C1F8C84C-0766-4CAD-8797-EF03F8A5A52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"/>
          <a:stretch/>
        </p:blipFill>
        <p:spPr bwMode="auto">
          <a:xfrm>
            <a:off x="258065" y="2081276"/>
            <a:ext cx="5609335" cy="4228084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357">
            <a:extLst>
              <a:ext uri="{FF2B5EF4-FFF2-40B4-BE49-F238E27FC236}">
                <a16:creationId xmlns:a16="http://schemas.microsoft.com/office/drawing/2014/main" id="{B5F91068-BB3F-4E4B-A907-4B4FA3EF147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81276"/>
            <a:ext cx="5626099" cy="42280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72F81A-A0F2-4267-AB28-1B23627BF897}"/>
              </a:ext>
            </a:extLst>
          </p:cNvPr>
          <p:cNvSpPr txBox="1"/>
          <p:nvPr/>
        </p:nvSpPr>
        <p:spPr>
          <a:xfrm>
            <a:off x="3063749" y="1605929"/>
            <a:ext cx="5626099" cy="33855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http://localhost:8080/TFG-ReportingFinancer</a:t>
            </a:r>
            <a:r>
              <a:rPr lang="es-ES" sz="16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6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rippl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FB3025-5B59-4929-85F0-71D1B92F9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0070C0"/>
                </a:solidFill>
              </a:rPr>
              <a:t>8. </a:t>
            </a:r>
            <a:r>
              <a:rPr lang="es-ES" b="1" dirty="0"/>
              <a:t>Conclusions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6F9312-8C9B-4D05-9C0E-EB8E3D78A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36" y="2138362"/>
            <a:ext cx="10168128" cy="4318000"/>
          </a:xfrm>
        </p:spPr>
        <p:txBody>
          <a:bodyPr>
            <a:normAutofit/>
          </a:bodyPr>
          <a:lstStyle/>
          <a:p>
            <a:pPr algn="just"/>
            <a:r>
              <a:rPr lang="ca-ES" sz="2400" b="1" dirty="0"/>
              <a:t>Cicle complet desenvolupament Programari</a:t>
            </a:r>
          </a:p>
          <a:p>
            <a:pPr algn="just"/>
            <a:r>
              <a:rPr lang="ca-ES" sz="2400" b="1" dirty="0"/>
              <a:t>Coneixement adquirits en el GEI</a:t>
            </a:r>
          </a:p>
          <a:p>
            <a:pPr algn="just"/>
            <a:r>
              <a:rPr lang="ca-ES" sz="2400" b="1" dirty="0"/>
              <a:t>Noves Tecnologies</a:t>
            </a:r>
          </a:p>
          <a:p>
            <a:pPr algn="just"/>
            <a:r>
              <a:rPr lang="ca-ES" sz="2400" b="1" dirty="0"/>
              <a:t>Molt important el plantejament del projecte</a:t>
            </a:r>
          </a:p>
          <a:p>
            <a:pPr algn="just"/>
            <a:r>
              <a:rPr lang="ca-ES" sz="2400" b="1" dirty="0"/>
              <a:t>Planificació d’objectius massa ambiciosos</a:t>
            </a:r>
          </a:p>
          <a:p>
            <a:pPr algn="just"/>
            <a:r>
              <a:rPr lang="ca-ES" sz="2400" b="1" dirty="0"/>
              <a:t>Imprevistos superats amb molta dedicació</a:t>
            </a:r>
          </a:p>
          <a:p>
            <a:pPr algn="just"/>
            <a:r>
              <a:rPr lang="ca-ES" sz="2400" b="1" dirty="0"/>
              <a:t>Autocrítica</a:t>
            </a:r>
          </a:p>
          <a:p>
            <a:pPr algn="just"/>
            <a:endParaRPr lang="ca-ES" sz="2000" b="1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FB659DA-E5E0-4EB4-8668-B6AA81BFE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79400" y="6356350"/>
            <a:ext cx="4114800" cy="365125"/>
          </a:xfrm>
        </p:spPr>
        <p:txBody>
          <a:bodyPr/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</a:rPr>
              <a:t>Raul Antonio Drimbe - TFG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DDEC036-D89E-476B-A02B-848C23B49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z="1600" b="1" i="1" smtClean="0">
                <a:solidFill>
                  <a:schemeClr val="bg1">
                    <a:lumMod val="50000"/>
                  </a:schemeClr>
                </a:solidFill>
              </a:rPr>
              <a:t>16</a:t>
            </a:fld>
            <a:endParaRPr lang="en-US" sz="16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6B3D88-4272-4032-B8E8-4A472D90F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24" y="0"/>
            <a:ext cx="11014075" cy="772251"/>
          </a:xfrm>
          <a:prstGeom prst="rect">
            <a:avLst/>
          </a:prstGeom>
        </p:spPr>
      </p:pic>
      <p:pic>
        <p:nvPicPr>
          <p:cNvPr id="4098" name="Picture 2" descr="La Caja de las Habilidades: Cómo presentar conclusiones de un ...">
            <a:extLst>
              <a:ext uri="{FF2B5EF4-FFF2-40B4-BE49-F238E27FC236}">
                <a16:creationId xmlns:a16="http://schemas.microsoft.com/office/drawing/2014/main" id="{2FA518B2-0D49-4E39-8C5E-9483E3D51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132" y="2995905"/>
            <a:ext cx="3988668" cy="199433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387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rippl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3282B5-39BB-4B04-9433-32336C272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685800"/>
            <a:ext cx="10168128" cy="1179576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s-ES" b="1" dirty="0"/>
              <a:t>ÍNDEX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966EDC-8C2E-447B-876E-197833AAC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286000"/>
            <a:ext cx="10168128" cy="38862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ca-ES" b="1" dirty="0"/>
              <a:t>Introducció</a:t>
            </a:r>
          </a:p>
          <a:p>
            <a:pPr marL="514350" indent="-514350">
              <a:buAutoNum type="arabicPeriod"/>
            </a:pPr>
            <a:r>
              <a:rPr lang="ca-ES" b="1" dirty="0"/>
              <a:t>Anàlisi</a:t>
            </a:r>
          </a:p>
          <a:p>
            <a:pPr marL="514350" indent="-514350">
              <a:buAutoNum type="arabicPeriod"/>
            </a:pPr>
            <a:r>
              <a:rPr lang="ca-ES" b="1" dirty="0"/>
              <a:t>Disseny</a:t>
            </a:r>
          </a:p>
          <a:p>
            <a:pPr marL="514350" indent="-514350">
              <a:buAutoNum type="arabicPeriod"/>
            </a:pPr>
            <a:r>
              <a:rPr lang="ca-ES" b="1" dirty="0"/>
              <a:t>Implementació</a:t>
            </a:r>
          </a:p>
          <a:p>
            <a:pPr marL="514350" indent="-514350">
              <a:buAutoNum type="arabicPeriod"/>
            </a:pPr>
            <a:r>
              <a:rPr lang="ca-ES" b="1" dirty="0"/>
              <a:t>Testing </a:t>
            </a:r>
          </a:p>
          <a:p>
            <a:pPr marL="514350" indent="-514350">
              <a:buAutoNum type="arabicPeriod"/>
            </a:pPr>
            <a:r>
              <a:rPr lang="ca-ES" b="1" dirty="0"/>
              <a:t>Millores</a:t>
            </a:r>
          </a:p>
          <a:p>
            <a:pPr marL="514350" indent="-514350">
              <a:buAutoNum type="arabicPeriod"/>
            </a:pPr>
            <a:r>
              <a:rPr lang="ca-ES" b="1" dirty="0"/>
              <a:t>Desplegament i Funcionament</a:t>
            </a:r>
          </a:p>
          <a:p>
            <a:pPr marL="514350" indent="-514350">
              <a:buAutoNum type="arabicPeriod"/>
            </a:pPr>
            <a:r>
              <a:rPr lang="ca-ES" b="1" dirty="0"/>
              <a:t>Conclusions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F70A02-4986-430E-B214-A40828B7F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Raul Antonio Drimbe - TFG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60EADD-4F7A-40FA-83CE-32C061FF0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z="1400" b="1" smtClean="0"/>
              <a:t>2</a:t>
            </a:fld>
            <a:endParaRPr lang="en-US" sz="1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B0A9F3-F7AD-470E-8F99-FCA20E85E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24" y="0"/>
            <a:ext cx="11141075" cy="7811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5CEA1B6-AA0B-405C-821D-9B8D02AAD104}"/>
                  </a:ext>
                </a:extLst>
              </p14:cNvPr>
              <p14:cNvContentPartPr/>
              <p14:nvPr/>
            </p14:nvContentPartPr>
            <p14:xfrm>
              <a:off x="8450640" y="5385600"/>
              <a:ext cx="360" cy="10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5CEA1B6-AA0B-405C-821D-9B8D02AAD10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41280" y="5376240"/>
                <a:ext cx="19080" cy="2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9934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rippl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518E5E-2FEE-4371-8555-898115BBA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7" y="711962"/>
            <a:ext cx="10168128" cy="1179576"/>
          </a:xfrm>
        </p:spPr>
        <p:txBody>
          <a:bodyPr/>
          <a:lstStyle/>
          <a:p>
            <a:r>
              <a:rPr lang="es-ES" b="1" dirty="0">
                <a:solidFill>
                  <a:srgbClr val="0070C0"/>
                </a:solidFill>
              </a:rPr>
              <a:t>1. </a:t>
            </a:r>
            <a:r>
              <a:rPr lang="es-ES" b="1" dirty="0"/>
              <a:t>Introducció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81AF46-55DD-4DF4-88C6-4922B4961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276856"/>
            <a:ext cx="10168128" cy="3694176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/>
              <a:t>Motivació</a:t>
            </a:r>
          </a:p>
          <a:p>
            <a:pPr marL="0" indent="0">
              <a:buNone/>
            </a:pPr>
            <a:endParaRPr lang="es-ES" b="1" dirty="0"/>
          </a:p>
          <a:p>
            <a:r>
              <a:rPr lang="es-ES" b="1" dirty="0"/>
              <a:t>Context i justificació</a:t>
            </a:r>
          </a:p>
          <a:p>
            <a:endParaRPr lang="es-ES" b="1" dirty="0"/>
          </a:p>
          <a:p>
            <a:r>
              <a:rPr lang="es-ES" b="1" dirty="0"/>
              <a:t>Descripció Projecte</a:t>
            </a:r>
          </a:p>
          <a:p>
            <a:endParaRPr lang="es-ES" b="1" dirty="0"/>
          </a:p>
          <a:p>
            <a:r>
              <a:rPr lang="es-ES" b="1" dirty="0"/>
              <a:t>Situació actual</a:t>
            </a:r>
          </a:p>
          <a:p>
            <a:endParaRPr lang="es-ES" b="1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9E118B7-1982-424F-9B23-A7004F623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14300" y="6325235"/>
            <a:ext cx="4114800" cy="365125"/>
          </a:xfrm>
        </p:spPr>
        <p:txBody>
          <a:bodyPr/>
          <a:lstStyle/>
          <a:p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Raul Antonio Drimbe - TFG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AE3FA0A-8308-410B-A511-F9A1FBBDE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z="1400" b="1" smtClean="0">
                <a:solidFill>
                  <a:schemeClr val="bg1">
                    <a:lumMod val="50000"/>
                  </a:schemeClr>
                </a:solidFill>
              </a:rPr>
              <a:t>3</a:t>
            </a:fld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0D19C4-DE0A-4D27-BB92-86A7FF8B7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594" y="0"/>
            <a:ext cx="11014075" cy="772251"/>
          </a:xfrm>
          <a:prstGeom prst="rect">
            <a:avLst/>
          </a:prstGeom>
        </p:spPr>
      </p:pic>
      <p:pic>
        <p:nvPicPr>
          <p:cNvPr id="3074" name="Picture 2" descr="La Ley de Información No Financiera: Nuevos indicadores a reportar.">
            <a:extLst>
              <a:ext uri="{FF2B5EF4-FFF2-40B4-BE49-F238E27FC236}">
                <a16:creationId xmlns:a16="http://schemas.microsoft.com/office/drawing/2014/main" id="{1DB04CD0-241E-46B8-8C9B-7F4692C36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508" y="2494442"/>
            <a:ext cx="4561924" cy="304275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585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rippl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A614BB-1D55-4861-BC13-2104121E1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712868"/>
            <a:ext cx="10168128" cy="1179576"/>
          </a:xfrm>
        </p:spPr>
        <p:txBody>
          <a:bodyPr>
            <a:normAutofit/>
          </a:bodyPr>
          <a:lstStyle/>
          <a:p>
            <a:r>
              <a:rPr lang="es-ES" sz="3200" b="1" dirty="0"/>
              <a:t>1.1 Objectius i Metodologia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2DCEF4-8F7D-44E3-89CF-851A168DF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8336" y="2134762"/>
            <a:ext cx="10168128" cy="1179576"/>
          </a:xfrm>
        </p:spPr>
        <p:txBody>
          <a:bodyPr>
            <a:normAutofit/>
          </a:bodyPr>
          <a:lstStyle/>
          <a:p>
            <a:r>
              <a:rPr lang="es-ES" sz="2400" b="1" dirty="0"/>
              <a:t>Generals</a:t>
            </a:r>
          </a:p>
          <a:p>
            <a:r>
              <a:rPr lang="es-ES" sz="2400" b="1" dirty="0"/>
              <a:t>Específics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BF5D7FE-0839-4017-8C24-425DCAA16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i="1" dirty="0">
                <a:solidFill>
                  <a:schemeClr val="tx1"/>
                </a:solidFill>
              </a:rPr>
              <a:t>Raul Antonio Drimbe - TFG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2BD68A-E919-4A0A-BD2C-2CF848218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z="1400" b="1" smtClean="0">
                <a:solidFill>
                  <a:schemeClr val="tx1"/>
                </a:solidFill>
              </a:rPr>
              <a:t>4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470880-A65D-4DD2-A32B-F8C71DBF0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594" y="15240"/>
            <a:ext cx="11014075" cy="772251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72381D3F-BCFF-4FF7-A202-82560202A5D0}"/>
              </a:ext>
            </a:extLst>
          </p:cNvPr>
          <p:cNvSpPr txBox="1">
            <a:spLocks/>
          </p:cNvSpPr>
          <p:nvPr/>
        </p:nvSpPr>
        <p:spPr>
          <a:xfrm>
            <a:off x="1011936" y="3496473"/>
            <a:ext cx="10168128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/>
              <a:t>1.2 Metodologia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6AAD010D-0182-4600-979F-D292A2433C2D}"/>
              </a:ext>
            </a:extLst>
          </p:cNvPr>
          <p:cNvSpPr txBox="1">
            <a:spLocks/>
          </p:cNvSpPr>
          <p:nvPr/>
        </p:nvSpPr>
        <p:spPr>
          <a:xfrm>
            <a:off x="1418336" y="4676049"/>
            <a:ext cx="10168128" cy="1179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/>
              <a:t>Cicle de vida en cascada</a:t>
            </a:r>
          </a:p>
          <a:p>
            <a:r>
              <a:rPr lang="es-ES" sz="2400" b="1" dirty="0"/>
              <a:t>Patrons de disseny</a:t>
            </a:r>
          </a:p>
        </p:txBody>
      </p:sp>
      <p:pic>
        <p:nvPicPr>
          <p:cNvPr id="5126" name="Picture 6" descr="Ciclos de desarrollo de Software | Ingeniería de Software">
            <a:extLst>
              <a:ext uri="{FF2B5EF4-FFF2-40B4-BE49-F238E27FC236}">
                <a16:creationId xmlns:a16="http://schemas.microsoft.com/office/drawing/2014/main" id="{214C232C-ACC0-4BA6-94FE-4DD213E2E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653" y="2328246"/>
            <a:ext cx="4677043" cy="352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16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rippl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8EDA0D-0406-40CA-AE9D-CE8824A78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637712"/>
            <a:ext cx="10168128" cy="907470"/>
          </a:xfrm>
        </p:spPr>
        <p:txBody>
          <a:bodyPr>
            <a:normAutofit/>
          </a:bodyPr>
          <a:lstStyle/>
          <a:p>
            <a:r>
              <a:rPr lang="es-ES" sz="3200" b="1" dirty="0"/>
              <a:t>1.3 Planificació Projecte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FE80095-92E9-4D80-9A2A-ECE2FFC7F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i="1" dirty="0">
                <a:solidFill>
                  <a:schemeClr val="tx1"/>
                </a:solidFill>
              </a:rPr>
              <a:t>Raul Antonio Drimbe - TFG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2AD073E-69CC-4E93-9972-1C422E1B3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z="1400" b="1" smtClean="0">
                <a:solidFill>
                  <a:schemeClr val="tx1"/>
                </a:solidFill>
              </a:rPr>
              <a:t>5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3D1BFE2-8542-4813-8FE1-BE170E7E826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" y="1720964"/>
            <a:ext cx="5726430" cy="445960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31DDE49-7E75-4DC3-9FC5-1934BCCA0A4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1"/>
          <a:stretch/>
        </p:blipFill>
        <p:spPr>
          <a:xfrm>
            <a:off x="6242382" y="1720964"/>
            <a:ext cx="5580048" cy="445960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A06BBE-EBA3-41A2-8501-73096CE1C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344" y="0"/>
            <a:ext cx="11014075" cy="77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51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rippl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57BD8C-1067-444E-99D9-0D276597A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0070C0"/>
                </a:solidFill>
              </a:rPr>
              <a:t>2. </a:t>
            </a:r>
            <a:r>
              <a:rPr lang="es-ES" b="1" dirty="0"/>
              <a:t>Anàlisi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BF88C7-A19E-46D9-A5A5-9AFD00DB6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605" y="1877948"/>
            <a:ext cx="10168128" cy="4281551"/>
          </a:xfrm>
        </p:spPr>
        <p:txBody>
          <a:bodyPr>
            <a:normAutofit/>
          </a:bodyPr>
          <a:lstStyle/>
          <a:p>
            <a:r>
              <a:rPr lang="ca-ES" b="1" dirty="0"/>
              <a:t>Requisits Funcionals</a:t>
            </a:r>
          </a:p>
          <a:p>
            <a:pPr marL="0" indent="0">
              <a:buNone/>
            </a:pPr>
            <a:endParaRPr lang="ca-ES" b="1" dirty="0"/>
          </a:p>
          <a:p>
            <a:pPr marL="0" indent="0">
              <a:buNone/>
            </a:pPr>
            <a:endParaRPr lang="ca-ES" b="1" dirty="0"/>
          </a:p>
          <a:p>
            <a:r>
              <a:rPr lang="ca-ES" b="1" dirty="0"/>
              <a:t>Requisits No Funcionals</a:t>
            </a:r>
          </a:p>
          <a:p>
            <a:pPr marL="0" indent="0">
              <a:buNone/>
            </a:pPr>
            <a:endParaRPr lang="ca-ES" b="1" dirty="0"/>
          </a:p>
          <a:p>
            <a:pPr marL="0" indent="0">
              <a:buNone/>
            </a:pPr>
            <a:endParaRPr lang="ca-ES" b="1" dirty="0"/>
          </a:p>
          <a:p>
            <a:r>
              <a:rPr lang="ca-ES" b="1" dirty="0"/>
              <a:t>Actors sistema 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A39D92-2038-4C9A-A448-1BEC0392F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90500" y="6359525"/>
            <a:ext cx="4114800" cy="365125"/>
          </a:xfrm>
        </p:spPr>
        <p:txBody>
          <a:bodyPr/>
          <a:lstStyle/>
          <a:p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Raul Antonio Drimbe - TFG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B45E374-0C7A-46AD-824B-A995C621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z="1400" b="1" i="1" smtClean="0">
                <a:solidFill>
                  <a:schemeClr val="bg1">
                    <a:lumMod val="50000"/>
                  </a:schemeClr>
                </a:solidFill>
              </a:rPr>
              <a:t>6</a:t>
            </a:fld>
            <a:endParaRPr lang="en-US" sz="1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F262C1-100F-42D9-BAA4-F3D940C9C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594" y="0"/>
            <a:ext cx="11014075" cy="77225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645507F-F857-4F5A-9BFD-9D3AAB2DA4DD}"/>
              </a:ext>
            </a:extLst>
          </p:cNvPr>
          <p:cNvSpPr/>
          <p:nvPr/>
        </p:nvSpPr>
        <p:spPr>
          <a:xfrm>
            <a:off x="5365750" y="1460718"/>
            <a:ext cx="4737100" cy="1625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ca-ES" sz="1600" b="1" dirty="0"/>
              <a:t>Registre i Autenticació</a:t>
            </a:r>
          </a:p>
          <a:p>
            <a:pPr marL="285750" indent="-285750">
              <a:buFontTx/>
              <a:buChar char="-"/>
            </a:pPr>
            <a:r>
              <a:rPr lang="ca-ES" sz="1600" b="1" dirty="0"/>
              <a:t>Gestió Usuaris</a:t>
            </a:r>
          </a:p>
          <a:p>
            <a:pPr marL="285750" indent="-285750">
              <a:buFontTx/>
              <a:buChar char="-"/>
            </a:pPr>
            <a:r>
              <a:rPr lang="ca-ES" sz="1600" b="1" dirty="0"/>
              <a:t>Gestió Operacions</a:t>
            </a:r>
          </a:p>
          <a:p>
            <a:pPr marL="285750" indent="-285750">
              <a:buFontTx/>
              <a:buChar char="-"/>
            </a:pPr>
            <a:r>
              <a:rPr lang="ca-ES" sz="1600" b="1" dirty="0"/>
              <a:t>Gestió Informes</a:t>
            </a:r>
          </a:p>
          <a:p>
            <a:pPr marL="285750" indent="-285750">
              <a:buFontTx/>
              <a:buChar char="-"/>
            </a:pPr>
            <a:r>
              <a:rPr lang="ca-ES" sz="1600" b="1" dirty="0"/>
              <a:t>Gestió Declaracions</a:t>
            </a:r>
          </a:p>
          <a:p>
            <a:pPr marL="285750" indent="-285750">
              <a:buFontTx/>
              <a:buChar char="-"/>
            </a:pPr>
            <a:r>
              <a:rPr lang="ca-ES" sz="1600" b="1" dirty="0"/>
              <a:t>Gestió Consultes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E0CA4AF-6158-48FC-B601-D7FC3B2B0178}"/>
              </a:ext>
            </a:extLst>
          </p:cNvPr>
          <p:cNvSpPr/>
          <p:nvPr/>
        </p:nvSpPr>
        <p:spPr>
          <a:xfrm>
            <a:off x="5346446" y="3266567"/>
            <a:ext cx="4737100" cy="13589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ca-ES" sz="1600" b="1" dirty="0"/>
              <a:t>Usabilitat                </a:t>
            </a:r>
            <a:r>
              <a:rPr lang="ca-ES" sz="1600" dirty="0"/>
              <a:t>-</a:t>
            </a:r>
            <a:r>
              <a:rPr lang="ca-ES" sz="1600" b="1" dirty="0"/>
              <a:t>   Presentació</a:t>
            </a:r>
          </a:p>
          <a:p>
            <a:pPr marL="285750" indent="-285750">
              <a:buFontTx/>
              <a:buChar char="-"/>
            </a:pPr>
            <a:r>
              <a:rPr lang="ca-ES" sz="1600" b="1" dirty="0"/>
              <a:t>Seguretat                </a:t>
            </a:r>
            <a:r>
              <a:rPr lang="ca-ES" sz="1600" dirty="0"/>
              <a:t>-</a:t>
            </a:r>
            <a:r>
              <a:rPr lang="ca-ES" sz="1600" b="1" dirty="0"/>
              <a:t>  Disponibilitat</a:t>
            </a:r>
          </a:p>
          <a:p>
            <a:pPr marL="285750" indent="-285750">
              <a:buFontTx/>
              <a:buChar char="-"/>
            </a:pPr>
            <a:r>
              <a:rPr lang="ca-ES" sz="1600" b="1" dirty="0"/>
              <a:t>Escalabilitat	     </a:t>
            </a:r>
            <a:r>
              <a:rPr lang="ca-ES" sz="1600" dirty="0"/>
              <a:t>- </a:t>
            </a:r>
            <a:r>
              <a:rPr lang="ca-ES" sz="1600" b="1" dirty="0"/>
              <a:t> Cultural</a:t>
            </a:r>
          </a:p>
          <a:p>
            <a:pPr marL="285750" indent="-285750">
              <a:buFontTx/>
              <a:buChar char="-"/>
            </a:pPr>
            <a:r>
              <a:rPr lang="ca-ES" sz="1600" b="1" dirty="0"/>
              <a:t>Rendiment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81D7A7B-AAEC-45BA-8B12-8B9741909C63}"/>
              </a:ext>
            </a:extLst>
          </p:cNvPr>
          <p:cNvSpPr/>
          <p:nvPr/>
        </p:nvSpPr>
        <p:spPr>
          <a:xfrm>
            <a:off x="5365750" y="4800599"/>
            <a:ext cx="4737100" cy="13589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b="1" dirty="0"/>
              <a:t>User</a:t>
            </a:r>
            <a:r>
              <a:rPr lang="es-ES" dirty="0"/>
              <a:t> 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D7EA01F7-8953-43E3-A596-A8C1B71DB440}"/>
              </a:ext>
            </a:extLst>
          </p:cNvPr>
          <p:cNvSpPr/>
          <p:nvPr/>
        </p:nvSpPr>
        <p:spPr>
          <a:xfrm>
            <a:off x="6698996" y="4908549"/>
            <a:ext cx="336804" cy="11430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40E617-4E98-4B3A-869F-61475C5DE7D7}"/>
              </a:ext>
            </a:extLst>
          </p:cNvPr>
          <p:cNvSpPr txBox="1"/>
          <p:nvPr/>
        </p:nvSpPr>
        <p:spPr>
          <a:xfrm>
            <a:off x="7267575" y="4908549"/>
            <a:ext cx="302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/>
              <a:t>- Administrator</a:t>
            </a:r>
          </a:p>
          <a:p>
            <a:pPr algn="just"/>
            <a:r>
              <a:rPr lang="en-GB" sz="1600" dirty="0"/>
              <a:t>- Entity</a:t>
            </a:r>
          </a:p>
          <a:p>
            <a:pPr algn="just"/>
            <a:r>
              <a:rPr lang="en-GB" sz="1600" dirty="0"/>
              <a:t>- Incumbent</a:t>
            </a:r>
          </a:p>
          <a:p>
            <a:pPr algn="just"/>
            <a:r>
              <a:rPr lang="en-GB" sz="1600" dirty="0"/>
              <a:t>- UserWithoutRole</a:t>
            </a:r>
          </a:p>
        </p:txBody>
      </p:sp>
    </p:spTree>
    <p:extLst>
      <p:ext uri="{BB962C8B-B14F-4D97-AF65-F5344CB8AC3E}">
        <p14:creationId xmlns:p14="http://schemas.microsoft.com/office/powerpoint/2010/main" val="3668079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rippl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FE0717-9650-49DD-90E1-5617EE7F2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47395" y="6356349"/>
            <a:ext cx="4114800" cy="365125"/>
          </a:xfrm>
        </p:spPr>
        <p:txBody>
          <a:bodyPr/>
          <a:lstStyle/>
          <a:p>
            <a:r>
              <a:rPr lang="en-US" sz="1400" b="1" i="1">
                <a:solidFill>
                  <a:schemeClr val="bg1">
                    <a:lumMod val="50000"/>
                  </a:schemeClr>
                </a:solidFill>
              </a:rPr>
              <a:t>Raul Antonio Drimbe - TFG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7C454C-097B-4A1B-9805-CAF1CDF5F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z="1400" b="1" i="1" smtClean="0">
                <a:solidFill>
                  <a:schemeClr val="bg1">
                    <a:lumMod val="50000"/>
                  </a:schemeClr>
                </a:solidFill>
              </a:rPr>
              <a:t>7</a:t>
            </a:fld>
            <a:endParaRPr lang="en-US" sz="1400" b="1" i="1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E1F28D-0578-4B2E-AFD3-162BA4119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24" y="0"/>
            <a:ext cx="11014075" cy="772251"/>
          </a:xfrm>
          <a:prstGeom prst="rect">
            <a:avLst/>
          </a:prstGeom>
        </p:spPr>
      </p:pic>
      <p:pic>
        <p:nvPicPr>
          <p:cNvPr id="7" name="Imagen 13">
            <a:extLst>
              <a:ext uri="{FF2B5EF4-FFF2-40B4-BE49-F238E27FC236}">
                <a16:creationId xmlns:a16="http://schemas.microsoft.com/office/drawing/2014/main" id="{D196B84D-DB0A-42E1-8BF5-AA2139959BC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" t="2880" r="2921" b="1544"/>
          <a:stretch/>
        </p:blipFill>
        <p:spPr bwMode="auto">
          <a:xfrm>
            <a:off x="3568700" y="772250"/>
            <a:ext cx="7150100" cy="55840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E2D30A-EBBF-4816-918A-D5F7A76448BB}"/>
              </a:ext>
            </a:extLst>
          </p:cNvPr>
          <p:cNvSpPr txBox="1"/>
          <p:nvPr/>
        </p:nvSpPr>
        <p:spPr>
          <a:xfrm>
            <a:off x="431800" y="3023746"/>
            <a:ext cx="2606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Esquema de Casos Ús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D7EC1F30-FF90-4E45-81EE-7FAAAF19649F}"/>
              </a:ext>
            </a:extLst>
          </p:cNvPr>
          <p:cNvSpPr/>
          <p:nvPr/>
        </p:nvSpPr>
        <p:spPr>
          <a:xfrm>
            <a:off x="3016504" y="772250"/>
            <a:ext cx="492124" cy="5584099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1208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rippl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1E51B3-C88C-4741-8D6F-2A15B1E6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0070C0"/>
                </a:solidFill>
              </a:rPr>
              <a:t>3. </a:t>
            </a:r>
            <a:r>
              <a:rPr lang="es-ES" b="1" dirty="0"/>
              <a:t>Disseny .  </a:t>
            </a:r>
            <a:r>
              <a:rPr lang="es-ES" sz="3200" b="1" dirty="0"/>
              <a:t>Diagrama de classes</a:t>
            </a:r>
            <a:endParaRPr lang="es-E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111AB69-2D48-4506-A65C-F0BA075288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" t="3524" r="10961" b="7291"/>
          <a:stretch/>
        </p:blipFill>
        <p:spPr>
          <a:xfrm>
            <a:off x="2636874" y="1545167"/>
            <a:ext cx="7875831" cy="5129318"/>
          </a:xfr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26EA2BE-BADF-4A0D-A632-8417634B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81178" y="6309360"/>
            <a:ext cx="4114800" cy="365125"/>
          </a:xfrm>
        </p:spPr>
        <p:txBody>
          <a:bodyPr/>
          <a:lstStyle/>
          <a:p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Raul Antonio Drimbe - TFG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D8F68F4-169E-477D-B8F3-D06F6D608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409515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z="1400" b="1" i="1" smtClean="0">
                <a:solidFill>
                  <a:schemeClr val="bg1">
                    <a:lumMod val="50000"/>
                  </a:schemeClr>
                </a:solidFill>
              </a:rPr>
              <a:t>8</a:t>
            </a:fld>
            <a:endParaRPr lang="en-US" sz="1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EDE45C-3520-40A1-93BC-83049DADB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94" y="0"/>
            <a:ext cx="11014075" cy="77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55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rippl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2F5BB3-B9B9-4BEB-AF08-15E3C128B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39" y="426604"/>
            <a:ext cx="10168128" cy="1179576"/>
          </a:xfrm>
        </p:spPr>
        <p:txBody>
          <a:bodyPr>
            <a:normAutofit/>
          </a:bodyPr>
          <a:lstStyle/>
          <a:p>
            <a:r>
              <a:rPr lang="es-ES" sz="2800" b="1" dirty="0"/>
              <a:t>3.1 Arquitectura Aplicació</a:t>
            </a:r>
          </a:p>
        </p:txBody>
      </p:sp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22C730A3-E3EE-4EF9-AFCF-5D110F0A6F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870" y="1316757"/>
            <a:ext cx="6296297" cy="5222155"/>
          </a:xfr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F17D83-1250-4DE0-878A-7367E5AF5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8981" y="6398614"/>
            <a:ext cx="4114800" cy="365125"/>
          </a:xfrm>
        </p:spPr>
        <p:txBody>
          <a:bodyPr/>
          <a:lstStyle/>
          <a:p>
            <a:pPr algn="l"/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Raul Antonio Drimbe - TFG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9349A19-1E57-4F1F-A3E0-15088BAF5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2225" y="6356349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z="1400" b="1" i="1" smtClean="0">
                <a:solidFill>
                  <a:schemeClr val="bg1">
                    <a:lumMod val="50000"/>
                  </a:schemeClr>
                </a:solidFill>
              </a:rPr>
              <a:t>9</a:t>
            </a:fld>
            <a:endParaRPr lang="en-US" sz="1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FF942E-563D-413E-88E8-7835BE4AC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39" y="0"/>
            <a:ext cx="11014075" cy="7722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0F9ACA-441F-4C19-B584-67613F4E6153}"/>
              </a:ext>
            </a:extLst>
          </p:cNvPr>
          <p:cNvSpPr txBox="1"/>
          <p:nvPr/>
        </p:nvSpPr>
        <p:spPr>
          <a:xfrm>
            <a:off x="405926" y="3098800"/>
            <a:ext cx="4025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b="1"/>
              <a:t>Client-Servidor</a:t>
            </a:r>
          </a:p>
          <a:p>
            <a:endParaRPr lang="ca-ES" b="1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b="1"/>
              <a:t>Orientada a objectes distribuïts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a-ES" b="1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b="1"/>
              <a:t>Distribució per capes</a:t>
            </a:r>
          </a:p>
        </p:txBody>
      </p:sp>
    </p:spTree>
    <p:extLst>
      <p:ext uri="{BB962C8B-B14F-4D97-AF65-F5344CB8AC3E}">
        <p14:creationId xmlns:p14="http://schemas.microsoft.com/office/powerpoint/2010/main" val="3750408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rippl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243341"/>
      </a:dk2>
      <a:lt2>
        <a:srgbClr val="E2E8E3"/>
      </a:lt2>
      <a:accent1>
        <a:srgbClr val="C34DB4"/>
      </a:accent1>
      <a:accent2>
        <a:srgbClr val="903BB1"/>
      </a:accent2>
      <a:accent3>
        <a:srgbClr val="704DC3"/>
      </a:accent3>
      <a:accent4>
        <a:srgbClr val="4A57B7"/>
      </a:accent4>
      <a:accent5>
        <a:srgbClr val="4D8CC3"/>
      </a:accent5>
      <a:accent6>
        <a:srgbClr val="3BACB1"/>
      </a:accent6>
      <a:hlink>
        <a:srgbClr val="507BC4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1096</TotalTime>
  <Words>305</Words>
  <Application>Microsoft Office PowerPoint</Application>
  <PresentationFormat>Widescreen</PresentationFormat>
  <Paragraphs>124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Avenir Next LT Pro</vt:lpstr>
      <vt:lpstr>Calibri</vt:lpstr>
      <vt:lpstr>Wingdings</vt:lpstr>
      <vt:lpstr>AccentBoxVTI</vt:lpstr>
      <vt:lpstr>Reporting Financer</vt:lpstr>
      <vt:lpstr>ÍNDEX</vt:lpstr>
      <vt:lpstr>1. Introducció</vt:lpstr>
      <vt:lpstr>1.1 Objectius i Metodologia</vt:lpstr>
      <vt:lpstr>1.3 Planificació Projecte</vt:lpstr>
      <vt:lpstr>2. Anàlisi</vt:lpstr>
      <vt:lpstr>PowerPoint Presentation</vt:lpstr>
      <vt:lpstr>3. Disseny .  Diagrama de classes</vt:lpstr>
      <vt:lpstr>3.1 Arquitectura Aplicació</vt:lpstr>
      <vt:lpstr>3.2 Tecnologies Desenvolupament</vt:lpstr>
      <vt:lpstr>3.3 Prototip</vt:lpstr>
      <vt:lpstr>4. Implementació</vt:lpstr>
      <vt:lpstr>5. Testing</vt:lpstr>
      <vt:lpstr>6. Millores Proposades</vt:lpstr>
      <vt:lpstr>7. Desplegament i Funcionament</vt:lpstr>
      <vt:lpstr>8. 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Reporting Financer</dc:title>
  <dc:creator>Raul Antonio Drimbe</dc:creator>
  <cp:lastModifiedBy>Raul Antonio Drimbe</cp:lastModifiedBy>
  <cp:revision>76</cp:revision>
  <dcterms:created xsi:type="dcterms:W3CDTF">2020-06-06T06:10:57Z</dcterms:created>
  <dcterms:modified xsi:type="dcterms:W3CDTF">2020-06-12T20:45:07Z</dcterms:modified>
</cp:coreProperties>
</file>