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oppins Bold" pitchFamily="2" charset="77"/>
      <p:regular r:id="rId14"/>
    </p:embeddedFont>
    <p:embeddedFont>
      <p:font typeface="Poppins Light" pitchFamily="2" charset="77"/>
      <p:regular r:id="rId15"/>
    </p:embeddedFont>
    <p:embeddedFont>
      <p:font typeface="Poppins Light Bold" panose="02000000000000000000" pitchFamily="2" charset="77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04" autoAdjust="0"/>
  </p:normalViewPr>
  <p:slideViewPr>
    <p:cSldViewPr>
      <p:cViewPr varScale="1">
        <p:scale>
          <a:sx n="60" d="100"/>
          <a:sy n="60" d="100"/>
        </p:scale>
        <p:origin x="8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5631787" cy="10326691"/>
          </a:xfrm>
          <a:prstGeom prst="rect">
            <a:avLst/>
          </a:prstGeom>
          <a:solidFill>
            <a:srgbClr val="231F1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7990"/>
          <a:stretch>
            <a:fillRect/>
          </a:stretch>
        </p:blipFill>
        <p:spPr>
          <a:xfrm>
            <a:off x="9842176" y="3712181"/>
            <a:ext cx="7417124" cy="433611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3336355" y="0"/>
            <a:ext cx="4951645" cy="2946946"/>
          </a:xfrm>
          <a:prstGeom prst="rect">
            <a:avLst/>
          </a:prstGeom>
          <a:solidFill>
            <a:srgbClr val="F3B96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38844" t="265" r="20469"/>
          <a:stretch>
            <a:fillRect/>
          </a:stretch>
        </p:blipFill>
        <p:spPr>
          <a:xfrm>
            <a:off x="1963352" y="1952558"/>
            <a:ext cx="5264389" cy="860571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830335" y="8215866"/>
            <a:ext cx="8428965" cy="1824043"/>
            <a:chOff x="0" y="0"/>
            <a:chExt cx="11238620" cy="2432057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11238620" cy="1200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39"/>
                </a:lnSpc>
              </a:pPr>
              <a:r>
                <a:rPr lang="en-US" sz="2800" spc="392">
                  <a:solidFill>
                    <a:srgbClr val="231F1D"/>
                  </a:solidFill>
                  <a:latin typeface="Poppins Light"/>
                </a:rPr>
                <a:t>Creació Gràfica</a:t>
              </a:r>
            </a:p>
            <a:p>
              <a:pPr algn="r">
                <a:lnSpc>
                  <a:spcPts val="3640"/>
                </a:lnSpc>
              </a:pPr>
              <a:r>
                <a:rPr lang="en-US" sz="2800" spc="392">
                  <a:solidFill>
                    <a:srgbClr val="231F1D"/>
                  </a:solidFill>
                  <a:latin typeface="Poppins Light Bold"/>
                </a:rPr>
                <a:t>GRAU EN MULTIMÈDIA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91367"/>
              <a:ext cx="11238620" cy="44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30"/>
                </a:lnSpc>
              </a:pPr>
              <a:r>
                <a:rPr lang="en-US" sz="2100" spc="294">
                  <a:solidFill>
                    <a:srgbClr val="231F1D"/>
                  </a:solidFill>
                  <a:latin typeface="Poppins Light Bold"/>
                </a:rPr>
                <a:t>FERRAN ARANDA I REIG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830335" y="872128"/>
            <a:ext cx="8428965" cy="276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56"/>
              </a:lnSpc>
            </a:pPr>
            <a:r>
              <a:rPr lang="en-US" sz="3800" b="1" spc="345" dirty="0">
                <a:solidFill>
                  <a:srgbClr val="231F1D"/>
                </a:solidFill>
                <a:latin typeface="Poppins Black" pitchFamily="2" charset="77"/>
                <a:cs typeface="Poppins Black" pitchFamily="2" charset="77"/>
              </a:rPr>
              <a:t>IDENTITAT VISUAL I DISSENY D’UNA APLICACIÓ MÒBIL PER AL TRANSPORT EN BICICLETA PER LA CIUTAT DE BARCELONA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364661" cy="2221717"/>
          </a:xfrm>
          <a:prstGeom prst="rect">
            <a:avLst/>
          </a:prstGeom>
          <a:solidFill>
            <a:srgbClr val="F3B96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041" r="659"/>
          <a:stretch>
            <a:fillRect/>
          </a:stretch>
        </p:blipFill>
        <p:spPr>
          <a:xfrm>
            <a:off x="841165" y="2297560"/>
            <a:ext cx="16605669" cy="79894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81809" y="1575287"/>
            <a:ext cx="2354989" cy="6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b="1" spc="493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PÓSTER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tida ">
            <a:hlinkClick r:id="" action="ppaction://media"/>
            <a:extLst>
              <a:ext uri="{FF2B5EF4-FFF2-40B4-BE49-F238E27FC236}">
                <a16:creationId xmlns:a16="http://schemas.microsoft.com/office/drawing/2014/main" id="{497A7B36-5724-5B49-9F5A-F4226B8D3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7938"/>
            <a:ext cx="18288000" cy="10287000"/>
          </a:xfrm>
          <a:prstGeom prst="rect">
            <a:avLst/>
          </a:prstGeom>
        </p:spPr>
      </p:pic>
      <p:pic>
        <p:nvPicPr>
          <p:cNvPr id="3" name="Sortida ">
            <a:hlinkClick r:id="" action="ppaction://media"/>
            <a:extLst>
              <a:ext uri="{FF2B5EF4-FFF2-40B4-BE49-F238E27FC236}">
                <a16:creationId xmlns:a16="http://schemas.microsoft.com/office/drawing/2014/main" id="{F8D85CF3-005F-A64A-A187-1EB63FA801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7938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27962" y="7990648"/>
            <a:ext cx="2598579" cy="6317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5123" y="1483910"/>
            <a:ext cx="9044256" cy="43361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929517" y="6156918"/>
            <a:ext cx="8428965" cy="1516695"/>
            <a:chOff x="0" y="0"/>
            <a:chExt cx="11238620" cy="2022261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11238620" cy="1200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800" spc="392">
                  <a:solidFill>
                    <a:srgbClr val="000000"/>
                  </a:solidFill>
                  <a:latin typeface="Poppins Light"/>
                </a:rPr>
                <a:t>Creació Gràfica</a:t>
              </a:r>
            </a:p>
            <a:p>
              <a:pPr algn="ctr">
                <a:lnSpc>
                  <a:spcPts val="3640"/>
                </a:lnSpc>
              </a:pPr>
              <a:r>
                <a:rPr lang="en-US" sz="2800" spc="392">
                  <a:solidFill>
                    <a:srgbClr val="000000"/>
                  </a:solidFill>
                  <a:latin typeface="Poppins Light Bold"/>
                </a:rPr>
                <a:t>GRAU EN MULTIMÈDIA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81571"/>
              <a:ext cx="11238620" cy="44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 spc="294">
                  <a:solidFill>
                    <a:srgbClr val="000000"/>
                  </a:solidFill>
                  <a:latin typeface="Poppins Light Bold"/>
                </a:rPr>
                <a:t>FERRAN ARANDA I REIG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12025" y="0"/>
            <a:ext cx="6175975" cy="4403853"/>
          </a:xfrm>
          <a:prstGeom prst="rect">
            <a:avLst/>
          </a:prstGeom>
          <a:solidFill>
            <a:srgbClr val="231F1D"/>
          </a:solidFill>
        </p:spPr>
      </p:sp>
      <p:sp>
        <p:nvSpPr>
          <p:cNvPr id="3" name="AutoShape 3"/>
          <p:cNvSpPr/>
          <p:nvPr/>
        </p:nvSpPr>
        <p:spPr>
          <a:xfrm>
            <a:off x="0" y="-164081"/>
            <a:ext cx="3733069" cy="2221717"/>
          </a:xfrm>
          <a:prstGeom prst="rect">
            <a:avLst/>
          </a:prstGeom>
          <a:solidFill>
            <a:srgbClr val="F3B9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6383" r="26383"/>
          <a:stretch>
            <a:fillRect/>
          </a:stretch>
        </p:blipFill>
        <p:spPr>
          <a:xfrm>
            <a:off x="10661320" y="1028700"/>
            <a:ext cx="6597980" cy="9306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8163" r="28163"/>
          <a:stretch>
            <a:fillRect/>
          </a:stretch>
        </p:blipFill>
        <p:spPr>
          <a:xfrm>
            <a:off x="11426808" y="1813572"/>
            <a:ext cx="5067003" cy="773702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563751"/>
            <a:ext cx="7607129" cy="1178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b="1" spc="113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MOTIVACIONS &amp;</a:t>
            </a:r>
          </a:p>
          <a:p>
            <a:pPr>
              <a:lnSpc>
                <a:spcPts val="4560"/>
              </a:lnSpc>
            </a:pPr>
            <a:r>
              <a:rPr lang="en-US" sz="3800" b="1" spc="113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PROBLEMÀTICA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6868" y="4533900"/>
            <a:ext cx="7607132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Alta 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densitat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 de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població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a la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ciutat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Augment de la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contaminació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Canvi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de model de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mobilitat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urbana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Problemes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de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convivència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</a:t>
            </a:r>
          </a:p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bicicleta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-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peató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-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cotxes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Poca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seguretat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per a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ciclistes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endParaRPr lang="en-US" sz="3000" spc="30" dirty="0">
              <a:solidFill>
                <a:srgbClr val="231F1D"/>
              </a:solidFill>
              <a:latin typeface="Poppins Light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86372" y="4686978"/>
            <a:ext cx="252157" cy="25215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806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86372" y="5281338"/>
            <a:ext cx="252157" cy="25215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806C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6372" y="5837598"/>
            <a:ext cx="252157" cy="25215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806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86372" y="6431958"/>
            <a:ext cx="252157" cy="25215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806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86372" y="7574958"/>
            <a:ext cx="252157" cy="25215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806C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679" r="11679"/>
          <a:stretch>
            <a:fillRect/>
          </a:stretch>
        </p:blipFill>
        <p:spPr>
          <a:xfrm>
            <a:off x="0" y="-1251422"/>
            <a:ext cx="5323632" cy="69462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554931" y="0"/>
            <a:ext cx="3874765" cy="2221717"/>
          </a:xfrm>
          <a:prstGeom prst="rect">
            <a:avLst/>
          </a:prstGeom>
          <a:solidFill>
            <a:srgbClr val="F3B9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323"/>
          <a:stretch>
            <a:fillRect/>
          </a:stretch>
        </p:blipFill>
        <p:spPr>
          <a:xfrm>
            <a:off x="2323254" y="5750996"/>
            <a:ext cx="7177594" cy="453600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171" y="1697842"/>
            <a:ext cx="7607129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0"/>
              </a:lnSpc>
            </a:pPr>
            <a:r>
              <a:rPr lang="en-US" sz="3800" b="1" spc="113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LA SOLUCIÓ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94853" y="3132079"/>
            <a:ext cx="8115300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200" spc="42">
                <a:solidFill>
                  <a:srgbClr val="231F1D"/>
                </a:solidFill>
                <a:latin typeface="Poppins Light Bold"/>
              </a:rPr>
              <a:t>PedalApp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94853" y="4589499"/>
            <a:ext cx="8115303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Projecte integral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Casc - App mòbil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Última tecnologia per millorar la seguretat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Navegació GPS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Registre d'activitat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Interacció amb la comunitat</a:t>
            </a:r>
          </a:p>
          <a:p>
            <a:pPr>
              <a:lnSpc>
                <a:spcPts val="4500"/>
              </a:lnSpc>
            </a:pPr>
            <a:endParaRPr lang="en-US" sz="3000" spc="30">
              <a:solidFill>
                <a:srgbClr val="231F1D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364661" cy="2221717"/>
          </a:xfrm>
          <a:prstGeom prst="rect">
            <a:avLst/>
          </a:prstGeom>
          <a:solidFill>
            <a:srgbClr val="F3B965"/>
          </a:solidFill>
        </p:spPr>
      </p:sp>
      <p:sp>
        <p:nvSpPr>
          <p:cNvPr id="3" name="AutoShape 3"/>
          <p:cNvSpPr/>
          <p:nvPr/>
        </p:nvSpPr>
        <p:spPr>
          <a:xfrm>
            <a:off x="4876801" y="-34986"/>
            <a:ext cx="13413032" cy="1061008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TextBox 4"/>
          <p:cNvSpPr txBox="1"/>
          <p:nvPr/>
        </p:nvSpPr>
        <p:spPr>
          <a:xfrm>
            <a:off x="1413043" y="4284640"/>
            <a:ext cx="3126431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Seguretat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Disseny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Tecnologia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Eco-Friendly</a:t>
            </a:r>
          </a:p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By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Kask</a:t>
            </a:r>
            <a:r>
              <a:rPr lang="en-US" sz="3000" spc="30" dirty="0">
                <a:solidFill>
                  <a:srgbClr val="231F1D"/>
                </a:solidFill>
                <a:latin typeface="Poppins Light"/>
              </a:rPr>
              <a:t> </a:t>
            </a:r>
            <a:r>
              <a:rPr lang="en-US" sz="3000" spc="30" dirty="0" err="1">
                <a:solidFill>
                  <a:srgbClr val="231F1D"/>
                </a:solidFill>
                <a:latin typeface="Poppins Light"/>
              </a:rPr>
              <a:t>Livestyle</a:t>
            </a:r>
            <a:endParaRPr lang="en-US" sz="3000" spc="30" dirty="0">
              <a:solidFill>
                <a:srgbClr val="231F1D"/>
              </a:solidFill>
              <a:latin typeface="Poppins Ligh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4451583"/>
            <a:ext cx="252157" cy="25215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5017898"/>
            <a:ext cx="252157" cy="25215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5632683"/>
            <a:ext cx="252157" cy="25215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6198998"/>
            <a:ext cx="252157" cy="25215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6751448"/>
            <a:ext cx="252157" cy="25215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57275" y="1725237"/>
            <a:ext cx="4716547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b="1" spc="570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EL CASC</a:t>
            </a:r>
          </a:p>
        </p:txBody>
      </p:sp>
      <p:pic>
        <p:nvPicPr>
          <p:cNvPr id="16" name="Presentacio Casc">
            <a:hlinkClick r:id="" action="ppaction://media"/>
            <a:extLst>
              <a:ext uri="{FF2B5EF4-FFF2-40B4-BE49-F238E27FC236}">
                <a16:creationId xmlns:a16="http://schemas.microsoft.com/office/drawing/2014/main" id="{459AABA8-825A-8C4B-91F9-A96E6E1D3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7149" y="1374139"/>
            <a:ext cx="13300851" cy="7481729"/>
          </a:xfrm>
          <a:prstGeom prst="rect">
            <a:avLst/>
          </a:prstGeom>
        </p:spPr>
      </p:pic>
      <p:pic>
        <p:nvPicPr>
          <p:cNvPr id="17" name="Presentacio Casc">
            <a:hlinkClick r:id="" action="ppaction://media"/>
            <a:extLst>
              <a:ext uri="{FF2B5EF4-FFF2-40B4-BE49-F238E27FC236}">
                <a16:creationId xmlns:a16="http://schemas.microsoft.com/office/drawing/2014/main" id="{BB6FD139-9939-0245-BEC2-2A99EFBD86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7148" y="1374139"/>
            <a:ext cx="13315384" cy="7489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733069" cy="2221717"/>
          </a:xfrm>
          <a:prstGeom prst="rect">
            <a:avLst/>
          </a:prstGeom>
          <a:solidFill>
            <a:srgbClr val="F3B965"/>
          </a:solidFill>
        </p:spPr>
      </p:sp>
      <p:sp>
        <p:nvSpPr>
          <p:cNvPr id="3" name="AutoShape 3"/>
          <p:cNvSpPr/>
          <p:nvPr/>
        </p:nvSpPr>
        <p:spPr>
          <a:xfrm>
            <a:off x="11408614" y="-147371"/>
            <a:ext cx="6907045" cy="10581743"/>
          </a:xfrm>
          <a:prstGeom prst="rect">
            <a:avLst/>
          </a:prstGeom>
          <a:solidFill>
            <a:srgbClr val="231F1D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4632375"/>
            <a:ext cx="252157" cy="25215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5198690"/>
            <a:ext cx="252157" cy="25215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5813475"/>
            <a:ext cx="252157" cy="25215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6379790"/>
            <a:ext cx="252157" cy="25215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13061" t="8453" r="16818" b="12987"/>
          <a:stretch>
            <a:fillRect/>
          </a:stretch>
        </p:blipFill>
        <p:spPr>
          <a:xfrm>
            <a:off x="7082966" y="2452919"/>
            <a:ext cx="3832799" cy="74921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t="2306" b="7333"/>
          <a:stretch>
            <a:fillRect/>
          </a:stretch>
        </p:blipFill>
        <p:spPr>
          <a:xfrm>
            <a:off x="10915766" y="3009045"/>
            <a:ext cx="8481177" cy="374240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404677" y="1015608"/>
            <a:ext cx="491492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3000" spc="30">
                <a:solidFill>
                  <a:srgbClr val="F7F9F8"/>
                </a:solidFill>
                <a:latin typeface="Poppins Light"/>
              </a:rPr>
              <a:t>Connectivitat entre casc i aplicatiu amb </a:t>
            </a:r>
            <a:r>
              <a:rPr lang="en-US" sz="3000" spc="30">
                <a:solidFill>
                  <a:srgbClr val="3B89FF"/>
                </a:solidFill>
                <a:latin typeface="Poppins Light"/>
              </a:rPr>
              <a:t>Bluetooth 5.0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3043" y="4465432"/>
            <a:ext cx="4916276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Gratuïta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Sempre actualitzada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Intuïtiva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Compatible amb iOS i Android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44380" y="7363978"/>
            <a:ext cx="4914920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3000" spc="30">
                <a:solidFill>
                  <a:srgbClr val="F7F9F8"/>
                </a:solidFill>
                <a:latin typeface="Poppins Light"/>
              </a:rPr>
              <a:t>Mission Control</a:t>
            </a:r>
          </a:p>
          <a:p>
            <a:pPr algn="r">
              <a:lnSpc>
                <a:spcPts val="4500"/>
              </a:lnSpc>
            </a:pPr>
            <a:r>
              <a:rPr lang="en-US" sz="3000" spc="30">
                <a:solidFill>
                  <a:srgbClr val="F7F9F8"/>
                </a:solidFill>
                <a:latin typeface="Poppins Light"/>
              </a:rPr>
              <a:t>Navegació GPS</a:t>
            </a:r>
          </a:p>
          <a:p>
            <a:pPr algn="r">
              <a:lnSpc>
                <a:spcPts val="4500"/>
              </a:lnSpc>
            </a:pPr>
            <a:r>
              <a:rPr lang="en-US" sz="3000" spc="30">
                <a:solidFill>
                  <a:srgbClr val="F7F9F8"/>
                </a:solidFill>
                <a:latin typeface="Poppins Light"/>
              </a:rPr>
              <a:t>Enregistrament de rutes</a:t>
            </a:r>
          </a:p>
          <a:p>
            <a:pPr algn="r">
              <a:lnSpc>
                <a:spcPts val="4500"/>
              </a:lnSpc>
            </a:pPr>
            <a:r>
              <a:rPr lang="en-US" sz="3000" spc="30">
                <a:solidFill>
                  <a:srgbClr val="F7F9F8"/>
                </a:solidFill>
                <a:latin typeface="Poppins Light"/>
              </a:rPr>
              <a:t>Comunitat d'usuàries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1715712"/>
            <a:ext cx="4716547" cy="58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b="1" spc="570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L'APLICACIÓ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04863"/>
            <a:ext cx="2174420" cy="10496726"/>
          </a:xfrm>
          <a:prstGeom prst="rect">
            <a:avLst/>
          </a:prstGeom>
          <a:solidFill>
            <a:srgbClr val="F3B965"/>
          </a:solidFill>
        </p:spPr>
      </p:sp>
      <p:sp>
        <p:nvSpPr>
          <p:cNvPr id="3" name="TextBox 3"/>
          <p:cNvSpPr txBox="1"/>
          <p:nvPr/>
        </p:nvSpPr>
        <p:spPr>
          <a:xfrm>
            <a:off x="4041032" y="1540464"/>
            <a:ext cx="13218268" cy="69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00"/>
              </a:lnSpc>
            </a:pPr>
            <a:r>
              <a:rPr lang="en-US" sz="3800" spc="113" dirty="0">
                <a:solidFill>
                  <a:srgbClr val="231F1D"/>
                </a:solidFill>
                <a:latin typeface="Poppins Bold"/>
              </a:rPr>
              <a:t>EXPERIÈNCIA D'USUÀRIA</a:t>
            </a:r>
          </a:p>
        </p:txBody>
      </p:sp>
      <p:sp>
        <p:nvSpPr>
          <p:cNvPr id="4" name="AutoShape 4"/>
          <p:cNvSpPr/>
          <p:nvPr/>
        </p:nvSpPr>
        <p:spPr>
          <a:xfrm>
            <a:off x="16728546" y="7338678"/>
            <a:ext cx="530754" cy="464694"/>
          </a:xfrm>
          <a:prstGeom prst="rect">
            <a:avLst/>
          </a:prstGeom>
          <a:solidFill>
            <a:srgbClr val="F3B965"/>
          </a:solidFill>
        </p:spPr>
      </p:sp>
      <p:grpSp>
        <p:nvGrpSpPr>
          <p:cNvPr id="5" name="Group 5"/>
          <p:cNvGrpSpPr/>
          <p:nvPr/>
        </p:nvGrpSpPr>
        <p:grpSpPr>
          <a:xfrm>
            <a:off x="11200492" y="7517623"/>
            <a:ext cx="5793431" cy="1712102"/>
            <a:chOff x="0" y="0"/>
            <a:chExt cx="7724575" cy="2282803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7724575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20"/>
                </a:lnSpc>
              </a:pPr>
              <a:r>
                <a:rPr lang="en-US" sz="3600" spc="540">
                  <a:solidFill>
                    <a:srgbClr val="231F1D"/>
                  </a:solidFill>
                  <a:latin typeface="Poppins Bold Italics"/>
                </a:rPr>
                <a:t>OPTIMITZABLE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91095"/>
              <a:ext cx="7724575" cy="1391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75"/>
                </a:lnSpc>
              </a:pPr>
              <a:r>
                <a:rPr lang="en-US" sz="2500" spc="25">
                  <a:solidFill>
                    <a:srgbClr val="231F1D"/>
                  </a:solidFill>
                  <a:latin typeface="Poppins Light"/>
                </a:rPr>
                <a:t>Actualitzada sempre, amb novetats i millores per una millor experiència.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16728546" y="4297044"/>
            <a:ext cx="530754" cy="464694"/>
          </a:xfrm>
          <a:prstGeom prst="rect">
            <a:avLst/>
          </a:prstGeom>
          <a:solidFill>
            <a:srgbClr val="F3B965"/>
          </a:solidFill>
        </p:spPr>
      </p:sp>
      <p:grpSp>
        <p:nvGrpSpPr>
          <p:cNvPr id="9" name="Group 9"/>
          <p:cNvGrpSpPr/>
          <p:nvPr/>
        </p:nvGrpSpPr>
        <p:grpSpPr>
          <a:xfrm>
            <a:off x="11200492" y="4475989"/>
            <a:ext cx="5793431" cy="2274077"/>
            <a:chOff x="0" y="0"/>
            <a:chExt cx="7724575" cy="303210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724575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20"/>
                </a:lnSpc>
              </a:pPr>
              <a:r>
                <a:rPr lang="en-US" sz="3600" spc="540">
                  <a:solidFill>
                    <a:srgbClr val="231F1D"/>
                  </a:solidFill>
                  <a:latin typeface="Poppins Bold Italics"/>
                </a:rPr>
                <a:t>SEGURA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91095"/>
              <a:ext cx="7724575" cy="2141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75"/>
                </a:lnSpc>
              </a:pPr>
              <a:r>
                <a:rPr lang="en-US" sz="2500" spc="25">
                  <a:solidFill>
                    <a:srgbClr val="231F1D"/>
                  </a:solidFill>
                  <a:latin typeface="Poppins Light"/>
                </a:rPr>
                <a:t>Sempre visible el carril o carretera, per garantir els trajectes amb seguretat.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9569086" y="7338678"/>
            <a:ext cx="530754" cy="464694"/>
          </a:xfrm>
          <a:prstGeom prst="rect">
            <a:avLst/>
          </a:prstGeom>
          <a:solidFill>
            <a:srgbClr val="F3B965"/>
          </a:solidFill>
        </p:spPr>
      </p:sp>
      <p:grpSp>
        <p:nvGrpSpPr>
          <p:cNvPr id="13" name="Group 13"/>
          <p:cNvGrpSpPr/>
          <p:nvPr/>
        </p:nvGrpSpPr>
        <p:grpSpPr>
          <a:xfrm>
            <a:off x="4041032" y="7517623"/>
            <a:ext cx="5793431" cy="2274077"/>
            <a:chOff x="0" y="0"/>
            <a:chExt cx="7724575" cy="303210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7724575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20"/>
                </a:lnSpc>
              </a:pPr>
              <a:r>
                <a:rPr lang="en-US" sz="3600" spc="540">
                  <a:solidFill>
                    <a:srgbClr val="231F1D"/>
                  </a:solidFill>
                  <a:latin typeface="Poppins Bold Italics"/>
                </a:rPr>
                <a:t>PERSONALITZABLE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91095"/>
              <a:ext cx="7724575" cy="2141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75"/>
                </a:lnSpc>
              </a:pPr>
              <a:r>
                <a:rPr lang="en-US" sz="2500" spc="25">
                  <a:solidFill>
                    <a:srgbClr val="231F1D"/>
                  </a:solidFill>
                  <a:latin typeface="Poppins Light"/>
                </a:rPr>
                <a:t>Si ho prefereix l'usuària, es poden afegir o eliminar widgets en pantalla.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569086" y="4297044"/>
            <a:ext cx="530754" cy="464694"/>
          </a:xfrm>
          <a:prstGeom prst="rect">
            <a:avLst/>
          </a:prstGeom>
          <a:solidFill>
            <a:srgbClr val="F3B965"/>
          </a:solidFill>
        </p:spPr>
      </p:sp>
      <p:grpSp>
        <p:nvGrpSpPr>
          <p:cNvPr id="17" name="Group 17"/>
          <p:cNvGrpSpPr/>
          <p:nvPr/>
        </p:nvGrpSpPr>
        <p:grpSpPr>
          <a:xfrm>
            <a:off x="4041032" y="4475989"/>
            <a:ext cx="5793431" cy="1712102"/>
            <a:chOff x="0" y="0"/>
            <a:chExt cx="7724575" cy="228280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7724575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20"/>
                </a:lnSpc>
              </a:pPr>
              <a:r>
                <a:rPr lang="en-US" sz="3600" spc="540">
                  <a:solidFill>
                    <a:srgbClr val="231F1D"/>
                  </a:solidFill>
                  <a:latin typeface="Poppins Bold Italics"/>
                </a:rPr>
                <a:t>AGRADABLE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91095"/>
              <a:ext cx="7724575" cy="1391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75"/>
                </a:lnSpc>
              </a:pPr>
              <a:r>
                <a:rPr lang="en-US" sz="2500" spc="25">
                  <a:solidFill>
                    <a:srgbClr val="231F1D"/>
                  </a:solidFill>
                  <a:latin typeface="Poppins Light"/>
                </a:rPr>
                <a:t>Disseny basat en el minimalisme, amb l'informació justa i necessària.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554931" y="0"/>
            <a:ext cx="3874765" cy="2221717"/>
          </a:xfrm>
          <a:prstGeom prst="rect">
            <a:avLst/>
          </a:prstGeom>
          <a:solidFill>
            <a:srgbClr val="F3B96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74587"/>
          <a:stretch>
            <a:fillRect/>
          </a:stretch>
        </p:blipFill>
        <p:spPr>
          <a:xfrm>
            <a:off x="161925" y="2717313"/>
            <a:ext cx="3419811" cy="7569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40212" r="38029"/>
          <a:stretch>
            <a:fillRect/>
          </a:stretch>
        </p:blipFill>
        <p:spPr>
          <a:xfrm>
            <a:off x="3455323" y="2717313"/>
            <a:ext cx="2933787" cy="75845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76332"/>
          <a:stretch>
            <a:fillRect/>
          </a:stretch>
        </p:blipFill>
        <p:spPr>
          <a:xfrm>
            <a:off x="6389110" y="2717313"/>
            <a:ext cx="3238591" cy="76969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74136"/>
          <a:stretch>
            <a:fillRect/>
          </a:stretch>
        </p:blipFill>
        <p:spPr>
          <a:xfrm>
            <a:off x="9402087" y="2717313"/>
            <a:ext cx="3274017" cy="72787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56429" r="19210"/>
          <a:stretch>
            <a:fillRect/>
          </a:stretch>
        </p:blipFill>
        <p:spPr>
          <a:xfrm>
            <a:off x="12476965" y="2717313"/>
            <a:ext cx="3377723" cy="779937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1189" y="3135989"/>
            <a:ext cx="622019" cy="62201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862300" y="3040739"/>
            <a:ext cx="239700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Aplicatiu mòbil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42753" y="1798941"/>
            <a:ext cx="4716547" cy="1178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0"/>
              </a:lnSpc>
            </a:pPr>
            <a:r>
              <a:rPr lang="en-US" sz="3800" b="1" spc="570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EXPERIÈNCIA</a:t>
            </a:r>
          </a:p>
          <a:p>
            <a:pPr algn="r">
              <a:lnSpc>
                <a:spcPts val="4560"/>
              </a:lnSpc>
            </a:pPr>
            <a:r>
              <a:rPr lang="en-US" sz="3800" b="1" spc="570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D'USUÀRIA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270727" y="3135989"/>
            <a:ext cx="622019" cy="62201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217653" y="3135989"/>
            <a:ext cx="622019" cy="62201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402087" y="2513969"/>
            <a:ext cx="622019" cy="62201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365094" y="3135989"/>
            <a:ext cx="622019" cy="622019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364661" cy="2221717"/>
          </a:xfrm>
          <a:prstGeom prst="rect">
            <a:avLst/>
          </a:prstGeom>
          <a:solidFill>
            <a:srgbClr val="F3B965"/>
          </a:solidFill>
        </p:spPr>
      </p:sp>
      <p:sp>
        <p:nvSpPr>
          <p:cNvPr id="3" name="AutoShape 3"/>
          <p:cNvSpPr/>
          <p:nvPr/>
        </p:nvSpPr>
        <p:spPr>
          <a:xfrm>
            <a:off x="5442056" y="-161541"/>
            <a:ext cx="12847776" cy="10610082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4" name="Group 4"/>
          <p:cNvGrpSpPr/>
          <p:nvPr/>
        </p:nvGrpSpPr>
        <p:grpSpPr>
          <a:xfrm>
            <a:off x="649592" y="5215193"/>
            <a:ext cx="252157" cy="25215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49592" y="5781508"/>
            <a:ext cx="252157" cy="25215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49592" y="6396293"/>
            <a:ext cx="252157" cy="25215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49592" y="6962608"/>
            <a:ext cx="252157" cy="25215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9592" y="7515058"/>
            <a:ext cx="252157" cy="25215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3744E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303" t="303"/>
          <a:stretch>
            <a:fillRect/>
          </a:stretch>
        </p:blipFill>
        <p:spPr>
          <a:xfrm>
            <a:off x="5747079" y="1179009"/>
            <a:ext cx="12542753" cy="817369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33935" y="5048250"/>
            <a:ext cx="3721666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Personalitzable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Adaptatiu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Fons sempre visible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Alertes visuals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Mode nocturn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715712"/>
            <a:ext cx="4716547" cy="1178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b="1" spc="570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EXPERIÈNCIA</a:t>
            </a:r>
          </a:p>
          <a:p>
            <a:pPr>
              <a:lnSpc>
                <a:spcPts val="4560"/>
              </a:lnSpc>
            </a:pPr>
            <a:r>
              <a:rPr lang="en-US" sz="3800" b="1" spc="570" dirty="0">
                <a:solidFill>
                  <a:srgbClr val="231F1D"/>
                </a:solidFill>
                <a:latin typeface="Poppins" pitchFamily="2" charset="77"/>
                <a:cs typeface="Poppins" pitchFamily="2" charset="77"/>
              </a:rPr>
              <a:t>D'USUÀRIA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919501"/>
            <a:ext cx="239700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Visió del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231F1D"/>
                </a:solidFill>
                <a:latin typeface="Poppins Light"/>
              </a:rPr>
              <a:t>Casc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453648" y="-104863"/>
            <a:ext cx="1834352" cy="10496726"/>
          </a:xfrm>
          <a:prstGeom prst="rect">
            <a:avLst/>
          </a:prstGeom>
          <a:solidFill>
            <a:srgbClr val="F3B965"/>
          </a:solidFill>
        </p:spPr>
      </p:sp>
      <p:sp>
        <p:nvSpPr>
          <p:cNvPr id="3" name="AutoShape 3"/>
          <p:cNvSpPr/>
          <p:nvPr/>
        </p:nvSpPr>
        <p:spPr>
          <a:xfrm>
            <a:off x="1028700" y="2462980"/>
            <a:ext cx="6114975" cy="3084277"/>
          </a:xfrm>
          <a:prstGeom prst="rect">
            <a:avLst/>
          </a:prstGeom>
          <a:solidFill>
            <a:srgbClr val="231F1D"/>
          </a:solidFill>
        </p:spPr>
      </p:sp>
      <p:sp>
        <p:nvSpPr>
          <p:cNvPr id="4" name="AutoShape 4"/>
          <p:cNvSpPr/>
          <p:nvPr/>
        </p:nvSpPr>
        <p:spPr>
          <a:xfrm>
            <a:off x="1330107" y="2778371"/>
            <a:ext cx="6114975" cy="3084277"/>
          </a:xfrm>
          <a:prstGeom prst="rect">
            <a:avLst/>
          </a:prstGeom>
          <a:solidFill>
            <a:srgbClr val="F3B96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1498" b="31205"/>
          <a:stretch>
            <a:fillRect/>
          </a:stretch>
        </p:blipFill>
        <p:spPr>
          <a:xfrm>
            <a:off x="1595236" y="3029542"/>
            <a:ext cx="6396211" cy="391599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8667847" y="2462980"/>
            <a:ext cx="6114975" cy="3084277"/>
          </a:xfrm>
          <a:prstGeom prst="rect">
            <a:avLst/>
          </a:prstGeom>
          <a:solidFill>
            <a:srgbClr val="231F1D"/>
          </a:solidFill>
        </p:spPr>
      </p:sp>
      <p:sp>
        <p:nvSpPr>
          <p:cNvPr id="7" name="AutoShape 7"/>
          <p:cNvSpPr/>
          <p:nvPr/>
        </p:nvSpPr>
        <p:spPr>
          <a:xfrm>
            <a:off x="8969254" y="2778371"/>
            <a:ext cx="6114975" cy="3084277"/>
          </a:xfrm>
          <a:prstGeom prst="rect">
            <a:avLst/>
          </a:prstGeom>
          <a:solidFill>
            <a:srgbClr val="F3B96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21498" b="31205"/>
          <a:stretch>
            <a:fillRect/>
          </a:stretch>
        </p:blipFill>
        <p:spPr>
          <a:xfrm>
            <a:off x="9234383" y="3029542"/>
            <a:ext cx="6396211" cy="3915996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595236" y="3029542"/>
            <a:ext cx="6396211" cy="3915996"/>
          </a:xfrm>
          <a:prstGeom prst="rect">
            <a:avLst/>
          </a:prstGeom>
          <a:solidFill>
            <a:srgbClr val="231F1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b="12612"/>
          <a:stretch>
            <a:fillRect/>
          </a:stretch>
        </p:blipFill>
        <p:spPr>
          <a:xfrm>
            <a:off x="1595236" y="3300730"/>
            <a:ext cx="6396211" cy="36448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1115377"/>
            <a:ext cx="13218268" cy="69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113">
                <a:solidFill>
                  <a:srgbClr val="231F1D"/>
                </a:solidFill>
                <a:latin typeface="Poppins Bold"/>
              </a:rPr>
              <a:t>EXEMPLE D'ÚS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11898" y="7276431"/>
            <a:ext cx="395139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429">
                <a:solidFill>
                  <a:srgbClr val="231F1D"/>
                </a:solidFill>
                <a:latin typeface="Poppins Light Bold"/>
              </a:rPr>
              <a:t>EXEMPLE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56793" y="7276431"/>
            <a:ext cx="395139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429">
                <a:solidFill>
                  <a:srgbClr val="231F1D"/>
                </a:solidFill>
                <a:latin typeface="Poppins Light Bold"/>
              </a:rPr>
              <a:t>EXEMPLE 2</a:t>
            </a:r>
          </a:p>
        </p:txBody>
      </p:sp>
      <p:sp>
        <p:nvSpPr>
          <p:cNvPr id="14" name="AutoShape 14"/>
          <p:cNvSpPr/>
          <p:nvPr/>
        </p:nvSpPr>
        <p:spPr>
          <a:xfrm>
            <a:off x="9234383" y="3029542"/>
            <a:ext cx="6396211" cy="3915996"/>
          </a:xfrm>
          <a:prstGeom prst="rect">
            <a:avLst/>
          </a:prstGeom>
          <a:solidFill>
            <a:srgbClr val="231F1D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b="14148"/>
          <a:stretch>
            <a:fillRect/>
          </a:stretch>
        </p:blipFill>
        <p:spPr>
          <a:xfrm>
            <a:off x="9234383" y="3300730"/>
            <a:ext cx="6396211" cy="36448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181</Words>
  <Application>Microsoft Macintosh PowerPoint</Application>
  <PresentationFormat>Custom</PresentationFormat>
  <Paragraphs>64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Poppins Black</vt:lpstr>
      <vt:lpstr>Poppins Bold</vt:lpstr>
      <vt:lpstr>Poppins Bold Italics</vt:lpstr>
      <vt:lpstr>Calibri</vt:lpstr>
      <vt:lpstr>Poppins Light</vt:lpstr>
      <vt:lpstr>Arial</vt:lpstr>
      <vt:lpstr>Poppins</vt:lpstr>
      <vt:lpstr>Poppins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Minimalist Design</dc:title>
  <cp:lastModifiedBy>Microsoft Office User</cp:lastModifiedBy>
  <cp:revision>4</cp:revision>
  <dcterms:created xsi:type="dcterms:W3CDTF">2006-08-16T00:00:00Z</dcterms:created>
  <dcterms:modified xsi:type="dcterms:W3CDTF">2020-06-10T08:36:47Z</dcterms:modified>
  <dc:identifier>DAD9bxygwNg</dc:identifier>
</cp:coreProperties>
</file>