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9"/>
  </p:notesMasterIdLst>
  <p:sldIdLst>
    <p:sldId id="256" r:id="rId2"/>
    <p:sldId id="257" r:id="rId3"/>
    <p:sldId id="301" r:id="rId4"/>
    <p:sldId id="258" r:id="rId5"/>
    <p:sldId id="302" r:id="rId6"/>
    <p:sldId id="289" r:id="rId7"/>
    <p:sldId id="290" r:id="rId8"/>
    <p:sldId id="259" r:id="rId9"/>
    <p:sldId id="303" r:id="rId10"/>
    <p:sldId id="291" r:id="rId11"/>
    <p:sldId id="292" r:id="rId12"/>
    <p:sldId id="293" r:id="rId13"/>
    <p:sldId id="304" r:id="rId14"/>
    <p:sldId id="261" r:id="rId15"/>
    <p:sldId id="294" r:id="rId16"/>
    <p:sldId id="295" r:id="rId17"/>
    <p:sldId id="305" r:id="rId18"/>
    <p:sldId id="296" r:id="rId19"/>
    <p:sldId id="297" r:id="rId20"/>
    <p:sldId id="298" r:id="rId21"/>
    <p:sldId id="299" r:id="rId22"/>
    <p:sldId id="300" r:id="rId23"/>
    <p:sldId id="306" r:id="rId24"/>
    <p:sldId id="265" r:id="rId25"/>
    <p:sldId id="266" r:id="rId26"/>
    <p:sldId id="267" r:id="rId27"/>
    <p:sldId id="268" r:id="rId28"/>
  </p:sldIdLst>
  <p:sldSz cx="9144000" cy="5143500" type="screen16x9"/>
  <p:notesSz cx="6858000" cy="9144000"/>
  <p:embeddedFontLst>
    <p:embeddedFont>
      <p:font typeface="Josefin Slab Thin" panose="020B0604020202020204" charset="0"/>
      <p:regular r:id="rId30"/>
      <p:bold r:id="rId31"/>
      <p:italic r:id="rId32"/>
      <p:boldItalic r:id="rId33"/>
    </p:embeddedFont>
    <p:embeddedFont>
      <p:font typeface="Josefin Sans Thin" panose="020B060402020202020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Josefin Slab" panose="020B0604020202020204" charset="0"/>
      <p:regular r:id="rId39"/>
      <p:bold r:id="rId40"/>
      <p:italic r:id="rId41"/>
      <p:boldItalic r:id="rId42"/>
    </p:embeddedFont>
    <p:embeddedFont>
      <p:font typeface="Josefin Sans" panose="020B0604020202020204" charset="0"/>
      <p:regular r:id="rId43"/>
      <p:bold r:id="rId44"/>
      <p:italic r:id="rId45"/>
      <p:boldItalic r:id="rId46"/>
    </p:embeddedFont>
    <p:embeddedFont>
      <p:font typeface="Fira Sans Extra Condensed Medium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9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119" d="100"/>
          <a:sy n="119" d="100"/>
        </p:scale>
        <p:origin x="564" y="96"/>
      </p:cViewPr>
      <p:guideLst>
        <p:guide pos="2880"/>
        <p:guide orient="horz" pos="9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848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36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29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30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62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64156046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64156046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40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d11bbb8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d11bbb8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49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6e9a21c8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6e9a21c8b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3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6e9a21c8b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6e9a21c8b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562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6e9a21c8b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6e9a21c8b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293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86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29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0150" y="2020088"/>
            <a:ext cx="81837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Josefin Sans"/>
              <a:buNone/>
              <a:defRPr sz="3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43850" y="2379913"/>
            <a:ext cx="46563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 Thin"/>
              <a:buNone/>
              <a:defRPr sz="1400"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"/>
              <a:buNone/>
              <a:defRPr sz="14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21790" y="-9925"/>
            <a:ext cx="1299900" cy="518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1_1_2_1">
    <p:bg>
      <p:bgPr>
        <a:solidFill>
          <a:schemeClr val="dk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29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/>
          <p:nvPr/>
        </p:nvSpPr>
        <p:spPr>
          <a:xfrm>
            <a:off x="0" y="1652100"/>
            <a:ext cx="4017300" cy="24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491"/>
              </a:solidFill>
            </a:endParaRPr>
          </a:p>
        </p:txBody>
      </p:sp>
      <p:sp>
        <p:nvSpPr>
          <p:cNvPr id="99" name="Google Shape;99;p11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ctrTitle" idx="2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 type="blank">
  <p:cSld name="BLANK"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02214" y="8701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02213" y="12851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602224" y="5206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3"/>
          </p:nvPr>
        </p:nvSpPr>
        <p:spPr>
          <a:xfrm>
            <a:off x="4899589" y="8667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4"/>
          </p:nvPr>
        </p:nvSpPr>
        <p:spPr>
          <a:xfrm>
            <a:off x="4899584" y="12798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5" hasCustomPrompt="1"/>
          </p:nvPr>
        </p:nvSpPr>
        <p:spPr>
          <a:xfrm>
            <a:off x="4899599" y="5172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6"/>
          </p:nvPr>
        </p:nvSpPr>
        <p:spPr>
          <a:xfrm>
            <a:off x="2602214" y="39184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7"/>
          </p:nvPr>
        </p:nvSpPr>
        <p:spPr>
          <a:xfrm>
            <a:off x="2602213" y="43315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8" hasCustomPrompt="1"/>
          </p:nvPr>
        </p:nvSpPr>
        <p:spPr>
          <a:xfrm>
            <a:off x="2602224" y="3568922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 idx="9"/>
          </p:nvPr>
        </p:nvSpPr>
        <p:spPr>
          <a:xfrm>
            <a:off x="4899589" y="39184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None/>
              <a:defRPr sz="1200">
                <a:solidFill>
                  <a:srgbClr val="29777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3"/>
          </p:nvPr>
        </p:nvSpPr>
        <p:spPr>
          <a:xfrm>
            <a:off x="4899588" y="4333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14" hasCustomPrompt="1"/>
          </p:nvPr>
        </p:nvSpPr>
        <p:spPr>
          <a:xfrm>
            <a:off x="4899599" y="35689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/>
          <p:nvPr/>
        </p:nvSpPr>
        <p:spPr>
          <a:xfrm>
            <a:off x="219000" y="1953395"/>
            <a:ext cx="8706000" cy="12384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0" y="2063077"/>
            <a:ext cx="9144000" cy="99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ctrTitle" idx="15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5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788150" y="751850"/>
            <a:ext cx="3867300" cy="3643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/>
          </p:nvPr>
        </p:nvSpPr>
        <p:spPr>
          <a:xfrm>
            <a:off x="5155260" y="822700"/>
            <a:ext cx="30909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5115400" y="2760425"/>
            <a:ext cx="3130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928100" y="618350"/>
            <a:ext cx="3597000" cy="390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2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0" y="0"/>
            <a:ext cx="9144000" cy="104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0" y="4098000"/>
            <a:ext cx="9144000" cy="104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829350" y="1479089"/>
            <a:ext cx="7485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5"/>
          <p:cNvCxnSpPr/>
          <p:nvPr/>
        </p:nvCxnSpPr>
        <p:spPr>
          <a:xfrm>
            <a:off x="829350" y="3650700"/>
            <a:ext cx="7485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4785150" y="2783311"/>
            <a:ext cx="16230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396925" y="2334500"/>
            <a:ext cx="42249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lab Thin"/>
              <a:buNone/>
              <a:defRPr sz="1400"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ctrTitle" idx="2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2_1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6101583" y="1133150"/>
            <a:ext cx="1407000" cy="4012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1764800" y="1133150"/>
            <a:ext cx="1407000" cy="4012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3704725" y="133500"/>
            <a:ext cx="1734600" cy="3643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530392" y="2638725"/>
            <a:ext cx="2055300" cy="22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3548189" y="2638863"/>
            <a:ext cx="2055300" cy="22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6558918" y="2638787"/>
            <a:ext cx="2055300" cy="22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1"/>
          </p:nvPr>
        </p:nvSpPr>
        <p:spPr>
          <a:xfrm>
            <a:off x="649092" y="35081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ctrTitle"/>
          </p:nvPr>
        </p:nvSpPr>
        <p:spPr>
          <a:xfrm>
            <a:off x="248442" y="32698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ubTitle" idx="2"/>
          </p:nvPr>
        </p:nvSpPr>
        <p:spPr>
          <a:xfrm>
            <a:off x="6677568" y="35081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ctrTitle" idx="3"/>
          </p:nvPr>
        </p:nvSpPr>
        <p:spPr>
          <a:xfrm>
            <a:off x="6276918" y="32698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4"/>
          </p:nvPr>
        </p:nvSpPr>
        <p:spPr>
          <a:xfrm>
            <a:off x="3666842" y="35081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ctrTitle" idx="5"/>
          </p:nvPr>
        </p:nvSpPr>
        <p:spPr>
          <a:xfrm>
            <a:off x="3266192" y="32698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ctrTitle" idx="6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3"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29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1682050" y="1340375"/>
            <a:ext cx="7526100" cy="14865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-56225" y="3026125"/>
            <a:ext cx="7526100" cy="14865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3496225" y="1777412"/>
            <a:ext cx="4239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ctrTitle"/>
          </p:nvPr>
        </p:nvSpPr>
        <p:spPr>
          <a:xfrm>
            <a:off x="2166692" y="2133255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2"/>
          </p:nvPr>
        </p:nvSpPr>
        <p:spPr>
          <a:xfrm>
            <a:off x="1614200" y="3472738"/>
            <a:ext cx="40317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1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ctrTitle" idx="3"/>
          </p:nvPr>
        </p:nvSpPr>
        <p:spPr>
          <a:xfrm>
            <a:off x="5124663" y="3758315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ctrTitle" idx="4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6_1_1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ctrTitle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17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29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/>
          <p:nvPr/>
        </p:nvSpPr>
        <p:spPr>
          <a:xfrm>
            <a:off x="5045125" y="3196350"/>
            <a:ext cx="4123500" cy="1566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6054575" y="4117388"/>
            <a:ext cx="22440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 hasCustomPrompt="1"/>
          </p:nvPr>
        </p:nvSpPr>
        <p:spPr>
          <a:xfrm>
            <a:off x="4285350" y="4176788"/>
            <a:ext cx="1682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9"/>
          <p:cNvSpPr/>
          <p:nvPr/>
        </p:nvSpPr>
        <p:spPr>
          <a:xfrm>
            <a:off x="0" y="506075"/>
            <a:ext cx="4123500" cy="1566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2"/>
          </p:nvPr>
        </p:nvSpPr>
        <p:spPr>
          <a:xfrm>
            <a:off x="1243500" y="628885"/>
            <a:ext cx="26037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title" idx="3" hasCustomPrompt="1"/>
          </p:nvPr>
        </p:nvSpPr>
        <p:spPr>
          <a:xfrm>
            <a:off x="-525725" y="706180"/>
            <a:ext cx="1682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9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ctrTitle" idx="4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2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rgbClr val="338987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rgbClr val="338987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rgbClr val="338987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rgbClr val="338987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rgbClr val="338987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rgbClr val="338987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rgbClr val="338987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rgbClr val="338987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0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ctrTitle"/>
          </p:nvPr>
        </p:nvSpPr>
        <p:spPr>
          <a:xfrm>
            <a:off x="5569480" y="129625"/>
            <a:ext cx="28668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buNone/>
              <a:defRPr sz="11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●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○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■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●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○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■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●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Char char="○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Josefin Slab Thin"/>
              <a:buChar char="■"/>
              <a:defRPr sz="1200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812208" y="2919876"/>
            <a:ext cx="584564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accent1">
                    <a:lumMod val="10000"/>
                  </a:schemeClr>
                </a:solidFill>
                <a:latin typeface="Josefin Sans" panose="020B0604020202020204" charset="0"/>
              </a:rPr>
              <a:t>Autor: Jorge Martínez Lafuente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accent1">
                    <a:lumMod val="10000"/>
                  </a:schemeClr>
                </a:solidFill>
                <a:latin typeface="Josefin Sans" panose="020B0604020202020204" charset="0"/>
              </a:rPr>
              <a:t>Tutor: Gonzalo Seco Granados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500" b="1" dirty="0">
              <a:solidFill>
                <a:schemeClr val="accent1">
                  <a:lumMod val="10000"/>
                </a:schemeClr>
              </a:solidFill>
              <a:latin typeface="Josefin Sans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500" b="1" dirty="0">
              <a:solidFill>
                <a:schemeClr val="accent1">
                  <a:lumMod val="10000"/>
                </a:schemeClr>
              </a:solidFill>
              <a:latin typeface="Josefin Sans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accent1">
                    <a:lumMod val="10000"/>
                  </a:schemeClr>
                </a:solidFill>
                <a:latin typeface="Josefin Sans" panose="020B0604020202020204" charset="0"/>
              </a:rPr>
              <a:t>TRABAJO FINAL DE MÁSTER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accent1">
                    <a:lumMod val="10000"/>
                  </a:schemeClr>
                </a:solidFill>
                <a:latin typeface="Josefin Sans" panose="020B0604020202020204" charset="0"/>
              </a:rPr>
              <a:t>Máster Universitario en Ingeniería de Telecomunicación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accent1">
                    <a:lumMod val="10000"/>
                  </a:schemeClr>
                </a:solidFill>
                <a:latin typeface="Josefin Sans" panose="020B0604020202020204" charset="0"/>
              </a:rPr>
              <a:t>Tecnologías de Radiocomunicación</a:t>
            </a:r>
          </a:p>
          <a:p>
            <a:pPr marL="0" indent="0"/>
            <a:r>
              <a:rPr lang="es" sz="1500" b="1">
                <a:solidFill>
                  <a:schemeClr val="accent1">
                    <a:lumMod val="10000"/>
                  </a:schemeClr>
                </a:solidFill>
                <a:latin typeface="Josefin Sans" panose="020B0604020202020204" charset="0"/>
              </a:rPr>
              <a:t>ENERO 2021</a:t>
            </a:r>
            <a:endParaRPr lang="es" sz="1500" b="1" dirty="0">
              <a:solidFill>
                <a:schemeClr val="accent1">
                  <a:lumMod val="10000"/>
                </a:schemeClr>
              </a:solidFill>
              <a:latin typeface="Josefin Sans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1">
                  <a:lumMod val="10000"/>
                </a:schemeClr>
              </a:solidFill>
              <a:latin typeface="Josefin Sans" panose="020B0604020202020204" charset="0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ctrTitle"/>
          </p:nvPr>
        </p:nvSpPr>
        <p:spPr>
          <a:xfrm>
            <a:off x="276532" y="2132202"/>
            <a:ext cx="6916992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chemeClr val="accent1">
                    <a:lumMod val="10000"/>
                  </a:schemeClr>
                </a:solidFill>
              </a:rPr>
              <a:t>Análisis de Requisitos de Integridad para la Implementación del Sistema EGNOS V3 en el Sector Marítimo</a:t>
            </a:r>
            <a:endParaRPr sz="3200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3" y="3558025"/>
            <a:ext cx="889057" cy="1274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5"/>
    </mc:Choice>
    <mc:Fallback xmlns="">
      <p:transition spd="slow" advTm="2539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E7F017D2-254C-4D0A-A4AE-EE6D23D72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31" y="381032"/>
            <a:ext cx="2251800" cy="577800"/>
          </a:xfrm>
        </p:spPr>
        <p:txBody>
          <a:bodyPr/>
          <a:lstStyle/>
          <a:p>
            <a:r>
              <a:rPr lang="es-ES" sz="1400" dirty="0"/>
              <a:t>1. Integridad</a:t>
            </a: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xmlns="" id="{893ECABB-4740-4751-A694-139897FF206B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4899584" y="381032"/>
            <a:ext cx="2251800" cy="577800"/>
          </a:xfrm>
        </p:spPr>
        <p:txBody>
          <a:bodyPr/>
          <a:lstStyle/>
          <a:p>
            <a:r>
              <a:rPr lang="es-ES" sz="1400" dirty="0"/>
              <a:t>2. Precisión</a:t>
            </a:r>
          </a:p>
        </p:txBody>
      </p:sp>
      <p:sp>
        <p:nvSpPr>
          <p:cNvPr id="21" name="Título 20">
            <a:extLst>
              <a:ext uri="{FF2B5EF4-FFF2-40B4-BE49-F238E27FC236}">
                <a16:creationId xmlns:a16="http://schemas.microsoft.com/office/drawing/2014/main" xmlns="" id="{F36FD922-5DFE-4DAC-A303-B823020F1B54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650031" y="3075290"/>
            <a:ext cx="2251800" cy="577800"/>
          </a:xfrm>
        </p:spPr>
        <p:txBody>
          <a:bodyPr/>
          <a:lstStyle/>
          <a:p>
            <a:r>
              <a:rPr lang="es-ES" sz="1400" dirty="0"/>
              <a:t>3. Disponibilidad</a:t>
            </a:r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xmlns="" id="{02CFC893-CC65-4555-9807-0E50DD2B49A8}"/>
              </a:ext>
            </a:extLst>
          </p:cNvPr>
          <p:cNvSpPr>
            <a:spLocks noGrp="1"/>
          </p:cNvSpPr>
          <p:nvPr>
            <p:ph type="ctrTitle" idx="9"/>
          </p:nvPr>
        </p:nvSpPr>
        <p:spPr>
          <a:xfrm>
            <a:off x="4899584" y="3075290"/>
            <a:ext cx="2251800" cy="577800"/>
          </a:xfrm>
        </p:spPr>
        <p:txBody>
          <a:bodyPr/>
          <a:lstStyle/>
          <a:p>
            <a:r>
              <a:rPr lang="es-ES" sz="1400" dirty="0"/>
              <a:t>4. Continuidad</a:t>
            </a:r>
          </a:p>
        </p:txBody>
      </p:sp>
      <p:sp>
        <p:nvSpPr>
          <p:cNvPr id="27" name="Título 26">
            <a:extLst>
              <a:ext uri="{FF2B5EF4-FFF2-40B4-BE49-F238E27FC236}">
                <a16:creationId xmlns:a16="http://schemas.microsoft.com/office/drawing/2014/main" xmlns="" id="{824A1E6C-EF12-468E-A92F-59653FC01925}"/>
              </a:ext>
            </a:extLst>
          </p:cNvPr>
          <p:cNvSpPr>
            <a:spLocks noGrp="1"/>
          </p:cNvSpPr>
          <p:nvPr>
            <p:ph type="ctrTitle" idx="15"/>
          </p:nvPr>
        </p:nvSpPr>
        <p:spPr>
          <a:xfrm>
            <a:off x="7117708" y="0"/>
            <a:ext cx="1376261" cy="481200"/>
          </a:xfrm>
        </p:spPr>
        <p:txBody>
          <a:bodyPr/>
          <a:lstStyle/>
          <a:p>
            <a:r>
              <a:rPr lang="es-ES" dirty="0"/>
              <a:t>03 Performance GNSS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F4798D3-0765-47DC-BEDE-3B816E24D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10</a:t>
            </a:fld>
            <a:endParaRPr lang="es-ES"/>
          </a:p>
        </p:txBody>
      </p:sp>
      <p:sp>
        <p:nvSpPr>
          <p:cNvPr id="12" name="Google Shape;133;p17">
            <a:extLst>
              <a:ext uri="{FF2B5EF4-FFF2-40B4-BE49-F238E27FC236}">
                <a16:creationId xmlns:a16="http://schemas.microsoft.com/office/drawing/2014/main" xmlns="" id="{F3CE9E9E-F843-4E07-BC8C-7C3EBF4821CC}"/>
              </a:ext>
            </a:extLst>
          </p:cNvPr>
          <p:cNvSpPr txBox="1">
            <a:spLocks/>
          </p:cNvSpPr>
          <p:nvPr/>
        </p:nvSpPr>
        <p:spPr>
          <a:xfrm>
            <a:off x="573298" y="866732"/>
            <a:ext cx="3486790" cy="98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Medida de la exactitud de la información suministrada por el sistema de posicionamiento.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Alerta si el sistema no debe emplearse para posicionamiento.</a:t>
            </a:r>
          </a:p>
        </p:txBody>
      </p:sp>
      <p:sp>
        <p:nvSpPr>
          <p:cNvPr id="17" name="Google Shape;133;p17">
            <a:extLst>
              <a:ext uri="{FF2B5EF4-FFF2-40B4-BE49-F238E27FC236}">
                <a16:creationId xmlns:a16="http://schemas.microsoft.com/office/drawing/2014/main" xmlns="" id="{5A426159-F2C1-4420-ACC0-A5A1453F089F}"/>
              </a:ext>
            </a:extLst>
          </p:cNvPr>
          <p:cNvSpPr txBox="1">
            <a:spLocks/>
          </p:cNvSpPr>
          <p:nvPr/>
        </p:nvSpPr>
        <p:spPr>
          <a:xfrm>
            <a:off x="4738663" y="866733"/>
            <a:ext cx="3395244" cy="98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Diferencia estadística entre la medida de rango hecha por el usuario y la distancia teórica entre la verdadera posición del satélite y el usuario.</a:t>
            </a:r>
          </a:p>
        </p:txBody>
      </p:sp>
      <p:sp>
        <p:nvSpPr>
          <p:cNvPr id="20" name="Google Shape;133;p17">
            <a:extLst>
              <a:ext uri="{FF2B5EF4-FFF2-40B4-BE49-F238E27FC236}">
                <a16:creationId xmlns:a16="http://schemas.microsoft.com/office/drawing/2014/main" xmlns="" id="{A2DB8886-60B1-42F0-A159-19A812D32B0A}"/>
              </a:ext>
            </a:extLst>
          </p:cNvPr>
          <p:cNvSpPr txBox="1">
            <a:spLocks/>
          </p:cNvSpPr>
          <p:nvPr/>
        </p:nvSpPr>
        <p:spPr>
          <a:xfrm>
            <a:off x="573297" y="3562216"/>
            <a:ext cx="3486791" cy="98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Porcentaje temporal durante el que los servicios del sistema SBAS se encuentran disponibles y son utilizables por el usuario.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Mide la capacidad del sistema de prestar sus servicios en una zona de cobertura determinada.</a:t>
            </a:r>
          </a:p>
        </p:txBody>
      </p:sp>
      <p:sp>
        <p:nvSpPr>
          <p:cNvPr id="23" name="Google Shape;133;p17">
            <a:extLst>
              <a:ext uri="{FF2B5EF4-FFF2-40B4-BE49-F238E27FC236}">
                <a16:creationId xmlns:a16="http://schemas.microsoft.com/office/drawing/2014/main" xmlns="" id="{B32E9932-B19E-4122-9645-28D1DC41DAA6}"/>
              </a:ext>
            </a:extLst>
          </p:cNvPr>
          <p:cNvSpPr txBox="1">
            <a:spLocks/>
          </p:cNvSpPr>
          <p:nvPr/>
        </p:nvSpPr>
        <p:spPr>
          <a:xfrm>
            <a:off x="4738662" y="3562216"/>
            <a:ext cx="3395244" cy="98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Probabilidad de que un usuario sea capaz de determinar su posición con una precisión especificada y sea capaz de monitorizar la integridad durante un intervalo de tiempo para una operación y cobertura concretas.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b="1" dirty="0"/>
              <a:t>Se evalúa durante una operación concreta y dentro de una zona </a:t>
            </a:r>
            <a:r>
              <a:rPr lang="es-ES" sz="1200" b="1"/>
              <a:t>de cobertura.</a:t>
            </a:r>
            <a:endParaRPr lang="es-ES" sz="1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D9221E8-0CEB-4525-9229-48B273E4FA28}"/>
              </a:ext>
            </a:extLst>
          </p:cNvPr>
          <p:cNvSpPr txBox="1"/>
          <p:nvPr/>
        </p:nvSpPr>
        <p:spPr>
          <a:xfrm>
            <a:off x="2148200" y="2248584"/>
            <a:ext cx="423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Josefin Slab Thin" panose="020B0604020202020204" charset="0"/>
              </a:rPr>
              <a:t>PARÁMETROS FUNDAMENTALES</a:t>
            </a:r>
          </a:p>
          <a:p>
            <a:pPr algn="ctr"/>
            <a:r>
              <a:rPr lang="es-ES" sz="1800" b="1" dirty="0">
                <a:solidFill>
                  <a:schemeClr val="tx1"/>
                </a:solidFill>
                <a:latin typeface="Josefin Slab Thin" panose="020B0604020202020204" charset="0"/>
              </a:rPr>
              <a:t>DE SISTEMAS SBAS</a:t>
            </a:r>
          </a:p>
        </p:txBody>
      </p:sp>
    </p:spTree>
    <p:extLst>
      <p:ext uri="{BB962C8B-B14F-4D97-AF65-F5344CB8AC3E}">
        <p14:creationId xmlns:p14="http://schemas.microsoft.com/office/powerpoint/2010/main" val="3470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68"/>
    </mc:Choice>
    <mc:Fallback xmlns="">
      <p:transition spd="slow" advTm="15716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B5365E-4CD6-4F73-886B-D1E19963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7834" y="1006470"/>
            <a:ext cx="3634748" cy="481200"/>
          </a:xfrm>
        </p:spPr>
        <p:txBody>
          <a:bodyPr/>
          <a:lstStyle/>
          <a:p>
            <a:r>
              <a:rPr lang="es-ES" sz="2000" dirty="0"/>
              <a:t>Parámetros de Integridad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E7EE1A5-748E-4383-89B9-FD297718B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5592" y="1369383"/>
            <a:ext cx="3344291" cy="3120062"/>
          </a:xfrm>
        </p:spPr>
        <p:txBody>
          <a:bodyPr/>
          <a:lstStyle/>
          <a:p>
            <a:pPr algn="l"/>
            <a:r>
              <a:rPr lang="es-ES" b="1" dirty="0"/>
              <a:t>   IE 	</a:t>
            </a:r>
            <a:r>
              <a:rPr lang="es-ES" dirty="0"/>
              <a:t>Evento de Integridad</a:t>
            </a:r>
            <a:endParaRPr lang="es-ES" b="1" dirty="0"/>
          </a:p>
          <a:p>
            <a:pPr algn="l"/>
            <a:r>
              <a:rPr lang="es-ES" b="1" dirty="0"/>
              <a:t>   IR</a:t>
            </a:r>
            <a:r>
              <a:rPr lang="es-ES" dirty="0"/>
              <a:t> 	Riesgo de integridad</a:t>
            </a:r>
          </a:p>
          <a:p>
            <a:pPr algn="l"/>
            <a:r>
              <a:rPr lang="es-ES" b="1" dirty="0"/>
              <a:t>   TTA</a:t>
            </a:r>
            <a:r>
              <a:rPr lang="es-ES" dirty="0"/>
              <a:t> 	Tiempo de Alarma</a:t>
            </a:r>
          </a:p>
          <a:p>
            <a:pPr algn="l"/>
            <a:r>
              <a:rPr lang="es-ES" b="1" dirty="0"/>
              <a:t>   HAL 	</a:t>
            </a:r>
            <a:r>
              <a:rPr lang="es-ES" dirty="0"/>
              <a:t>Límite de Alerta Horizontal</a:t>
            </a:r>
          </a:p>
          <a:p>
            <a:pPr algn="l"/>
            <a:r>
              <a:rPr lang="es-ES" b="1" dirty="0"/>
              <a:t>   HPL	</a:t>
            </a:r>
            <a:r>
              <a:rPr lang="es-ES" dirty="0"/>
              <a:t>Nivel de Protección Horizontal</a:t>
            </a:r>
          </a:p>
          <a:p>
            <a:pPr algn="l"/>
            <a:r>
              <a:rPr lang="es-ES" b="1" dirty="0"/>
              <a:t>   HPE 	</a:t>
            </a:r>
            <a:r>
              <a:rPr lang="es-ES" dirty="0"/>
              <a:t>Error de Posición Horizontal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8EDD8DB-309E-48C1-B539-B51FCE69BFD7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7252646" y="166717"/>
            <a:ext cx="1269936" cy="481200"/>
          </a:xfrm>
        </p:spPr>
        <p:txBody>
          <a:bodyPr/>
          <a:lstStyle/>
          <a:p>
            <a:r>
              <a:rPr lang="es-ES" dirty="0"/>
              <a:t>03 Performance GNSS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0DA9D04-70A3-40F3-A89B-045265DD37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11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5D5D27B-4ABE-4F69-8ED4-5DA6E02392F9}"/>
              </a:ext>
            </a:extLst>
          </p:cNvPr>
          <p:cNvPicPr/>
          <p:nvPr/>
        </p:nvPicPr>
        <p:blipFill rotWithShape="1">
          <a:blip r:embed="rId2"/>
          <a:srcRect l="1664" r="2202"/>
          <a:stretch/>
        </p:blipFill>
        <p:spPr>
          <a:xfrm>
            <a:off x="552893" y="1728050"/>
            <a:ext cx="4178596" cy="1908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C8233B6-E8C6-4C5D-B3DC-86179E0935B6}"/>
              </a:ext>
            </a:extLst>
          </p:cNvPr>
          <p:cNvCxnSpPr/>
          <p:nvPr/>
        </p:nvCxnSpPr>
        <p:spPr>
          <a:xfrm>
            <a:off x="5322288" y="2682192"/>
            <a:ext cx="30909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ubtítulo 2">
            <a:extLst>
              <a:ext uri="{FF2B5EF4-FFF2-40B4-BE49-F238E27FC236}">
                <a16:creationId xmlns:a16="http://schemas.microsoft.com/office/drawing/2014/main" xmlns="" id="{0F8C297E-2C32-43E5-996A-2A34C7CCECC5}"/>
              </a:ext>
            </a:extLst>
          </p:cNvPr>
          <p:cNvSpPr txBox="1">
            <a:spLocks/>
          </p:cNvSpPr>
          <p:nvPr/>
        </p:nvSpPr>
        <p:spPr>
          <a:xfrm>
            <a:off x="4611152" y="2804505"/>
            <a:ext cx="4178596" cy="312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algn="ctr"/>
            <a:r>
              <a:rPr lang="es-ES" b="1" dirty="0"/>
              <a:t>   </a:t>
            </a:r>
            <a:r>
              <a:rPr lang="es-ES" sz="1300" b="1" dirty="0"/>
              <a:t>HPE&lt;HPL &amp; HPL&lt;HAL → SISTEMA OK</a:t>
            </a:r>
          </a:p>
          <a:p>
            <a:pPr algn="ctr"/>
            <a:r>
              <a:rPr lang="es-ES" sz="1400" dirty="0"/>
              <a:t> </a:t>
            </a:r>
            <a:r>
              <a:rPr lang="es-ES" sz="1300" dirty="0"/>
              <a:t>La seguridad del usuario está garantizada</a:t>
            </a:r>
          </a:p>
          <a:p>
            <a:pPr algn="ctr"/>
            <a:r>
              <a:rPr lang="es-ES" b="1" dirty="0"/>
              <a:t>   </a:t>
            </a:r>
          </a:p>
          <a:p>
            <a:pPr algn="ctr"/>
            <a:r>
              <a:rPr lang="es-ES" b="1" dirty="0"/>
              <a:t>   </a:t>
            </a:r>
            <a:r>
              <a:rPr lang="es-ES" sz="1300" b="1" dirty="0"/>
              <a:t>HPL&gt;HAL → SISTEMA NO DISPONIBLE</a:t>
            </a:r>
          </a:p>
          <a:p>
            <a:pPr algn="ctr"/>
            <a:r>
              <a:rPr lang="es-ES" sz="1400" dirty="0"/>
              <a:t>   </a:t>
            </a:r>
            <a:r>
              <a:rPr lang="es-ES" sz="1300" dirty="0"/>
              <a:t>La alerta aparece antes de superarse el nivel de protección</a:t>
            </a:r>
          </a:p>
          <a:p>
            <a:pPr algn="ctr"/>
            <a:endParaRPr lang="es-ES" b="1" dirty="0"/>
          </a:p>
          <a:p>
            <a:pPr algn="ctr"/>
            <a:r>
              <a:rPr lang="es-ES" sz="1300" b="1" dirty="0"/>
              <a:t>  HPE&gt;HPL → SISTEMA NOK</a:t>
            </a:r>
          </a:p>
          <a:p>
            <a:pPr algn="ctr"/>
            <a:r>
              <a:rPr lang="es-ES" b="1" dirty="0"/>
              <a:t>  </a:t>
            </a:r>
            <a:r>
              <a:rPr lang="es-ES" sz="1300" dirty="0"/>
              <a:t>El error no está delimitado correctamente ya que es mayor que los niveles de protección</a:t>
            </a:r>
          </a:p>
        </p:txBody>
      </p:sp>
    </p:spTree>
    <p:extLst>
      <p:ext uri="{BB962C8B-B14F-4D97-AF65-F5344CB8AC3E}">
        <p14:creationId xmlns:p14="http://schemas.microsoft.com/office/powerpoint/2010/main" val="7499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08"/>
    </mc:Choice>
    <mc:Fallback xmlns="">
      <p:transition spd="slow" advTm="2357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B5365E-4CD6-4F73-886B-D1E19963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5000" y="866734"/>
            <a:ext cx="3090900" cy="481200"/>
          </a:xfrm>
        </p:spPr>
        <p:txBody>
          <a:bodyPr/>
          <a:lstStyle/>
          <a:p>
            <a:r>
              <a:rPr lang="es-ES" sz="2000" dirty="0"/>
              <a:t>Medición de Integridad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8EDD8DB-309E-48C1-B539-B51FCE69BFD7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7252646" y="166717"/>
            <a:ext cx="1269936" cy="481200"/>
          </a:xfrm>
        </p:spPr>
        <p:txBody>
          <a:bodyPr/>
          <a:lstStyle/>
          <a:p>
            <a:r>
              <a:rPr lang="es-ES" dirty="0"/>
              <a:t>03 Performance GNSS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0DA9D04-70A3-40F3-A89B-045265DD37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12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6BAD96E-9BCB-4495-8632-7585E6522A9E}"/>
              </a:ext>
            </a:extLst>
          </p:cNvPr>
          <p:cNvPicPr/>
          <p:nvPr/>
        </p:nvPicPr>
        <p:blipFill rotWithShape="1">
          <a:blip r:embed="rId2"/>
          <a:srcRect l="8099" r="11733"/>
          <a:stretch/>
        </p:blipFill>
        <p:spPr>
          <a:xfrm>
            <a:off x="707686" y="866734"/>
            <a:ext cx="3923414" cy="3283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Google Shape;149;p18">
            <a:extLst>
              <a:ext uri="{FF2B5EF4-FFF2-40B4-BE49-F238E27FC236}">
                <a16:creationId xmlns:a16="http://schemas.microsoft.com/office/drawing/2014/main" xmlns="" id="{C1B81872-BADE-447A-835E-1256BA169E13}"/>
              </a:ext>
            </a:extLst>
          </p:cNvPr>
          <p:cNvSpPr txBox="1">
            <a:spLocks/>
          </p:cNvSpPr>
          <p:nvPr/>
        </p:nvSpPr>
        <p:spPr>
          <a:xfrm>
            <a:off x="4696012" y="1235088"/>
            <a:ext cx="4447988" cy="133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dirty="0"/>
              <a:t>Diagrama de Stanford – permite analizar la integridad de un sistema.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dirty="0"/>
              <a:t>Eje de abscisas – Error de Posición (PE)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dirty="0"/>
              <a:t>Eje de ordenadas – Nivel de Protección (PL)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dirty="0"/>
              <a:t>Diagonal – Frontera que divide los puntos en que: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dirty="0"/>
              <a:t>PL &gt; PE (cuadrante superior) – información de posicionamiento correcta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s-ES" dirty="0"/>
              <a:t>PL &lt; PE (cuadrante inferior) – información de posicionamiento incorrecta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FD5361C8-D61D-4417-92D2-41B13BCD45C4}"/>
              </a:ext>
            </a:extLst>
          </p:cNvPr>
          <p:cNvCxnSpPr>
            <a:cxnSpLocks/>
          </p:cNvCxnSpPr>
          <p:nvPr/>
        </p:nvCxnSpPr>
        <p:spPr>
          <a:xfrm>
            <a:off x="4939516" y="3086229"/>
            <a:ext cx="388550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Google Shape;149;p18">
            <a:extLst>
              <a:ext uri="{FF2B5EF4-FFF2-40B4-BE49-F238E27FC236}">
                <a16:creationId xmlns:a16="http://schemas.microsoft.com/office/drawing/2014/main" xmlns="" id="{1BF1DE08-EF69-480A-A1CD-ED3C6766C0DE}"/>
              </a:ext>
            </a:extLst>
          </p:cNvPr>
          <p:cNvSpPr txBox="1">
            <a:spLocks/>
          </p:cNvSpPr>
          <p:nvPr/>
        </p:nvSpPr>
        <p:spPr>
          <a:xfrm>
            <a:off x="4939516" y="3113990"/>
            <a:ext cx="1980489" cy="133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 algn="ctr"/>
            <a:r>
              <a:rPr lang="es-ES" sz="1100" u="sng" dirty="0"/>
              <a:t>CUADRANTE SUPERIOR</a:t>
            </a:r>
            <a:endParaRPr lang="es-ES" dirty="0"/>
          </a:p>
          <a:p>
            <a:pPr marL="0" indent="0" algn="ctr"/>
            <a:r>
              <a:rPr lang="es-ES" b="1" dirty="0"/>
              <a:t>PE &lt; PL &lt; AL</a:t>
            </a:r>
          </a:p>
          <a:p>
            <a:pPr marL="0" indent="0" algn="ctr"/>
            <a:r>
              <a:rPr lang="es-ES" dirty="0"/>
              <a:t>Zona operación nominal</a:t>
            </a:r>
          </a:p>
          <a:p>
            <a:pPr marL="0" indent="0" algn="ctr"/>
            <a:endParaRPr lang="es-ES" dirty="0"/>
          </a:p>
          <a:p>
            <a:pPr marL="0" indent="0" algn="ctr"/>
            <a:r>
              <a:rPr lang="es-ES" b="1" dirty="0"/>
              <a:t>PE&lt;AL&lt;PL</a:t>
            </a:r>
          </a:p>
          <a:p>
            <a:pPr marL="0" indent="0" algn="ctr"/>
            <a:r>
              <a:rPr lang="es-ES" dirty="0"/>
              <a:t>Sistema no disponible</a:t>
            </a:r>
          </a:p>
          <a:p>
            <a:pPr marL="0" indent="0" algn="ctr"/>
            <a:endParaRPr lang="es-ES" dirty="0"/>
          </a:p>
          <a:p>
            <a:pPr marL="0" indent="0" algn="ctr"/>
            <a:r>
              <a:rPr lang="es-ES" b="1" dirty="0"/>
              <a:t>AL&lt;PE&lt;PL</a:t>
            </a:r>
          </a:p>
          <a:p>
            <a:pPr marL="0" indent="0" algn="ctr"/>
            <a:r>
              <a:rPr lang="es-ES" dirty="0"/>
              <a:t>Sistema no disponible</a:t>
            </a:r>
          </a:p>
          <a:p>
            <a:pPr marL="0" indent="0" algn="ctr"/>
            <a:endParaRPr lang="es-ES" b="1" dirty="0"/>
          </a:p>
          <a:p>
            <a:pPr marL="0" indent="0" algn="ctr"/>
            <a:endParaRPr lang="es-E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3BB66359-AEAA-465C-9D00-0F91782BD089}"/>
              </a:ext>
            </a:extLst>
          </p:cNvPr>
          <p:cNvCxnSpPr>
            <a:cxnSpLocks/>
          </p:cNvCxnSpPr>
          <p:nvPr/>
        </p:nvCxnSpPr>
        <p:spPr>
          <a:xfrm flipV="1">
            <a:off x="6920006" y="3086230"/>
            <a:ext cx="0" cy="182867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Google Shape;149;p18">
            <a:extLst>
              <a:ext uri="{FF2B5EF4-FFF2-40B4-BE49-F238E27FC236}">
                <a16:creationId xmlns:a16="http://schemas.microsoft.com/office/drawing/2014/main" xmlns="" id="{3D29247D-61DC-4ECA-9114-8B114040F597}"/>
              </a:ext>
            </a:extLst>
          </p:cNvPr>
          <p:cNvSpPr txBox="1">
            <a:spLocks/>
          </p:cNvSpPr>
          <p:nvPr/>
        </p:nvSpPr>
        <p:spPr>
          <a:xfrm>
            <a:off x="6920006" y="3113990"/>
            <a:ext cx="2147793" cy="133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 algn="ctr"/>
            <a:r>
              <a:rPr lang="es-ES" sz="1100" u="sng" dirty="0"/>
              <a:t>CUADRANTE INFERIOR</a:t>
            </a:r>
            <a:endParaRPr lang="es-ES" dirty="0"/>
          </a:p>
          <a:p>
            <a:pPr marL="0" indent="0" algn="ctr"/>
            <a:r>
              <a:rPr lang="es-ES" b="1" dirty="0"/>
              <a:t>PL &lt; PE &lt; AL</a:t>
            </a:r>
          </a:p>
          <a:p>
            <a:pPr marL="0" indent="0" algn="ctr"/>
            <a:r>
              <a:rPr lang="es-ES" dirty="0"/>
              <a:t>Estado operación erróneo MI </a:t>
            </a:r>
          </a:p>
          <a:p>
            <a:pPr marL="0" indent="0" algn="ctr"/>
            <a:endParaRPr lang="es-ES" dirty="0"/>
          </a:p>
          <a:p>
            <a:pPr marL="0" indent="0" algn="ctr"/>
            <a:r>
              <a:rPr lang="es-ES" b="1" dirty="0"/>
              <a:t>AL&lt;PL&lt;PE</a:t>
            </a:r>
          </a:p>
          <a:p>
            <a:pPr marL="0" indent="0" algn="ctr"/>
            <a:r>
              <a:rPr lang="es-ES" dirty="0"/>
              <a:t>Sistema no disponible</a:t>
            </a:r>
          </a:p>
          <a:p>
            <a:pPr marL="0" indent="0" algn="ctr"/>
            <a:endParaRPr lang="es-ES" dirty="0"/>
          </a:p>
          <a:p>
            <a:pPr marL="0" indent="0" algn="ctr"/>
            <a:r>
              <a:rPr lang="es-ES" b="1" dirty="0"/>
              <a:t>PL&lt;AL&lt;PE</a:t>
            </a:r>
          </a:p>
          <a:p>
            <a:pPr marL="0" indent="0" algn="ctr"/>
            <a:r>
              <a:rPr lang="es-ES" dirty="0"/>
              <a:t>Sistema en operación peligrosa HMI</a:t>
            </a:r>
          </a:p>
        </p:txBody>
      </p:sp>
    </p:spTree>
    <p:extLst>
      <p:ext uri="{BB962C8B-B14F-4D97-AF65-F5344CB8AC3E}">
        <p14:creationId xmlns:p14="http://schemas.microsoft.com/office/powerpoint/2010/main" val="35670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42"/>
    </mc:Choice>
    <mc:Fallback xmlns="">
      <p:transition spd="slow" advTm="18304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8;p18">
            <a:extLst>
              <a:ext uri="{FF2B5EF4-FFF2-40B4-BE49-F238E27FC236}">
                <a16:creationId xmlns:a16="http://schemas.microsoft.com/office/drawing/2014/main" xmlns="" id="{799B3D9D-0922-461F-9616-9EDAE5532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000" y="2590800"/>
            <a:ext cx="7366000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04 </a:t>
            </a:r>
            <a:br>
              <a:rPr lang="es-ES" sz="4800" dirty="0"/>
            </a:br>
            <a:r>
              <a:rPr lang="es-ES" sz="4800" dirty="0"/>
              <a:t>REGULACIÓN VIGENTE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12947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0"/>
    </mc:Choice>
    <mc:Fallback xmlns="">
      <p:transition spd="slow" advTm="819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/>
          <p:nvPr/>
        </p:nvSpPr>
        <p:spPr>
          <a:xfrm>
            <a:off x="1682050" y="1340375"/>
            <a:ext cx="7616100" cy="14865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-68675" y="3026125"/>
            <a:ext cx="7538700" cy="14865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subTitle" idx="1"/>
          </p:nvPr>
        </p:nvSpPr>
        <p:spPr>
          <a:xfrm>
            <a:off x="3496225" y="1775737"/>
            <a:ext cx="42396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/>
              <a:t>Define requisitos de rendimiento para los receptores GNSS embarcados en buques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/>
              <a:t>Especificaciones a nivel de sistema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/>
              <a:t>No tienen en cuenta amenazas a nivel local (multitrayecto, interferencias, visibilidad de satélites)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/>
              <a:t>No se definen algoritmos de integridad para el receptor</a:t>
            </a:r>
            <a:endParaRPr sz="1200" dirty="0"/>
          </a:p>
        </p:txBody>
      </p:sp>
      <p:sp>
        <p:nvSpPr>
          <p:cNvPr id="204" name="Google Shape;204;p21"/>
          <p:cNvSpPr/>
          <p:nvPr/>
        </p:nvSpPr>
        <p:spPr>
          <a:xfrm>
            <a:off x="2513852" y="1858610"/>
            <a:ext cx="265325" cy="241609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6289949" y="3472749"/>
            <a:ext cx="288782" cy="241590"/>
          </a:xfrm>
          <a:custGeom>
            <a:avLst/>
            <a:gdLst/>
            <a:ahLst/>
            <a:cxnLst/>
            <a:rect l="l" t="t" r="r" b="b"/>
            <a:pathLst>
              <a:path w="12918" h="10807" extrusionOk="0">
                <a:moveTo>
                  <a:pt x="10807" y="851"/>
                </a:moveTo>
                <a:cubicBezTo>
                  <a:pt x="10366" y="1608"/>
                  <a:pt x="10366" y="2584"/>
                  <a:pt x="10807" y="3340"/>
                </a:cubicBezTo>
                <a:lnTo>
                  <a:pt x="2332" y="3340"/>
                </a:lnTo>
                <a:cubicBezTo>
                  <a:pt x="1765" y="3340"/>
                  <a:pt x="1293" y="2962"/>
                  <a:pt x="1135" y="2458"/>
                </a:cubicBezTo>
                <a:cubicBezTo>
                  <a:pt x="915" y="1671"/>
                  <a:pt x="1513" y="851"/>
                  <a:pt x="2332" y="851"/>
                </a:cubicBezTo>
                <a:close/>
                <a:moveTo>
                  <a:pt x="8822" y="4159"/>
                </a:moveTo>
                <a:lnTo>
                  <a:pt x="8822" y="6648"/>
                </a:lnTo>
                <a:lnTo>
                  <a:pt x="1891" y="6648"/>
                </a:lnTo>
                <a:lnTo>
                  <a:pt x="1891" y="4159"/>
                </a:lnTo>
                <a:close/>
                <a:moveTo>
                  <a:pt x="10524" y="4159"/>
                </a:moveTo>
                <a:lnTo>
                  <a:pt x="10524" y="6648"/>
                </a:lnTo>
                <a:lnTo>
                  <a:pt x="9704" y="6648"/>
                </a:lnTo>
                <a:lnTo>
                  <a:pt x="9704" y="4159"/>
                </a:lnTo>
                <a:close/>
                <a:moveTo>
                  <a:pt x="12130" y="4159"/>
                </a:moveTo>
                <a:lnTo>
                  <a:pt x="12130" y="6648"/>
                </a:lnTo>
                <a:lnTo>
                  <a:pt x="11343" y="6648"/>
                </a:lnTo>
                <a:lnTo>
                  <a:pt x="11343" y="4159"/>
                </a:lnTo>
                <a:close/>
                <a:moveTo>
                  <a:pt x="1986" y="7467"/>
                </a:moveTo>
                <a:lnTo>
                  <a:pt x="1986" y="9956"/>
                </a:lnTo>
                <a:lnTo>
                  <a:pt x="1104" y="9956"/>
                </a:lnTo>
                <a:lnTo>
                  <a:pt x="1104" y="7467"/>
                </a:lnTo>
                <a:close/>
                <a:moveTo>
                  <a:pt x="3624" y="7467"/>
                </a:moveTo>
                <a:lnTo>
                  <a:pt x="3624" y="9956"/>
                </a:lnTo>
                <a:lnTo>
                  <a:pt x="2805" y="9956"/>
                </a:lnTo>
                <a:lnTo>
                  <a:pt x="2805" y="7467"/>
                </a:lnTo>
                <a:close/>
                <a:moveTo>
                  <a:pt x="11311" y="7467"/>
                </a:moveTo>
                <a:lnTo>
                  <a:pt x="11311" y="9956"/>
                </a:lnTo>
                <a:lnTo>
                  <a:pt x="4443" y="9956"/>
                </a:lnTo>
                <a:lnTo>
                  <a:pt x="4443" y="7467"/>
                </a:lnTo>
                <a:close/>
                <a:moveTo>
                  <a:pt x="2364" y="1"/>
                </a:moveTo>
                <a:cubicBezTo>
                  <a:pt x="1671" y="1"/>
                  <a:pt x="1041" y="379"/>
                  <a:pt x="631" y="914"/>
                </a:cubicBezTo>
                <a:cubicBezTo>
                  <a:pt x="1" y="1828"/>
                  <a:pt x="253" y="3088"/>
                  <a:pt x="1104" y="3718"/>
                </a:cubicBezTo>
                <a:lnTo>
                  <a:pt x="1104" y="6648"/>
                </a:lnTo>
                <a:lnTo>
                  <a:pt x="694" y="6648"/>
                </a:lnTo>
                <a:cubicBezTo>
                  <a:pt x="442" y="6648"/>
                  <a:pt x="284" y="6837"/>
                  <a:pt x="284" y="7058"/>
                </a:cubicBezTo>
                <a:lnTo>
                  <a:pt x="284" y="10366"/>
                </a:lnTo>
                <a:cubicBezTo>
                  <a:pt x="284" y="10618"/>
                  <a:pt x="473" y="10807"/>
                  <a:pt x="694" y="10807"/>
                </a:cubicBezTo>
                <a:lnTo>
                  <a:pt x="11721" y="10807"/>
                </a:lnTo>
                <a:cubicBezTo>
                  <a:pt x="11941" y="10807"/>
                  <a:pt x="12130" y="10618"/>
                  <a:pt x="12130" y="10366"/>
                </a:cubicBezTo>
                <a:lnTo>
                  <a:pt x="12130" y="7499"/>
                </a:lnTo>
                <a:lnTo>
                  <a:pt x="12540" y="7499"/>
                </a:lnTo>
                <a:cubicBezTo>
                  <a:pt x="12760" y="7499"/>
                  <a:pt x="12918" y="7310"/>
                  <a:pt x="12918" y="7058"/>
                </a:cubicBezTo>
                <a:lnTo>
                  <a:pt x="12918" y="3750"/>
                </a:lnTo>
                <a:cubicBezTo>
                  <a:pt x="12918" y="3529"/>
                  <a:pt x="12760" y="3340"/>
                  <a:pt x="12540" y="3340"/>
                </a:cubicBezTo>
                <a:lnTo>
                  <a:pt x="11878" y="3340"/>
                </a:lnTo>
                <a:cubicBezTo>
                  <a:pt x="11091" y="2647"/>
                  <a:pt x="11122" y="1387"/>
                  <a:pt x="11973" y="757"/>
                </a:cubicBezTo>
                <a:cubicBezTo>
                  <a:pt x="12256" y="536"/>
                  <a:pt x="12130" y="64"/>
                  <a:pt x="117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14</a:t>
            </a:fld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2"/>
          </p:nvPr>
        </p:nvSpPr>
        <p:spPr>
          <a:xfrm>
            <a:off x="1584325" y="3395739"/>
            <a:ext cx="4031700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ES" sz="12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/>
              <a:t>Especificaciones a nivel de usuario para los futuros sistemas GNSS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dirty="0"/>
              <a:t>Introduce diversos conceptos y parámetros relacionados con la integridad – AL / TTA / IR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dirty="0"/>
              <a:t>Primera recomendación para monitorización de la integridad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dirty="0"/>
              <a:t>Define diversos escenarios operativos </a:t>
            </a:r>
          </a:p>
        </p:txBody>
      </p:sp>
      <p:sp>
        <p:nvSpPr>
          <p:cNvPr id="208" name="Google Shape;208;p21"/>
          <p:cNvSpPr txBox="1">
            <a:spLocks noGrp="1"/>
          </p:cNvSpPr>
          <p:nvPr>
            <p:ph type="ctrTitle" idx="4"/>
          </p:nvPr>
        </p:nvSpPr>
        <p:spPr>
          <a:xfrm>
            <a:off x="7250019" y="69585"/>
            <a:ext cx="1275189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 </a:t>
            </a:r>
            <a:r>
              <a:rPr lang="es-ES" dirty="0"/>
              <a:t>Regulación Vigente</a:t>
            </a:r>
            <a:endParaRPr dirty="0"/>
          </a:p>
        </p:txBody>
      </p:sp>
      <p:sp>
        <p:nvSpPr>
          <p:cNvPr id="209" name="Google Shape;209;p21"/>
          <p:cNvSpPr txBox="1">
            <a:spLocks noGrp="1"/>
          </p:cNvSpPr>
          <p:nvPr>
            <p:ph type="ctrTitle"/>
          </p:nvPr>
        </p:nvSpPr>
        <p:spPr>
          <a:xfrm>
            <a:off x="1933900" y="2161932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Res. A.1046 (27)</a:t>
            </a:r>
            <a:endParaRPr sz="1400" dirty="0"/>
          </a:p>
        </p:txBody>
      </p:sp>
      <p:sp>
        <p:nvSpPr>
          <p:cNvPr id="210" name="Google Shape;210;p21"/>
          <p:cNvSpPr txBox="1">
            <a:spLocks noGrp="1"/>
          </p:cNvSpPr>
          <p:nvPr>
            <p:ph type="ctrTitle" idx="3"/>
          </p:nvPr>
        </p:nvSpPr>
        <p:spPr>
          <a:xfrm>
            <a:off x="5124663" y="3758315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Res. A.915 (22)</a:t>
            </a:r>
            <a:endParaRPr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8"/>
    </mc:Choice>
    <mc:Fallback xmlns="">
      <p:transition spd="slow" advTm="6321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8C69F117-B8C9-4166-86C9-6ABAABE98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4884" y="61043"/>
            <a:ext cx="1265459" cy="481200"/>
          </a:xfrm>
        </p:spPr>
        <p:txBody>
          <a:bodyPr/>
          <a:lstStyle/>
          <a:p>
            <a:r>
              <a:rPr lang="es-ES" dirty="0"/>
              <a:t>04 Regulación Vigente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300E3F-2B78-4F23-85FE-B892CD899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15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288B71C-EA95-49F5-A910-4B9237A1C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" b="-1"/>
          <a:stretch/>
        </p:blipFill>
        <p:spPr>
          <a:xfrm>
            <a:off x="690561" y="1334845"/>
            <a:ext cx="7762875" cy="302276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FEBDB880-8C41-4502-939B-CD79F547ACC8}"/>
              </a:ext>
            </a:extLst>
          </p:cNvPr>
          <p:cNvSpPr txBox="1">
            <a:spLocks/>
          </p:cNvSpPr>
          <p:nvPr/>
        </p:nvSpPr>
        <p:spPr>
          <a:xfrm>
            <a:off x="3026549" y="853645"/>
            <a:ext cx="3090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000" dirty="0"/>
              <a:t>Resolución A.1046 (27)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F384056C-2CF3-4353-9A49-DA387B3756A4}"/>
              </a:ext>
            </a:extLst>
          </p:cNvPr>
          <p:cNvCxnSpPr>
            <a:cxnSpLocks/>
          </p:cNvCxnSpPr>
          <p:nvPr/>
        </p:nvCxnSpPr>
        <p:spPr>
          <a:xfrm>
            <a:off x="3356811" y="1278825"/>
            <a:ext cx="265897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6A81A23C-D8B8-4A8F-A2CD-760393023EA1}"/>
              </a:ext>
            </a:extLst>
          </p:cNvPr>
          <p:cNvCxnSpPr>
            <a:cxnSpLocks/>
          </p:cNvCxnSpPr>
          <p:nvPr/>
        </p:nvCxnSpPr>
        <p:spPr>
          <a:xfrm>
            <a:off x="3356811" y="866734"/>
            <a:ext cx="265897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8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57"/>
    </mc:Choice>
    <mc:Fallback xmlns="">
      <p:transition spd="slow" advTm="12975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8C69F117-B8C9-4166-86C9-6ABAABE98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4884" y="61043"/>
            <a:ext cx="1265459" cy="481200"/>
          </a:xfrm>
        </p:spPr>
        <p:txBody>
          <a:bodyPr/>
          <a:lstStyle/>
          <a:p>
            <a:r>
              <a:rPr lang="es-ES" dirty="0"/>
              <a:t>04 Regulación Vigente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300E3F-2B78-4F23-85FE-B892CD899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16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5743F7C-A62F-4170-9FF4-9BE9B464C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"/>
          <a:stretch/>
        </p:blipFill>
        <p:spPr>
          <a:xfrm>
            <a:off x="1287377" y="913491"/>
            <a:ext cx="6569243" cy="380067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15F3BFF-33FE-444F-A5DD-4FD931156977}"/>
              </a:ext>
            </a:extLst>
          </p:cNvPr>
          <p:cNvSpPr txBox="1">
            <a:spLocks/>
          </p:cNvSpPr>
          <p:nvPr/>
        </p:nvSpPr>
        <p:spPr>
          <a:xfrm>
            <a:off x="3026549" y="429334"/>
            <a:ext cx="3090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000" dirty="0"/>
              <a:t>Resolución A.915 (22)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B822610D-6843-4560-913A-5F2153BCC926}"/>
              </a:ext>
            </a:extLst>
          </p:cNvPr>
          <p:cNvCxnSpPr>
            <a:cxnSpLocks/>
          </p:cNvCxnSpPr>
          <p:nvPr/>
        </p:nvCxnSpPr>
        <p:spPr>
          <a:xfrm>
            <a:off x="3458471" y="855163"/>
            <a:ext cx="265897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BF2612F8-ECCD-4A11-B588-81402734725A}"/>
              </a:ext>
            </a:extLst>
          </p:cNvPr>
          <p:cNvCxnSpPr>
            <a:cxnSpLocks/>
          </p:cNvCxnSpPr>
          <p:nvPr/>
        </p:nvCxnSpPr>
        <p:spPr>
          <a:xfrm>
            <a:off x="3458471" y="425784"/>
            <a:ext cx="265897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10"/>
    </mc:Choice>
    <mc:Fallback xmlns="">
      <p:transition spd="slow" advTm="13401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8;p18">
            <a:extLst>
              <a:ext uri="{FF2B5EF4-FFF2-40B4-BE49-F238E27FC236}">
                <a16:creationId xmlns:a16="http://schemas.microsoft.com/office/drawing/2014/main" xmlns="" id="{799B3D9D-0922-461F-9616-9EDAE5532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150" y="3485685"/>
            <a:ext cx="8521700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05 </a:t>
            </a:r>
            <a:br>
              <a:rPr lang="es-ES" sz="4800" dirty="0"/>
            </a:br>
            <a:r>
              <a:rPr lang="es-ES" sz="4400" dirty="0"/>
              <a:t>REQUISITOS DE INTEGRIDAD</a:t>
            </a:r>
            <a:br>
              <a:rPr lang="es-ES" sz="4400" dirty="0"/>
            </a:br>
            <a:r>
              <a:rPr lang="es-ES" sz="4400" dirty="0"/>
              <a:t>VS</a:t>
            </a:r>
            <a:br>
              <a:rPr lang="es-ES" sz="4400" dirty="0"/>
            </a:br>
            <a:r>
              <a:rPr lang="es-ES" sz="4400" dirty="0"/>
              <a:t>EGNOS V3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379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B5365E-4CD6-4F73-886B-D1E19963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9836" y="866734"/>
            <a:ext cx="3695080" cy="481200"/>
          </a:xfrm>
        </p:spPr>
        <p:txBody>
          <a:bodyPr/>
          <a:lstStyle/>
          <a:p>
            <a:r>
              <a:rPr lang="es-ES" sz="2000" dirty="0"/>
              <a:t>Prestaciones de EGNOS V3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8EDD8DB-309E-48C1-B539-B51FCE69BFD7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7252646" y="312498"/>
            <a:ext cx="1269936" cy="481200"/>
          </a:xfrm>
        </p:spPr>
        <p:txBody>
          <a:bodyPr/>
          <a:lstStyle/>
          <a:p>
            <a:r>
              <a:rPr lang="es-ES" dirty="0"/>
              <a:t>05 Requisitos Integridad VS EGNOS V3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0DA9D04-70A3-40F3-A89B-045265DD37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18</a:t>
            </a:fld>
            <a:endParaRPr lang="es-ES"/>
          </a:p>
        </p:txBody>
      </p:sp>
      <p:sp>
        <p:nvSpPr>
          <p:cNvPr id="8" name="Google Shape;149;p18">
            <a:extLst>
              <a:ext uri="{FF2B5EF4-FFF2-40B4-BE49-F238E27FC236}">
                <a16:creationId xmlns:a16="http://schemas.microsoft.com/office/drawing/2014/main" xmlns="" id="{C1B81872-BADE-447A-835E-1256BA169E13}"/>
              </a:ext>
            </a:extLst>
          </p:cNvPr>
          <p:cNvSpPr txBox="1">
            <a:spLocks/>
          </p:cNvSpPr>
          <p:nvPr/>
        </p:nvSpPr>
        <p:spPr>
          <a:xfrm>
            <a:off x="4824098" y="1235088"/>
            <a:ext cx="4447988" cy="133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Servicios más </a:t>
            </a:r>
            <a:r>
              <a:rPr lang="es-ES" sz="1400" b="1" dirty="0"/>
              <a:t>robustos</a:t>
            </a:r>
            <a:r>
              <a:rPr lang="es-ES" sz="1400" dirty="0"/>
              <a:t> y </a:t>
            </a:r>
            <a:r>
              <a:rPr lang="es-ES" sz="1400" b="1" dirty="0"/>
              <a:t>precisos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Incluye una segunda frecuencia (L5) para GPS Y Galileo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Definición de un nuevo servicio </a:t>
            </a:r>
            <a:r>
              <a:rPr lang="es-ES" sz="1400" dirty="0" err="1"/>
              <a:t>SoL</a:t>
            </a:r>
            <a:r>
              <a:rPr lang="es-ES" sz="1400" dirty="0"/>
              <a:t> Marítimo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Se mantiene la retrocompatibilidad con usuarios que empleen L1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Correcciones más precisas en errores ionosféricos y de reloj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BF11FC2-7705-4EFA-9946-14D1F79B4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84" y="833507"/>
            <a:ext cx="4290752" cy="3450115"/>
          </a:xfrm>
          <a:prstGeom prst="rect">
            <a:avLst/>
          </a:prstGeom>
        </p:spPr>
      </p:pic>
      <p:sp>
        <p:nvSpPr>
          <p:cNvPr id="14" name="Google Shape;149;p18">
            <a:extLst>
              <a:ext uri="{FF2B5EF4-FFF2-40B4-BE49-F238E27FC236}">
                <a16:creationId xmlns:a16="http://schemas.microsoft.com/office/drawing/2014/main" xmlns="" id="{F82A936F-4E55-4335-9729-D4EB88369443}"/>
              </a:ext>
            </a:extLst>
          </p:cNvPr>
          <p:cNvSpPr txBox="1">
            <a:spLocks/>
          </p:cNvSpPr>
          <p:nvPr/>
        </p:nvSpPr>
        <p:spPr>
          <a:xfrm>
            <a:off x="4824098" y="2940104"/>
            <a:ext cx="4447988" cy="133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Servicio más crítico – entrada y aproximación a puertos / aguas costeras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Navegación en puertos – todavía no se contempla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S" sz="1400" dirty="0"/>
              <a:t>Aumento de la zona de cobertura</a:t>
            </a:r>
          </a:p>
        </p:txBody>
      </p:sp>
    </p:spTree>
    <p:extLst>
      <p:ext uri="{BB962C8B-B14F-4D97-AF65-F5344CB8AC3E}">
        <p14:creationId xmlns:p14="http://schemas.microsoft.com/office/powerpoint/2010/main" val="16762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74"/>
    </mc:Choice>
    <mc:Fallback xmlns="">
      <p:transition spd="slow" advTm="11927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8C69F117-B8C9-4166-86C9-6ABAABE98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4884" y="130240"/>
            <a:ext cx="1265459" cy="481200"/>
          </a:xfrm>
        </p:spPr>
        <p:txBody>
          <a:bodyPr/>
          <a:lstStyle/>
          <a:p>
            <a:r>
              <a:rPr lang="es-ES" dirty="0"/>
              <a:t>05 Requisitos Integridad VS EGNOS V3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300E3F-2B78-4F23-85FE-B892CD899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19</a:t>
            </a:fld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FEBDB880-8C41-4502-939B-CD79F547ACC8}"/>
              </a:ext>
            </a:extLst>
          </p:cNvPr>
          <p:cNvSpPr txBox="1">
            <a:spLocks/>
          </p:cNvSpPr>
          <p:nvPr/>
        </p:nvSpPr>
        <p:spPr>
          <a:xfrm>
            <a:off x="2315352" y="370839"/>
            <a:ext cx="3090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000" dirty="0"/>
              <a:t>Aguas Oceánicas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F384056C-2CF3-4353-9A49-DA387B3756A4}"/>
              </a:ext>
            </a:extLst>
          </p:cNvPr>
          <p:cNvCxnSpPr>
            <a:cxnSpLocks/>
          </p:cNvCxnSpPr>
          <p:nvPr/>
        </p:nvCxnSpPr>
        <p:spPr>
          <a:xfrm>
            <a:off x="3094074" y="831397"/>
            <a:ext cx="231217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6A81A23C-D8B8-4A8F-A2CD-760393023EA1}"/>
              </a:ext>
            </a:extLst>
          </p:cNvPr>
          <p:cNvCxnSpPr>
            <a:cxnSpLocks/>
          </p:cNvCxnSpPr>
          <p:nvPr/>
        </p:nvCxnSpPr>
        <p:spPr>
          <a:xfrm>
            <a:off x="3094074" y="370839"/>
            <a:ext cx="231217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4DFD3FD-EEB9-4AC2-AF38-15138698F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"/>
          <a:stretch/>
        </p:blipFill>
        <p:spPr>
          <a:xfrm>
            <a:off x="1055060" y="1085849"/>
            <a:ext cx="6305550" cy="36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60"/>
    </mc:Choice>
    <mc:Fallback xmlns="">
      <p:transition spd="slow" advTm="11056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 idx="6"/>
          </p:nvPr>
        </p:nvSpPr>
        <p:spPr>
          <a:xfrm>
            <a:off x="4947757" y="83881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Performance GNSS</a:t>
            </a:r>
            <a:endParaRPr dirty="0"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7"/>
          </p:nvPr>
        </p:nvSpPr>
        <p:spPr>
          <a:xfrm>
            <a:off x="4657119" y="1293834"/>
            <a:ext cx="2244199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Integridad – Precisión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Disponibilidad - Continuidad</a:t>
            </a:r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 idx="8"/>
          </p:nvPr>
        </p:nvSpPr>
        <p:spPr>
          <a:xfrm>
            <a:off x="5303585" y="518858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 idx="15"/>
          </p:nvPr>
        </p:nvSpPr>
        <p:spPr>
          <a:xfrm>
            <a:off x="7334114" y="-8066"/>
            <a:ext cx="11022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Tabla</a:t>
            </a:r>
            <a:r>
              <a:rPr lang="es" dirty="0"/>
              <a:t> de Contenido</a:t>
            </a:r>
            <a:endParaRPr sz="3600" dirty="0"/>
          </a:p>
        </p:txBody>
      </p:sp>
      <p:sp>
        <p:nvSpPr>
          <p:cNvPr id="132" name="Google Shape;132;p17"/>
          <p:cNvSpPr txBox="1">
            <a:spLocks noGrp="1"/>
          </p:cNvSpPr>
          <p:nvPr>
            <p:ph type="ctrTitle"/>
          </p:nvPr>
        </p:nvSpPr>
        <p:spPr>
          <a:xfrm>
            <a:off x="795584" y="8774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Introducción</a:t>
            </a:r>
            <a:endParaRPr dirty="0"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1"/>
          </p:nvPr>
        </p:nvSpPr>
        <p:spPr>
          <a:xfrm>
            <a:off x="431041" y="132081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Contexto y Justificación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Objetivos</a:t>
            </a:r>
            <a:endParaRPr sz="1200" b="1" dirty="0"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2"/>
          </p:nvPr>
        </p:nvSpPr>
        <p:spPr>
          <a:xfrm>
            <a:off x="911529" y="52347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135" name="Google Shape;135;p17"/>
          <p:cNvSpPr txBox="1">
            <a:spLocks noGrp="1"/>
          </p:cNvSpPr>
          <p:nvPr>
            <p:ph type="ctrTitle" idx="3"/>
          </p:nvPr>
        </p:nvSpPr>
        <p:spPr>
          <a:xfrm>
            <a:off x="2914994" y="84830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Sistemas SBAS</a:t>
            </a:r>
            <a:endParaRPr dirty="0"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4"/>
          </p:nvPr>
        </p:nvSpPr>
        <p:spPr>
          <a:xfrm>
            <a:off x="2545848" y="1306297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Estado del Arte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/>
              <a:t>Sistema EGNOS</a:t>
            </a:r>
            <a:endParaRPr sz="1200" b="1" dirty="0"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 idx="5"/>
          </p:nvPr>
        </p:nvSpPr>
        <p:spPr>
          <a:xfrm>
            <a:off x="3059386" y="515762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138" name="Google Shape;138;p17"/>
          <p:cNvSpPr txBox="1">
            <a:spLocks noGrp="1"/>
          </p:cNvSpPr>
          <p:nvPr>
            <p:ph type="ctrTitle" idx="9"/>
          </p:nvPr>
        </p:nvSpPr>
        <p:spPr>
          <a:xfrm>
            <a:off x="472752" y="372673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Regulación Vigente</a:t>
            </a:r>
            <a:endParaRPr dirty="0"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13"/>
          </p:nvPr>
        </p:nvSpPr>
        <p:spPr>
          <a:xfrm>
            <a:off x="315373" y="422699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/>
              <a:t>Res. A.1046 (27)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/>
              <a:t>Res. A.915 (22)</a:t>
            </a:r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 idx="14"/>
          </p:nvPr>
        </p:nvSpPr>
        <p:spPr>
          <a:xfrm>
            <a:off x="875247" y="3437838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</a:t>
            </a:fld>
            <a:endParaRPr dirty="0"/>
          </a:p>
        </p:txBody>
      </p:sp>
      <p:sp>
        <p:nvSpPr>
          <p:cNvPr id="18" name="Google Shape;140;p17"/>
          <p:cNvSpPr txBox="1">
            <a:spLocks/>
          </p:cNvSpPr>
          <p:nvPr/>
        </p:nvSpPr>
        <p:spPr>
          <a:xfrm>
            <a:off x="3022208" y="3441481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dirty="0"/>
              <a:t>05</a:t>
            </a:r>
          </a:p>
        </p:txBody>
      </p:sp>
      <p:sp>
        <p:nvSpPr>
          <p:cNvPr id="19" name="Google Shape;140;p17"/>
          <p:cNvSpPr txBox="1">
            <a:spLocks/>
          </p:cNvSpPr>
          <p:nvPr/>
        </p:nvSpPr>
        <p:spPr>
          <a:xfrm>
            <a:off x="5303585" y="3437838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Josefin Sans"/>
              <a:buNone/>
              <a:defRPr sz="48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dirty="0"/>
              <a:t>06</a:t>
            </a:r>
          </a:p>
        </p:txBody>
      </p:sp>
      <p:sp>
        <p:nvSpPr>
          <p:cNvPr id="20" name="Google Shape;138;p17"/>
          <p:cNvSpPr txBox="1">
            <a:spLocks/>
          </p:cNvSpPr>
          <p:nvPr/>
        </p:nvSpPr>
        <p:spPr>
          <a:xfrm>
            <a:off x="2185300" y="3841785"/>
            <a:ext cx="254564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ES" dirty="0"/>
              <a:t>Requisitos Integridad vs EGNOS V3</a:t>
            </a:r>
          </a:p>
        </p:txBody>
      </p:sp>
      <p:sp>
        <p:nvSpPr>
          <p:cNvPr id="21" name="Google Shape;138;p17"/>
          <p:cNvSpPr txBox="1">
            <a:spLocks/>
          </p:cNvSpPr>
          <p:nvPr/>
        </p:nvSpPr>
        <p:spPr>
          <a:xfrm>
            <a:off x="5204595" y="3686902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7775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297775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dirty="0"/>
              <a:t>Conclusiones</a:t>
            </a:r>
          </a:p>
        </p:txBody>
      </p:sp>
      <p:sp>
        <p:nvSpPr>
          <p:cNvPr id="22" name="Google Shape;139;p17"/>
          <p:cNvSpPr txBox="1">
            <a:spLocks/>
          </p:cNvSpPr>
          <p:nvPr/>
        </p:nvSpPr>
        <p:spPr>
          <a:xfrm>
            <a:off x="2411186" y="4227097"/>
            <a:ext cx="2185092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 algn="ctr"/>
            <a:r>
              <a:rPr lang="es-ES" sz="1200" b="1" dirty="0"/>
              <a:t>Prestaciones EGNOS V3</a:t>
            </a:r>
          </a:p>
          <a:p>
            <a:pPr marL="0" indent="0" algn="ctr"/>
            <a:r>
              <a:rPr lang="es-ES" sz="1200" b="1" dirty="0"/>
              <a:t>Comparativa de Requisitos</a:t>
            </a:r>
          </a:p>
          <a:p>
            <a:pPr marL="0" indent="0" algn="ctr"/>
            <a:r>
              <a:rPr lang="es-ES" sz="1200" b="1" dirty="0"/>
              <a:t>Adecuación de Regulaciones</a:t>
            </a:r>
          </a:p>
          <a:p>
            <a:pPr marL="0" indent="0" algn="ctr"/>
            <a:r>
              <a:rPr lang="es-ES" sz="1200" b="1" dirty="0"/>
              <a:t>Futuros Receptores</a:t>
            </a:r>
          </a:p>
          <a:p>
            <a:pPr marL="0" indent="0"/>
            <a:endParaRPr lang="en-US" dirty="0"/>
          </a:p>
        </p:txBody>
      </p:sp>
      <p:sp>
        <p:nvSpPr>
          <p:cNvPr id="23" name="Google Shape;139;p17"/>
          <p:cNvSpPr txBox="1">
            <a:spLocks/>
          </p:cNvSpPr>
          <p:nvPr/>
        </p:nvSpPr>
        <p:spPr>
          <a:xfrm>
            <a:off x="4825968" y="4140995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0" indent="0" algn="ctr"/>
            <a:r>
              <a:rPr lang="es-ES" sz="1200" b="1" dirty="0"/>
              <a:t>Conclusiones</a:t>
            </a:r>
          </a:p>
          <a:p>
            <a:pPr marL="0" indent="0" algn="ctr"/>
            <a:r>
              <a:rPr lang="es-ES" sz="1200" b="1" dirty="0"/>
              <a:t>Líneas Futuras</a:t>
            </a:r>
          </a:p>
          <a:p>
            <a:pPr marL="0" indent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55"/>
    </mc:Choice>
    <mc:Fallback xmlns="">
      <p:transition spd="slow" advTm="9195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8C69F117-B8C9-4166-86C9-6ABAABE98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4884" y="130240"/>
            <a:ext cx="1265459" cy="481200"/>
          </a:xfrm>
        </p:spPr>
        <p:txBody>
          <a:bodyPr/>
          <a:lstStyle/>
          <a:p>
            <a:r>
              <a:rPr lang="es-ES" dirty="0"/>
              <a:t>05 Requisitos Integridad VS EGNOS V3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300E3F-2B78-4F23-85FE-B892CD899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20</a:t>
            </a:fld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FEBDB880-8C41-4502-939B-CD79F547ACC8}"/>
              </a:ext>
            </a:extLst>
          </p:cNvPr>
          <p:cNvSpPr txBox="1">
            <a:spLocks/>
          </p:cNvSpPr>
          <p:nvPr/>
        </p:nvSpPr>
        <p:spPr>
          <a:xfrm>
            <a:off x="1696203" y="611440"/>
            <a:ext cx="5023263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ES" sz="2000" dirty="0"/>
              <a:t>Aproximaciones y Entrada a Puertos Aguas Costeras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F384056C-2CF3-4353-9A49-DA387B3756A4}"/>
              </a:ext>
            </a:extLst>
          </p:cNvPr>
          <p:cNvCxnSpPr>
            <a:cxnSpLocks/>
          </p:cNvCxnSpPr>
          <p:nvPr/>
        </p:nvCxnSpPr>
        <p:spPr>
          <a:xfrm>
            <a:off x="2030819" y="990886"/>
            <a:ext cx="433808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6A81A23C-D8B8-4A8F-A2CD-760393023EA1}"/>
              </a:ext>
            </a:extLst>
          </p:cNvPr>
          <p:cNvCxnSpPr>
            <a:cxnSpLocks/>
          </p:cNvCxnSpPr>
          <p:nvPr/>
        </p:nvCxnSpPr>
        <p:spPr>
          <a:xfrm>
            <a:off x="2030819" y="370840"/>
            <a:ext cx="433808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4EF0D2F-1F81-41E9-ABE5-CBE58243C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"/>
          <a:stretch/>
        </p:blipFill>
        <p:spPr>
          <a:xfrm>
            <a:off x="1032797" y="1100212"/>
            <a:ext cx="6334125" cy="7639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C1ED33C-C79D-42AE-B688-137367E9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96" y="1822011"/>
            <a:ext cx="63341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9"/>
    </mc:Choice>
    <mc:Fallback xmlns="">
      <p:transition spd="slow" advTm="6014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8C69F117-B8C9-4166-86C9-6ABAABE98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4884" y="130240"/>
            <a:ext cx="1265459" cy="481200"/>
          </a:xfrm>
        </p:spPr>
        <p:txBody>
          <a:bodyPr/>
          <a:lstStyle/>
          <a:p>
            <a:r>
              <a:rPr lang="es-ES" dirty="0"/>
              <a:t>05 Requisitos Integridad VS EGNOS V3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300E3F-2B78-4F23-85FE-B892CD899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21</a:t>
            </a:fld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FEBDB880-8C41-4502-939B-CD79F547ACC8}"/>
              </a:ext>
            </a:extLst>
          </p:cNvPr>
          <p:cNvSpPr txBox="1">
            <a:spLocks/>
          </p:cNvSpPr>
          <p:nvPr/>
        </p:nvSpPr>
        <p:spPr>
          <a:xfrm>
            <a:off x="2649647" y="370839"/>
            <a:ext cx="3090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000" dirty="0"/>
              <a:t>Navegación en Puertos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F384056C-2CF3-4353-9A49-DA387B3756A4}"/>
              </a:ext>
            </a:extLst>
          </p:cNvPr>
          <p:cNvCxnSpPr>
            <a:cxnSpLocks/>
          </p:cNvCxnSpPr>
          <p:nvPr/>
        </p:nvCxnSpPr>
        <p:spPr>
          <a:xfrm>
            <a:off x="2796363" y="852039"/>
            <a:ext cx="281762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6A81A23C-D8B8-4A8F-A2CD-760393023EA1}"/>
              </a:ext>
            </a:extLst>
          </p:cNvPr>
          <p:cNvCxnSpPr>
            <a:cxnSpLocks/>
          </p:cNvCxnSpPr>
          <p:nvPr/>
        </p:nvCxnSpPr>
        <p:spPr>
          <a:xfrm>
            <a:off x="2796363" y="370839"/>
            <a:ext cx="281762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7418056-0A13-4387-ADA2-E23FF58FC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5" b="-1"/>
          <a:stretch/>
        </p:blipFill>
        <p:spPr>
          <a:xfrm>
            <a:off x="1032797" y="1117600"/>
            <a:ext cx="6334125" cy="7465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269452B-4DA4-4F0B-9B2D-F71FD913F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97" y="1852203"/>
            <a:ext cx="6324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4"/>
    </mc:Choice>
    <mc:Fallback xmlns="">
      <p:transition spd="slow" advTm="6097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B5365E-4CD6-4F73-886B-D1E19963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735" y="783320"/>
            <a:ext cx="3514411" cy="481200"/>
          </a:xfrm>
        </p:spPr>
        <p:txBody>
          <a:bodyPr/>
          <a:lstStyle/>
          <a:p>
            <a:pPr algn="ctr"/>
            <a:r>
              <a:rPr lang="es-ES" sz="1800" dirty="0"/>
              <a:t>Adecuación Y Líneas Futuras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E7EE1A5-748E-4383-89B9-FD297718B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0462" y="1206691"/>
            <a:ext cx="3734961" cy="3120062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Necesidad de consolidar requisitos actuales y adaptarlos a necesidades presentes y futuras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Necesidad de regular la monitorización del rendimiento de integridad durante la navegación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Normalizar procesos de avisos y alarmas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8EDD8DB-309E-48C1-B539-B51FCE69BFD7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7252646" y="306778"/>
            <a:ext cx="1269936" cy="481200"/>
          </a:xfrm>
        </p:spPr>
        <p:txBody>
          <a:bodyPr/>
          <a:lstStyle/>
          <a:p>
            <a:r>
              <a:rPr lang="es-ES" dirty="0"/>
              <a:t>05 Requisitos Integridad VS EGNOS V3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0DA9D04-70A3-40F3-A89B-045265DD37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22</a:t>
            </a:fld>
            <a:endParaRPr lang="es-ES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C8233B6-E8C6-4C5D-B3DC-86179E0935B6}"/>
              </a:ext>
            </a:extLst>
          </p:cNvPr>
          <p:cNvCxnSpPr/>
          <p:nvPr/>
        </p:nvCxnSpPr>
        <p:spPr>
          <a:xfrm>
            <a:off x="5227836" y="2571750"/>
            <a:ext cx="30909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B8E13B5-3B83-4673-BF8C-9E176C30F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67" y="1786270"/>
            <a:ext cx="4562160" cy="16950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FD29291-6236-425A-9BE4-0C10739FFEE1}"/>
              </a:ext>
            </a:extLst>
          </p:cNvPr>
          <p:cNvSpPr txBox="1">
            <a:spLocks/>
          </p:cNvSpPr>
          <p:nvPr/>
        </p:nvSpPr>
        <p:spPr>
          <a:xfrm>
            <a:off x="5008171" y="2571118"/>
            <a:ext cx="3514411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ES" sz="1800" dirty="0"/>
              <a:t>Futuros Receptores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A2514306-C082-469A-B896-25FEF53679D9}"/>
              </a:ext>
            </a:extLst>
          </p:cNvPr>
          <p:cNvSpPr txBox="1">
            <a:spLocks/>
          </p:cNvSpPr>
          <p:nvPr/>
        </p:nvSpPr>
        <p:spPr>
          <a:xfrm>
            <a:off x="4930461" y="3007006"/>
            <a:ext cx="3734961" cy="312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Definir de forma clara el uso de los correspondientes MT (</a:t>
            </a:r>
            <a:r>
              <a:rPr lang="es-ES" dirty="0" err="1"/>
              <a:t>Message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) transmitidos por EGNOS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Capacidad de aplicar correcciones troposféricas para corregir errores asociados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Necesidad de pruebas en escenarios operativos marítimos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s-ES" dirty="0"/>
              <a:t>Capacidad de funcionamiento simultáneo con los actuales sistemas – DGNSS / SBAS-EGNOS</a:t>
            </a:r>
          </a:p>
        </p:txBody>
      </p:sp>
    </p:spTree>
    <p:extLst>
      <p:ext uri="{BB962C8B-B14F-4D97-AF65-F5344CB8AC3E}">
        <p14:creationId xmlns:p14="http://schemas.microsoft.com/office/powerpoint/2010/main" val="33559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80"/>
    </mc:Choice>
    <mc:Fallback xmlns="">
      <p:transition spd="slow" advTm="20038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8;p18">
            <a:extLst>
              <a:ext uri="{FF2B5EF4-FFF2-40B4-BE49-F238E27FC236}">
                <a16:creationId xmlns:a16="http://schemas.microsoft.com/office/drawing/2014/main" xmlns="" id="{799B3D9D-0922-461F-9616-9EDAE5532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77431" y="2571750"/>
            <a:ext cx="5389137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06 </a:t>
            </a:r>
            <a:br>
              <a:rPr lang="es-ES" sz="4800" dirty="0"/>
            </a:br>
            <a:r>
              <a:rPr lang="es-ES" sz="4800" dirty="0"/>
              <a:t>CONCLUSIONES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364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"/>
    </mc:Choice>
    <mc:Fallback xmlns="">
      <p:transition spd="slow" advTm="513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"/>
          <p:cNvSpPr/>
          <p:nvPr/>
        </p:nvSpPr>
        <p:spPr>
          <a:xfrm>
            <a:off x="4825175" y="3001300"/>
            <a:ext cx="3728700" cy="11664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491"/>
              </a:solidFill>
            </a:endParaRPr>
          </a:p>
        </p:txBody>
      </p:sp>
      <p:sp>
        <p:nvSpPr>
          <p:cNvPr id="358" name="Google Shape;358;p25"/>
          <p:cNvSpPr/>
          <p:nvPr/>
        </p:nvSpPr>
        <p:spPr>
          <a:xfrm>
            <a:off x="4819476" y="1626400"/>
            <a:ext cx="1803000" cy="11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"/>
          <p:cNvSpPr/>
          <p:nvPr/>
        </p:nvSpPr>
        <p:spPr>
          <a:xfrm>
            <a:off x="6763172" y="1622665"/>
            <a:ext cx="1803000" cy="116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25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24</a:t>
            </a:fld>
            <a:endParaRPr/>
          </a:p>
        </p:txBody>
      </p:sp>
      <p:sp>
        <p:nvSpPr>
          <p:cNvPr id="371" name="Google Shape;371;p25"/>
          <p:cNvSpPr txBox="1">
            <a:spLocks noGrp="1"/>
          </p:cNvSpPr>
          <p:nvPr>
            <p:ph type="ctrTitle"/>
          </p:nvPr>
        </p:nvSpPr>
        <p:spPr>
          <a:xfrm>
            <a:off x="7060421" y="-118810"/>
            <a:ext cx="1479646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06 Conclusiones</a:t>
            </a:r>
            <a:endParaRPr dirty="0"/>
          </a:p>
        </p:txBody>
      </p:sp>
      <p:sp>
        <p:nvSpPr>
          <p:cNvPr id="21" name="Google Shape;358;p25">
            <a:extLst>
              <a:ext uri="{FF2B5EF4-FFF2-40B4-BE49-F238E27FC236}">
                <a16:creationId xmlns:a16="http://schemas.microsoft.com/office/drawing/2014/main" xmlns="" id="{E3744EE5-4B09-4345-9514-06B42CB23C5C}"/>
              </a:ext>
            </a:extLst>
          </p:cNvPr>
          <p:cNvSpPr/>
          <p:nvPr/>
        </p:nvSpPr>
        <p:spPr>
          <a:xfrm>
            <a:off x="644287" y="1622665"/>
            <a:ext cx="1803000" cy="11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64;p25">
            <a:extLst>
              <a:ext uri="{FF2B5EF4-FFF2-40B4-BE49-F238E27FC236}">
                <a16:creationId xmlns:a16="http://schemas.microsoft.com/office/drawing/2014/main" xmlns="" id="{44A4EA97-C314-4884-A262-061DAFADD081}"/>
              </a:ext>
            </a:extLst>
          </p:cNvPr>
          <p:cNvSpPr/>
          <p:nvPr/>
        </p:nvSpPr>
        <p:spPr>
          <a:xfrm>
            <a:off x="2576886" y="1622665"/>
            <a:ext cx="1803000" cy="116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353;p25">
            <a:extLst>
              <a:ext uri="{FF2B5EF4-FFF2-40B4-BE49-F238E27FC236}">
                <a16:creationId xmlns:a16="http://schemas.microsoft.com/office/drawing/2014/main" xmlns="" id="{123A9931-80EE-49FB-BD0F-D1D309C21643}"/>
              </a:ext>
            </a:extLst>
          </p:cNvPr>
          <p:cNvSpPr/>
          <p:nvPr/>
        </p:nvSpPr>
        <p:spPr>
          <a:xfrm>
            <a:off x="712144" y="3023871"/>
            <a:ext cx="3728700" cy="11664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491"/>
              </a:solidFill>
            </a:endParaRPr>
          </a:p>
        </p:txBody>
      </p:sp>
      <p:sp>
        <p:nvSpPr>
          <p:cNvPr id="24" name="Google Shape;148;p18">
            <a:extLst>
              <a:ext uri="{FF2B5EF4-FFF2-40B4-BE49-F238E27FC236}">
                <a16:creationId xmlns:a16="http://schemas.microsoft.com/office/drawing/2014/main" xmlns="" id="{CF1CE63D-1918-4BFA-93D6-9D0CC90CED9D}"/>
              </a:ext>
            </a:extLst>
          </p:cNvPr>
          <p:cNvSpPr txBox="1">
            <a:spLocks/>
          </p:cNvSpPr>
          <p:nvPr/>
        </p:nvSpPr>
        <p:spPr>
          <a:xfrm>
            <a:off x="3343440" y="522338"/>
            <a:ext cx="2457119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800" dirty="0"/>
              <a:t>Conclusiones</a:t>
            </a:r>
            <a:endParaRPr lang="es-ES" sz="2400" dirty="0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CFDD8FBF-09ED-4B8E-84A9-CE6A3B375A5D}"/>
              </a:ext>
            </a:extLst>
          </p:cNvPr>
          <p:cNvCxnSpPr>
            <a:cxnSpLocks/>
          </p:cNvCxnSpPr>
          <p:nvPr/>
        </p:nvCxnSpPr>
        <p:spPr>
          <a:xfrm>
            <a:off x="3478385" y="1097851"/>
            <a:ext cx="227687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2BD92EAB-442B-449F-B25C-31B4D6E53433}"/>
              </a:ext>
            </a:extLst>
          </p:cNvPr>
          <p:cNvCxnSpPr>
            <a:cxnSpLocks/>
          </p:cNvCxnSpPr>
          <p:nvPr/>
        </p:nvCxnSpPr>
        <p:spPr>
          <a:xfrm>
            <a:off x="3478386" y="495742"/>
            <a:ext cx="227687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Google Shape;362;p25">
            <a:extLst>
              <a:ext uri="{FF2B5EF4-FFF2-40B4-BE49-F238E27FC236}">
                <a16:creationId xmlns:a16="http://schemas.microsoft.com/office/drawing/2014/main" xmlns="" id="{670D0303-E620-44B1-B794-953980989131}"/>
              </a:ext>
            </a:extLst>
          </p:cNvPr>
          <p:cNvSpPr txBox="1"/>
          <p:nvPr/>
        </p:nvSpPr>
        <p:spPr>
          <a:xfrm>
            <a:off x="712144" y="1652462"/>
            <a:ext cx="1667285" cy="10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01. </a:t>
            </a:r>
            <a:r>
              <a:rPr lang="es-E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Revisado el estado del arte de los sistemas SBAS.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Presentado su modelo matemático para resolver errores de reloj y atmosféricos.</a:t>
            </a:r>
            <a:endParaRPr sz="1200" dirty="0">
              <a:solidFill>
                <a:schemeClr val="accent3">
                  <a:lumMod val="40000"/>
                  <a:lumOff val="60000"/>
                </a:schemeClr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sp>
        <p:nvSpPr>
          <p:cNvPr id="33" name="Google Shape;362;p25">
            <a:extLst>
              <a:ext uri="{FF2B5EF4-FFF2-40B4-BE49-F238E27FC236}">
                <a16:creationId xmlns:a16="http://schemas.microsoft.com/office/drawing/2014/main" xmlns="" id="{D1A850B9-C0BC-42FC-A994-A56A5AEBE2F8}"/>
              </a:ext>
            </a:extLst>
          </p:cNvPr>
          <p:cNvSpPr txBox="1"/>
          <p:nvPr/>
        </p:nvSpPr>
        <p:spPr>
          <a:xfrm>
            <a:off x="2644742" y="1652462"/>
            <a:ext cx="1667285" cy="10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02. </a:t>
            </a:r>
            <a:r>
              <a:rPr lang="es-E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Estudio detallado del sistema EGNOS y de su arquitectura a nivel de sistema.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</a:t>
            </a:r>
            <a:endParaRPr lang="es-ES" sz="1200" dirty="0">
              <a:solidFill>
                <a:schemeClr val="accent3">
                  <a:lumMod val="40000"/>
                  <a:lumOff val="60000"/>
                </a:schemeClr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sp>
        <p:nvSpPr>
          <p:cNvPr id="34" name="Google Shape;362;p25">
            <a:extLst>
              <a:ext uri="{FF2B5EF4-FFF2-40B4-BE49-F238E27FC236}">
                <a16:creationId xmlns:a16="http://schemas.microsoft.com/office/drawing/2014/main" xmlns="" id="{413D4F34-CE83-4C41-807F-3D3FF3175160}"/>
              </a:ext>
            </a:extLst>
          </p:cNvPr>
          <p:cNvSpPr txBox="1"/>
          <p:nvPr/>
        </p:nvSpPr>
        <p:spPr>
          <a:xfrm>
            <a:off x="4887333" y="1656877"/>
            <a:ext cx="1667285" cy="10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03. </a:t>
            </a:r>
            <a:r>
              <a:rPr lang="es-E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Definición de parámetros característicos de un sistema SBAS.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Estudio profundo de la integridad y de sus conceptos asociados.</a:t>
            </a:r>
          </a:p>
        </p:txBody>
      </p:sp>
      <p:sp>
        <p:nvSpPr>
          <p:cNvPr id="35" name="Google Shape;362;p25">
            <a:extLst>
              <a:ext uri="{FF2B5EF4-FFF2-40B4-BE49-F238E27FC236}">
                <a16:creationId xmlns:a16="http://schemas.microsoft.com/office/drawing/2014/main" xmlns="" id="{6B2C410E-8234-4CF4-8162-C1AB73DAEF31}"/>
              </a:ext>
            </a:extLst>
          </p:cNvPr>
          <p:cNvSpPr txBox="1"/>
          <p:nvPr/>
        </p:nvSpPr>
        <p:spPr>
          <a:xfrm>
            <a:off x="6832428" y="1622665"/>
            <a:ext cx="1667285" cy="10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04</a:t>
            </a:r>
            <a:r>
              <a:rPr lang="es-E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. </a:t>
            </a:r>
            <a:r>
              <a:rPr lang="es-E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Necesidad de actualizar y revisar la legislación vigente actual en materia de integridad para el sector marítimo.</a:t>
            </a:r>
          </a:p>
        </p:txBody>
      </p:sp>
      <p:sp>
        <p:nvSpPr>
          <p:cNvPr id="36" name="Google Shape;362;p25">
            <a:extLst>
              <a:ext uri="{FF2B5EF4-FFF2-40B4-BE49-F238E27FC236}">
                <a16:creationId xmlns:a16="http://schemas.microsoft.com/office/drawing/2014/main" xmlns="" id="{0E903D37-6031-4ADE-B465-7A8F72B659F6}"/>
              </a:ext>
            </a:extLst>
          </p:cNvPr>
          <p:cNvSpPr txBox="1"/>
          <p:nvPr/>
        </p:nvSpPr>
        <p:spPr>
          <a:xfrm>
            <a:off x="736277" y="3036197"/>
            <a:ext cx="1698609" cy="10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05. </a:t>
            </a:r>
            <a:r>
              <a:rPr lang="es-ES" sz="1200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Se han revisado las prestaciones del futuro EGNOS V3 y comparado con los requisitos vigentes de integridad</a:t>
            </a:r>
            <a:endParaRPr sz="1200" dirty="0">
              <a:solidFill>
                <a:schemeClr val="bg1"/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grpSp>
        <p:nvGrpSpPr>
          <p:cNvPr id="37" name="Google Shape;4241;p35">
            <a:extLst>
              <a:ext uri="{FF2B5EF4-FFF2-40B4-BE49-F238E27FC236}">
                <a16:creationId xmlns:a16="http://schemas.microsoft.com/office/drawing/2014/main" xmlns="" id="{4EFA3ECB-82E4-4C39-805C-A74FC7629739}"/>
              </a:ext>
            </a:extLst>
          </p:cNvPr>
          <p:cNvGrpSpPr/>
          <p:nvPr/>
        </p:nvGrpSpPr>
        <p:grpSpPr>
          <a:xfrm>
            <a:off x="2458594" y="3036197"/>
            <a:ext cx="231303" cy="231303"/>
            <a:chOff x="1487200" y="4993750"/>
            <a:chExt cx="483125" cy="483125"/>
          </a:xfrm>
        </p:grpSpPr>
        <p:sp>
          <p:nvSpPr>
            <p:cNvPr id="38" name="Google Shape;4242;p35">
              <a:extLst>
                <a:ext uri="{FF2B5EF4-FFF2-40B4-BE49-F238E27FC236}">
                  <a16:creationId xmlns:a16="http://schemas.microsoft.com/office/drawing/2014/main" xmlns="" id="{D616320B-2DC9-4680-84D4-A782280258F7}"/>
                </a:ext>
              </a:extLst>
            </p:cNvPr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bg1"/>
                </a:solidFill>
              </a:endParaRPr>
            </a:p>
          </p:txBody>
        </p:sp>
        <p:sp>
          <p:nvSpPr>
            <p:cNvPr id="39" name="Google Shape;4243;p35">
              <a:extLst>
                <a:ext uri="{FF2B5EF4-FFF2-40B4-BE49-F238E27FC236}">
                  <a16:creationId xmlns:a16="http://schemas.microsoft.com/office/drawing/2014/main" xmlns="" id="{A62AF32F-05BC-4066-A2AB-1436308A7159}"/>
                </a:ext>
              </a:extLst>
            </p:cNvPr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oogle Shape;4244;p35">
            <a:extLst>
              <a:ext uri="{FF2B5EF4-FFF2-40B4-BE49-F238E27FC236}">
                <a16:creationId xmlns:a16="http://schemas.microsoft.com/office/drawing/2014/main" xmlns="" id="{050DA277-125F-47CF-B6C7-6582AA5C7DA4}"/>
              </a:ext>
            </a:extLst>
          </p:cNvPr>
          <p:cNvGrpSpPr/>
          <p:nvPr/>
        </p:nvGrpSpPr>
        <p:grpSpPr>
          <a:xfrm>
            <a:off x="2461789" y="3607071"/>
            <a:ext cx="231303" cy="231303"/>
            <a:chOff x="2081650" y="4993750"/>
            <a:chExt cx="483125" cy="483125"/>
          </a:xfrm>
        </p:grpSpPr>
        <p:sp>
          <p:nvSpPr>
            <p:cNvPr id="41" name="Google Shape;4245;p35">
              <a:extLst>
                <a:ext uri="{FF2B5EF4-FFF2-40B4-BE49-F238E27FC236}">
                  <a16:creationId xmlns:a16="http://schemas.microsoft.com/office/drawing/2014/main" xmlns="" id="{786DD59B-8AB2-4483-8108-84A94A4568DA}"/>
                </a:ext>
              </a:extLst>
            </p:cNvPr>
            <p:cNvSpPr/>
            <p:nvPr/>
          </p:nvSpPr>
          <p:spPr>
            <a:xfrm>
              <a:off x="20816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3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0"/>
                    <a:pt x="11824" y="18193"/>
                    <a:pt x="9663" y="18193"/>
                  </a:cubicBezTo>
                  <a:cubicBezTo>
                    <a:pt x="7501" y="18193"/>
                    <a:pt x="5342" y="17350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1" y="1133"/>
                    <a:pt x="9663" y="1133"/>
                  </a:cubicBezTo>
                  <a:close/>
                  <a:moveTo>
                    <a:pt x="9663" y="1"/>
                  </a:moveTo>
                  <a:cubicBezTo>
                    <a:pt x="7117" y="1"/>
                    <a:pt x="4699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9" y="18310"/>
                    <a:pt x="7117" y="19325"/>
                    <a:pt x="9663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246;p35">
              <a:extLst>
                <a:ext uri="{FF2B5EF4-FFF2-40B4-BE49-F238E27FC236}">
                  <a16:creationId xmlns:a16="http://schemas.microsoft.com/office/drawing/2014/main" xmlns="" id="{6D70E588-41A8-4DDE-8620-4F41929B9FE6}"/>
                </a:ext>
              </a:extLst>
            </p:cNvPr>
            <p:cNvSpPr/>
            <p:nvPr/>
          </p:nvSpPr>
          <p:spPr>
            <a:xfrm>
              <a:off x="2209375" y="5125625"/>
              <a:ext cx="227600" cy="219350"/>
            </a:xfrm>
            <a:custGeom>
              <a:avLst/>
              <a:gdLst/>
              <a:ahLst/>
              <a:cxnLst/>
              <a:rect l="l" t="t" r="r" b="b"/>
              <a:pathLst>
                <a:path w="9104" h="8774" extrusionOk="0">
                  <a:moveTo>
                    <a:pt x="7232" y="1143"/>
                  </a:moveTo>
                  <a:cubicBezTo>
                    <a:pt x="7377" y="1143"/>
                    <a:pt x="7522" y="1198"/>
                    <a:pt x="7633" y="1308"/>
                  </a:cubicBezTo>
                  <a:cubicBezTo>
                    <a:pt x="7851" y="1528"/>
                    <a:pt x="7854" y="1882"/>
                    <a:pt x="7639" y="2102"/>
                  </a:cubicBezTo>
                  <a:lnTo>
                    <a:pt x="5755" y="3986"/>
                  </a:lnTo>
                  <a:cubicBezTo>
                    <a:pt x="5532" y="4210"/>
                    <a:pt x="5532" y="4566"/>
                    <a:pt x="5755" y="4789"/>
                  </a:cubicBezTo>
                  <a:lnTo>
                    <a:pt x="7639" y="6673"/>
                  </a:lnTo>
                  <a:cubicBezTo>
                    <a:pt x="7854" y="6894"/>
                    <a:pt x="7851" y="7247"/>
                    <a:pt x="7633" y="7468"/>
                  </a:cubicBezTo>
                  <a:cubicBezTo>
                    <a:pt x="7522" y="7577"/>
                    <a:pt x="7377" y="7633"/>
                    <a:pt x="7232" y="7633"/>
                  </a:cubicBezTo>
                  <a:cubicBezTo>
                    <a:pt x="7090" y="7633"/>
                    <a:pt x="6948" y="7580"/>
                    <a:pt x="6839" y="7474"/>
                  </a:cubicBezTo>
                  <a:lnTo>
                    <a:pt x="6830" y="7468"/>
                  </a:lnTo>
                  <a:lnTo>
                    <a:pt x="4946" y="5650"/>
                  </a:lnTo>
                  <a:cubicBezTo>
                    <a:pt x="4836" y="5544"/>
                    <a:pt x="4695" y="5491"/>
                    <a:pt x="4554" y="5491"/>
                  </a:cubicBezTo>
                  <a:cubicBezTo>
                    <a:pt x="4412" y="5491"/>
                    <a:pt x="4271" y="5544"/>
                    <a:pt x="4161" y="5650"/>
                  </a:cubicBezTo>
                  <a:lnTo>
                    <a:pt x="2277" y="7468"/>
                  </a:lnTo>
                  <a:lnTo>
                    <a:pt x="2268" y="7474"/>
                  </a:lnTo>
                  <a:cubicBezTo>
                    <a:pt x="2159" y="7580"/>
                    <a:pt x="2017" y="7633"/>
                    <a:pt x="1875" y="7633"/>
                  </a:cubicBezTo>
                  <a:cubicBezTo>
                    <a:pt x="1730" y="7633"/>
                    <a:pt x="1585" y="7577"/>
                    <a:pt x="1474" y="7468"/>
                  </a:cubicBezTo>
                  <a:cubicBezTo>
                    <a:pt x="1256" y="7247"/>
                    <a:pt x="1253" y="6894"/>
                    <a:pt x="1468" y="6673"/>
                  </a:cubicBezTo>
                  <a:lnTo>
                    <a:pt x="3352" y="4789"/>
                  </a:lnTo>
                  <a:cubicBezTo>
                    <a:pt x="3575" y="4566"/>
                    <a:pt x="3575" y="4210"/>
                    <a:pt x="3352" y="3986"/>
                  </a:cubicBezTo>
                  <a:lnTo>
                    <a:pt x="1468" y="2102"/>
                  </a:lnTo>
                  <a:cubicBezTo>
                    <a:pt x="1253" y="1882"/>
                    <a:pt x="1256" y="1528"/>
                    <a:pt x="1474" y="1308"/>
                  </a:cubicBezTo>
                  <a:cubicBezTo>
                    <a:pt x="1585" y="1198"/>
                    <a:pt x="1730" y="1143"/>
                    <a:pt x="1875" y="1143"/>
                  </a:cubicBezTo>
                  <a:cubicBezTo>
                    <a:pt x="2017" y="1143"/>
                    <a:pt x="2159" y="1196"/>
                    <a:pt x="2268" y="1302"/>
                  </a:cubicBezTo>
                  <a:lnTo>
                    <a:pt x="2277" y="1308"/>
                  </a:lnTo>
                  <a:lnTo>
                    <a:pt x="4161" y="3126"/>
                  </a:lnTo>
                  <a:cubicBezTo>
                    <a:pt x="4271" y="3231"/>
                    <a:pt x="4412" y="3284"/>
                    <a:pt x="4554" y="3284"/>
                  </a:cubicBezTo>
                  <a:cubicBezTo>
                    <a:pt x="4695" y="3284"/>
                    <a:pt x="4836" y="3231"/>
                    <a:pt x="4946" y="3126"/>
                  </a:cubicBezTo>
                  <a:lnTo>
                    <a:pt x="6830" y="1308"/>
                  </a:lnTo>
                  <a:lnTo>
                    <a:pt x="6839" y="1302"/>
                  </a:lnTo>
                  <a:cubicBezTo>
                    <a:pt x="6948" y="1196"/>
                    <a:pt x="7090" y="1143"/>
                    <a:pt x="7232" y="1143"/>
                  </a:cubicBezTo>
                  <a:close/>
                  <a:moveTo>
                    <a:pt x="1865" y="0"/>
                  </a:moveTo>
                  <a:cubicBezTo>
                    <a:pt x="1430" y="0"/>
                    <a:pt x="995" y="166"/>
                    <a:pt x="664" y="499"/>
                  </a:cubicBezTo>
                  <a:cubicBezTo>
                    <a:pt x="0" y="1163"/>
                    <a:pt x="3" y="2241"/>
                    <a:pt x="667" y="2902"/>
                  </a:cubicBezTo>
                  <a:lnTo>
                    <a:pt x="2153" y="4388"/>
                  </a:lnTo>
                  <a:lnTo>
                    <a:pt x="667" y="5873"/>
                  </a:lnTo>
                  <a:cubicBezTo>
                    <a:pt x="0" y="6535"/>
                    <a:pt x="0" y="7610"/>
                    <a:pt x="661" y="8274"/>
                  </a:cubicBezTo>
                  <a:cubicBezTo>
                    <a:pt x="995" y="8607"/>
                    <a:pt x="1431" y="8774"/>
                    <a:pt x="1868" y="8774"/>
                  </a:cubicBezTo>
                  <a:cubicBezTo>
                    <a:pt x="2301" y="8774"/>
                    <a:pt x="2734" y="8609"/>
                    <a:pt x="3065" y="8280"/>
                  </a:cubicBezTo>
                  <a:lnTo>
                    <a:pt x="4554" y="6846"/>
                  </a:lnTo>
                  <a:lnTo>
                    <a:pt x="6042" y="8280"/>
                  </a:lnTo>
                  <a:cubicBezTo>
                    <a:pt x="6373" y="8609"/>
                    <a:pt x="6806" y="8774"/>
                    <a:pt x="7239" y="8774"/>
                  </a:cubicBezTo>
                  <a:cubicBezTo>
                    <a:pt x="7675" y="8774"/>
                    <a:pt x="8111" y="8607"/>
                    <a:pt x="8443" y="8274"/>
                  </a:cubicBezTo>
                  <a:cubicBezTo>
                    <a:pt x="9104" y="7610"/>
                    <a:pt x="9104" y="6535"/>
                    <a:pt x="8440" y="5873"/>
                  </a:cubicBezTo>
                  <a:lnTo>
                    <a:pt x="6957" y="4388"/>
                  </a:lnTo>
                  <a:lnTo>
                    <a:pt x="8440" y="2902"/>
                  </a:lnTo>
                  <a:cubicBezTo>
                    <a:pt x="8760" y="2585"/>
                    <a:pt x="8938" y="2153"/>
                    <a:pt x="8938" y="1703"/>
                  </a:cubicBezTo>
                  <a:cubicBezTo>
                    <a:pt x="8938" y="1018"/>
                    <a:pt x="8524" y="399"/>
                    <a:pt x="7893" y="133"/>
                  </a:cubicBezTo>
                  <a:cubicBezTo>
                    <a:pt x="7682" y="46"/>
                    <a:pt x="7460" y="3"/>
                    <a:pt x="7239" y="3"/>
                  </a:cubicBezTo>
                  <a:cubicBezTo>
                    <a:pt x="6799" y="3"/>
                    <a:pt x="6366" y="174"/>
                    <a:pt x="6042" y="496"/>
                  </a:cubicBezTo>
                  <a:lnTo>
                    <a:pt x="4554" y="1930"/>
                  </a:lnTo>
                  <a:lnTo>
                    <a:pt x="3065" y="496"/>
                  </a:lnTo>
                  <a:cubicBezTo>
                    <a:pt x="2733" y="165"/>
                    <a:pt x="2299" y="0"/>
                    <a:pt x="18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43" name="Google Shape;362;p25">
            <a:extLst>
              <a:ext uri="{FF2B5EF4-FFF2-40B4-BE49-F238E27FC236}">
                <a16:creationId xmlns:a16="http://schemas.microsoft.com/office/drawing/2014/main" xmlns="" id="{9FCAA17F-3FAB-403B-9ECA-6B46BD108543}"/>
              </a:ext>
            </a:extLst>
          </p:cNvPr>
          <p:cNvSpPr txBox="1"/>
          <p:nvPr/>
        </p:nvSpPr>
        <p:spPr>
          <a:xfrm>
            <a:off x="2738664" y="3038726"/>
            <a:ext cx="1573363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Adecuado para la mayoría de escenarios</a:t>
            </a:r>
            <a:r>
              <a:rPr lang="es-ES" sz="1200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.</a:t>
            </a:r>
            <a:endParaRPr sz="1200" dirty="0">
              <a:solidFill>
                <a:schemeClr val="bg1"/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sp>
        <p:nvSpPr>
          <p:cNvPr id="44" name="Google Shape;362;p25">
            <a:extLst>
              <a:ext uri="{FF2B5EF4-FFF2-40B4-BE49-F238E27FC236}">
                <a16:creationId xmlns:a16="http://schemas.microsoft.com/office/drawing/2014/main" xmlns="" id="{51DE6500-5127-48D1-877B-E243B3339B06}"/>
              </a:ext>
            </a:extLst>
          </p:cNvPr>
          <p:cNvSpPr txBox="1"/>
          <p:nvPr/>
        </p:nvSpPr>
        <p:spPr>
          <a:xfrm>
            <a:off x="2748123" y="3633572"/>
            <a:ext cx="1573364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Salvo en navegación en puertos.</a:t>
            </a:r>
            <a:endParaRPr sz="1200" b="1" dirty="0">
              <a:solidFill>
                <a:schemeClr val="bg1"/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cxnSp>
        <p:nvCxnSpPr>
          <p:cNvPr id="45" name="Google Shape;363;p25">
            <a:extLst>
              <a:ext uri="{FF2B5EF4-FFF2-40B4-BE49-F238E27FC236}">
                <a16:creationId xmlns:a16="http://schemas.microsoft.com/office/drawing/2014/main" xmlns="" id="{5C875ED3-91D8-492F-A66E-360BCB4AC63B}"/>
              </a:ext>
            </a:extLst>
          </p:cNvPr>
          <p:cNvCxnSpPr>
            <a:cxnSpLocks/>
          </p:cNvCxnSpPr>
          <p:nvPr/>
        </p:nvCxnSpPr>
        <p:spPr>
          <a:xfrm flipH="1">
            <a:off x="2748123" y="3520990"/>
            <a:ext cx="15639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362;p25">
            <a:extLst>
              <a:ext uri="{FF2B5EF4-FFF2-40B4-BE49-F238E27FC236}">
                <a16:creationId xmlns:a16="http://schemas.microsoft.com/office/drawing/2014/main" xmlns="" id="{D4F48180-3CAF-43B1-AC26-44AD65C5F9FA}"/>
              </a:ext>
            </a:extLst>
          </p:cNvPr>
          <p:cNvSpPr txBox="1"/>
          <p:nvPr/>
        </p:nvSpPr>
        <p:spPr>
          <a:xfrm>
            <a:off x="4871670" y="2993162"/>
            <a:ext cx="1698609" cy="10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06. </a:t>
            </a:r>
            <a:r>
              <a:rPr lang="es-ES" sz="1200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Son dos los parámetros de EGNOS V3 que deben evolucionar para satisfacer todos los escenarios operativos </a:t>
            </a:r>
            <a:endParaRPr sz="1200" dirty="0">
              <a:solidFill>
                <a:schemeClr val="bg1"/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sp>
        <p:nvSpPr>
          <p:cNvPr id="49" name="Google Shape;4067;p35">
            <a:extLst>
              <a:ext uri="{FF2B5EF4-FFF2-40B4-BE49-F238E27FC236}">
                <a16:creationId xmlns:a16="http://schemas.microsoft.com/office/drawing/2014/main" xmlns="" id="{22C4D700-E036-4D00-947E-395EA4EAA79A}"/>
              </a:ext>
            </a:extLst>
          </p:cNvPr>
          <p:cNvSpPr/>
          <p:nvPr/>
        </p:nvSpPr>
        <p:spPr>
          <a:xfrm>
            <a:off x="6676515" y="3026119"/>
            <a:ext cx="233589" cy="231315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grpSp>
        <p:nvGrpSpPr>
          <p:cNvPr id="50" name="Google Shape;3662;p35">
            <a:extLst>
              <a:ext uri="{FF2B5EF4-FFF2-40B4-BE49-F238E27FC236}">
                <a16:creationId xmlns:a16="http://schemas.microsoft.com/office/drawing/2014/main" xmlns="" id="{0D4158C7-C84E-4CD4-A7E2-3060B8CFFF43}"/>
              </a:ext>
            </a:extLst>
          </p:cNvPr>
          <p:cNvGrpSpPr/>
          <p:nvPr/>
        </p:nvGrpSpPr>
        <p:grpSpPr>
          <a:xfrm>
            <a:off x="6676515" y="3520990"/>
            <a:ext cx="230680" cy="230680"/>
            <a:chOff x="3271200" y="1435075"/>
            <a:chExt cx="481825" cy="481825"/>
          </a:xfrm>
        </p:grpSpPr>
        <p:sp>
          <p:nvSpPr>
            <p:cNvPr id="51" name="Google Shape;3663;p35">
              <a:extLst>
                <a:ext uri="{FF2B5EF4-FFF2-40B4-BE49-F238E27FC236}">
                  <a16:creationId xmlns:a16="http://schemas.microsoft.com/office/drawing/2014/main" xmlns="" id="{8C535D70-AA87-4F52-A716-A00AB5D94468}"/>
                </a:ext>
              </a:extLst>
            </p:cNvPr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2" name="Google Shape;3664;p35">
              <a:extLst>
                <a:ext uri="{FF2B5EF4-FFF2-40B4-BE49-F238E27FC236}">
                  <a16:creationId xmlns:a16="http://schemas.microsoft.com/office/drawing/2014/main" xmlns="" id="{A8F5F8F4-1652-4C56-A543-93300DB3365D}"/>
                </a:ext>
              </a:extLst>
            </p:cNvPr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53" name="Google Shape;362;p25">
            <a:extLst>
              <a:ext uri="{FF2B5EF4-FFF2-40B4-BE49-F238E27FC236}">
                <a16:creationId xmlns:a16="http://schemas.microsoft.com/office/drawing/2014/main" xmlns="" id="{94859005-0B04-4F26-A2AD-89E48B88FED1}"/>
              </a:ext>
            </a:extLst>
          </p:cNvPr>
          <p:cNvSpPr txBox="1"/>
          <p:nvPr/>
        </p:nvSpPr>
        <p:spPr>
          <a:xfrm>
            <a:off x="6954610" y="3036197"/>
            <a:ext cx="1573363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Precisión Horizontal</a:t>
            </a:r>
            <a:endParaRPr sz="1200" dirty="0">
              <a:solidFill>
                <a:schemeClr val="bg1"/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sp>
        <p:nvSpPr>
          <p:cNvPr id="54" name="Google Shape;362;p25">
            <a:extLst>
              <a:ext uri="{FF2B5EF4-FFF2-40B4-BE49-F238E27FC236}">
                <a16:creationId xmlns:a16="http://schemas.microsoft.com/office/drawing/2014/main" xmlns="" id="{CE7E4B67-A366-457B-89E5-F60210995F82}"/>
              </a:ext>
            </a:extLst>
          </p:cNvPr>
          <p:cNvSpPr txBox="1"/>
          <p:nvPr/>
        </p:nvSpPr>
        <p:spPr>
          <a:xfrm>
            <a:off x="6966704" y="3543816"/>
            <a:ext cx="1573363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bg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AL – Límite de Alarma</a:t>
            </a:r>
            <a:endParaRPr sz="1200" dirty="0">
              <a:solidFill>
                <a:schemeClr val="bg1"/>
              </a:solidFill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cxnSp>
        <p:nvCxnSpPr>
          <p:cNvPr id="55" name="Google Shape;363;p25">
            <a:extLst>
              <a:ext uri="{FF2B5EF4-FFF2-40B4-BE49-F238E27FC236}">
                <a16:creationId xmlns:a16="http://schemas.microsoft.com/office/drawing/2014/main" xmlns="" id="{68BEE825-216D-4563-9E6A-FEBB28E501EF}"/>
              </a:ext>
            </a:extLst>
          </p:cNvPr>
          <p:cNvCxnSpPr>
            <a:cxnSpLocks/>
          </p:cNvCxnSpPr>
          <p:nvPr/>
        </p:nvCxnSpPr>
        <p:spPr>
          <a:xfrm flipH="1">
            <a:off x="6954610" y="3452083"/>
            <a:ext cx="156390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1"/>
    </mc:Choice>
    <mc:Fallback xmlns="">
      <p:transition spd="slow" advTm="10862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"/>
          <p:cNvSpPr txBox="1">
            <a:spLocks noGrp="1"/>
          </p:cNvSpPr>
          <p:nvPr>
            <p:ph type="subTitle" idx="2"/>
          </p:nvPr>
        </p:nvSpPr>
        <p:spPr>
          <a:xfrm>
            <a:off x="460785" y="533268"/>
            <a:ext cx="3365838" cy="1047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b="1" dirty="0"/>
              <a:t>Análisis de impacto de un sistema DFMC (</a:t>
            </a:r>
            <a:r>
              <a:rPr lang="es-ES" sz="1200" b="1" i="1" dirty="0"/>
              <a:t>Dual </a:t>
            </a:r>
            <a:r>
              <a:rPr lang="es-ES" sz="1200" b="1" i="1" dirty="0" err="1"/>
              <a:t>Frequency</a:t>
            </a:r>
            <a:r>
              <a:rPr lang="es-ES" sz="1200" b="1" i="1" dirty="0"/>
              <a:t> Multi </a:t>
            </a:r>
            <a:r>
              <a:rPr lang="es-ES" sz="1200" b="1" i="1" dirty="0" err="1"/>
              <a:t>Constellation</a:t>
            </a:r>
            <a:r>
              <a:rPr lang="es-ES" sz="1200" b="1" dirty="0"/>
              <a:t>) como EGNOS V3, sobre las prestaciones de integridad de un sistema.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200" b="1" dirty="0"/>
              <a:t>Estudio del aumento de prestaciones gracias al empleo de la doble frecuencia L1/L5 y del aumento del número de satélites visibles.</a:t>
            </a:r>
            <a:endParaRPr sz="1200" b="1" dirty="0"/>
          </a:p>
        </p:txBody>
      </p:sp>
      <p:sp>
        <p:nvSpPr>
          <p:cNvPr id="379" name="Google Shape;379;p26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25</a:t>
            </a:fld>
            <a:endParaRPr/>
          </a:p>
        </p:txBody>
      </p:sp>
      <p:sp>
        <p:nvSpPr>
          <p:cNvPr id="380" name="Google Shape;380;p26"/>
          <p:cNvSpPr txBox="1">
            <a:spLocks noGrp="1"/>
          </p:cNvSpPr>
          <p:nvPr>
            <p:ph type="title"/>
          </p:nvPr>
        </p:nvSpPr>
        <p:spPr>
          <a:xfrm>
            <a:off x="3943740" y="3539587"/>
            <a:ext cx="168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3</a:t>
            </a:r>
            <a:endParaRPr sz="2800" dirty="0"/>
          </a:p>
        </p:txBody>
      </p:sp>
      <p:sp>
        <p:nvSpPr>
          <p:cNvPr id="381" name="Google Shape;381;p26"/>
          <p:cNvSpPr txBox="1">
            <a:spLocks noGrp="1"/>
          </p:cNvSpPr>
          <p:nvPr>
            <p:ph type="title" idx="3"/>
          </p:nvPr>
        </p:nvSpPr>
        <p:spPr>
          <a:xfrm>
            <a:off x="-1221315" y="577834"/>
            <a:ext cx="1682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1</a:t>
            </a:r>
            <a:endParaRPr dirty="0"/>
          </a:p>
        </p:txBody>
      </p:sp>
      <p:sp>
        <p:nvSpPr>
          <p:cNvPr id="11" name="Google Shape;148;p18">
            <a:extLst>
              <a:ext uri="{FF2B5EF4-FFF2-40B4-BE49-F238E27FC236}">
                <a16:creationId xmlns:a16="http://schemas.microsoft.com/office/drawing/2014/main" xmlns="" id="{38725FD3-A5C9-4055-ADDF-38491F69CAB7}"/>
              </a:ext>
            </a:extLst>
          </p:cNvPr>
          <p:cNvSpPr txBox="1">
            <a:spLocks/>
          </p:cNvSpPr>
          <p:nvPr/>
        </p:nvSpPr>
        <p:spPr>
          <a:xfrm>
            <a:off x="5812027" y="1503934"/>
            <a:ext cx="2729095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Josefin Sans"/>
              <a:buNone/>
              <a:defRPr sz="11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Josefin Sans"/>
              <a:buNone/>
              <a:defRPr sz="9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800" dirty="0"/>
              <a:t>Líneas Futuras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CFDF2BB-28F5-40E2-8C71-9BE096FCA842}"/>
              </a:ext>
            </a:extLst>
          </p:cNvPr>
          <p:cNvCxnSpPr>
            <a:cxnSpLocks/>
          </p:cNvCxnSpPr>
          <p:nvPr/>
        </p:nvCxnSpPr>
        <p:spPr>
          <a:xfrm>
            <a:off x="5877063" y="1499280"/>
            <a:ext cx="266405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92F2EB7E-7D3B-4069-9931-CEE2E1C6B9F9}"/>
              </a:ext>
            </a:extLst>
          </p:cNvPr>
          <p:cNvCxnSpPr>
            <a:cxnSpLocks/>
          </p:cNvCxnSpPr>
          <p:nvPr/>
        </p:nvCxnSpPr>
        <p:spPr>
          <a:xfrm>
            <a:off x="5877063" y="2055837"/>
            <a:ext cx="266405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Google Shape;377;p26">
            <a:extLst>
              <a:ext uri="{FF2B5EF4-FFF2-40B4-BE49-F238E27FC236}">
                <a16:creationId xmlns:a16="http://schemas.microsoft.com/office/drawing/2014/main" xmlns="" id="{F9D0CFDD-A7FD-42A1-A7B6-630D597E0378}"/>
              </a:ext>
            </a:extLst>
          </p:cNvPr>
          <p:cNvSpPr txBox="1">
            <a:spLocks/>
          </p:cNvSpPr>
          <p:nvPr/>
        </p:nvSpPr>
        <p:spPr>
          <a:xfrm>
            <a:off x="5526173" y="3213965"/>
            <a:ext cx="3365838" cy="104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200" b="1" dirty="0"/>
              <a:t>Establecer una propuesta de pautas para regular los sistemas de monitorización de integridad en barcos.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200" b="1" dirty="0"/>
              <a:t>Estudio y diseño de un interfaz para monitorizar alarmas y avisos que empleen la información de integridad.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4AC9F4C-9EFE-44FC-AB38-6AB60CCE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1"/>
          <a:stretch/>
        </p:blipFill>
        <p:spPr>
          <a:xfrm>
            <a:off x="1" y="3213965"/>
            <a:ext cx="4047906" cy="1563268"/>
          </a:xfrm>
          <a:prstGeom prst="rect">
            <a:avLst/>
          </a:prstGeom>
        </p:spPr>
      </p:pic>
      <p:sp>
        <p:nvSpPr>
          <p:cNvPr id="19" name="Google Shape;380;p26">
            <a:extLst>
              <a:ext uri="{FF2B5EF4-FFF2-40B4-BE49-F238E27FC236}">
                <a16:creationId xmlns:a16="http://schemas.microsoft.com/office/drawing/2014/main" xmlns="" id="{C9EAE2A1-D692-4C44-A4E8-A40E4B5E3AA8}"/>
              </a:ext>
            </a:extLst>
          </p:cNvPr>
          <p:cNvSpPr txBox="1">
            <a:spLocks/>
          </p:cNvSpPr>
          <p:nvPr/>
        </p:nvSpPr>
        <p:spPr>
          <a:xfrm>
            <a:off x="-1079175" y="3554926"/>
            <a:ext cx="1682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sefin Sans"/>
              <a:buNone/>
              <a:defRPr sz="6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/>
              <a:t>2</a:t>
            </a:r>
            <a:endParaRPr lang="es" sz="2800" dirty="0"/>
          </a:p>
        </p:txBody>
      </p:sp>
      <p:sp>
        <p:nvSpPr>
          <p:cNvPr id="20" name="Google Shape;377;p26">
            <a:extLst>
              <a:ext uri="{FF2B5EF4-FFF2-40B4-BE49-F238E27FC236}">
                <a16:creationId xmlns:a16="http://schemas.microsoft.com/office/drawing/2014/main" xmlns="" id="{809A4903-6670-49CA-ABC6-E740923ECD4E}"/>
              </a:ext>
            </a:extLst>
          </p:cNvPr>
          <p:cNvSpPr txBox="1">
            <a:spLocks/>
          </p:cNvSpPr>
          <p:nvPr/>
        </p:nvSpPr>
        <p:spPr>
          <a:xfrm>
            <a:off x="553092" y="3213964"/>
            <a:ext cx="3365838" cy="104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Josefin Slab Thin"/>
              <a:buNone/>
              <a:defRPr sz="10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200" b="1" dirty="0"/>
              <a:t>Definición de pruebas y procedimientos para someter a los receptores SBAS marítimos.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200" b="1" dirty="0"/>
              <a:t>Estudiar como afecta el movimiento de un barco en un escenario marítimo a las prestaciones de integridad del receptor y a las degradaciones de la señal de aumentación.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86C9E72F-AAE0-4740-887E-CCABDDC49022}"/>
              </a:ext>
            </a:extLst>
          </p:cNvPr>
          <p:cNvSpPr>
            <a:spLocks noGrp="1"/>
          </p:cNvSpPr>
          <p:nvPr>
            <p:ph type="ctrTitle" idx="4"/>
          </p:nvPr>
        </p:nvSpPr>
        <p:spPr>
          <a:xfrm>
            <a:off x="7275042" y="-68250"/>
            <a:ext cx="1266080" cy="437666"/>
          </a:xfrm>
        </p:spPr>
        <p:txBody>
          <a:bodyPr/>
          <a:lstStyle/>
          <a:p>
            <a:r>
              <a:rPr lang="es-ES" dirty="0"/>
              <a:t>06 Conclusiones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10"/>
    </mc:Choice>
    <mc:Fallback xmlns="">
      <p:transition spd="slow" advTm="984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/>
              <a:t>Estaré encantado de responder las dudas que surjan</a:t>
            </a:r>
            <a:r>
              <a:rPr lang="es" sz="1400" dirty="0"/>
              <a:t>, ¿</a:t>
            </a:r>
            <a:r>
              <a:rPr lang="es-ES" sz="1400" dirty="0"/>
              <a:t>hay alguna pregunta</a:t>
            </a:r>
            <a:r>
              <a:rPr lang="es" sz="1400" dirty="0"/>
              <a:t>?</a:t>
            </a:r>
            <a:endParaRPr sz="1400" dirty="0">
              <a:latin typeface="Josefin Slab Thin"/>
              <a:ea typeface="Josefin Slab Thin"/>
              <a:cs typeface="Josefin Slab Thin"/>
              <a:sym typeface="Josefin Slab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Josefin Slab Thin"/>
              <a:ea typeface="Josefin Slab Thin"/>
              <a:cs typeface="Josefin Slab Thin"/>
              <a:sym typeface="Josefin Slab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latin typeface="Josefin Slab Thin"/>
                <a:ea typeface="Josefin Slab Thin"/>
                <a:cs typeface="Josefin Slab Thin"/>
                <a:sym typeface="Josefin Slab Thin"/>
              </a:rPr>
              <a:t>jmartinezlaf@uoc.edu</a:t>
            </a:r>
            <a:endParaRPr dirty="0"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sp>
        <p:nvSpPr>
          <p:cNvPr id="387" name="Google Shape;387;p27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Gracias</a:t>
            </a:r>
            <a:endParaRPr dirty="0"/>
          </a:p>
        </p:txBody>
      </p:sp>
      <p:sp>
        <p:nvSpPr>
          <p:cNvPr id="388" name="Google Shape;388;p27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26</a:t>
            </a:fld>
            <a:endParaRPr dirty="0"/>
          </a:p>
        </p:txBody>
      </p:sp>
      <p:sp>
        <p:nvSpPr>
          <p:cNvPr id="389" name="Google Shape;389;p27"/>
          <p:cNvSpPr/>
          <p:nvPr/>
        </p:nvSpPr>
        <p:spPr>
          <a:xfrm>
            <a:off x="590681" y="3602864"/>
            <a:ext cx="186052" cy="177680"/>
          </a:xfrm>
          <a:custGeom>
            <a:avLst/>
            <a:gdLst/>
            <a:ahLst/>
            <a:cxnLst/>
            <a:rect l="l" t="t" r="r" b="b"/>
            <a:pathLst>
              <a:path w="39025" h="37269" extrusionOk="0">
                <a:moveTo>
                  <a:pt x="4748" y="1"/>
                </a:moveTo>
                <a:cubicBezTo>
                  <a:pt x="1887" y="1"/>
                  <a:pt x="1" y="1919"/>
                  <a:pt x="1" y="4358"/>
                </a:cubicBezTo>
                <a:cubicBezTo>
                  <a:pt x="1" y="6797"/>
                  <a:pt x="1757" y="8683"/>
                  <a:pt x="4618" y="8683"/>
                </a:cubicBezTo>
                <a:lnTo>
                  <a:pt x="4748" y="8683"/>
                </a:lnTo>
                <a:cubicBezTo>
                  <a:pt x="7578" y="8683"/>
                  <a:pt x="9366" y="6797"/>
                  <a:pt x="9366" y="4358"/>
                </a:cubicBezTo>
                <a:cubicBezTo>
                  <a:pt x="9366" y="1919"/>
                  <a:pt x="7578" y="1"/>
                  <a:pt x="4748" y="1"/>
                </a:cubicBezTo>
                <a:close/>
                <a:moveTo>
                  <a:pt x="553" y="12196"/>
                </a:moveTo>
                <a:lnTo>
                  <a:pt x="553" y="37268"/>
                </a:lnTo>
                <a:lnTo>
                  <a:pt x="8813" y="37268"/>
                </a:lnTo>
                <a:lnTo>
                  <a:pt x="8813" y="12196"/>
                </a:lnTo>
                <a:close/>
                <a:moveTo>
                  <a:pt x="29398" y="11545"/>
                </a:moveTo>
                <a:cubicBezTo>
                  <a:pt x="24943" y="11545"/>
                  <a:pt x="22894" y="13984"/>
                  <a:pt x="21821" y="15740"/>
                </a:cubicBezTo>
                <a:lnTo>
                  <a:pt x="21821" y="12196"/>
                </a:lnTo>
                <a:lnTo>
                  <a:pt x="13561" y="12196"/>
                </a:lnTo>
                <a:lnTo>
                  <a:pt x="13561" y="37268"/>
                </a:lnTo>
                <a:lnTo>
                  <a:pt x="21821" y="37268"/>
                </a:lnTo>
                <a:lnTo>
                  <a:pt x="21821" y="23187"/>
                </a:lnTo>
                <a:cubicBezTo>
                  <a:pt x="21821" y="22504"/>
                  <a:pt x="21951" y="21691"/>
                  <a:pt x="22081" y="21138"/>
                </a:cubicBezTo>
                <a:cubicBezTo>
                  <a:pt x="22764" y="19675"/>
                  <a:pt x="24130" y="18179"/>
                  <a:pt x="26439" y="18179"/>
                </a:cubicBezTo>
                <a:cubicBezTo>
                  <a:pt x="29398" y="18179"/>
                  <a:pt x="30634" y="20488"/>
                  <a:pt x="30634" y="23870"/>
                </a:cubicBezTo>
                <a:lnTo>
                  <a:pt x="30634" y="37268"/>
                </a:lnTo>
                <a:lnTo>
                  <a:pt x="39024" y="37268"/>
                </a:lnTo>
                <a:lnTo>
                  <a:pt x="39024" y="22927"/>
                </a:lnTo>
                <a:cubicBezTo>
                  <a:pt x="39024" y="15187"/>
                  <a:pt x="34959" y="11545"/>
                  <a:pt x="29398" y="11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DF3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CD7EAA7-F1B5-4DE1-8D8A-C6C016618FD3}"/>
              </a:ext>
            </a:extLst>
          </p:cNvPr>
          <p:cNvSpPr/>
          <p:nvPr/>
        </p:nvSpPr>
        <p:spPr>
          <a:xfrm>
            <a:off x="831200" y="3553205"/>
            <a:ext cx="3188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solidFill>
                  <a:schemeClr val="tx1"/>
                </a:solidFill>
                <a:latin typeface="Josefin Slab Thin" panose="020B0604020202020204" charset="0"/>
              </a:rPr>
              <a:t>www.linkedin.com/in/</a:t>
            </a:r>
            <a:r>
              <a:rPr lang="es-ES" sz="1200" dirty="0" err="1">
                <a:solidFill>
                  <a:schemeClr val="tx1"/>
                </a:solidFill>
                <a:latin typeface="Josefin Slab Thin" panose="020B0604020202020204" charset="0"/>
              </a:rPr>
              <a:t>jorge-martínez-lafuente</a:t>
            </a:r>
            <a:endParaRPr lang="es-ES" sz="1200" dirty="0">
              <a:solidFill>
                <a:schemeClr val="tx1"/>
              </a:solidFill>
              <a:latin typeface="Josefin Slab Thin" panose="020B0604020202020204" charset="0"/>
            </a:endParaRPr>
          </a:p>
        </p:txBody>
      </p:sp>
      <p:grpSp>
        <p:nvGrpSpPr>
          <p:cNvPr id="10" name="Google Shape;3651;p35">
            <a:extLst>
              <a:ext uri="{FF2B5EF4-FFF2-40B4-BE49-F238E27FC236}">
                <a16:creationId xmlns:a16="http://schemas.microsoft.com/office/drawing/2014/main" xmlns="" id="{7632B857-22E5-4AA9-B205-6F4D8A8B2FD8}"/>
              </a:ext>
            </a:extLst>
          </p:cNvPr>
          <p:cNvGrpSpPr/>
          <p:nvPr/>
        </p:nvGrpSpPr>
        <p:grpSpPr>
          <a:xfrm>
            <a:off x="568367" y="3261194"/>
            <a:ext cx="230680" cy="148692"/>
            <a:chOff x="1492675" y="1520750"/>
            <a:chExt cx="481825" cy="310575"/>
          </a:xfrm>
          <a:solidFill>
            <a:schemeClr val="tx1"/>
          </a:solidFill>
        </p:grpSpPr>
        <p:sp>
          <p:nvSpPr>
            <p:cNvPr id="11" name="Google Shape;3652;p35">
              <a:extLst>
                <a:ext uri="{FF2B5EF4-FFF2-40B4-BE49-F238E27FC236}">
                  <a16:creationId xmlns:a16="http://schemas.microsoft.com/office/drawing/2014/main" xmlns="" id="{562C61CC-B58D-4B66-A927-E0B95250B9C5}"/>
                </a:ext>
              </a:extLst>
            </p:cNvPr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2" name="Google Shape;3653;p35">
              <a:extLst>
                <a:ext uri="{FF2B5EF4-FFF2-40B4-BE49-F238E27FC236}">
                  <a16:creationId xmlns:a16="http://schemas.microsoft.com/office/drawing/2014/main" xmlns="" id="{B2F3034E-B951-40CF-976E-D46541F21117}"/>
                </a:ext>
              </a:extLst>
            </p:cNvPr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9"/>
    </mc:Choice>
    <mc:Fallback xmlns="">
      <p:transition spd="slow" advTm="1663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"/>
          <p:cNvSpPr/>
          <p:nvPr/>
        </p:nvSpPr>
        <p:spPr>
          <a:xfrm>
            <a:off x="0" y="1649550"/>
            <a:ext cx="9144000" cy="24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D491"/>
              </a:solidFill>
            </a:endParaRPr>
          </a:p>
        </p:txBody>
      </p:sp>
      <p:sp>
        <p:nvSpPr>
          <p:cNvPr id="398" name="Google Shape;398;p28"/>
          <p:cNvSpPr txBox="1">
            <a:spLocks noGrp="1"/>
          </p:cNvSpPr>
          <p:nvPr>
            <p:ph type="body" idx="1"/>
          </p:nvPr>
        </p:nvSpPr>
        <p:spPr>
          <a:xfrm>
            <a:off x="532040" y="1649550"/>
            <a:ext cx="8079919" cy="1862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>
              <a:buNone/>
            </a:pPr>
            <a:r>
              <a:rPr lang="es-ES" sz="1600" b="1" dirty="0">
                <a:solidFill>
                  <a:schemeClr val="tx1"/>
                </a:solidFill>
              </a:rPr>
              <a:t>BIBLIOGRAFÍA</a:t>
            </a:r>
          </a:p>
          <a:p>
            <a:pPr marL="152400" lvl="0" indent="0">
              <a:buNone/>
            </a:pPr>
            <a:endParaRPr lang="es-ES" dirty="0">
              <a:solidFill>
                <a:schemeClr val="tx1"/>
              </a:solidFill>
            </a:endParaRPr>
          </a:p>
          <a:p>
            <a:pPr lvl="0"/>
            <a:r>
              <a:rPr lang="es-ES" dirty="0" err="1">
                <a:solidFill>
                  <a:schemeClr val="tx1"/>
                </a:solidFill>
              </a:rPr>
              <a:t>European</a:t>
            </a:r>
            <a:r>
              <a:rPr lang="es-ES" dirty="0">
                <a:solidFill>
                  <a:schemeClr val="tx1"/>
                </a:solidFill>
              </a:rPr>
              <a:t> GNSS Agency (GSA), EGNOS Safety </a:t>
            </a:r>
            <a:r>
              <a:rPr lang="es-ES" dirty="0" err="1">
                <a:solidFill>
                  <a:schemeClr val="tx1"/>
                </a:solidFill>
              </a:rPr>
              <a:t>of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Life</a:t>
            </a:r>
            <a:r>
              <a:rPr lang="es-ES" dirty="0">
                <a:solidFill>
                  <a:schemeClr val="tx1"/>
                </a:solidFill>
              </a:rPr>
              <a:t> (</a:t>
            </a:r>
            <a:r>
              <a:rPr lang="es-ES" dirty="0" err="1">
                <a:solidFill>
                  <a:schemeClr val="tx1"/>
                </a:solidFill>
              </a:rPr>
              <a:t>SoL</a:t>
            </a:r>
            <a:r>
              <a:rPr lang="es-ES" dirty="0">
                <a:solidFill>
                  <a:schemeClr val="tx1"/>
                </a:solidFill>
              </a:rPr>
              <a:t>) - </a:t>
            </a:r>
            <a:r>
              <a:rPr lang="es-ES" dirty="0" err="1">
                <a:solidFill>
                  <a:schemeClr val="tx1"/>
                </a:solidFill>
              </a:rPr>
              <a:t>Service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Definition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Document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Prague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Czech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republic</a:t>
            </a:r>
            <a:r>
              <a:rPr lang="es-ES" dirty="0">
                <a:solidFill>
                  <a:schemeClr val="tx1"/>
                </a:solidFill>
              </a:rPr>
              <a:t>: ISBN 978-92-9206-028-2, 26 </a:t>
            </a:r>
            <a:r>
              <a:rPr lang="es-ES" dirty="0" err="1">
                <a:solidFill>
                  <a:schemeClr val="tx1"/>
                </a:solidFill>
              </a:rPr>
              <a:t>September</a:t>
            </a:r>
            <a:r>
              <a:rPr lang="es-ES" dirty="0">
                <a:solidFill>
                  <a:schemeClr val="tx1"/>
                </a:solidFill>
              </a:rPr>
              <a:t> 2016.</a:t>
            </a:r>
            <a:r>
              <a:rPr lang="es" dirty="0">
                <a:solidFill>
                  <a:schemeClr val="tx1"/>
                </a:solidFill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lvl="0"/>
            <a:r>
              <a:rPr lang="es-ES" dirty="0">
                <a:solidFill>
                  <a:schemeClr val="tx1"/>
                </a:solidFill>
              </a:rPr>
              <a:t>ESA - </a:t>
            </a:r>
            <a:r>
              <a:rPr lang="es-ES" dirty="0" err="1">
                <a:solidFill>
                  <a:schemeClr val="tx1"/>
                </a:solidFill>
              </a:rPr>
              <a:t>European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Space</a:t>
            </a:r>
            <a:r>
              <a:rPr lang="es-ES" dirty="0">
                <a:solidFill>
                  <a:schemeClr val="tx1"/>
                </a:solidFill>
              </a:rPr>
              <a:t> Agency, «</a:t>
            </a:r>
            <a:r>
              <a:rPr lang="es-ES" dirty="0" err="1">
                <a:solidFill>
                  <a:schemeClr val="tx1"/>
                </a:solidFill>
              </a:rPr>
              <a:t>Navipedia</a:t>
            </a:r>
            <a:r>
              <a:rPr lang="es-ES" dirty="0">
                <a:solidFill>
                  <a:schemeClr val="tx1"/>
                </a:solidFill>
              </a:rPr>
              <a:t>,» [En línea]. </a:t>
            </a:r>
            <a:r>
              <a:rPr lang="es-ES" dirty="0" err="1">
                <a:solidFill>
                  <a:schemeClr val="tx1"/>
                </a:solidFill>
              </a:rPr>
              <a:t>Available</a:t>
            </a:r>
            <a:r>
              <a:rPr lang="es-ES" dirty="0">
                <a:solidFill>
                  <a:schemeClr val="tx1"/>
                </a:solidFill>
              </a:rPr>
              <a:t>: https://gssc.esa.int/navipedia/index.php/Main_Page. [Último acceso: Noviembre 2020].</a:t>
            </a:r>
            <a:r>
              <a:rPr lang="es" dirty="0">
                <a:solidFill>
                  <a:schemeClr val="tx1"/>
                </a:solidFill>
                <a:latin typeface="Josefin Sans Thin"/>
                <a:ea typeface="Josefin Sans Thin"/>
                <a:cs typeface="Josefin Sans Thin"/>
                <a:sym typeface="Josefin Sans Thin"/>
              </a:rPr>
              <a:t> </a:t>
            </a:r>
          </a:p>
          <a:p>
            <a:pPr lvl="0"/>
            <a:r>
              <a:rPr lang="es-ES" dirty="0">
                <a:solidFill>
                  <a:schemeClr val="tx1"/>
                </a:solidFill>
              </a:rPr>
              <a:t>P. </a:t>
            </a:r>
            <a:r>
              <a:rPr lang="es-ES" dirty="0" err="1">
                <a:solidFill>
                  <a:schemeClr val="tx1"/>
                </a:solidFill>
              </a:rPr>
              <a:t>Zalewski</a:t>
            </a:r>
            <a:r>
              <a:rPr lang="es-ES" dirty="0">
                <a:solidFill>
                  <a:schemeClr val="tx1"/>
                </a:solidFill>
              </a:rPr>
              <a:t>, «</a:t>
            </a:r>
            <a:r>
              <a:rPr lang="es-ES" dirty="0" err="1">
                <a:solidFill>
                  <a:schemeClr val="tx1"/>
                </a:solidFill>
              </a:rPr>
              <a:t>Integrity</a:t>
            </a:r>
            <a:r>
              <a:rPr lang="es-ES" dirty="0">
                <a:solidFill>
                  <a:schemeClr val="tx1"/>
                </a:solidFill>
              </a:rPr>
              <a:t> Concept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Maritime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Autonomous</a:t>
            </a:r>
            <a:r>
              <a:rPr lang="es-ES" dirty="0">
                <a:solidFill>
                  <a:schemeClr val="tx1"/>
                </a:solidFill>
              </a:rPr>
              <a:t> Surface </a:t>
            </a:r>
            <a:r>
              <a:rPr lang="es-ES" dirty="0" err="1">
                <a:solidFill>
                  <a:schemeClr val="tx1"/>
                </a:solidFill>
              </a:rPr>
              <a:t>Ships</a:t>
            </a:r>
            <a:r>
              <a:rPr lang="es-ES" dirty="0">
                <a:solidFill>
                  <a:schemeClr val="tx1"/>
                </a:solidFill>
              </a:rPr>
              <a:t>´ Position </a:t>
            </a:r>
            <a:r>
              <a:rPr lang="es-ES" dirty="0" err="1">
                <a:solidFill>
                  <a:schemeClr val="tx1"/>
                </a:solidFill>
              </a:rPr>
              <a:t>Sensors</a:t>
            </a:r>
            <a:r>
              <a:rPr lang="es-ES" dirty="0">
                <a:solidFill>
                  <a:schemeClr val="tx1"/>
                </a:solidFill>
              </a:rPr>
              <a:t>,» </a:t>
            </a:r>
            <a:r>
              <a:rPr lang="es-ES" i="1" dirty="0" err="1">
                <a:solidFill>
                  <a:schemeClr val="tx1"/>
                </a:solidFill>
              </a:rPr>
              <a:t>Sensors</a:t>
            </a:r>
            <a:r>
              <a:rPr lang="es-ES" i="1" dirty="0">
                <a:solidFill>
                  <a:schemeClr val="tx1"/>
                </a:solidFill>
              </a:rPr>
              <a:t> - MDPI, </a:t>
            </a:r>
            <a:r>
              <a:rPr lang="es-ES" dirty="0">
                <a:solidFill>
                  <a:schemeClr val="tx1"/>
                </a:solidFill>
              </a:rPr>
              <a:t>vol. 20, </a:t>
            </a:r>
            <a:r>
              <a:rPr lang="es-ES" dirty="0" err="1">
                <a:solidFill>
                  <a:schemeClr val="tx1"/>
                </a:solidFill>
              </a:rPr>
              <a:t>nº</a:t>
            </a:r>
            <a:r>
              <a:rPr lang="es-ES" dirty="0">
                <a:solidFill>
                  <a:schemeClr val="tx1"/>
                </a:solidFill>
              </a:rPr>
              <a:t> 7, 2020.</a:t>
            </a:r>
            <a:endParaRPr dirty="0">
              <a:solidFill>
                <a:schemeClr val="tx1"/>
              </a:solidFill>
            </a:endParaRPr>
          </a:p>
          <a:p>
            <a:pPr lvl="0"/>
            <a:r>
              <a:rPr lang="es-ES" dirty="0">
                <a:solidFill>
                  <a:schemeClr val="tx1"/>
                </a:solidFill>
              </a:rPr>
              <a:t>M. </a:t>
            </a:r>
            <a:r>
              <a:rPr lang="es-ES" dirty="0" err="1">
                <a:solidFill>
                  <a:schemeClr val="tx1"/>
                </a:solidFill>
              </a:rPr>
              <a:t>Porretta</a:t>
            </a:r>
            <a:r>
              <a:rPr lang="es-ES" dirty="0">
                <a:solidFill>
                  <a:schemeClr val="tx1"/>
                </a:solidFill>
              </a:rPr>
              <a:t>, D. Jiménez-Baños, M. </a:t>
            </a:r>
            <a:r>
              <a:rPr lang="es-ES" dirty="0" err="1">
                <a:solidFill>
                  <a:schemeClr val="tx1"/>
                </a:solidFill>
              </a:rPr>
              <a:t>Crisci</a:t>
            </a:r>
            <a:r>
              <a:rPr lang="es-ES" dirty="0">
                <a:solidFill>
                  <a:schemeClr val="tx1"/>
                </a:solidFill>
              </a:rPr>
              <a:t>, A. </a:t>
            </a:r>
            <a:r>
              <a:rPr lang="es-ES" dirty="0" err="1">
                <a:solidFill>
                  <a:schemeClr val="tx1"/>
                </a:solidFill>
              </a:rPr>
              <a:t>Fiumara</a:t>
            </a:r>
            <a:r>
              <a:rPr lang="es-ES" dirty="0">
                <a:solidFill>
                  <a:schemeClr val="tx1"/>
                </a:solidFill>
              </a:rPr>
              <a:t> y G. P.-D. </a:t>
            </a:r>
            <a:r>
              <a:rPr lang="es-ES" dirty="0" err="1">
                <a:solidFill>
                  <a:schemeClr val="tx1"/>
                </a:solidFill>
              </a:rPr>
              <a:t>Hein</a:t>
            </a:r>
            <a:r>
              <a:rPr lang="es-ES" dirty="0">
                <a:solidFill>
                  <a:schemeClr val="tx1"/>
                </a:solidFill>
              </a:rPr>
              <a:t>, «GNSS </a:t>
            </a:r>
            <a:r>
              <a:rPr lang="es-ES" dirty="0" err="1">
                <a:solidFill>
                  <a:schemeClr val="tx1"/>
                </a:solidFill>
              </a:rPr>
              <a:t>Evolutions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Maritime</a:t>
            </a:r>
            <a:r>
              <a:rPr lang="es-ES" dirty="0">
                <a:solidFill>
                  <a:schemeClr val="tx1"/>
                </a:solidFill>
              </a:rPr>
              <a:t> - </a:t>
            </a:r>
            <a:r>
              <a:rPr lang="es-ES" dirty="0" err="1">
                <a:solidFill>
                  <a:schemeClr val="tx1"/>
                </a:solidFill>
              </a:rPr>
              <a:t>An</a:t>
            </a:r>
            <a:r>
              <a:rPr lang="es-ES" dirty="0">
                <a:solidFill>
                  <a:schemeClr val="tx1"/>
                </a:solidFill>
              </a:rPr>
              <a:t> Incremental </a:t>
            </a:r>
            <a:r>
              <a:rPr lang="es-ES" dirty="0" err="1">
                <a:solidFill>
                  <a:schemeClr val="tx1"/>
                </a:solidFill>
              </a:rPr>
              <a:t>Approach</a:t>
            </a:r>
            <a:r>
              <a:rPr lang="es-ES" dirty="0">
                <a:solidFill>
                  <a:schemeClr val="tx1"/>
                </a:solidFill>
              </a:rPr>
              <a:t>,» May / June 2016. [En línea]. </a:t>
            </a:r>
            <a:r>
              <a:rPr lang="es-ES" dirty="0" err="1">
                <a:solidFill>
                  <a:schemeClr val="tx1"/>
                </a:solidFill>
              </a:rPr>
              <a:t>Available</a:t>
            </a:r>
            <a:r>
              <a:rPr lang="es-ES" dirty="0">
                <a:solidFill>
                  <a:schemeClr val="tx1"/>
                </a:solidFill>
              </a:rPr>
              <a:t>: https://insidegnss.com/.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9" name="Google Shape;399;p28"/>
          <p:cNvSpPr txBox="1">
            <a:spLocks noGrp="1"/>
          </p:cNvSpPr>
          <p:nvPr>
            <p:ph type="ctrTitle"/>
          </p:nvPr>
        </p:nvSpPr>
        <p:spPr>
          <a:xfrm>
            <a:off x="6777877" y="129625"/>
            <a:ext cx="16584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Bibliogra</a:t>
            </a:r>
            <a:r>
              <a:rPr lang="es-ES" dirty="0"/>
              <a:t>fía</a:t>
            </a:r>
            <a:endParaRPr dirty="0"/>
          </a:p>
        </p:txBody>
      </p:sp>
      <p:sp>
        <p:nvSpPr>
          <p:cNvPr id="400" name="Google Shape;400;p28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"/>
    </mc:Choice>
    <mc:Fallback xmlns="">
      <p:transition spd="slow" advTm="92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8;p18">
            <a:extLst>
              <a:ext uri="{FF2B5EF4-FFF2-40B4-BE49-F238E27FC236}">
                <a16:creationId xmlns:a16="http://schemas.microsoft.com/office/drawing/2014/main" xmlns="" id="{799B3D9D-0922-461F-9616-9EDAE5532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44403" y="2571750"/>
            <a:ext cx="5455194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01 INTRODUCCIÓN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6592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"/>
    </mc:Choice>
    <mc:Fallback xmlns="">
      <p:transition spd="slow" advTm="139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5339806" y="843702"/>
            <a:ext cx="3397855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Contexto</a:t>
            </a:r>
            <a:endParaRPr sz="2400" dirty="0"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"/>
          </p:nvPr>
        </p:nvSpPr>
        <p:spPr>
          <a:xfrm>
            <a:off x="4732914" y="1268017"/>
            <a:ext cx="4008876" cy="1336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dirty="0"/>
              <a:t>Surgen necesidades en materia de seguridad en navegabilidad marítima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dirty="0"/>
              <a:t>Diversos escenarios operativos – puertos, aguas costeras, océanos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400" dirty="0"/>
              <a:t>Sistemas de posicionamiento por satélite (GPS) y sistemas SBAS (EGNOS) pueden satisfacer estas necesidades</a:t>
            </a:r>
            <a:endParaRPr sz="1400" dirty="0"/>
          </a:p>
        </p:txBody>
      </p:sp>
      <p:sp>
        <p:nvSpPr>
          <p:cNvPr id="150" name="Google Shape;150;p18"/>
          <p:cNvSpPr txBox="1">
            <a:spLocks noGrp="1"/>
          </p:cNvSpPr>
          <p:nvPr>
            <p:ph type="ctrTitle" idx="2"/>
          </p:nvPr>
        </p:nvSpPr>
        <p:spPr>
          <a:xfrm>
            <a:off x="7293736" y="0"/>
            <a:ext cx="1187755" cy="3435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 Introduc</a:t>
            </a:r>
            <a:r>
              <a:rPr lang="es-ES" dirty="0"/>
              <a:t>ción</a:t>
            </a:r>
            <a:endParaRPr dirty="0"/>
          </a:p>
        </p:txBody>
      </p:sp>
      <p:sp>
        <p:nvSpPr>
          <p:cNvPr id="151" name="Google Shape;151;p18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</a:t>
            </a:fld>
            <a:endParaRPr/>
          </a:p>
        </p:txBody>
      </p:sp>
      <p:pic>
        <p:nvPicPr>
          <p:cNvPr id="152" name="Google Shape;152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928075" y="1372734"/>
            <a:ext cx="3597048" cy="23980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9;p18">
            <a:extLst>
              <a:ext uri="{FF2B5EF4-FFF2-40B4-BE49-F238E27FC236}">
                <a16:creationId xmlns:a16="http://schemas.microsoft.com/office/drawing/2014/main" xmlns="" id="{4281AB1D-029A-4E1A-B9BF-822DC8B839C1}"/>
              </a:ext>
            </a:extLst>
          </p:cNvPr>
          <p:cNvSpPr txBox="1">
            <a:spLocks/>
          </p:cNvSpPr>
          <p:nvPr/>
        </p:nvSpPr>
        <p:spPr>
          <a:xfrm>
            <a:off x="4732914" y="3207152"/>
            <a:ext cx="3846684" cy="133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lab Thin"/>
              <a:buNone/>
              <a:defRPr sz="1200" b="0" i="0" u="none" strike="noStrike" cap="none">
                <a:solidFill>
                  <a:schemeClr val="lt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/>
              <a:t>¿Qué es la integridad?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/>
              <a:t>¿Qué requisitos de integridad existen en el sector marítimo para navegación con GNSS / SBAS?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/>
              <a:t>¿Qué prestaciones ofrece EGNOS V3?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400" dirty="0"/>
              <a:t>¿Es EGNOS V3 capaz de cumplir los requisitos actuales?</a:t>
            </a:r>
          </a:p>
          <a:p>
            <a:pPr marL="0" indent="0" algn="l"/>
            <a:endParaRPr lang="es-ES" sz="1400" dirty="0"/>
          </a:p>
        </p:txBody>
      </p:sp>
      <p:sp>
        <p:nvSpPr>
          <p:cNvPr id="9" name="Google Shape;148;p18">
            <a:extLst>
              <a:ext uri="{FF2B5EF4-FFF2-40B4-BE49-F238E27FC236}">
                <a16:creationId xmlns:a16="http://schemas.microsoft.com/office/drawing/2014/main" xmlns="" id="{DF257915-3FD0-4652-9812-3C7BBC60D031}"/>
              </a:ext>
            </a:extLst>
          </p:cNvPr>
          <p:cNvSpPr txBox="1">
            <a:spLocks/>
          </p:cNvSpPr>
          <p:nvPr/>
        </p:nvSpPr>
        <p:spPr>
          <a:xfrm>
            <a:off x="5339805" y="2738910"/>
            <a:ext cx="3397855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s-ES" sz="2400" dirty="0"/>
              <a:t>Objetivos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47"/>
    </mc:Choice>
    <mc:Fallback xmlns="">
      <p:transition spd="slow" advTm="18404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8;p18">
            <a:extLst>
              <a:ext uri="{FF2B5EF4-FFF2-40B4-BE49-F238E27FC236}">
                <a16:creationId xmlns:a16="http://schemas.microsoft.com/office/drawing/2014/main" xmlns="" id="{799B3D9D-0922-461F-9616-9EDAE5532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44403" y="2571750"/>
            <a:ext cx="5455194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02 </a:t>
            </a:r>
            <a:br>
              <a:rPr lang="es-ES" sz="4800" dirty="0"/>
            </a:br>
            <a:r>
              <a:rPr lang="es-ES" sz="4800" dirty="0"/>
              <a:t>SISTEMAS SBAS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12705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"/>
    </mc:Choice>
    <mc:Fallback xmlns="">
      <p:transition spd="slow" advTm="493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xmlns="" id="{0C5E610E-F2A9-4D8B-8395-A97872A86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7372" y="1453458"/>
            <a:ext cx="4836628" cy="702900"/>
          </a:xfrm>
        </p:spPr>
        <p:txBody>
          <a:bodyPr/>
          <a:lstStyle/>
          <a:p>
            <a:pPr algn="ctr"/>
            <a:r>
              <a:rPr lang="es-ES" sz="1600" dirty="0"/>
              <a:t>EGNOS - </a:t>
            </a:r>
            <a:r>
              <a:rPr lang="es-ES" sz="1500" dirty="0"/>
              <a:t>European Geostationary Navigation Overlay System</a:t>
            </a:r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xmlns="" id="{9FDF9755-A808-4AF0-94FD-D1AA3FADF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7372" y="1986775"/>
            <a:ext cx="4836627" cy="1886260"/>
          </a:xfrm>
          <a:ln w="3175"/>
        </p:spPr>
        <p:txBody>
          <a:bodyPr/>
          <a:lstStyle/>
          <a:p>
            <a:r>
              <a:rPr lang="es-ES" sz="1600" dirty="0"/>
              <a:t>¿Cuál es la misión de un sistema SBAS?</a:t>
            </a:r>
          </a:p>
          <a:p>
            <a:r>
              <a:rPr lang="es-ES" sz="1800" b="1" u="sng" dirty="0"/>
              <a:t>Arquitectura de EGNOS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600" dirty="0"/>
              <a:t>Segmento Espacial – Satélites GEO + GPS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600" dirty="0"/>
              <a:t>Segmento Terrestre – RIMS + MCC + NLES + EWAN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600" dirty="0"/>
              <a:t>Segmento de Usuario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xmlns="" id="{8301DD4A-82C7-462D-A805-92B8FC215465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7305809" y="0"/>
            <a:ext cx="1163610" cy="481200"/>
          </a:xfrm>
        </p:spPr>
        <p:txBody>
          <a:bodyPr/>
          <a:lstStyle/>
          <a:p>
            <a:r>
              <a:rPr lang="es" dirty="0"/>
              <a:t>02 Sistemas SBAS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B086F14-29A2-45AE-9263-DB977136C7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6</a:t>
            </a:fld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549EE37-8E78-4B0E-93C2-C9B40561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0" y="679911"/>
            <a:ext cx="4257738" cy="3783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4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21"/>
    </mc:Choice>
    <mc:Fallback xmlns="">
      <p:transition spd="slow" advTm="22642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5254329" y="1066457"/>
            <a:ext cx="1500000" cy="3921300"/>
          </a:xfrm>
          <a:prstGeom prst="rect">
            <a:avLst/>
          </a:prstGeom>
          <a:solidFill>
            <a:schemeClr val="dk1">
              <a:alpha val="29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261598" y="575975"/>
            <a:ext cx="1500000" cy="3921300"/>
          </a:xfrm>
          <a:prstGeom prst="rect">
            <a:avLst/>
          </a:prstGeom>
          <a:solidFill>
            <a:schemeClr val="dk1">
              <a:alpha val="296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531198" y="1464655"/>
            <a:ext cx="2114100" cy="3436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65A97"/>
              </a:solidFill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3514975" y="1464656"/>
            <a:ext cx="2114100" cy="3436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6536561" y="1464656"/>
            <a:ext cx="2114100" cy="3436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65A97"/>
              </a:solidFill>
            </a:endParaRPr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1"/>
          </p:nvPr>
        </p:nvSpPr>
        <p:spPr>
          <a:xfrm>
            <a:off x="479857" y="2138138"/>
            <a:ext cx="2079939" cy="2231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400" dirty="0"/>
              <a:t>Conjunto de señales de aumentación para aplicaciones de propósito general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ES" sz="14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400" dirty="0"/>
              <a:t>Totalmente accesible para cualquier receptor GNSS/SBAS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s-ES" sz="14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sz="1400" dirty="0"/>
              <a:t>Gratuito y no requiere certificación</a:t>
            </a:r>
            <a:endParaRPr sz="1400" dirty="0"/>
          </a:p>
        </p:txBody>
      </p:sp>
      <p:sp>
        <p:nvSpPr>
          <p:cNvPr id="183" name="Google Shape;183;p20"/>
          <p:cNvSpPr txBox="1">
            <a:spLocks noGrp="1"/>
          </p:cNvSpPr>
          <p:nvPr>
            <p:ph type="ctrTitle" idx="6"/>
          </p:nvPr>
        </p:nvSpPr>
        <p:spPr>
          <a:xfrm>
            <a:off x="7315964" y="2034"/>
            <a:ext cx="11433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 </a:t>
            </a:r>
            <a:r>
              <a:rPr lang="es-ES" dirty="0"/>
              <a:t>Sistemas SBAS</a:t>
            </a:r>
            <a:endParaRPr dirty="0"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ctrTitle"/>
          </p:nvPr>
        </p:nvSpPr>
        <p:spPr>
          <a:xfrm>
            <a:off x="20864" y="1564573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Open Service</a:t>
            </a:r>
            <a:endParaRPr dirty="0"/>
          </a:p>
        </p:txBody>
      </p:sp>
      <p:sp>
        <p:nvSpPr>
          <p:cNvPr id="195" name="Google Shape;195;p20"/>
          <p:cNvSpPr txBox="1">
            <a:spLocks noGrp="1"/>
          </p:cNvSpPr>
          <p:nvPr>
            <p:ph type="ctrTitle" idx="3"/>
          </p:nvPr>
        </p:nvSpPr>
        <p:spPr>
          <a:xfrm>
            <a:off x="6121763" y="1579927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EDAS</a:t>
            </a:r>
            <a:endParaRPr dirty="0"/>
          </a:p>
        </p:txBody>
      </p:sp>
      <p:sp>
        <p:nvSpPr>
          <p:cNvPr id="196" name="Google Shape;196;p20"/>
          <p:cNvSpPr txBox="1">
            <a:spLocks noGrp="1"/>
          </p:cNvSpPr>
          <p:nvPr>
            <p:ph type="ctrTitle" idx="5"/>
          </p:nvPr>
        </p:nvSpPr>
        <p:spPr>
          <a:xfrm>
            <a:off x="3043502" y="1592606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Safety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Life</a:t>
            </a:r>
            <a:r>
              <a:rPr lang="es-ES" dirty="0"/>
              <a:t> </a:t>
            </a:r>
            <a:endParaRPr dirty="0"/>
          </a:p>
        </p:txBody>
      </p:sp>
      <p:sp>
        <p:nvSpPr>
          <p:cNvPr id="28" name="Título 10">
            <a:extLst>
              <a:ext uri="{FF2B5EF4-FFF2-40B4-BE49-F238E27FC236}">
                <a16:creationId xmlns:a16="http://schemas.microsoft.com/office/drawing/2014/main" xmlns="" id="{1F7078CA-1B3A-472A-93EC-E4C746182621}"/>
              </a:ext>
            </a:extLst>
          </p:cNvPr>
          <p:cNvSpPr txBox="1">
            <a:spLocks/>
          </p:cNvSpPr>
          <p:nvPr/>
        </p:nvSpPr>
        <p:spPr>
          <a:xfrm>
            <a:off x="871871" y="129625"/>
            <a:ext cx="2296632" cy="84970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r"/>
            <a:r>
              <a:rPr lang="es-E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SERVICIOS PROPORCIONADOS POR EGNOS V3</a:t>
            </a:r>
            <a:endParaRPr lang="es-ES" sz="15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0" name="Google Shape;7816;p44">
            <a:extLst>
              <a:ext uri="{FF2B5EF4-FFF2-40B4-BE49-F238E27FC236}">
                <a16:creationId xmlns:a16="http://schemas.microsoft.com/office/drawing/2014/main" xmlns="" id="{AAA0FADB-F499-4776-8442-2B62288D05CE}"/>
              </a:ext>
            </a:extLst>
          </p:cNvPr>
          <p:cNvSpPr/>
          <p:nvPr/>
        </p:nvSpPr>
        <p:spPr>
          <a:xfrm>
            <a:off x="2111348" y="1592606"/>
            <a:ext cx="328695" cy="328835"/>
          </a:xfrm>
          <a:custGeom>
            <a:avLst/>
            <a:gdLst/>
            <a:ahLst/>
            <a:cxnLst/>
            <a:rect l="l" t="t" r="r" b="b"/>
            <a:pathLst>
              <a:path w="11689" h="11694" extrusionOk="0">
                <a:moveTo>
                  <a:pt x="5829" y="2048"/>
                </a:moveTo>
                <a:cubicBezTo>
                  <a:pt x="6018" y="2048"/>
                  <a:pt x="6175" y="2206"/>
                  <a:pt x="6175" y="2395"/>
                </a:cubicBezTo>
                <a:cubicBezTo>
                  <a:pt x="6175" y="2615"/>
                  <a:pt x="6018" y="2804"/>
                  <a:pt x="5829" y="2804"/>
                </a:cubicBezTo>
                <a:cubicBezTo>
                  <a:pt x="5640" y="2804"/>
                  <a:pt x="5482" y="2615"/>
                  <a:pt x="5482" y="2395"/>
                </a:cubicBezTo>
                <a:cubicBezTo>
                  <a:pt x="5482" y="2206"/>
                  <a:pt x="5640" y="2048"/>
                  <a:pt x="5829" y="2048"/>
                </a:cubicBezTo>
                <a:close/>
                <a:moveTo>
                  <a:pt x="5829" y="725"/>
                </a:moveTo>
                <a:cubicBezTo>
                  <a:pt x="6774" y="725"/>
                  <a:pt x="7530" y="1449"/>
                  <a:pt x="7530" y="2395"/>
                </a:cubicBezTo>
                <a:cubicBezTo>
                  <a:pt x="7530" y="2521"/>
                  <a:pt x="7530" y="2678"/>
                  <a:pt x="7467" y="2804"/>
                </a:cubicBezTo>
                <a:lnTo>
                  <a:pt x="6774" y="2804"/>
                </a:lnTo>
                <a:cubicBezTo>
                  <a:pt x="6806" y="2678"/>
                  <a:pt x="6837" y="2552"/>
                  <a:pt x="6837" y="2395"/>
                </a:cubicBezTo>
                <a:cubicBezTo>
                  <a:pt x="6837" y="1859"/>
                  <a:pt x="6364" y="1386"/>
                  <a:pt x="5829" y="1386"/>
                </a:cubicBezTo>
                <a:cubicBezTo>
                  <a:pt x="5262" y="1386"/>
                  <a:pt x="4789" y="1859"/>
                  <a:pt x="4789" y="2395"/>
                </a:cubicBezTo>
                <a:cubicBezTo>
                  <a:pt x="4789" y="2521"/>
                  <a:pt x="4852" y="2678"/>
                  <a:pt x="4884" y="2804"/>
                </a:cubicBezTo>
                <a:lnTo>
                  <a:pt x="4159" y="2804"/>
                </a:lnTo>
                <a:cubicBezTo>
                  <a:pt x="4128" y="2678"/>
                  <a:pt x="4128" y="2521"/>
                  <a:pt x="4128" y="2395"/>
                </a:cubicBezTo>
                <a:cubicBezTo>
                  <a:pt x="4128" y="1449"/>
                  <a:pt x="4884" y="725"/>
                  <a:pt x="5829" y="725"/>
                </a:cubicBezTo>
                <a:close/>
                <a:moveTo>
                  <a:pt x="10681" y="3466"/>
                </a:moveTo>
                <a:cubicBezTo>
                  <a:pt x="10870" y="3466"/>
                  <a:pt x="11027" y="3623"/>
                  <a:pt x="11027" y="3812"/>
                </a:cubicBezTo>
                <a:cubicBezTo>
                  <a:pt x="11027" y="4033"/>
                  <a:pt x="10870" y="4190"/>
                  <a:pt x="10681" y="4190"/>
                </a:cubicBezTo>
                <a:lnTo>
                  <a:pt x="1009" y="4190"/>
                </a:lnTo>
                <a:cubicBezTo>
                  <a:pt x="820" y="4190"/>
                  <a:pt x="662" y="4033"/>
                  <a:pt x="662" y="3812"/>
                </a:cubicBezTo>
                <a:cubicBezTo>
                  <a:pt x="662" y="3623"/>
                  <a:pt x="851" y="3466"/>
                  <a:pt x="1009" y="3466"/>
                </a:cubicBezTo>
                <a:close/>
                <a:moveTo>
                  <a:pt x="9799" y="4852"/>
                </a:moveTo>
                <a:lnTo>
                  <a:pt x="7058" y="7593"/>
                </a:lnTo>
                <a:lnTo>
                  <a:pt x="4600" y="7593"/>
                </a:lnTo>
                <a:lnTo>
                  <a:pt x="1859" y="4852"/>
                </a:lnTo>
                <a:close/>
                <a:moveTo>
                  <a:pt x="6869" y="8255"/>
                </a:moveTo>
                <a:lnTo>
                  <a:pt x="6869" y="9767"/>
                </a:lnTo>
                <a:lnTo>
                  <a:pt x="4789" y="10775"/>
                </a:lnTo>
                <a:lnTo>
                  <a:pt x="4789" y="8255"/>
                </a:lnTo>
                <a:close/>
                <a:moveTo>
                  <a:pt x="5829" y="0"/>
                </a:moveTo>
                <a:cubicBezTo>
                  <a:pt x="4474" y="0"/>
                  <a:pt x="3435" y="1071"/>
                  <a:pt x="3435" y="2395"/>
                </a:cubicBezTo>
                <a:cubicBezTo>
                  <a:pt x="3435" y="2521"/>
                  <a:pt x="3435" y="2678"/>
                  <a:pt x="3466" y="2804"/>
                </a:cubicBezTo>
                <a:lnTo>
                  <a:pt x="1009" y="2804"/>
                </a:lnTo>
                <a:cubicBezTo>
                  <a:pt x="473" y="2804"/>
                  <a:pt x="0" y="3277"/>
                  <a:pt x="0" y="3812"/>
                </a:cubicBezTo>
                <a:cubicBezTo>
                  <a:pt x="0" y="4348"/>
                  <a:pt x="379" y="4757"/>
                  <a:pt x="851" y="4852"/>
                </a:cubicBezTo>
                <a:lnTo>
                  <a:pt x="4096" y="8065"/>
                </a:lnTo>
                <a:lnTo>
                  <a:pt x="4096" y="11342"/>
                </a:lnTo>
                <a:cubicBezTo>
                  <a:pt x="4096" y="11518"/>
                  <a:pt x="4277" y="11694"/>
                  <a:pt x="4462" y="11694"/>
                </a:cubicBezTo>
                <a:cubicBezTo>
                  <a:pt x="4508" y="11694"/>
                  <a:pt x="4556" y="11683"/>
                  <a:pt x="4600" y="11657"/>
                </a:cubicBezTo>
                <a:lnTo>
                  <a:pt x="7373" y="10271"/>
                </a:lnTo>
                <a:cubicBezTo>
                  <a:pt x="7467" y="10239"/>
                  <a:pt x="7562" y="10113"/>
                  <a:pt x="7562" y="9956"/>
                </a:cubicBezTo>
                <a:lnTo>
                  <a:pt x="7562" y="8034"/>
                </a:lnTo>
                <a:lnTo>
                  <a:pt x="10838" y="4820"/>
                </a:lnTo>
                <a:cubicBezTo>
                  <a:pt x="11311" y="4757"/>
                  <a:pt x="11689" y="4348"/>
                  <a:pt x="11689" y="3812"/>
                </a:cubicBezTo>
                <a:cubicBezTo>
                  <a:pt x="11689" y="3277"/>
                  <a:pt x="11216" y="2804"/>
                  <a:pt x="10681" y="2804"/>
                </a:cubicBezTo>
                <a:lnTo>
                  <a:pt x="8192" y="2804"/>
                </a:lnTo>
                <a:cubicBezTo>
                  <a:pt x="8192" y="2678"/>
                  <a:pt x="8223" y="2521"/>
                  <a:pt x="8223" y="2395"/>
                </a:cubicBezTo>
                <a:cubicBezTo>
                  <a:pt x="8223" y="1071"/>
                  <a:pt x="7152" y="0"/>
                  <a:pt x="582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25058BC4-C08C-46F0-A49E-9AA2920C78CE}"/>
              </a:ext>
            </a:extLst>
          </p:cNvPr>
          <p:cNvCxnSpPr/>
          <p:nvPr/>
        </p:nvCxnSpPr>
        <p:spPr>
          <a:xfrm>
            <a:off x="661519" y="2043805"/>
            <a:ext cx="185345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oogle Shape;3888;p35">
            <a:extLst>
              <a:ext uri="{FF2B5EF4-FFF2-40B4-BE49-F238E27FC236}">
                <a16:creationId xmlns:a16="http://schemas.microsoft.com/office/drawing/2014/main" xmlns="" id="{3989CB54-0E85-4CE6-ABAD-DB6492679B75}"/>
              </a:ext>
            </a:extLst>
          </p:cNvPr>
          <p:cNvGrpSpPr/>
          <p:nvPr/>
        </p:nvGrpSpPr>
        <p:grpSpPr>
          <a:xfrm>
            <a:off x="5137858" y="1643913"/>
            <a:ext cx="232942" cy="229771"/>
            <a:chOff x="2084100" y="4400250"/>
            <a:chExt cx="486550" cy="479925"/>
          </a:xfrm>
          <a:solidFill>
            <a:schemeClr val="tx1"/>
          </a:solidFill>
        </p:grpSpPr>
        <p:sp>
          <p:nvSpPr>
            <p:cNvPr id="34" name="Google Shape;3889;p35">
              <a:extLst>
                <a:ext uri="{FF2B5EF4-FFF2-40B4-BE49-F238E27FC236}">
                  <a16:creationId xmlns:a16="http://schemas.microsoft.com/office/drawing/2014/main" xmlns="" id="{88749A9B-488E-4EC7-A1B4-740409FB0A9A}"/>
                </a:ext>
              </a:extLst>
            </p:cNvPr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5" name="Google Shape;3890;p35">
              <a:extLst>
                <a:ext uri="{FF2B5EF4-FFF2-40B4-BE49-F238E27FC236}">
                  <a16:creationId xmlns:a16="http://schemas.microsoft.com/office/drawing/2014/main" xmlns="" id="{1E61942F-5776-4576-A626-FCB3BCCEF69F}"/>
                </a:ext>
              </a:extLst>
            </p:cNvPr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6" name="Google Shape;3891;p35">
              <a:extLst>
                <a:ext uri="{FF2B5EF4-FFF2-40B4-BE49-F238E27FC236}">
                  <a16:creationId xmlns:a16="http://schemas.microsoft.com/office/drawing/2014/main" xmlns="" id="{17893B26-C6B9-433F-A4D4-59897B071DAE}"/>
                </a:ext>
              </a:extLst>
            </p:cNvPr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7" name="Google Shape;3892;p35">
              <a:extLst>
                <a:ext uri="{FF2B5EF4-FFF2-40B4-BE49-F238E27FC236}">
                  <a16:creationId xmlns:a16="http://schemas.microsoft.com/office/drawing/2014/main" xmlns="" id="{05B2BE42-9173-48FA-AA2F-D523CBCE113C}"/>
                </a:ext>
              </a:extLst>
            </p:cNvPr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8" name="Google Shape;3893;p35">
              <a:extLst>
                <a:ext uri="{FF2B5EF4-FFF2-40B4-BE49-F238E27FC236}">
                  <a16:creationId xmlns:a16="http://schemas.microsoft.com/office/drawing/2014/main" xmlns="" id="{A045023C-7911-45AE-8D62-17BFC0519606}"/>
                </a:ext>
              </a:extLst>
            </p:cNvPr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9" name="Google Shape;3894;p35">
              <a:extLst>
                <a:ext uri="{FF2B5EF4-FFF2-40B4-BE49-F238E27FC236}">
                  <a16:creationId xmlns:a16="http://schemas.microsoft.com/office/drawing/2014/main" xmlns="" id="{B04EA995-231C-40F3-9299-97159773D891}"/>
                </a:ext>
              </a:extLst>
            </p:cNvPr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xmlns="" id="{C3D57D10-7BE7-461E-876F-DAE3D52B5EE6}"/>
              </a:ext>
            </a:extLst>
          </p:cNvPr>
          <p:cNvCxnSpPr/>
          <p:nvPr/>
        </p:nvCxnSpPr>
        <p:spPr>
          <a:xfrm>
            <a:off x="3666842" y="2039070"/>
            <a:ext cx="185345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180;p20">
            <a:extLst>
              <a:ext uri="{FF2B5EF4-FFF2-40B4-BE49-F238E27FC236}">
                <a16:creationId xmlns:a16="http://schemas.microsoft.com/office/drawing/2014/main" xmlns="" id="{DC080E2C-F8E1-4C25-BF68-A811FFDA1172}"/>
              </a:ext>
            </a:extLst>
          </p:cNvPr>
          <p:cNvSpPr txBox="1">
            <a:spLocks/>
          </p:cNvSpPr>
          <p:nvPr/>
        </p:nvSpPr>
        <p:spPr>
          <a:xfrm>
            <a:off x="3524637" y="2118728"/>
            <a:ext cx="2079939" cy="223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dirty="0"/>
              <a:t>Apoyo a operaciones de aviación civil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s-E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dirty="0"/>
              <a:t>Diseñado para satisfacer la normativa ICAO para SBAS</a:t>
            </a:r>
          </a:p>
          <a:p>
            <a:pPr marL="0" indent="0" algn="l"/>
            <a:endParaRPr lang="es-E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dirty="0"/>
              <a:t>Futuro </a:t>
            </a:r>
            <a:r>
              <a:rPr lang="es-ES" sz="1400" dirty="0" err="1"/>
              <a:t>SoL</a:t>
            </a:r>
            <a:r>
              <a:rPr lang="es-ES" sz="1400" dirty="0"/>
              <a:t> Marítimo en EGNOS V3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xmlns="" id="{44EE3875-58C1-4063-A741-3681CF36D482}"/>
              </a:ext>
            </a:extLst>
          </p:cNvPr>
          <p:cNvCxnSpPr/>
          <p:nvPr/>
        </p:nvCxnSpPr>
        <p:spPr>
          <a:xfrm>
            <a:off x="6677568" y="2039070"/>
            <a:ext cx="185345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oogle Shape;6920;p42">
            <a:extLst>
              <a:ext uri="{FF2B5EF4-FFF2-40B4-BE49-F238E27FC236}">
                <a16:creationId xmlns:a16="http://schemas.microsoft.com/office/drawing/2014/main" xmlns="" id="{2D5839BB-D55C-42AE-96AE-075CE5C7A73B}"/>
              </a:ext>
            </a:extLst>
          </p:cNvPr>
          <p:cNvGrpSpPr/>
          <p:nvPr/>
        </p:nvGrpSpPr>
        <p:grpSpPr>
          <a:xfrm>
            <a:off x="7797315" y="1579262"/>
            <a:ext cx="298730" cy="340063"/>
            <a:chOff x="-20904875" y="2788575"/>
            <a:chExt cx="267775" cy="304825"/>
          </a:xfrm>
          <a:solidFill>
            <a:schemeClr val="tx1"/>
          </a:solidFill>
        </p:grpSpPr>
        <p:sp>
          <p:nvSpPr>
            <p:cNvPr id="48" name="Google Shape;6921;p42">
              <a:extLst>
                <a:ext uri="{FF2B5EF4-FFF2-40B4-BE49-F238E27FC236}">
                  <a16:creationId xmlns:a16="http://schemas.microsoft.com/office/drawing/2014/main" xmlns="" id="{CEB5A990-89DB-4457-9304-0779C26D0A94}"/>
                </a:ext>
              </a:extLst>
            </p:cNvPr>
            <p:cNvSpPr/>
            <p:nvPr/>
          </p:nvSpPr>
          <p:spPr>
            <a:xfrm>
              <a:off x="-20904875" y="2788575"/>
              <a:ext cx="267775" cy="304825"/>
            </a:xfrm>
            <a:custGeom>
              <a:avLst/>
              <a:gdLst/>
              <a:ahLst/>
              <a:cxnLst/>
              <a:rect l="l" t="t" r="r" b="b"/>
              <a:pathLst>
                <a:path w="10711" h="12193" extrusionOk="0">
                  <a:moveTo>
                    <a:pt x="5294" y="725"/>
                  </a:moveTo>
                  <a:cubicBezTo>
                    <a:pt x="5483" y="725"/>
                    <a:pt x="5640" y="882"/>
                    <a:pt x="5640" y="1103"/>
                  </a:cubicBezTo>
                  <a:lnTo>
                    <a:pt x="5640" y="1166"/>
                  </a:lnTo>
                  <a:cubicBezTo>
                    <a:pt x="5640" y="1373"/>
                    <a:pt x="5803" y="1512"/>
                    <a:pt x="5977" y="1512"/>
                  </a:cubicBezTo>
                  <a:cubicBezTo>
                    <a:pt x="6068" y="1512"/>
                    <a:pt x="6163" y="1473"/>
                    <a:pt x="6239" y="1387"/>
                  </a:cubicBezTo>
                  <a:lnTo>
                    <a:pt x="6270" y="1355"/>
                  </a:lnTo>
                  <a:cubicBezTo>
                    <a:pt x="6341" y="1284"/>
                    <a:pt x="6429" y="1252"/>
                    <a:pt x="6514" y="1252"/>
                  </a:cubicBezTo>
                  <a:cubicBezTo>
                    <a:pt x="6695" y="1252"/>
                    <a:pt x="6869" y="1393"/>
                    <a:pt x="6869" y="1607"/>
                  </a:cubicBezTo>
                  <a:cubicBezTo>
                    <a:pt x="6869" y="1765"/>
                    <a:pt x="6774" y="1828"/>
                    <a:pt x="6711" y="1922"/>
                  </a:cubicBezTo>
                  <a:cubicBezTo>
                    <a:pt x="6459" y="2143"/>
                    <a:pt x="6617" y="2489"/>
                    <a:pt x="6932" y="2489"/>
                  </a:cubicBezTo>
                  <a:lnTo>
                    <a:pt x="7026" y="2489"/>
                  </a:lnTo>
                  <a:cubicBezTo>
                    <a:pt x="7215" y="2489"/>
                    <a:pt x="7373" y="2678"/>
                    <a:pt x="7373" y="2867"/>
                  </a:cubicBezTo>
                  <a:cubicBezTo>
                    <a:pt x="7373" y="3056"/>
                    <a:pt x="7215" y="3214"/>
                    <a:pt x="7026" y="3214"/>
                  </a:cubicBezTo>
                  <a:lnTo>
                    <a:pt x="6932" y="3214"/>
                  </a:lnTo>
                  <a:cubicBezTo>
                    <a:pt x="6774" y="3214"/>
                    <a:pt x="6648" y="3277"/>
                    <a:pt x="6617" y="3466"/>
                  </a:cubicBezTo>
                  <a:cubicBezTo>
                    <a:pt x="6585" y="3560"/>
                    <a:pt x="6585" y="3718"/>
                    <a:pt x="6711" y="3844"/>
                  </a:cubicBezTo>
                  <a:lnTo>
                    <a:pt x="6743" y="3875"/>
                  </a:lnTo>
                  <a:cubicBezTo>
                    <a:pt x="6806" y="3970"/>
                    <a:pt x="6869" y="4033"/>
                    <a:pt x="6869" y="4127"/>
                  </a:cubicBezTo>
                  <a:cubicBezTo>
                    <a:pt x="6869" y="4334"/>
                    <a:pt x="6693" y="4473"/>
                    <a:pt x="6518" y="4473"/>
                  </a:cubicBezTo>
                  <a:cubicBezTo>
                    <a:pt x="6427" y="4473"/>
                    <a:pt x="6335" y="4435"/>
                    <a:pt x="6270" y="4348"/>
                  </a:cubicBezTo>
                  <a:lnTo>
                    <a:pt x="6239" y="4316"/>
                  </a:lnTo>
                  <a:cubicBezTo>
                    <a:pt x="6156" y="4234"/>
                    <a:pt x="6063" y="4199"/>
                    <a:pt x="5976" y="4199"/>
                  </a:cubicBezTo>
                  <a:cubicBezTo>
                    <a:pt x="5797" y="4199"/>
                    <a:pt x="5640" y="4346"/>
                    <a:pt x="5640" y="4537"/>
                  </a:cubicBezTo>
                  <a:lnTo>
                    <a:pt x="5640" y="4632"/>
                  </a:lnTo>
                  <a:cubicBezTo>
                    <a:pt x="5640" y="4821"/>
                    <a:pt x="5483" y="4978"/>
                    <a:pt x="5294" y="4978"/>
                  </a:cubicBezTo>
                  <a:cubicBezTo>
                    <a:pt x="5073" y="4978"/>
                    <a:pt x="4916" y="4821"/>
                    <a:pt x="4916" y="4632"/>
                  </a:cubicBezTo>
                  <a:lnTo>
                    <a:pt x="4916" y="4537"/>
                  </a:lnTo>
                  <a:cubicBezTo>
                    <a:pt x="4958" y="4346"/>
                    <a:pt x="4801" y="4213"/>
                    <a:pt x="4626" y="4213"/>
                  </a:cubicBezTo>
                  <a:cubicBezTo>
                    <a:pt x="4541" y="4213"/>
                    <a:pt x="4452" y="4244"/>
                    <a:pt x="4380" y="4316"/>
                  </a:cubicBezTo>
                  <a:lnTo>
                    <a:pt x="4349" y="4348"/>
                  </a:lnTo>
                  <a:cubicBezTo>
                    <a:pt x="4270" y="4427"/>
                    <a:pt x="4175" y="4466"/>
                    <a:pt x="4081" y="4466"/>
                  </a:cubicBezTo>
                  <a:cubicBezTo>
                    <a:pt x="3986" y="4466"/>
                    <a:pt x="3892" y="4427"/>
                    <a:pt x="3813" y="4348"/>
                  </a:cubicBezTo>
                  <a:cubicBezTo>
                    <a:pt x="3655" y="4190"/>
                    <a:pt x="3655" y="4001"/>
                    <a:pt x="3813" y="3844"/>
                  </a:cubicBezTo>
                  <a:lnTo>
                    <a:pt x="3876" y="3812"/>
                  </a:lnTo>
                  <a:cubicBezTo>
                    <a:pt x="4096" y="3560"/>
                    <a:pt x="3939" y="3214"/>
                    <a:pt x="3624" y="3214"/>
                  </a:cubicBezTo>
                  <a:lnTo>
                    <a:pt x="3561" y="3214"/>
                  </a:lnTo>
                  <a:cubicBezTo>
                    <a:pt x="3340" y="3214"/>
                    <a:pt x="3183" y="3056"/>
                    <a:pt x="3183" y="2867"/>
                  </a:cubicBezTo>
                  <a:cubicBezTo>
                    <a:pt x="3183" y="2678"/>
                    <a:pt x="3340" y="2489"/>
                    <a:pt x="3561" y="2489"/>
                  </a:cubicBezTo>
                  <a:lnTo>
                    <a:pt x="3624" y="2489"/>
                  </a:lnTo>
                  <a:cubicBezTo>
                    <a:pt x="3939" y="2489"/>
                    <a:pt x="4096" y="2111"/>
                    <a:pt x="3876" y="1922"/>
                  </a:cubicBezTo>
                  <a:cubicBezTo>
                    <a:pt x="3813" y="1891"/>
                    <a:pt x="3718" y="1796"/>
                    <a:pt x="3718" y="1607"/>
                  </a:cubicBezTo>
                  <a:cubicBezTo>
                    <a:pt x="3718" y="1393"/>
                    <a:pt x="3892" y="1252"/>
                    <a:pt x="4063" y="1252"/>
                  </a:cubicBezTo>
                  <a:cubicBezTo>
                    <a:pt x="4144" y="1252"/>
                    <a:pt x="4225" y="1284"/>
                    <a:pt x="4286" y="1355"/>
                  </a:cubicBezTo>
                  <a:lnTo>
                    <a:pt x="4349" y="1387"/>
                  </a:lnTo>
                  <a:cubicBezTo>
                    <a:pt x="4424" y="1473"/>
                    <a:pt x="4515" y="1512"/>
                    <a:pt x="4602" y="1512"/>
                  </a:cubicBezTo>
                  <a:cubicBezTo>
                    <a:pt x="4767" y="1512"/>
                    <a:pt x="4916" y="1373"/>
                    <a:pt x="4916" y="1166"/>
                  </a:cubicBezTo>
                  <a:lnTo>
                    <a:pt x="4916" y="1103"/>
                  </a:lnTo>
                  <a:cubicBezTo>
                    <a:pt x="4916" y="882"/>
                    <a:pt x="5073" y="725"/>
                    <a:pt x="5294" y="725"/>
                  </a:cubicBezTo>
                  <a:close/>
                  <a:moveTo>
                    <a:pt x="757" y="5766"/>
                  </a:moveTo>
                  <a:lnTo>
                    <a:pt x="757" y="5766"/>
                  </a:lnTo>
                  <a:cubicBezTo>
                    <a:pt x="1482" y="5892"/>
                    <a:pt x="2647" y="6144"/>
                    <a:pt x="3120" y="6648"/>
                  </a:cubicBezTo>
                  <a:cubicBezTo>
                    <a:pt x="3624" y="7152"/>
                    <a:pt x="3624" y="7498"/>
                    <a:pt x="3340" y="7908"/>
                  </a:cubicBezTo>
                  <a:lnTo>
                    <a:pt x="2616" y="7152"/>
                  </a:lnTo>
                  <a:cubicBezTo>
                    <a:pt x="2537" y="7073"/>
                    <a:pt x="2442" y="7034"/>
                    <a:pt x="2348" y="7034"/>
                  </a:cubicBezTo>
                  <a:cubicBezTo>
                    <a:pt x="2253" y="7034"/>
                    <a:pt x="2159" y="7073"/>
                    <a:pt x="2080" y="7152"/>
                  </a:cubicBezTo>
                  <a:cubicBezTo>
                    <a:pt x="1923" y="7309"/>
                    <a:pt x="1923" y="7498"/>
                    <a:pt x="2080" y="7656"/>
                  </a:cubicBezTo>
                  <a:lnTo>
                    <a:pt x="2836" y="8412"/>
                  </a:lnTo>
                  <a:cubicBezTo>
                    <a:pt x="2695" y="8515"/>
                    <a:pt x="2554" y="8575"/>
                    <a:pt x="2401" y="8575"/>
                  </a:cubicBezTo>
                  <a:cubicBezTo>
                    <a:pt x="2176" y="8575"/>
                    <a:pt x="1925" y="8446"/>
                    <a:pt x="1608" y="8129"/>
                  </a:cubicBezTo>
                  <a:cubicBezTo>
                    <a:pt x="1135" y="7656"/>
                    <a:pt x="883" y="6490"/>
                    <a:pt x="757" y="5766"/>
                  </a:cubicBezTo>
                  <a:close/>
                  <a:moveTo>
                    <a:pt x="9893" y="6459"/>
                  </a:moveTo>
                  <a:cubicBezTo>
                    <a:pt x="9799" y="7183"/>
                    <a:pt x="9578" y="8381"/>
                    <a:pt x="9074" y="8853"/>
                  </a:cubicBezTo>
                  <a:cubicBezTo>
                    <a:pt x="8805" y="9123"/>
                    <a:pt x="8570" y="9287"/>
                    <a:pt x="8321" y="9287"/>
                  </a:cubicBezTo>
                  <a:cubicBezTo>
                    <a:pt x="8162" y="9287"/>
                    <a:pt x="7998" y="9221"/>
                    <a:pt x="7814" y="9074"/>
                  </a:cubicBezTo>
                  <a:lnTo>
                    <a:pt x="8570" y="8349"/>
                  </a:lnTo>
                  <a:cubicBezTo>
                    <a:pt x="8728" y="8192"/>
                    <a:pt x="8728" y="7971"/>
                    <a:pt x="8570" y="7814"/>
                  </a:cubicBezTo>
                  <a:cubicBezTo>
                    <a:pt x="8491" y="7735"/>
                    <a:pt x="8397" y="7695"/>
                    <a:pt x="8302" y="7695"/>
                  </a:cubicBezTo>
                  <a:cubicBezTo>
                    <a:pt x="8208" y="7695"/>
                    <a:pt x="8113" y="7735"/>
                    <a:pt x="8035" y="7814"/>
                  </a:cubicBezTo>
                  <a:lnTo>
                    <a:pt x="7278" y="8570"/>
                  </a:lnTo>
                  <a:cubicBezTo>
                    <a:pt x="7026" y="8192"/>
                    <a:pt x="7026" y="7814"/>
                    <a:pt x="7531" y="7309"/>
                  </a:cubicBezTo>
                  <a:cubicBezTo>
                    <a:pt x="8003" y="6837"/>
                    <a:pt x="9169" y="6553"/>
                    <a:pt x="9893" y="6459"/>
                  </a:cubicBezTo>
                  <a:close/>
                  <a:moveTo>
                    <a:pt x="5357" y="0"/>
                  </a:moveTo>
                  <a:cubicBezTo>
                    <a:pt x="4979" y="0"/>
                    <a:pt x="4601" y="221"/>
                    <a:pt x="4412" y="536"/>
                  </a:cubicBezTo>
                  <a:cubicBezTo>
                    <a:pt x="4313" y="500"/>
                    <a:pt x="4206" y="482"/>
                    <a:pt x="4097" y="482"/>
                  </a:cubicBezTo>
                  <a:cubicBezTo>
                    <a:pt x="3826" y="482"/>
                    <a:pt x="3543" y="594"/>
                    <a:pt x="3340" y="819"/>
                  </a:cubicBezTo>
                  <a:cubicBezTo>
                    <a:pt x="3088" y="1103"/>
                    <a:pt x="2962" y="1513"/>
                    <a:pt x="3088" y="1891"/>
                  </a:cubicBezTo>
                  <a:cubicBezTo>
                    <a:pt x="2710" y="2080"/>
                    <a:pt x="2521" y="2426"/>
                    <a:pt x="2521" y="2836"/>
                  </a:cubicBezTo>
                  <a:cubicBezTo>
                    <a:pt x="2521" y="3214"/>
                    <a:pt x="2773" y="3560"/>
                    <a:pt x="3088" y="3781"/>
                  </a:cubicBezTo>
                  <a:cubicBezTo>
                    <a:pt x="2962" y="4127"/>
                    <a:pt x="3057" y="4569"/>
                    <a:pt x="3340" y="4821"/>
                  </a:cubicBezTo>
                  <a:cubicBezTo>
                    <a:pt x="3549" y="5030"/>
                    <a:pt x="3844" y="5153"/>
                    <a:pt x="4123" y="5153"/>
                  </a:cubicBezTo>
                  <a:cubicBezTo>
                    <a:pt x="4223" y="5153"/>
                    <a:pt x="4320" y="5137"/>
                    <a:pt x="4412" y="5104"/>
                  </a:cubicBezTo>
                  <a:cubicBezTo>
                    <a:pt x="4538" y="5325"/>
                    <a:pt x="4758" y="5545"/>
                    <a:pt x="5010" y="5608"/>
                  </a:cubicBezTo>
                  <a:lnTo>
                    <a:pt x="5010" y="9483"/>
                  </a:lnTo>
                  <a:lnTo>
                    <a:pt x="3907" y="8381"/>
                  </a:lnTo>
                  <a:cubicBezTo>
                    <a:pt x="4538" y="7593"/>
                    <a:pt x="4380" y="6837"/>
                    <a:pt x="3655" y="6144"/>
                  </a:cubicBezTo>
                  <a:cubicBezTo>
                    <a:pt x="2773" y="5230"/>
                    <a:pt x="505" y="5041"/>
                    <a:pt x="410" y="5041"/>
                  </a:cubicBezTo>
                  <a:cubicBezTo>
                    <a:pt x="158" y="5041"/>
                    <a:pt x="1" y="5199"/>
                    <a:pt x="1" y="5419"/>
                  </a:cubicBezTo>
                  <a:cubicBezTo>
                    <a:pt x="1" y="5482"/>
                    <a:pt x="190" y="7751"/>
                    <a:pt x="1104" y="8696"/>
                  </a:cubicBezTo>
                  <a:cubicBezTo>
                    <a:pt x="1517" y="9091"/>
                    <a:pt x="1951" y="9312"/>
                    <a:pt x="2382" y="9312"/>
                  </a:cubicBezTo>
                  <a:cubicBezTo>
                    <a:pt x="2706" y="9312"/>
                    <a:pt x="3029" y="9187"/>
                    <a:pt x="3340" y="8916"/>
                  </a:cubicBezTo>
                  <a:lnTo>
                    <a:pt x="4979" y="10554"/>
                  </a:lnTo>
                  <a:lnTo>
                    <a:pt x="4979" y="11500"/>
                  </a:lnTo>
                  <a:lnTo>
                    <a:pt x="2490" y="11500"/>
                  </a:lnTo>
                  <a:cubicBezTo>
                    <a:pt x="2301" y="11500"/>
                    <a:pt x="2143" y="11657"/>
                    <a:pt x="2143" y="11846"/>
                  </a:cubicBezTo>
                  <a:cubicBezTo>
                    <a:pt x="2143" y="12035"/>
                    <a:pt x="2301" y="12193"/>
                    <a:pt x="2490" y="12193"/>
                  </a:cubicBezTo>
                  <a:lnTo>
                    <a:pt x="8192" y="12193"/>
                  </a:lnTo>
                  <a:cubicBezTo>
                    <a:pt x="8381" y="12193"/>
                    <a:pt x="8539" y="12035"/>
                    <a:pt x="8539" y="11846"/>
                  </a:cubicBezTo>
                  <a:cubicBezTo>
                    <a:pt x="8539" y="11657"/>
                    <a:pt x="8381" y="11500"/>
                    <a:pt x="8192" y="11500"/>
                  </a:cubicBezTo>
                  <a:lnTo>
                    <a:pt x="5703" y="11500"/>
                  </a:lnTo>
                  <a:lnTo>
                    <a:pt x="5703" y="11248"/>
                  </a:lnTo>
                  <a:lnTo>
                    <a:pt x="7342" y="9641"/>
                  </a:lnTo>
                  <a:cubicBezTo>
                    <a:pt x="7677" y="9909"/>
                    <a:pt x="8000" y="10034"/>
                    <a:pt x="8317" y="10034"/>
                  </a:cubicBezTo>
                  <a:cubicBezTo>
                    <a:pt x="8746" y="10034"/>
                    <a:pt x="9162" y="9805"/>
                    <a:pt x="9578" y="9389"/>
                  </a:cubicBezTo>
                  <a:cubicBezTo>
                    <a:pt x="10492" y="8507"/>
                    <a:pt x="10681" y="6238"/>
                    <a:pt x="10681" y="6144"/>
                  </a:cubicBezTo>
                  <a:cubicBezTo>
                    <a:pt x="10710" y="5910"/>
                    <a:pt x="10550" y="5731"/>
                    <a:pt x="10376" y="5731"/>
                  </a:cubicBezTo>
                  <a:cubicBezTo>
                    <a:pt x="10362" y="5731"/>
                    <a:pt x="10348" y="5732"/>
                    <a:pt x="10334" y="5734"/>
                  </a:cubicBezTo>
                  <a:cubicBezTo>
                    <a:pt x="10240" y="5734"/>
                    <a:pt x="8003" y="5923"/>
                    <a:pt x="7058" y="6837"/>
                  </a:cubicBezTo>
                  <a:cubicBezTo>
                    <a:pt x="6333" y="7561"/>
                    <a:pt x="6176" y="8286"/>
                    <a:pt x="6806" y="9074"/>
                  </a:cubicBezTo>
                  <a:lnTo>
                    <a:pt x="5703" y="10176"/>
                  </a:lnTo>
                  <a:lnTo>
                    <a:pt x="5703" y="5608"/>
                  </a:lnTo>
                  <a:cubicBezTo>
                    <a:pt x="5955" y="5545"/>
                    <a:pt x="6176" y="5356"/>
                    <a:pt x="6302" y="5104"/>
                  </a:cubicBezTo>
                  <a:cubicBezTo>
                    <a:pt x="6401" y="5140"/>
                    <a:pt x="6508" y="5158"/>
                    <a:pt x="6616" y="5158"/>
                  </a:cubicBezTo>
                  <a:cubicBezTo>
                    <a:pt x="6888" y="5158"/>
                    <a:pt x="7170" y="5046"/>
                    <a:pt x="7373" y="4821"/>
                  </a:cubicBezTo>
                  <a:cubicBezTo>
                    <a:pt x="7562" y="4632"/>
                    <a:pt x="7688" y="4348"/>
                    <a:pt x="7688" y="4096"/>
                  </a:cubicBezTo>
                  <a:cubicBezTo>
                    <a:pt x="7688" y="3970"/>
                    <a:pt x="7688" y="3875"/>
                    <a:pt x="7657" y="3781"/>
                  </a:cubicBezTo>
                  <a:cubicBezTo>
                    <a:pt x="8003" y="3560"/>
                    <a:pt x="8192" y="3214"/>
                    <a:pt x="8192" y="2836"/>
                  </a:cubicBezTo>
                  <a:cubicBezTo>
                    <a:pt x="8192" y="2426"/>
                    <a:pt x="7972" y="2080"/>
                    <a:pt x="7657" y="1891"/>
                  </a:cubicBezTo>
                  <a:cubicBezTo>
                    <a:pt x="7751" y="1513"/>
                    <a:pt x="7688" y="1103"/>
                    <a:pt x="7373" y="819"/>
                  </a:cubicBezTo>
                  <a:cubicBezTo>
                    <a:pt x="7164" y="610"/>
                    <a:pt x="6869" y="487"/>
                    <a:pt x="6590" y="487"/>
                  </a:cubicBezTo>
                  <a:cubicBezTo>
                    <a:pt x="6491" y="487"/>
                    <a:pt x="6393" y="503"/>
                    <a:pt x="6302" y="536"/>
                  </a:cubicBezTo>
                  <a:cubicBezTo>
                    <a:pt x="6113" y="189"/>
                    <a:pt x="5766" y="0"/>
                    <a:pt x="53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22;p42">
              <a:extLst>
                <a:ext uri="{FF2B5EF4-FFF2-40B4-BE49-F238E27FC236}">
                  <a16:creationId xmlns:a16="http://schemas.microsoft.com/office/drawing/2014/main" xmlns="" id="{84CD685E-2C98-4389-B522-3B64914D31B1}"/>
                </a:ext>
              </a:extLst>
            </p:cNvPr>
            <p:cNvSpPr/>
            <p:nvPr/>
          </p:nvSpPr>
          <p:spPr>
            <a:xfrm>
              <a:off x="-20788300" y="2842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040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180;p20">
            <a:extLst>
              <a:ext uri="{FF2B5EF4-FFF2-40B4-BE49-F238E27FC236}">
                <a16:creationId xmlns:a16="http://schemas.microsoft.com/office/drawing/2014/main" xmlns="" id="{22C33136-7451-49CE-A5A9-FE3D05EC266F}"/>
              </a:ext>
            </a:extLst>
          </p:cNvPr>
          <p:cNvSpPr txBox="1">
            <a:spLocks/>
          </p:cNvSpPr>
          <p:nvPr/>
        </p:nvSpPr>
        <p:spPr>
          <a:xfrm>
            <a:off x="6536561" y="2138137"/>
            <a:ext cx="2079939" cy="223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lab Thin"/>
              <a:buNone/>
              <a:defRPr sz="1100" b="0" i="0" u="none" strike="noStrike" cap="none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dirty="0"/>
              <a:t>EGNOS Data Access </a:t>
            </a:r>
            <a:r>
              <a:rPr lang="es-ES" sz="1400" dirty="0" err="1"/>
              <a:t>Service</a:t>
            </a:r>
            <a:endParaRPr lang="es-E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s-E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dirty="0" err="1"/>
              <a:t>Accesso</a:t>
            </a:r>
            <a:r>
              <a:rPr lang="es-ES" sz="1400" dirty="0"/>
              <a:t> a los datos EGNOS desde tierra en tiempo real. Actúa como punto de acceso</a:t>
            </a:r>
          </a:p>
          <a:p>
            <a:pPr marL="0" indent="0" algn="l"/>
            <a:endParaRPr lang="es-E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dirty="0"/>
              <a:t>Aplicaciones en agricultura, smartphones, </a:t>
            </a:r>
            <a:r>
              <a:rPr lang="es-ES" sz="1400" dirty="0" err="1"/>
              <a:t>etc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4774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4"/>
    </mc:Choice>
    <mc:Fallback xmlns="">
      <p:transition spd="slow" advTm="1133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>
            <a:off x="7220630" y="0"/>
            <a:ext cx="1299900" cy="81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ctrTitle" idx="2"/>
          </p:nvPr>
        </p:nvSpPr>
        <p:spPr>
          <a:xfrm>
            <a:off x="7279766" y="-10633"/>
            <a:ext cx="1215695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 Sistemas SBAS</a:t>
            </a:r>
            <a:endParaRPr dirty="0"/>
          </a:p>
        </p:txBody>
      </p:sp>
      <p:sp>
        <p:nvSpPr>
          <p:cNvPr id="164" name="Google Shape;164;p19"/>
          <p:cNvSpPr txBox="1">
            <a:spLocks noGrp="1"/>
          </p:cNvSpPr>
          <p:nvPr>
            <p:ph type="sldNum" idx="12"/>
          </p:nvPr>
        </p:nvSpPr>
        <p:spPr>
          <a:xfrm>
            <a:off x="7887614" y="47313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1"/>
          </p:nvPr>
        </p:nvSpPr>
        <p:spPr>
          <a:xfrm>
            <a:off x="4968324" y="1659766"/>
            <a:ext cx="3514724" cy="17911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latin typeface="Josefin Slab Thin"/>
                <a:ea typeface="Josefin Slab Thin"/>
                <a:cs typeface="Josefin Slab Thin"/>
                <a:sym typeface="Josefin Slab Thin"/>
              </a:rPr>
              <a:t>WAAS – EEUU, Canadá, Alaska y México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GAGAN – India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MSAS – Japón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Josefin Slab Thin"/>
              <a:ea typeface="Josefin Slab Thin"/>
              <a:cs typeface="Josefin Slab Thin"/>
              <a:sym typeface="Josefin Slab Th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Josefin Slab Thin"/>
              <a:ea typeface="Josefin Slab Thin"/>
              <a:cs typeface="Josefin Slab Thin"/>
              <a:sym typeface="Josefin Slab Thin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7459E35-02C5-4AE4-86C1-FA168EE314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8" y="1315879"/>
            <a:ext cx="4414202" cy="2511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ítulo 10">
            <a:extLst>
              <a:ext uri="{FF2B5EF4-FFF2-40B4-BE49-F238E27FC236}">
                <a16:creationId xmlns:a16="http://schemas.microsoft.com/office/drawing/2014/main" xmlns="" id="{65FA72CB-D432-482B-B3E0-01DED5C6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7372" y="1392757"/>
            <a:ext cx="4836628" cy="702900"/>
          </a:xfrm>
        </p:spPr>
        <p:txBody>
          <a:bodyPr/>
          <a:lstStyle/>
          <a:p>
            <a:pPr algn="ctr"/>
            <a:r>
              <a:rPr lang="es-ES" sz="1600" dirty="0"/>
              <a:t>OTROS SISTEMAS SBAS</a:t>
            </a:r>
            <a:endParaRPr lang="es-ES" sz="1500" dirty="0"/>
          </a:p>
        </p:txBody>
      </p:sp>
      <p:sp>
        <p:nvSpPr>
          <p:cNvPr id="15" name="Título 10">
            <a:extLst>
              <a:ext uri="{FF2B5EF4-FFF2-40B4-BE49-F238E27FC236}">
                <a16:creationId xmlns:a16="http://schemas.microsoft.com/office/drawing/2014/main" xmlns="" id="{3E1EA513-7DC1-4A8E-8183-D561415167FB}"/>
              </a:ext>
            </a:extLst>
          </p:cNvPr>
          <p:cNvSpPr txBox="1">
            <a:spLocks/>
          </p:cNvSpPr>
          <p:nvPr/>
        </p:nvSpPr>
        <p:spPr>
          <a:xfrm>
            <a:off x="4307372" y="2427923"/>
            <a:ext cx="4836628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ans"/>
              <a:buNone/>
              <a:defRPr sz="1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ES" sz="1600" dirty="0"/>
              <a:t>EGNOS V3</a:t>
            </a:r>
            <a:endParaRPr lang="es-E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165;p19">
                <a:extLst>
                  <a:ext uri="{FF2B5EF4-FFF2-40B4-BE49-F238E27FC236}">
                    <a16:creationId xmlns:a16="http://schemas.microsoft.com/office/drawing/2014/main" xmlns="" id="{43290833-7C6B-4035-80D5-2E50DF36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49906" y="2685917"/>
                <a:ext cx="3751560" cy="17911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Josefin Slab Thin"/>
                  <a:buNone/>
                  <a:defRPr sz="14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1pPr>
                <a:lvl2pPr marL="914400" marR="0" lvl="1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2pPr>
                <a:lvl3pPr marL="1371600" marR="0" lvl="2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3pPr>
                <a:lvl4pPr marL="1828800" marR="0" lvl="3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4pPr>
                <a:lvl5pPr marL="2286000" marR="0" lvl="4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5pPr>
                <a:lvl6pPr marL="2743200" marR="0" lvl="5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6pPr>
                <a:lvl7pPr marL="3200400" marR="0" lvl="6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7pPr>
                <a:lvl8pPr marL="3657600" marR="0" lvl="7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8pPr>
                <a:lvl9pPr marL="4114800" marR="0" lvl="8" indent="-3048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Josefin Slab Thin"/>
                  <a:buNone/>
                  <a:defRPr sz="1200" b="0" i="0" u="none" strike="noStrike" cap="none">
                    <a:solidFill>
                      <a:schemeClr val="lt1"/>
                    </a:solidFill>
                    <a:latin typeface="Josefin Slab Thin"/>
                    <a:ea typeface="Josefin Slab Thin"/>
                    <a:cs typeface="Josefin Slab Thin"/>
                    <a:sym typeface="Josefin Slab Thin"/>
                  </a:defRPr>
                </a:lvl9pPr>
              </a:lstStyle>
              <a:p>
                <a:pPr marL="0" indent="0"/>
                <a:r>
                  <a:rPr lang="es-ES" dirty="0"/>
                  <a:t>DFMC – Dual </a:t>
                </a:r>
                <a:r>
                  <a:rPr lang="es-ES" dirty="0" err="1"/>
                  <a:t>Frequency</a:t>
                </a:r>
                <a:r>
                  <a:rPr lang="es-ES" dirty="0"/>
                  <a:t> Multi </a:t>
                </a:r>
                <a:r>
                  <a:rPr lang="es-ES" dirty="0" err="1"/>
                  <a:t>Constellation</a:t>
                </a:r>
                <a:endParaRPr lang="es-ES" dirty="0"/>
              </a:p>
              <a:p>
                <a:pPr marL="0" indent="0"/>
                <a:r>
                  <a:rPr lang="es-ES" dirty="0"/>
                  <a:t>Compatible con GPS y Galileo: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200" i="1">
                          <a:latin typeface="Cambria Math" panose="02040503050406030204" pitchFamily="18" charset="0"/>
                        </a:rPr>
                        <m:t>→1575,42 </m:t>
                      </m:r>
                      <m:r>
                        <a:rPr lang="es-ES" sz="1200" i="1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s-E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s-ES" sz="1200" i="1">
                          <a:latin typeface="Cambria Math" panose="02040503050406030204" pitchFamily="18" charset="0"/>
                        </a:rPr>
                        <m:t>→1176,45 </m:t>
                      </m:r>
                      <m:r>
                        <a:rPr lang="es-ES" sz="1200" i="1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s-ES" sz="1200" dirty="0"/>
              </a:p>
              <a:p>
                <a:pPr marL="0" indent="0"/>
                <a:endParaRPr lang="es-ES" dirty="0"/>
              </a:p>
            </p:txBody>
          </p:sp>
        </mc:Choice>
        <mc:Fallback xmlns="">
          <p:sp>
            <p:nvSpPr>
              <p:cNvPr id="16" name="Google Shape;165;p19">
                <a:extLst>
                  <a:ext uri="{FF2B5EF4-FFF2-40B4-BE49-F238E27FC236}">
                    <a16:creationId xmlns:a16="http://schemas.microsoft.com/office/drawing/2014/main" id="{43290833-7C6B-4035-80D5-2E50DF36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906" y="2685917"/>
                <a:ext cx="3751560" cy="17911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32"/>
    </mc:Choice>
    <mc:Fallback xmlns="">
      <p:transition spd="slow" advTm="1060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8;p18">
            <a:extLst>
              <a:ext uri="{FF2B5EF4-FFF2-40B4-BE49-F238E27FC236}">
                <a16:creationId xmlns:a16="http://schemas.microsoft.com/office/drawing/2014/main" xmlns="" id="{799B3D9D-0922-461F-9616-9EDAE55328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57275" y="2571750"/>
            <a:ext cx="7029449" cy="580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03 </a:t>
            </a:r>
            <a:br>
              <a:rPr lang="es-ES" sz="4800" dirty="0"/>
            </a:br>
            <a:r>
              <a:rPr lang="es-ES" sz="4800" dirty="0"/>
              <a:t>PERFORMANCE GNSS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3855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"/>
    </mc:Choice>
    <mc:Fallback xmlns="">
      <p:transition spd="slow" advTm="98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's Thesis by Slidesgo">
  <a:themeElements>
    <a:clrScheme name="Simple Light">
      <a:dk1>
        <a:srgbClr val="F2FCFF"/>
      </a:dk1>
      <a:lt1>
        <a:srgbClr val="5B0F00"/>
      </a:lt1>
      <a:dk2>
        <a:srgbClr val="99CDD5"/>
      </a:dk2>
      <a:lt2>
        <a:srgbClr val="A46659"/>
      </a:lt2>
      <a:accent1>
        <a:srgbClr val="F2FCFF"/>
      </a:accent1>
      <a:accent2>
        <a:srgbClr val="5B0F00"/>
      </a:accent2>
      <a:accent3>
        <a:srgbClr val="99CDD5"/>
      </a:accent3>
      <a:accent4>
        <a:srgbClr val="A46659"/>
      </a:accent4>
      <a:accent5>
        <a:srgbClr val="F2FCFF"/>
      </a:accent5>
      <a:accent6>
        <a:srgbClr val="5B0F00"/>
      </a:accent6>
      <a:hlink>
        <a:srgbClr val="5B0F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6823</TotalTime>
  <Words>1430</Words>
  <Application>Microsoft Office PowerPoint</Application>
  <PresentationFormat>Presentación en pantalla (16:9)</PresentationFormat>
  <Paragraphs>246</Paragraphs>
  <Slides>27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Josefin Slab Thin</vt:lpstr>
      <vt:lpstr>Josefin Sans Thin</vt:lpstr>
      <vt:lpstr>Cambria Math</vt:lpstr>
      <vt:lpstr>Josefin Slab</vt:lpstr>
      <vt:lpstr>Arial</vt:lpstr>
      <vt:lpstr>Wingdings</vt:lpstr>
      <vt:lpstr>Josefin Sans</vt:lpstr>
      <vt:lpstr>Fira Sans Extra Condensed Medium</vt:lpstr>
      <vt:lpstr>Master's Thesis by Slidesgo</vt:lpstr>
      <vt:lpstr>Análisis de Requisitos de Integridad para la Implementación del Sistema EGNOS V3 en el Sector Marítimo</vt:lpstr>
      <vt:lpstr>Performance GNSS</vt:lpstr>
      <vt:lpstr>01 INTRODUCCIÓN</vt:lpstr>
      <vt:lpstr>Contexto</vt:lpstr>
      <vt:lpstr>02  SISTEMAS SBAS</vt:lpstr>
      <vt:lpstr>EGNOS - European Geostationary Navigation Overlay System</vt:lpstr>
      <vt:lpstr>02 Sistemas SBAS</vt:lpstr>
      <vt:lpstr>02 Sistemas SBAS</vt:lpstr>
      <vt:lpstr>03  PERFORMANCE GNSS</vt:lpstr>
      <vt:lpstr>1. Integridad</vt:lpstr>
      <vt:lpstr>Parámetros de Integridad</vt:lpstr>
      <vt:lpstr>Medición de Integridad</vt:lpstr>
      <vt:lpstr>04  REGULACIÓN VIGENTE</vt:lpstr>
      <vt:lpstr>04 Regulación Vigente</vt:lpstr>
      <vt:lpstr>04 Regulación Vigente</vt:lpstr>
      <vt:lpstr>04 Regulación Vigente</vt:lpstr>
      <vt:lpstr>05  REQUISITOS DE INTEGRIDAD VS EGNOS V3</vt:lpstr>
      <vt:lpstr>Prestaciones de EGNOS V3</vt:lpstr>
      <vt:lpstr>05 Requisitos Integridad VS EGNOS V3</vt:lpstr>
      <vt:lpstr>05 Requisitos Integridad VS EGNOS V3</vt:lpstr>
      <vt:lpstr>05 Requisitos Integridad VS EGNOS V3</vt:lpstr>
      <vt:lpstr>Adecuación Y Líneas Futuras</vt:lpstr>
      <vt:lpstr>06  CONCLUSIONES</vt:lpstr>
      <vt:lpstr>06 Conclusiones</vt:lpstr>
      <vt:lpstr>3</vt:lpstr>
      <vt:lpstr>Gracias</vt:lpstr>
      <vt:lpstr>Bibliografía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Análisis de Requisitos de Integridad para la Implementación del Sistema EGNOS V3 en el Sector Marítimo</dc:title>
  <cp:lastModifiedBy>MARTINEZ LAFUENTE JORGE</cp:lastModifiedBy>
  <cp:revision>103</cp:revision>
  <dcterms:modified xsi:type="dcterms:W3CDTF">2021-01-19T13:15:51Z</dcterms:modified>
</cp:coreProperties>
</file>