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19/01/20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24/01/20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89-7307-5645-BDF1-BFA8BC420ED9}" type="datetimeFigureOut">
              <a:rPr lang="en-US" smtClean="0"/>
              <a:t>24/01/20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B00158-EBE7-C145-B581-D73BC5678F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F37789-7307-5645-BDF1-BFA8BC420ED9}" type="datetimeFigureOut">
              <a:rPr lang="en-US" smtClean="0"/>
              <a:t>19/01/20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/>
              <a:t>Happets</a:t>
            </a:r>
            <a:r>
              <a:rPr lang="es-ES_tradnl" dirty="0"/>
              <a:t>, </a:t>
            </a:r>
            <a:r>
              <a:rPr lang="es-ES_tradnl" dirty="0" err="1"/>
              <a:t>start</a:t>
            </a:r>
            <a:r>
              <a:rPr lang="es-ES_tradnl" dirty="0"/>
              <a:t>-up de alimentación personalizada para mascotas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de Marketing Digital</a:t>
            </a:r>
          </a:p>
          <a:p>
            <a:r>
              <a:rPr lang="en-US" dirty="0" err="1" smtClean="0"/>
              <a:t>Enero</a:t>
            </a:r>
            <a:r>
              <a:rPr lang="en-US" dirty="0" smtClean="0"/>
              <a:t> 2020</a:t>
            </a:r>
            <a:endParaRPr lang="en-US" dirty="0"/>
          </a:p>
        </p:txBody>
      </p:sp>
      <p:pic>
        <p:nvPicPr>
          <p:cNvPr id="4" name="Picture 3" descr="Screenshot 2019-12-27 at 09.21.3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96939"/>
            <a:ext cx="1565497" cy="48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7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GRACIAS.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4571999"/>
            <a:ext cx="6461760" cy="1535043"/>
          </a:xfrm>
        </p:spPr>
        <p:txBody>
          <a:bodyPr>
            <a:normAutofit/>
          </a:bodyPr>
          <a:lstStyle/>
          <a:p>
            <a:r>
              <a:rPr lang="en-US" dirty="0" err="1" smtClean="0"/>
              <a:t>Enero</a:t>
            </a:r>
            <a:r>
              <a:rPr lang="en-US" dirty="0" smtClean="0"/>
              <a:t> 2020</a:t>
            </a:r>
          </a:p>
          <a:p>
            <a:r>
              <a:rPr lang="en-US" dirty="0" err="1" smtClean="0"/>
              <a:t>Tatjana</a:t>
            </a:r>
            <a:r>
              <a:rPr lang="en-US" dirty="0" smtClean="0"/>
              <a:t> Asa</a:t>
            </a:r>
          </a:p>
          <a:p>
            <a:r>
              <a:rPr lang="en-US" dirty="0" err="1" smtClean="0"/>
              <a:t>M</a:t>
            </a:r>
            <a:r>
              <a:rPr lang="en-US" dirty="0" err="1" smtClean="0"/>
              <a:t>áster</a:t>
            </a:r>
            <a:r>
              <a:rPr lang="en-US" dirty="0" smtClean="0"/>
              <a:t> en Marketing Digital</a:t>
            </a:r>
          </a:p>
          <a:p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Oberta</a:t>
            </a:r>
            <a:r>
              <a:rPr lang="en-US" dirty="0" smtClean="0"/>
              <a:t> de </a:t>
            </a:r>
            <a:r>
              <a:rPr lang="en-US" dirty="0" err="1" smtClean="0"/>
              <a:t>Catalunya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Matriz</a:t>
            </a:r>
            <a:r>
              <a:rPr lang="en-US" dirty="0" smtClean="0"/>
              <a:t> DAFO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59820"/>
              </p:ext>
            </p:extLst>
          </p:nvPr>
        </p:nvGraphicFramePr>
        <p:xfrm>
          <a:off x="457199" y="2021416"/>
          <a:ext cx="7620000" cy="35030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10218"/>
                <a:gridCol w="3132666"/>
                <a:gridCol w="3177116"/>
              </a:tblGrid>
              <a:tr h="60312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EXTERNOS</a:t>
                      </a:r>
                      <a:endParaRPr lang="en-US" dirty="0"/>
                    </a:p>
                  </a:txBody>
                  <a:tcPr/>
                </a:tc>
              </a:tr>
              <a:tr h="13384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NEGATIVOS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163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646B86"/>
                          </a:solidFill>
                          <a:effectLst/>
                        </a:rPr>
                        <a:t>DEBILIDADES</a:t>
                      </a:r>
                      <a:endParaRPr lang="en-US" sz="2400" b="1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Empresa nueva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Cartera de clientes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Cobertura del mercado de mascotas 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Alcance nacional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Producto poco diversificado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646B86"/>
                          </a:solidFill>
                          <a:effectLst/>
                        </a:rPr>
                        <a:t>AMENAZAS</a:t>
                      </a:r>
                      <a:endParaRPr lang="en-US" sz="2400" b="1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Competencia alta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Sector saturado y maduro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Producto diversificado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Multitud de canales de compraventa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5615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POSITIVOS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163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646B86"/>
                          </a:solidFill>
                          <a:effectLst/>
                        </a:rPr>
                        <a:t>FORTALEZAS</a:t>
                      </a:r>
                      <a:endParaRPr lang="en-US" sz="2400" b="1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Concepto innovador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Posicionamiento orgánico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Reputación digital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Estrategia RRSS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Precio adecuado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Comodidad para los clientes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646B86"/>
                          </a:solidFill>
                          <a:effectLst/>
                        </a:rPr>
                        <a:t>OPORTUNIDADES</a:t>
                      </a:r>
                      <a:endParaRPr lang="en-US" sz="2400" b="1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Sector en crecimiento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Demanda alta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Producto de alto consumo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646B86"/>
                          </a:solidFill>
                          <a:effectLst/>
                        </a:rPr>
                        <a:t>Situación propicia para el desarrollo</a:t>
                      </a:r>
                      <a:endParaRPr lang="en-US" sz="2400" dirty="0">
                        <a:solidFill>
                          <a:srgbClr val="646B86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59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 de Marketing Digital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550" cy="4800600"/>
          </a:xfrm>
        </p:spPr>
        <p:txBody>
          <a:bodyPr/>
          <a:lstStyle/>
          <a:p>
            <a:r>
              <a:rPr lang="es-ES_tradnl" b="1" dirty="0" smtClean="0">
                <a:solidFill>
                  <a:srgbClr val="646B86"/>
                </a:solidFill>
              </a:rPr>
              <a:t>Objetivo general: </a:t>
            </a:r>
            <a:r>
              <a:rPr lang="es-ES_tradnl" dirty="0" smtClean="0">
                <a:solidFill>
                  <a:srgbClr val="646B86"/>
                </a:solidFill>
              </a:rPr>
              <a:t>crecer en el mercado, por medio de un mayor conocimiento de la marca y adquisición de nuevos clientes a lo largo del 2020.</a:t>
            </a:r>
          </a:p>
          <a:p>
            <a:pPr lvl="1"/>
            <a:r>
              <a:rPr lang="es-ES_tradnl" b="1" dirty="0" smtClean="0">
                <a:solidFill>
                  <a:srgbClr val="646B86"/>
                </a:solidFill>
              </a:rPr>
              <a:t>Objetivo 1: </a:t>
            </a:r>
            <a:r>
              <a:rPr lang="es-ES_tradnl" dirty="0" smtClean="0">
                <a:solidFill>
                  <a:srgbClr val="646B86"/>
                </a:solidFill>
              </a:rPr>
              <a:t>En España, para el target actual (perros), triplicar los resultados del año anterior, llegando en 2020 a adquirir 60.000 usuarios nuevos.</a:t>
            </a:r>
          </a:p>
          <a:p>
            <a:pPr lvl="1"/>
            <a:r>
              <a:rPr lang="es-ES_tradnl" b="1" dirty="0" smtClean="0">
                <a:solidFill>
                  <a:srgbClr val="646B86"/>
                </a:solidFill>
              </a:rPr>
              <a:t>Objetivo 2: </a:t>
            </a:r>
            <a:r>
              <a:rPr lang="es-ES_tradnl" dirty="0" smtClean="0">
                <a:solidFill>
                  <a:srgbClr val="646B86"/>
                </a:solidFill>
              </a:rPr>
              <a:t>Lanzar un nuevo producto (alimentación personalizada para gatos) en los primeros 6 meses del 2020.</a:t>
            </a:r>
          </a:p>
          <a:p>
            <a:pPr lvl="1"/>
            <a:r>
              <a:rPr lang="es-ES_tradnl" b="1" dirty="0" smtClean="0">
                <a:solidFill>
                  <a:srgbClr val="646B86"/>
                </a:solidFill>
              </a:rPr>
              <a:t>Objetivo 3: </a:t>
            </a:r>
            <a:r>
              <a:rPr lang="es-ES_tradnl" dirty="0" smtClean="0">
                <a:solidFill>
                  <a:srgbClr val="646B86"/>
                </a:solidFill>
              </a:rPr>
              <a:t>Abrir el mercado europeo durante los 12 meses del 2020.</a:t>
            </a:r>
            <a:endParaRPr lang="es-ES_tradnl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1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Estrategias y Canales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43717" cy="4800600"/>
          </a:xfrm>
        </p:spPr>
        <p:txBody>
          <a:bodyPr/>
          <a:lstStyle/>
          <a:p>
            <a:pPr marL="114300" indent="0">
              <a:buNone/>
            </a:pPr>
            <a:r>
              <a:rPr lang="es-ES_tradnl" b="1" dirty="0" smtClean="0">
                <a:solidFill>
                  <a:srgbClr val="646B86"/>
                </a:solidFill>
              </a:rPr>
              <a:t>Medios propios</a:t>
            </a:r>
          </a:p>
          <a:p>
            <a:pPr marL="114300" indent="0">
              <a:buNone/>
            </a:pPr>
            <a:endParaRPr lang="es-ES_tradnl" b="1" dirty="0">
              <a:solidFill>
                <a:srgbClr val="646B86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653" y="1600200"/>
            <a:ext cx="2643717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_tradnl" b="1" dirty="0" smtClean="0">
                <a:solidFill>
                  <a:srgbClr val="646B86"/>
                </a:solidFill>
              </a:rPr>
              <a:t>Medios pagados</a:t>
            </a:r>
            <a:endParaRPr lang="es-ES_tradnl" b="1" dirty="0">
              <a:solidFill>
                <a:srgbClr val="646B86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24359" y="1600200"/>
            <a:ext cx="2643717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_tradnl" b="1" dirty="0" smtClean="0">
                <a:solidFill>
                  <a:srgbClr val="646B86"/>
                </a:solidFill>
              </a:rPr>
              <a:t>Medios ganados</a:t>
            </a:r>
            <a:endParaRPr lang="es-ES_tradnl" b="1" dirty="0">
              <a:solidFill>
                <a:srgbClr val="646B8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783" y="2535238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Web</a:t>
            </a:r>
            <a:endParaRPr lang="es-ES_tradnl">
              <a:solidFill>
                <a:srgbClr val="646B86"/>
              </a:solidFill>
            </a:endParaRPr>
          </a:p>
        </p:txBody>
      </p:sp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7" y="2535238"/>
            <a:ext cx="386866" cy="38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7" y="3059355"/>
            <a:ext cx="386866" cy="38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7" y="3647452"/>
            <a:ext cx="386866" cy="38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7" y="4260503"/>
            <a:ext cx="386866" cy="38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7" y="4770438"/>
            <a:ext cx="386866" cy="38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214783" y="3076889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Blog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4783" y="3664986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FAQ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783" y="4247524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SEO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4783" y="4768911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RRSS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800" y="2554299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SEM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7800" y="3095950"/>
            <a:ext cx="9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Display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7800" y="3684047"/>
            <a:ext cx="134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Social Ads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7800" y="4266585"/>
            <a:ext cx="143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YouTube Ads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07800" y="4787972"/>
            <a:ext cx="159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Tecnolog</a:t>
            </a:r>
            <a:r>
              <a:rPr lang="es-ES_tradnl" smtClean="0">
                <a:solidFill>
                  <a:srgbClr val="646B86"/>
                </a:solidFill>
              </a:rPr>
              <a:t>ía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5424" y="2554299"/>
            <a:ext cx="150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Web (testimonios)</a:t>
            </a:r>
            <a:endParaRPr lang="es-ES_tradnl">
              <a:solidFill>
                <a:srgbClr val="646B8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5424" y="3443851"/>
            <a:ext cx="150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RRSS (influencers)</a:t>
            </a:r>
            <a:endParaRPr lang="es-ES_tradnl">
              <a:solidFill>
                <a:srgbClr val="646B86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82" y="3637817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82" y="2475328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82" y="3050223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782" y="4222834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782" y="4742245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82" y="5298119"/>
            <a:ext cx="395998" cy="39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807799" y="5298119"/>
            <a:ext cx="177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rgbClr val="646B86"/>
                </a:solidFill>
              </a:rPr>
              <a:t>Offline (ferias)</a:t>
            </a:r>
            <a:endParaRPr lang="es-ES_tradnl">
              <a:solidFill>
                <a:srgbClr val="646B86"/>
              </a:solidFill>
            </a:endParaRPr>
          </a:p>
        </p:txBody>
      </p:sp>
      <p:pic>
        <p:nvPicPr>
          <p:cNvPr id="2065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380" y="2535238"/>
            <a:ext cx="396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380" y="3439817"/>
            <a:ext cx="396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18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Acciones planteadas</a:t>
            </a:r>
            <a:endParaRPr lang="es-ES_tradnl" dirty="0"/>
          </a:p>
        </p:txBody>
      </p:sp>
      <p:pic>
        <p:nvPicPr>
          <p:cNvPr id="5" name="Picture 4" descr="Screenshot 2020-01-24 at 07.24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84509"/>
            <a:ext cx="4718691" cy="52456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7130" y="1771014"/>
            <a:ext cx="259963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_tradnl" dirty="0" smtClean="0">
                <a:solidFill>
                  <a:srgbClr val="646B86"/>
                </a:solidFill>
              </a:rPr>
              <a:t>Un total de </a:t>
            </a:r>
            <a:r>
              <a:rPr lang="es-ES_tradnl" b="1" dirty="0" smtClean="0">
                <a:solidFill>
                  <a:srgbClr val="646B86"/>
                </a:solidFill>
              </a:rPr>
              <a:t>29 acciones</a:t>
            </a:r>
            <a:r>
              <a:rPr lang="es-ES_tradnl" dirty="0" smtClean="0">
                <a:solidFill>
                  <a:srgbClr val="646B86"/>
                </a:solidFill>
              </a:rPr>
              <a:t> definidas para las 3 estrategias, 3 objetivos espec</a:t>
            </a:r>
            <a:r>
              <a:rPr lang="es-ES_tradnl" dirty="0" smtClean="0">
                <a:solidFill>
                  <a:srgbClr val="646B86"/>
                </a:solidFill>
              </a:rPr>
              <a:t>íficos y 1 objetivo general</a:t>
            </a:r>
          </a:p>
          <a:p>
            <a:pPr marL="285750" indent="-285750">
              <a:buFont typeface="Arial"/>
              <a:buChar char="•"/>
            </a:pPr>
            <a:r>
              <a:rPr lang="es-ES_tradnl" b="1" dirty="0" smtClean="0">
                <a:solidFill>
                  <a:srgbClr val="646B86"/>
                </a:solidFill>
              </a:rPr>
              <a:t>Fichas detalladas para cada acción</a:t>
            </a:r>
            <a:r>
              <a:rPr lang="es-ES_tradnl" dirty="0" smtClean="0">
                <a:solidFill>
                  <a:srgbClr val="646B86"/>
                </a:solidFill>
              </a:rPr>
              <a:t> con su propio objetivo específico, descripción de la acción, público objetivo, mensaje, calendario, presupuesto, prioridad, responsable/s, coste de oportunidad y </a:t>
            </a:r>
            <a:r>
              <a:rPr lang="es-ES_tradnl" dirty="0" err="1" smtClean="0">
                <a:solidFill>
                  <a:srgbClr val="646B86"/>
                </a:solidFill>
              </a:rPr>
              <a:t>KPIs</a:t>
            </a:r>
            <a:endParaRPr lang="es-ES_tradnl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1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Calendario de acciones</a:t>
            </a:r>
            <a:endParaRPr lang="es-ES_tradnl" dirty="0"/>
          </a:p>
        </p:txBody>
      </p:sp>
      <p:pic>
        <p:nvPicPr>
          <p:cNvPr id="9" name="Picture 8" descr="Screenshot 2020-01-24 at 06.46.23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2" y="1256644"/>
            <a:ext cx="7350537" cy="53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0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500" dirty="0" smtClean="0"/>
              <a:t>Beneficios y p</a:t>
            </a:r>
            <a:r>
              <a:rPr lang="es-ES_tradnl" sz="4500" dirty="0" smtClean="0"/>
              <a:t>érdidas esperadas</a:t>
            </a:r>
            <a:endParaRPr lang="es-ES_tradnl" sz="4500" dirty="0"/>
          </a:p>
        </p:txBody>
      </p:sp>
      <p:pic>
        <p:nvPicPr>
          <p:cNvPr id="4" name="Content Placeholder 3" descr="Screenshot 2020-01-24 at 06.49.0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" b="-84"/>
          <a:stretch/>
        </p:blipFill>
        <p:spPr>
          <a:xfrm>
            <a:off x="134365" y="1744869"/>
            <a:ext cx="8297217" cy="3920435"/>
          </a:xfrm>
        </p:spPr>
      </p:pic>
    </p:spTree>
    <p:extLst>
      <p:ext uri="{BB962C8B-B14F-4D97-AF65-F5344CB8AC3E}">
        <p14:creationId xmlns:p14="http://schemas.microsoft.com/office/powerpoint/2010/main" val="145782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Mecanismos de control</a:t>
            </a:r>
            <a:endParaRPr lang="es-ES_trad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274" y="1631398"/>
            <a:ext cx="2612335" cy="1977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05044" y="1872384"/>
            <a:ext cx="4240695" cy="15690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274" y="3931485"/>
            <a:ext cx="748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chemeClr val="tx2"/>
                </a:solidFill>
              </a:rPr>
              <a:t>KPIs</a:t>
            </a:r>
            <a:r>
              <a:rPr lang="es-ES_tradnl" dirty="0" smtClean="0">
                <a:solidFill>
                  <a:schemeClr val="tx2"/>
                </a:solidFill>
              </a:rPr>
              <a:t> definidos para cada una de las acciones:</a:t>
            </a: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417397"/>
            <a:ext cx="2643717" cy="2219733"/>
          </a:xfrm>
        </p:spPr>
        <p:txBody>
          <a:bodyPr/>
          <a:lstStyle/>
          <a:p>
            <a:pPr marL="114300" indent="0">
              <a:buNone/>
            </a:pPr>
            <a:r>
              <a:rPr lang="es-ES_tradnl" sz="1600" b="1" dirty="0" smtClean="0">
                <a:solidFill>
                  <a:srgbClr val="646B86"/>
                </a:solidFill>
              </a:rPr>
              <a:t>Medios propios: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Descargas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Fuentes de tr</a:t>
            </a:r>
            <a:r>
              <a:rPr lang="es-ES_tradnl" sz="1100" dirty="0" smtClean="0">
                <a:solidFill>
                  <a:srgbClr val="646B86"/>
                </a:solidFill>
              </a:rPr>
              <a:t>áfico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Reproducciones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Tiempo de visualización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Tiempo en página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Páginas por sesión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Sesiones por </a:t>
            </a:r>
            <a:r>
              <a:rPr lang="es-ES_tradnl" sz="1100" dirty="0" err="1" smtClean="0">
                <a:solidFill>
                  <a:srgbClr val="646B86"/>
                </a:solidFill>
              </a:rPr>
              <a:t>keywords</a:t>
            </a:r>
            <a:endParaRPr lang="es-ES_tradnl" sz="1100" dirty="0" smtClean="0">
              <a:solidFill>
                <a:srgbClr val="646B86"/>
              </a:solidFill>
            </a:endParaRP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Visitas a perfil</a:t>
            </a:r>
          </a:p>
          <a:p>
            <a:pPr marL="114300" indent="0"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Etc.</a:t>
            </a:r>
            <a:endParaRPr lang="es-ES_tradnl" sz="1100" dirty="0" smtClean="0">
              <a:solidFill>
                <a:srgbClr val="646B86"/>
              </a:solidFill>
            </a:endParaRPr>
          </a:p>
          <a:p>
            <a:pPr marL="114300" indent="0">
              <a:buNone/>
            </a:pPr>
            <a:endParaRPr lang="es-ES_tradnl" sz="1800" b="1" dirty="0">
              <a:solidFill>
                <a:srgbClr val="646B86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653" y="4417397"/>
            <a:ext cx="2643717" cy="2219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_tradnl" sz="1600" b="1" dirty="0" smtClean="0">
                <a:solidFill>
                  <a:srgbClr val="646B86"/>
                </a:solidFill>
              </a:rPr>
              <a:t>Medios pagados: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CTR, CPL, CPV</a:t>
            </a:r>
          </a:p>
          <a:p>
            <a:pPr marL="114300" indent="0">
              <a:buNone/>
            </a:pPr>
            <a:r>
              <a:rPr lang="es-ES_tradnl" sz="1100" dirty="0">
                <a:solidFill>
                  <a:srgbClr val="646B86"/>
                </a:solidFill>
              </a:rPr>
              <a:t>CPA, CPM, </a:t>
            </a:r>
            <a:r>
              <a:rPr lang="es-ES_tradnl" sz="1100" dirty="0" smtClean="0">
                <a:solidFill>
                  <a:srgbClr val="646B86"/>
                </a:solidFill>
              </a:rPr>
              <a:t>CPC</a:t>
            </a:r>
            <a:endParaRPr lang="es-ES_tradnl" sz="1100" dirty="0">
              <a:solidFill>
                <a:srgbClr val="646B86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Impresiones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Leads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Conversiones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Visitas a perfil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Interacciones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Etc.</a:t>
            </a:r>
            <a:endParaRPr lang="es-ES_tradnl" sz="1050" dirty="0">
              <a:solidFill>
                <a:srgbClr val="646B86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24359" y="4417397"/>
            <a:ext cx="2643717" cy="2219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_tradnl" sz="1600" b="1" dirty="0" smtClean="0">
                <a:solidFill>
                  <a:srgbClr val="646B86"/>
                </a:solidFill>
              </a:rPr>
              <a:t>Medios ganados: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Usuarios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Comparticiones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err="1" smtClean="0">
                <a:solidFill>
                  <a:srgbClr val="646B86"/>
                </a:solidFill>
              </a:rPr>
              <a:t>Likes</a:t>
            </a:r>
            <a:endParaRPr lang="es-ES_tradnl" sz="1100" dirty="0" smtClean="0">
              <a:solidFill>
                <a:srgbClr val="646B86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Comentarios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err="1" smtClean="0">
                <a:solidFill>
                  <a:srgbClr val="646B86"/>
                </a:solidFill>
              </a:rPr>
              <a:t>Engagement</a:t>
            </a:r>
            <a:endParaRPr lang="es-ES_tradnl" sz="1100" dirty="0" smtClean="0">
              <a:solidFill>
                <a:srgbClr val="646B86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CPL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Conversiones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Historias compartidas</a:t>
            </a:r>
          </a:p>
          <a:p>
            <a:pPr marL="114300" indent="0">
              <a:buFont typeface="Arial" pitchFamily="34" charset="0"/>
              <a:buNone/>
            </a:pPr>
            <a:r>
              <a:rPr lang="es-ES_tradnl" sz="1100" dirty="0" smtClean="0">
                <a:solidFill>
                  <a:srgbClr val="646B86"/>
                </a:solidFill>
              </a:rPr>
              <a:t>Etc.</a:t>
            </a:r>
            <a:endParaRPr lang="es-ES_tradnl" sz="1100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2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Conclusiones obtenidas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rgbClr val="646B86"/>
                </a:solidFill>
              </a:rPr>
              <a:t>Start</a:t>
            </a:r>
            <a:r>
              <a:rPr lang="es-ES_tradnl" dirty="0" smtClean="0">
                <a:solidFill>
                  <a:srgbClr val="646B86"/>
                </a:solidFill>
              </a:rPr>
              <a:t>-up con concepto innovador y propuesta de valor</a:t>
            </a:r>
            <a:r>
              <a:rPr lang="es-ES_tradnl" dirty="0" smtClean="0">
                <a:solidFill>
                  <a:srgbClr val="646B86"/>
                </a:solidFill>
              </a:rPr>
              <a:t> única</a:t>
            </a:r>
            <a:r>
              <a:rPr lang="es-ES_tradnl" dirty="0" smtClean="0">
                <a:solidFill>
                  <a:srgbClr val="646B86"/>
                </a:solidFill>
              </a:rPr>
              <a:t> basada en la personalizaci</a:t>
            </a:r>
            <a:r>
              <a:rPr lang="es-ES_tradnl" dirty="0" smtClean="0">
                <a:solidFill>
                  <a:srgbClr val="646B86"/>
                </a:solidFill>
              </a:rPr>
              <a:t>ón, la digitalización y los cambios sociodemográficos</a:t>
            </a:r>
            <a:endParaRPr lang="es-ES_tradnl" dirty="0" smtClean="0">
              <a:solidFill>
                <a:srgbClr val="646B86"/>
              </a:solidFill>
            </a:endParaRPr>
          </a:p>
          <a:p>
            <a:r>
              <a:rPr lang="es-ES_tradnl" dirty="0" smtClean="0">
                <a:solidFill>
                  <a:srgbClr val="646B86"/>
                </a:solidFill>
              </a:rPr>
              <a:t>Apuesta por la expansi</a:t>
            </a:r>
            <a:r>
              <a:rPr lang="es-ES_tradnl" dirty="0" smtClean="0">
                <a:solidFill>
                  <a:srgbClr val="646B86"/>
                </a:solidFill>
              </a:rPr>
              <a:t>ón y el crecimiento, definidos como adquisición de usuarios, diversificación e internacionalización</a:t>
            </a:r>
          </a:p>
          <a:p>
            <a:r>
              <a:rPr lang="es-ES_tradnl" dirty="0" smtClean="0">
                <a:solidFill>
                  <a:srgbClr val="646B86"/>
                </a:solidFill>
              </a:rPr>
              <a:t>Objetivos de marketing digital ambiciosos pero realistas, aterrizados en unas estrategias polivalentes en medios propios, pagados y ganados, y apoyados por un estudio de viabilidad y análisis de beneficios y pérdidas esperadas</a:t>
            </a:r>
          </a:p>
          <a:p>
            <a:r>
              <a:rPr lang="es-ES_tradnl" dirty="0" smtClean="0">
                <a:solidFill>
                  <a:srgbClr val="646B86"/>
                </a:solidFill>
              </a:rPr>
              <a:t>Programa de acciones diverso, eficiente y medible</a:t>
            </a:r>
          </a:p>
          <a:p>
            <a:r>
              <a:rPr lang="es-ES_tradnl" dirty="0" smtClean="0">
                <a:solidFill>
                  <a:srgbClr val="646B86"/>
                </a:solidFill>
              </a:rPr>
              <a:t>Definición de varios públicos objetivo y búsqueda de una relación cercana y relevante con ellos</a:t>
            </a:r>
          </a:p>
          <a:p>
            <a:endParaRPr lang="es-ES_tradnl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6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6871</TotalTime>
  <Words>461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Happets, start-up de alimentación personalizada para mascotas </vt:lpstr>
      <vt:lpstr>Matriz DAFO</vt:lpstr>
      <vt:lpstr>Objetivos de Marketing Digital</vt:lpstr>
      <vt:lpstr>Estrategias y Canales</vt:lpstr>
      <vt:lpstr>Acciones planteadas</vt:lpstr>
      <vt:lpstr>Calendario de acciones</vt:lpstr>
      <vt:lpstr>Beneficios y pérdidas esperadas</vt:lpstr>
      <vt:lpstr>Mecanismos de control</vt:lpstr>
      <vt:lpstr>Conclusiones obtenidas</vt:lpstr>
      <vt:lpstr>GRACIAS.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Asa</dc:creator>
  <cp:lastModifiedBy>Tania Asa</cp:lastModifiedBy>
  <cp:revision>40</cp:revision>
  <dcterms:created xsi:type="dcterms:W3CDTF">2020-01-19T12:05:18Z</dcterms:created>
  <dcterms:modified xsi:type="dcterms:W3CDTF">2020-01-24T06:36:33Z</dcterms:modified>
</cp:coreProperties>
</file>