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2" r:id="rId10"/>
    <p:sldId id="273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A4E01-84FB-5647-9E9C-80F3483EAC59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9B2707-7701-E74E-B5BC-144498684053}">
      <dgm:prSet phldrT="[Texto]" custT="1"/>
      <dgm:spPr/>
      <dgm:t>
        <a:bodyPr/>
        <a:lstStyle/>
        <a:p>
          <a:r>
            <a:rPr lang="ca-ES" sz="1200" b="1" noProof="0" dirty="0"/>
            <a:t>Debilitats</a:t>
          </a:r>
        </a:p>
        <a:p>
          <a:r>
            <a:rPr lang="ca-ES" sz="1200" noProof="0" dirty="0"/>
            <a:t>-Rebuig de les perspectives més conservadores dintre de les universitats pel canvi innovador</a:t>
          </a:r>
        </a:p>
        <a:p>
          <a:r>
            <a:rPr lang="ca-ES" sz="1200" noProof="0" dirty="0"/>
            <a:t>-Suposa un canvi de visió significatiu que requerirà un procés d’adaptació important</a:t>
          </a:r>
        </a:p>
      </dgm:t>
    </dgm:pt>
    <dgm:pt modelId="{DB8B0D47-4F57-2745-B0CA-B88234501B1B}" type="parTrans" cxnId="{60D61FDE-617B-3145-93F1-EFA98439F8ED}">
      <dgm:prSet/>
      <dgm:spPr/>
      <dgm:t>
        <a:bodyPr/>
        <a:lstStyle/>
        <a:p>
          <a:endParaRPr lang="es-ES"/>
        </a:p>
      </dgm:t>
    </dgm:pt>
    <dgm:pt modelId="{B568C7A7-C371-A740-851B-05FF6BF89373}" type="sibTrans" cxnId="{60D61FDE-617B-3145-93F1-EFA98439F8ED}">
      <dgm:prSet/>
      <dgm:spPr/>
      <dgm:t>
        <a:bodyPr/>
        <a:lstStyle/>
        <a:p>
          <a:endParaRPr lang="es-ES"/>
        </a:p>
      </dgm:t>
    </dgm:pt>
    <dgm:pt modelId="{FC5D402A-0BCE-834D-8910-1D0EDE41549D}">
      <dgm:prSet phldrT="[Texto]" custT="1"/>
      <dgm:spPr/>
      <dgm:t>
        <a:bodyPr/>
        <a:lstStyle/>
        <a:p>
          <a:r>
            <a:rPr lang="ca-ES" sz="1200" b="1" noProof="0" dirty="0"/>
            <a:t>Amenaces</a:t>
          </a:r>
          <a:endParaRPr lang="ca-ES" sz="1200" b="0" noProof="0" dirty="0"/>
        </a:p>
        <a:p>
          <a:r>
            <a:rPr lang="ca-ES" sz="1200" b="0" noProof="0" dirty="0"/>
            <a:t>-Risc d’esgotament dels models d’avaluació externa</a:t>
          </a:r>
        </a:p>
        <a:p>
          <a:r>
            <a:rPr lang="ca-ES" sz="1200" b="0" noProof="0" dirty="0"/>
            <a:t>-Canvis normatius habituals que poden implicar que alguns dels elements proposats no sigui adequat</a:t>
          </a:r>
          <a:endParaRPr lang="ca-ES" sz="1200" b="1" noProof="0" dirty="0"/>
        </a:p>
      </dgm:t>
    </dgm:pt>
    <dgm:pt modelId="{1EB78FF4-BB20-E149-94D7-C19493303B51}" type="parTrans" cxnId="{249FFBE1-DAD0-E14B-9DF1-2A3F900B2E4C}">
      <dgm:prSet/>
      <dgm:spPr/>
      <dgm:t>
        <a:bodyPr/>
        <a:lstStyle/>
        <a:p>
          <a:endParaRPr lang="es-ES"/>
        </a:p>
      </dgm:t>
    </dgm:pt>
    <dgm:pt modelId="{A33C3B4D-0AC2-BF4E-AA07-1CD3538EB6DE}" type="sibTrans" cxnId="{249FFBE1-DAD0-E14B-9DF1-2A3F900B2E4C}">
      <dgm:prSet/>
      <dgm:spPr/>
      <dgm:t>
        <a:bodyPr/>
        <a:lstStyle/>
        <a:p>
          <a:endParaRPr lang="es-ES"/>
        </a:p>
      </dgm:t>
    </dgm:pt>
    <dgm:pt modelId="{E781D6E9-DDE5-404D-AD10-754D6558210E}">
      <dgm:prSet phldrT="[Texto]" custT="1"/>
      <dgm:spPr/>
      <dgm:t>
        <a:bodyPr/>
        <a:lstStyle/>
        <a:p>
          <a:r>
            <a:rPr lang="ca-ES" sz="1200" b="1" noProof="0" dirty="0"/>
            <a:t>Fortaleses</a:t>
          </a:r>
          <a:endParaRPr lang="ca-ES" sz="1200" b="0" noProof="0" dirty="0"/>
        </a:p>
        <a:p>
          <a:r>
            <a:rPr lang="ca-ES" sz="1200" b="0" noProof="0" dirty="0"/>
            <a:t>-Sistemes d’avaluació externa existents robustos i ben implantats</a:t>
          </a:r>
        </a:p>
        <a:p>
          <a:r>
            <a:rPr lang="ca-ES" sz="1200" b="0" noProof="0" dirty="0"/>
            <a:t>-Reconeixement absolut de la majoria d’agències catalanes i espanyoles en l’àmbit nacional i internacional</a:t>
          </a:r>
          <a:endParaRPr lang="ca-ES" sz="1200" b="1" noProof="0" dirty="0"/>
        </a:p>
      </dgm:t>
    </dgm:pt>
    <dgm:pt modelId="{77BC7D51-3A4B-804C-A028-69D5AAF73BD4}" type="parTrans" cxnId="{C65625E2-9250-2546-BE6C-E076C88024E2}">
      <dgm:prSet/>
      <dgm:spPr/>
      <dgm:t>
        <a:bodyPr/>
        <a:lstStyle/>
        <a:p>
          <a:endParaRPr lang="es-ES"/>
        </a:p>
      </dgm:t>
    </dgm:pt>
    <dgm:pt modelId="{050CE28B-3F5A-234C-9D5D-C9E9D437F420}" type="sibTrans" cxnId="{C65625E2-9250-2546-BE6C-E076C88024E2}">
      <dgm:prSet/>
      <dgm:spPr/>
      <dgm:t>
        <a:bodyPr/>
        <a:lstStyle/>
        <a:p>
          <a:endParaRPr lang="es-ES"/>
        </a:p>
      </dgm:t>
    </dgm:pt>
    <dgm:pt modelId="{1786BBD4-86DD-3A49-8DCF-9E27C84A80CF}">
      <dgm:prSet phldrT="[Texto]" custT="1"/>
      <dgm:spPr/>
      <dgm:t>
        <a:bodyPr/>
        <a:lstStyle/>
        <a:p>
          <a:r>
            <a:rPr lang="ca-ES" sz="1200" b="1" noProof="0" dirty="0"/>
            <a:t>Oportunitats</a:t>
          </a:r>
          <a:endParaRPr lang="ca-ES" sz="1200" b="0" noProof="0" dirty="0"/>
        </a:p>
        <a:p>
          <a:r>
            <a:rPr lang="ca-ES" sz="1200" b="0" noProof="0" dirty="0"/>
            <a:t>-Existència de nous elements que s’han d’introduir als models d’avaluació</a:t>
          </a:r>
        </a:p>
        <a:p>
          <a:r>
            <a:rPr lang="ca-ES" sz="1200" b="0" noProof="0" dirty="0"/>
            <a:t>-Agències que incorporen elements més innovadors</a:t>
          </a:r>
        </a:p>
        <a:p>
          <a:r>
            <a:rPr lang="ca-ES" sz="1200" b="0" noProof="0" dirty="0"/>
            <a:t>-Informes favorables durant el 2020</a:t>
          </a:r>
          <a:endParaRPr lang="ca-ES" sz="1200" b="1" noProof="0" dirty="0"/>
        </a:p>
      </dgm:t>
    </dgm:pt>
    <dgm:pt modelId="{E8F4E4E5-9060-6643-BA6C-8658DE8434B4}" type="parTrans" cxnId="{ECE669E0-B508-5F48-AF36-8B1FFCFEFB84}">
      <dgm:prSet/>
      <dgm:spPr/>
      <dgm:t>
        <a:bodyPr/>
        <a:lstStyle/>
        <a:p>
          <a:endParaRPr lang="es-ES"/>
        </a:p>
      </dgm:t>
    </dgm:pt>
    <dgm:pt modelId="{F153D217-FE0E-8846-9257-C076AC3A88B1}" type="sibTrans" cxnId="{ECE669E0-B508-5F48-AF36-8B1FFCFEFB84}">
      <dgm:prSet/>
      <dgm:spPr/>
      <dgm:t>
        <a:bodyPr/>
        <a:lstStyle/>
        <a:p>
          <a:endParaRPr lang="es-ES"/>
        </a:p>
      </dgm:t>
    </dgm:pt>
    <dgm:pt modelId="{3E96FA3D-8518-D046-9D37-B356440482FA}" type="pres">
      <dgm:prSet presAssocID="{A15A4E01-84FB-5647-9E9C-80F3483EAC59}" presName="matrix" presStyleCnt="0">
        <dgm:presLayoutVars>
          <dgm:chMax val="1"/>
          <dgm:dir/>
          <dgm:resizeHandles val="exact"/>
        </dgm:presLayoutVars>
      </dgm:prSet>
      <dgm:spPr/>
    </dgm:pt>
    <dgm:pt modelId="{F807EAAD-BC5B-D24B-8D31-3623391E70E4}" type="pres">
      <dgm:prSet presAssocID="{A15A4E01-84FB-5647-9E9C-80F3483EAC59}" presName="diamond" presStyleLbl="bgShp" presStyleIdx="0" presStyleCnt="1" custLinFactNeighborX="844" custLinFactNeighborY="13281"/>
      <dgm:spPr/>
    </dgm:pt>
    <dgm:pt modelId="{31096451-40D5-0245-8788-0B89BF6029B4}" type="pres">
      <dgm:prSet presAssocID="{A15A4E01-84FB-5647-9E9C-80F3483EAC59}" presName="quad1" presStyleLbl="node1" presStyleIdx="0" presStyleCnt="4" custLinFactNeighborY="310">
        <dgm:presLayoutVars>
          <dgm:chMax val="0"/>
          <dgm:chPref val="0"/>
          <dgm:bulletEnabled val="1"/>
        </dgm:presLayoutVars>
      </dgm:prSet>
      <dgm:spPr/>
    </dgm:pt>
    <dgm:pt modelId="{CEFE7011-D3D5-474B-8597-326CE253CE25}" type="pres">
      <dgm:prSet presAssocID="{A15A4E01-84FB-5647-9E9C-80F3483EAC5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B6EC6A7-09B6-3D47-8D72-BB06E1A6A397}" type="pres">
      <dgm:prSet presAssocID="{A15A4E01-84FB-5647-9E9C-80F3483EAC5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9F0B26D-A246-B346-AE59-78C5E8044BE6}" type="pres">
      <dgm:prSet presAssocID="{A15A4E01-84FB-5647-9E9C-80F3483EAC5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C25DB06-61F4-574F-88A7-09CC6AE88209}" type="presOf" srcId="{FC5D402A-0BCE-834D-8910-1D0EDE41549D}" destId="{CEFE7011-D3D5-474B-8597-326CE253CE25}" srcOrd="0" destOrd="0" presId="urn:microsoft.com/office/officeart/2005/8/layout/matrix3"/>
    <dgm:cxn modelId="{F45E6B39-E577-7B44-B445-1708AFEABD6D}" type="presOf" srcId="{A15A4E01-84FB-5647-9E9C-80F3483EAC59}" destId="{3E96FA3D-8518-D046-9D37-B356440482FA}" srcOrd="0" destOrd="0" presId="urn:microsoft.com/office/officeart/2005/8/layout/matrix3"/>
    <dgm:cxn modelId="{5712C398-4E98-5A40-BAB0-34FF44F556C4}" type="presOf" srcId="{E781D6E9-DDE5-404D-AD10-754D6558210E}" destId="{1B6EC6A7-09B6-3D47-8D72-BB06E1A6A397}" srcOrd="0" destOrd="0" presId="urn:microsoft.com/office/officeart/2005/8/layout/matrix3"/>
    <dgm:cxn modelId="{C8E8109F-F314-FD49-A49D-B90A110964C2}" type="presOf" srcId="{1786BBD4-86DD-3A49-8DCF-9E27C84A80CF}" destId="{09F0B26D-A246-B346-AE59-78C5E8044BE6}" srcOrd="0" destOrd="0" presId="urn:microsoft.com/office/officeart/2005/8/layout/matrix3"/>
    <dgm:cxn modelId="{0C6470C5-92AF-B04D-9364-7AE1B613844D}" type="presOf" srcId="{259B2707-7701-E74E-B5BC-144498684053}" destId="{31096451-40D5-0245-8788-0B89BF6029B4}" srcOrd="0" destOrd="0" presId="urn:microsoft.com/office/officeart/2005/8/layout/matrix3"/>
    <dgm:cxn modelId="{60D61FDE-617B-3145-93F1-EFA98439F8ED}" srcId="{A15A4E01-84FB-5647-9E9C-80F3483EAC59}" destId="{259B2707-7701-E74E-B5BC-144498684053}" srcOrd="0" destOrd="0" parTransId="{DB8B0D47-4F57-2745-B0CA-B88234501B1B}" sibTransId="{B568C7A7-C371-A740-851B-05FF6BF89373}"/>
    <dgm:cxn modelId="{ECE669E0-B508-5F48-AF36-8B1FFCFEFB84}" srcId="{A15A4E01-84FB-5647-9E9C-80F3483EAC59}" destId="{1786BBD4-86DD-3A49-8DCF-9E27C84A80CF}" srcOrd="3" destOrd="0" parTransId="{E8F4E4E5-9060-6643-BA6C-8658DE8434B4}" sibTransId="{F153D217-FE0E-8846-9257-C076AC3A88B1}"/>
    <dgm:cxn modelId="{249FFBE1-DAD0-E14B-9DF1-2A3F900B2E4C}" srcId="{A15A4E01-84FB-5647-9E9C-80F3483EAC59}" destId="{FC5D402A-0BCE-834D-8910-1D0EDE41549D}" srcOrd="1" destOrd="0" parTransId="{1EB78FF4-BB20-E149-94D7-C19493303B51}" sibTransId="{A33C3B4D-0AC2-BF4E-AA07-1CD3538EB6DE}"/>
    <dgm:cxn modelId="{C65625E2-9250-2546-BE6C-E076C88024E2}" srcId="{A15A4E01-84FB-5647-9E9C-80F3483EAC59}" destId="{E781D6E9-DDE5-404D-AD10-754D6558210E}" srcOrd="2" destOrd="0" parTransId="{77BC7D51-3A4B-804C-A028-69D5AAF73BD4}" sibTransId="{050CE28B-3F5A-234C-9D5D-C9E9D437F420}"/>
    <dgm:cxn modelId="{D9BD21C6-4A18-1142-84A8-6A536B61110B}" type="presParOf" srcId="{3E96FA3D-8518-D046-9D37-B356440482FA}" destId="{F807EAAD-BC5B-D24B-8D31-3623391E70E4}" srcOrd="0" destOrd="0" presId="urn:microsoft.com/office/officeart/2005/8/layout/matrix3"/>
    <dgm:cxn modelId="{B8FD1854-FCC9-AD4A-A7D2-C92D902F9CBF}" type="presParOf" srcId="{3E96FA3D-8518-D046-9D37-B356440482FA}" destId="{31096451-40D5-0245-8788-0B89BF6029B4}" srcOrd="1" destOrd="0" presId="urn:microsoft.com/office/officeart/2005/8/layout/matrix3"/>
    <dgm:cxn modelId="{5204D975-7616-C34B-AEDE-CE64D266B5CF}" type="presParOf" srcId="{3E96FA3D-8518-D046-9D37-B356440482FA}" destId="{CEFE7011-D3D5-474B-8597-326CE253CE25}" srcOrd="2" destOrd="0" presId="urn:microsoft.com/office/officeart/2005/8/layout/matrix3"/>
    <dgm:cxn modelId="{E53B7AE9-9B2D-EC46-AC0E-9ACCC4EF7D02}" type="presParOf" srcId="{3E96FA3D-8518-D046-9D37-B356440482FA}" destId="{1B6EC6A7-09B6-3D47-8D72-BB06E1A6A397}" srcOrd="3" destOrd="0" presId="urn:microsoft.com/office/officeart/2005/8/layout/matrix3"/>
    <dgm:cxn modelId="{1153C4E0-C0B9-7644-BF7D-454AC57FB4BB}" type="presParOf" srcId="{3E96FA3D-8518-D046-9D37-B356440482FA}" destId="{09F0B26D-A246-B346-AE59-78C5E8044BE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7EAAD-BC5B-D24B-8D31-3623391E70E4}">
      <dsp:nvSpPr>
        <dsp:cNvPr id="0" name=""/>
        <dsp:cNvSpPr/>
      </dsp:nvSpPr>
      <dsp:spPr>
        <a:xfrm>
          <a:off x="1844137" y="0"/>
          <a:ext cx="6656799" cy="6656799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1096451-40D5-0245-8788-0B89BF6029B4}">
      <dsp:nvSpPr>
        <dsp:cNvPr id="0" name=""/>
        <dsp:cNvSpPr/>
      </dsp:nvSpPr>
      <dsp:spPr>
        <a:xfrm>
          <a:off x="2420349" y="640444"/>
          <a:ext cx="2596152" cy="259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Debilitats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noProof="0" dirty="0"/>
            <a:t>-Rebuig de les perspectives més conservadores dintre de les universitats pel canvi innovador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noProof="0" dirty="0"/>
            <a:t>-Suposa un canvi de visió significatiu que requerirà un procés d’adaptació important</a:t>
          </a:r>
        </a:p>
      </dsp:txBody>
      <dsp:txXfrm>
        <a:off x="2547083" y="767178"/>
        <a:ext cx="2342684" cy="2342684"/>
      </dsp:txXfrm>
    </dsp:sp>
    <dsp:sp modelId="{CEFE7011-D3D5-474B-8597-326CE253CE25}">
      <dsp:nvSpPr>
        <dsp:cNvPr id="0" name=""/>
        <dsp:cNvSpPr/>
      </dsp:nvSpPr>
      <dsp:spPr>
        <a:xfrm>
          <a:off x="5216205" y="632395"/>
          <a:ext cx="2596152" cy="259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Amenaces</a:t>
          </a:r>
          <a:endParaRPr lang="ca-ES" sz="1200" b="0" kern="1200" noProof="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-Risc d’esgotament dels models d’avaluació externa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-Canvis normatius habituals que poden implicar que alguns dels elements proposats no sigui adequat</a:t>
          </a:r>
          <a:endParaRPr lang="ca-ES" sz="1200" b="1" kern="1200" noProof="0" dirty="0"/>
        </a:p>
      </dsp:txBody>
      <dsp:txXfrm>
        <a:off x="5342939" y="759129"/>
        <a:ext cx="2342684" cy="2342684"/>
      </dsp:txXfrm>
    </dsp:sp>
    <dsp:sp modelId="{1B6EC6A7-09B6-3D47-8D72-BB06E1A6A397}">
      <dsp:nvSpPr>
        <dsp:cNvPr id="0" name=""/>
        <dsp:cNvSpPr/>
      </dsp:nvSpPr>
      <dsp:spPr>
        <a:xfrm>
          <a:off x="2420349" y="3428251"/>
          <a:ext cx="2596152" cy="259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Fortaleses</a:t>
          </a:r>
          <a:endParaRPr lang="ca-ES" sz="1200" b="0" kern="1200" noProof="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-Sistemes d’avaluació externa existents robustos i ben implantats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-Reconeixement absolut de la majoria d’agències catalanes i espanyoles en l’àmbit nacional i internacional</a:t>
          </a:r>
          <a:endParaRPr lang="ca-ES" sz="1200" b="1" kern="1200" noProof="0" dirty="0"/>
        </a:p>
      </dsp:txBody>
      <dsp:txXfrm>
        <a:off x="2547083" y="3554985"/>
        <a:ext cx="2342684" cy="2342684"/>
      </dsp:txXfrm>
    </dsp:sp>
    <dsp:sp modelId="{09F0B26D-A246-B346-AE59-78C5E8044BE6}">
      <dsp:nvSpPr>
        <dsp:cNvPr id="0" name=""/>
        <dsp:cNvSpPr/>
      </dsp:nvSpPr>
      <dsp:spPr>
        <a:xfrm>
          <a:off x="5216205" y="3428251"/>
          <a:ext cx="2596152" cy="259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/>
            <a:t>Oportunitats</a:t>
          </a:r>
          <a:endParaRPr lang="ca-ES" sz="1200" b="0" kern="1200" noProof="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-Existència de nous elements que s’han d’introduir als models d’avaluació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-Agències que incorporen elements més innovadors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0" kern="1200" noProof="0" dirty="0"/>
            <a:t>-Informes favorables durant el 2020</a:t>
          </a:r>
          <a:endParaRPr lang="ca-ES" sz="1200" b="1" kern="1200" noProof="0" dirty="0"/>
        </a:p>
      </dsp:txBody>
      <dsp:txXfrm>
        <a:off x="5342939" y="3554985"/>
        <a:ext cx="2342684" cy="2342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9406-B439-AB42-838F-44AB52E43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263" y="13716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ca-ES" dirty="0"/>
              <a:t>Incorporació de noves dimensions als processos d’avaluació externa. Un nou enfocament.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590CC6-760E-BC48-8113-8035D338D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43" y="3897271"/>
            <a:ext cx="8915399" cy="2606400"/>
          </a:xfrm>
        </p:spPr>
        <p:txBody>
          <a:bodyPr>
            <a:normAutofit fontScale="92500" lnSpcReduction="10000"/>
          </a:bodyPr>
          <a:lstStyle/>
          <a:p>
            <a:r>
              <a:rPr lang="ca-ES" sz="1900" dirty="0"/>
              <a:t>Treball final de Màster</a:t>
            </a:r>
          </a:p>
          <a:p>
            <a:r>
              <a:rPr lang="ca-ES" sz="1900" dirty="0"/>
              <a:t>Màster Universitari en Avaluació i Gestió</a:t>
            </a:r>
          </a:p>
          <a:p>
            <a:r>
              <a:rPr lang="ca-ES" sz="1900" dirty="0"/>
              <a:t>de la Qualitat en l’Educació Superior</a:t>
            </a:r>
          </a:p>
          <a:p>
            <a:r>
              <a:rPr lang="ca-ES" sz="1900" dirty="0"/>
              <a:t>Universitat Oberta de Catalunya</a:t>
            </a:r>
          </a:p>
          <a:p>
            <a:pPr algn="r"/>
            <a:r>
              <a:rPr lang="ca-ES" sz="1900" b="1" dirty="0"/>
              <a:t>Autora: Gemma Carrera Pérez</a:t>
            </a:r>
          </a:p>
          <a:p>
            <a:pPr algn="r"/>
            <a:r>
              <a:rPr lang="ca-ES" sz="1900" b="1" dirty="0"/>
              <a:t>Tutora: Aurora Calderó Esteve</a:t>
            </a:r>
          </a:p>
          <a:p>
            <a:pPr algn="r"/>
            <a:r>
              <a:rPr lang="ca-ES" sz="1900" dirty="0"/>
              <a:t>27 de gener de 2021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4425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315500"/>
            <a:ext cx="9220200" cy="1280890"/>
          </a:xfrm>
        </p:spPr>
        <p:txBody>
          <a:bodyPr>
            <a:normAutofit fontScale="90000"/>
          </a:bodyPr>
          <a:lstStyle/>
          <a:p>
            <a:r>
              <a:rPr lang="ca-ES" dirty="0"/>
              <a:t>Guia d’avaluació externa per a l’acreditació de graus i màsters universitaris (III)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522" y="1615440"/>
            <a:ext cx="8915400" cy="5135880"/>
          </a:xfrm>
        </p:spPr>
        <p:txBody>
          <a:bodyPr>
            <a:normAutofit lnSpcReduction="10000"/>
          </a:bodyPr>
          <a:lstStyle/>
          <a:p>
            <a:r>
              <a:rPr lang="ca-ES" sz="2000" b="1" dirty="0"/>
              <a:t>Dimensions</a:t>
            </a:r>
            <a:r>
              <a:rPr lang="ca-ES" sz="2000" dirty="0"/>
              <a:t>, criteris i </a:t>
            </a:r>
            <a:r>
              <a:rPr lang="ca-ES" sz="2000" i="1" dirty="0"/>
              <a:t>estàndards</a:t>
            </a:r>
            <a:r>
              <a:rPr lang="ca-ES" sz="2000" dirty="0"/>
              <a:t> (II)</a:t>
            </a:r>
          </a:p>
          <a:p>
            <a:pPr lvl="1"/>
            <a:r>
              <a:rPr lang="ca-ES" sz="1800" b="1" dirty="0"/>
              <a:t>Perspectiva de </a:t>
            </a:r>
            <a:r>
              <a:rPr lang="ca-ES" sz="1800" b="1" dirty="0" err="1"/>
              <a:t>l’estudiantat</a:t>
            </a:r>
            <a:endParaRPr lang="ca-ES" sz="1800" b="1" dirty="0"/>
          </a:p>
          <a:p>
            <a:pPr lvl="2"/>
            <a:r>
              <a:rPr lang="ca-ES" sz="1600" dirty="0"/>
              <a:t>Incorporació de la perspectiva de </a:t>
            </a:r>
            <a:r>
              <a:rPr lang="ca-ES" sz="1600" dirty="0" err="1"/>
              <a:t>l’estudiantat</a:t>
            </a:r>
            <a:r>
              <a:rPr lang="ca-ES" sz="1600" dirty="0"/>
              <a:t>. </a:t>
            </a:r>
            <a:r>
              <a:rPr lang="ca-ES" sz="1300" i="1" dirty="0" err="1"/>
              <a:t>L’estudiantat</a:t>
            </a:r>
            <a:r>
              <a:rPr lang="ca-ES" sz="1300" i="1" dirty="0"/>
              <a:t> té l’oportunitat d’adoptar un paper actiu en la tasca de millorar el contingut i la implementació del programa.</a:t>
            </a:r>
          </a:p>
          <a:p>
            <a:pPr lvl="1"/>
            <a:r>
              <a:rPr lang="ca-ES" sz="1800" b="1" dirty="0"/>
              <a:t>Internacionalització</a:t>
            </a:r>
          </a:p>
          <a:p>
            <a:pPr lvl="2"/>
            <a:r>
              <a:rPr lang="ca-ES" sz="1600" dirty="0"/>
              <a:t>Internacionalització del programa. </a:t>
            </a:r>
            <a:r>
              <a:rPr lang="ca-ES" sz="1300" dirty="0"/>
              <a:t>El programa està dissenyat per a facilitar a </a:t>
            </a:r>
            <a:r>
              <a:rPr lang="ca-ES" sz="1300" dirty="0" err="1"/>
              <a:t>l’estudiantat</a:t>
            </a:r>
            <a:r>
              <a:rPr lang="ca-ES" sz="1300" dirty="0"/>
              <a:t> l’adquisició de coneixements i competències que afavoreixin el seu desenvolupament acadèmic i professional en entorns internacionals.</a:t>
            </a:r>
          </a:p>
          <a:p>
            <a:pPr lvl="2"/>
            <a:r>
              <a:rPr lang="ca-ES" sz="1600" dirty="0"/>
              <a:t>Perfil internacional del professorat. </a:t>
            </a:r>
            <a:r>
              <a:rPr lang="ca-ES" sz="1300" i="1" dirty="0"/>
              <a:t>El perfil del professorat del programa té experiència acadèmica o professional internacional i participa de xarxes internacionals</a:t>
            </a:r>
            <a:r>
              <a:rPr lang="ca-ES" sz="1300" dirty="0"/>
              <a:t>.</a:t>
            </a:r>
          </a:p>
          <a:p>
            <a:pPr lvl="2"/>
            <a:r>
              <a:rPr lang="ca-ES" sz="1600" dirty="0"/>
              <a:t>Avaluació dels resultats d’internacionalització. </a:t>
            </a:r>
            <a:r>
              <a:rPr lang="ca-ES" sz="1300" i="1" dirty="0"/>
              <a:t>Existeix un seguiment sistemàtic dels resultats dels indicadors d’internacionalització establerts que es tradueixen en mesures de millora de la qualitat.</a:t>
            </a:r>
          </a:p>
          <a:p>
            <a:pPr lvl="1"/>
            <a:r>
              <a:rPr lang="ca-ES" sz="1800" b="1" dirty="0"/>
              <a:t>Vida professional i col·laboració amb la societat</a:t>
            </a:r>
          </a:p>
          <a:p>
            <a:pPr lvl="2"/>
            <a:r>
              <a:rPr lang="ca-ES" sz="1600" dirty="0"/>
              <a:t>Vida professional i col·laboració amb la societat.</a:t>
            </a:r>
            <a:r>
              <a:rPr lang="ca-ES" sz="1300" i="1" dirty="0"/>
              <a:t> El programa està dissenyat i implementat de manera que sigui útil per la preparació de </a:t>
            </a:r>
            <a:r>
              <a:rPr lang="ca-ES" sz="1300" i="1" dirty="0" err="1"/>
              <a:t>l’estudiantat</a:t>
            </a:r>
            <a:r>
              <a:rPr lang="ca-ES" sz="1300" i="1" dirty="0"/>
              <a:t> per afrontar els canvis en la seva vida laboral. Existeixen col·laboracions rellevants amb la societat de l’entorn.</a:t>
            </a:r>
          </a:p>
        </p:txBody>
      </p:sp>
    </p:spTree>
    <p:extLst>
      <p:ext uri="{BB962C8B-B14F-4D97-AF65-F5344CB8AC3E}">
        <p14:creationId xmlns:p14="http://schemas.microsoft.com/office/powerpoint/2010/main" val="399108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9" y="201200"/>
            <a:ext cx="7972743" cy="1280890"/>
          </a:xfrm>
        </p:spPr>
        <p:txBody>
          <a:bodyPr>
            <a:normAutofit/>
          </a:bodyPr>
          <a:lstStyle/>
          <a:p>
            <a:r>
              <a:rPr lang="ca-ES" dirty="0"/>
              <a:t>Conclusions</a:t>
            </a:r>
            <a:endParaRPr lang="es-ES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0B65890-87B2-C64D-A3E9-569FF6673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098883"/>
              </p:ext>
            </p:extLst>
          </p:nvPr>
        </p:nvGraphicFramePr>
        <p:xfrm>
          <a:off x="1611630" y="201200"/>
          <a:ext cx="10232708" cy="665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28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0317BA55-2A41-B548-898F-F21040581A13}"/>
              </a:ext>
            </a:extLst>
          </p:cNvPr>
          <p:cNvSpPr/>
          <p:nvPr/>
        </p:nvSpPr>
        <p:spPr>
          <a:xfrm rot="20713939">
            <a:off x="2830088" y="1160115"/>
            <a:ext cx="4099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Qualitat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64BA69-0863-7042-B5CD-50117EBD3E0A}"/>
              </a:ext>
            </a:extLst>
          </p:cNvPr>
          <p:cNvSpPr/>
          <p:nvPr/>
        </p:nvSpPr>
        <p:spPr>
          <a:xfrm rot="21400656">
            <a:off x="4879763" y="2019300"/>
            <a:ext cx="6407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Avaluació</a:t>
            </a:r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externa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CE0119-54F3-CF4B-9B50-1606EEDBB158}"/>
              </a:ext>
            </a:extLst>
          </p:cNvPr>
          <p:cNvSpPr/>
          <p:nvPr/>
        </p:nvSpPr>
        <p:spPr>
          <a:xfrm rot="21175490">
            <a:off x="1906205" y="3338265"/>
            <a:ext cx="4150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Acreditació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29BDB4E-0953-F146-9391-B85306A4B03A}"/>
              </a:ext>
            </a:extLst>
          </p:cNvPr>
          <p:cNvSpPr/>
          <p:nvPr/>
        </p:nvSpPr>
        <p:spPr>
          <a:xfrm rot="21162351">
            <a:off x="1458892" y="4618970"/>
            <a:ext cx="604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Guia</a:t>
            </a:r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d’avaluació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CF9DFB2-1A26-8F48-97C5-AB064E238809}"/>
              </a:ext>
            </a:extLst>
          </p:cNvPr>
          <p:cNvSpPr/>
          <p:nvPr/>
        </p:nvSpPr>
        <p:spPr>
          <a:xfrm rot="1368212">
            <a:off x="7504137" y="3801070"/>
            <a:ext cx="3826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Estàndards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B73E8D7-6CD4-394E-8004-E75408ADC208}"/>
              </a:ext>
            </a:extLst>
          </p:cNvPr>
          <p:cNvSpPr/>
          <p:nvPr/>
        </p:nvSpPr>
        <p:spPr>
          <a:xfrm rot="691256">
            <a:off x="5639309" y="511347"/>
            <a:ext cx="6296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Educació</a:t>
            </a: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Superior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2828413-77AC-E344-9CFB-845B1C240614}"/>
              </a:ext>
            </a:extLst>
          </p:cNvPr>
          <p:cNvSpPr/>
          <p:nvPr/>
        </p:nvSpPr>
        <p:spPr>
          <a:xfrm rot="21152520">
            <a:off x="5289448" y="5474262"/>
            <a:ext cx="6215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Noves </a:t>
            </a:r>
            <a:r>
              <a:rPr lang="es-E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tendències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5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97E0F-488C-EA4D-98FF-DB327435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590" y="624110"/>
            <a:ext cx="7927022" cy="1280890"/>
          </a:xfrm>
        </p:spPr>
        <p:txBody>
          <a:bodyPr/>
          <a:lstStyle/>
          <a:p>
            <a:r>
              <a:rPr lang="ca-ES" dirty="0"/>
              <a:t>Processos d’avaluació externa: reptes i avantatges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A5413B-6C51-D342-A7FA-6A1007FD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Són un tràmit </a:t>
            </a:r>
            <a:r>
              <a:rPr lang="ca-ES" b="1" dirty="0"/>
              <a:t>burocràtic</a:t>
            </a:r>
            <a:r>
              <a:rPr lang="ca-ES" dirty="0"/>
              <a:t> que aporta poc valor a la institució</a:t>
            </a:r>
          </a:p>
          <a:p>
            <a:r>
              <a:rPr lang="ca-ES" dirty="0"/>
              <a:t>Ens </a:t>
            </a:r>
            <a:r>
              <a:rPr lang="ca-ES" b="1" dirty="0"/>
              <a:t>allunyen</a:t>
            </a:r>
            <a:r>
              <a:rPr lang="ca-ES" dirty="0"/>
              <a:t> de l’objectiu de </a:t>
            </a:r>
            <a:r>
              <a:rPr lang="ca-ES" b="1" dirty="0"/>
              <a:t>millora contínua</a:t>
            </a:r>
          </a:p>
          <a:p>
            <a:r>
              <a:rPr lang="ca-ES" dirty="0"/>
              <a:t>Volen </a:t>
            </a:r>
            <a:r>
              <a:rPr lang="ca-ES" b="1" dirty="0"/>
              <a:t>mesurar-ho tot </a:t>
            </a:r>
            <a:r>
              <a:rPr lang="ca-ES" dirty="0"/>
              <a:t>sense l’establiment d’un bon sistema d’indicadors</a:t>
            </a:r>
          </a:p>
          <a:p>
            <a:r>
              <a:rPr lang="ca-ES" dirty="0"/>
              <a:t>Els processos són </a:t>
            </a:r>
            <a:r>
              <a:rPr lang="ca-ES" b="1" dirty="0"/>
              <a:t>inabastables</a:t>
            </a:r>
            <a:r>
              <a:rPr lang="ca-ES" dirty="0"/>
              <a:t> perquè volen incorporar nous elements</a:t>
            </a:r>
          </a:p>
          <a:p>
            <a:r>
              <a:rPr lang="ca-ES" dirty="0"/>
              <a:t>Les institucions guanyen molta </a:t>
            </a:r>
            <a:r>
              <a:rPr lang="ca-ES" b="1" dirty="0"/>
              <a:t>autonomia</a:t>
            </a:r>
          </a:p>
          <a:p>
            <a:r>
              <a:rPr lang="ca-ES" dirty="0"/>
              <a:t>Aplicació d’</a:t>
            </a:r>
            <a:r>
              <a:rPr lang="ca-ES" b="1" dirty="0"/>
              <a:t>estàndards</a:t>
            </a:r>
            <a:r>
              <a:rPr lang="ca-ES" dirty="0"/>
              <a:t> comuns i </a:t>
            </a:r>
            <a:r>
              <a:rPr lang="ca-ES" b="1" dirty="0"/>
              <a:t>sistemes de garantia </a:t>
            </a:r>
            <a:r>
              <a:rPr lang="ca-ES" dirty="0"/>
              <a:t>de la qualitat propis</a:t>
            </a:r>
          </a:p>
          <a:p>
            <a:r>
              <a:rPr lang="ca-ES" b="1" dirty="0"/>
              <a:t>Sistema</a:t>
            </a:r>
            <a:r>
              <a:rPr lang="ca-ES" dirty="0"/>
              <a:t> sòlid i que genera </a:t>
            </a:r>
            <a:r>
              <a:rPr lang="ca-ES" b="1" dirty="0"/>
              <a:t>confiança</a:t>
            </a:r>
            <a:r>
              <a:rPr lang="ca-ES" dirty="0"/>
              <a:t> en la societat</a:t>
            </a:r>
          </a:p>
          <a:p>
            <a:r>
              <a:rPr lang="ca-ES" dirty="0"/>
              <a:t>Cal un </a:t>
            </a:r>
            <a:r>
              <a:rPr lang="ca-ES" b="1" dirty="0"/>
              <a:t>model que equilibri </a:t>
            </a:r>
            <a:r>
              <a:rPr lang="ca-ES" dirty="0"/>
              <a:t>els reptes i els avantatges que permeti que les universitats tirin endavant les seves iniciatives, però donant resposta a les noves exigències de la societat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50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ACA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337D4-52E9-AA4D-A032-037CBC5F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4730" y="624110"/>
            <a:ext cx="7949882" cy="1280890"/>
          </a:xfrm>
        </p:spPr>
        <p:txBody>
          <a:bodyPr/>
          <a:lstStyle/>
          <a:p>
            <a:r>
              <a:rPr lang="ca-ES" dirty="0"/>
              <a:t>Proposta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828E37-B741-5E4B-888F-04A879A6E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sz="2800" dirty="0"/>
              <a:t>Definir un </a:t>
            </a:r>
            <a:r>
              <a:rPr lang="ca-ES" sz="2800" b="1" dirty="0"/>
              <a:t>model d’avaluació externa </a:t>
            </a:r>
            <a:r>
              <a:rPr lang="ca-ES" sz="2800" dirty="0"/>
              <a:t>que doni més </a:t>
            </a:r>
            <a:r>
              <a:rPr lang="ca-ES" sz="2800" b="1" dirty="0"/>
              <a:t>autonomia</a:t>
            </a:r>
            <a:r>
              <a:rPr lang="ca-ES" sz="2800" dirty="0"/>
              <a:t> a les institucions, centrant-se en les </a:t>
            </a:r>
            <a:r>
              <a:rPr lang="ca-ES" sz="2800" b="1" dirty="0"/>
              <a:t>necessitats de </a:t>
            </a:r>
            <a:r>
              <a:rPr lang="ca-ES" sz="2800" b="1" dirty="0" err="1"/>
              <a:t>l’estudiantat</a:t>
            </a:r>
            <a:r>
              <a:rPr lang="ca-ES" sz="2800" dirty="0"/>
              <a:t> i permetent que el sistema es vagi </a:t>
            </a:r>
            <a:r>
              <a:rPr lang="ca-ES" sz="2800" b="1" dirty="0"/>
              <a:t>adaptant als canvis</a:t>
            </a:r>
            <a:r>
              <a:rPr lang="ca-ES" sz="2800" dirty="0"/>
              <a:t> de context de manera que sempre resulti </a:t>
            </a:r>
            <a:r>
              <a:rPr lang="ca-ES" sz="2800" b="1" dirty="0"/>
              <a:t>útil </a:t>
            </a:r>
            <a:r>
              <a:rPr lang="ca-ES" sz="2800" dirty="0"/>
              <a:t>per a la institució i per la millora contínua de les titulacions</a:t>
            </a:r>
          </a:p>
        </p:txBody>
      </p:sp>
    </p:spTree>
    <p:extLst>
      <p:ext uri="{BB962C8B-B14F-4D97-AF65-F5344CB8AC3E}">
        <p14:creationId xmlns:p14="http://schemas.microsoft.com/office/powerpoint/2010/main" val="362663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FAC78-9243-174F-9AC9-5912BD17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0" y="624110"/>
            <a:ext cx="8789670" cy="1280890"/>
          </a:xfrm>
        </p:spPr>
        <p:txBody>
          <a:bodyPr/>
          <a:lstStyle/>
          <a:p>
            <a:r>
              <a:rPr lang="ca-ES" dirty="0"/>
              <a:t>Fonamentació teòrica i conceptual (I)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D9B0FB-8002-4848-BAE9-89F80BE4C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642" y="1905000"/>
            <a:ext cx="8915400" cy="4655820"/>
          </a:xfrm>
        </p:spPr>
        <p:txBody>
          <a:bodyPr/>
          <a:lstStyle/>
          <a:p>
            <a:r>
              <a:rPr lang="ca-ES" dirty="0"/>
              <a:t>La</a:t>
            </a:r>
            <a:r>
              <a:rPr lang="ca-ES" b="1" dirty="0"/>
              <a:t> responsabilitat </a:t>
            </a:r>
            <a:r>
              <a:rPr lang="ca-ES" dirty="0"/>
              <a:t>de l’avaluació de l’Educació Superior és de les </a:t>
            </a:r>
            <a:r>
              <a:rPr lang="ca-ES" b="1" dirty="0"/>
              <a:t>institucions</a:t>
            </a:r>
            <a:r>
              <a:rPr lang="ca-ES" dirty="0"/>
              <a:t> però…</a:t>
            </a:r>
          </a:p>
          <a:p>
            <a:r>
              <a:rPr lang="ca-ES" dirty="0"/>
              <a:t>amb </a:t>
            </a:r>
            <a:r>
              <a:rPr lang="ca-ES" b="1" dirty="0"/>
              <a:t>contrast</a:t>
            </a:r>
            <a:r>
              <a:rPr lang="ca-ES" dirty="0"/>
              <a:t> de </a:t>
            </a:r>
            <a:r>
              <a:rPr lang="ca-ES" b="1" dirty="0"/>
              <a:t>referents externs </a:t>
            </a:r>
            <a:r>
              <a:rPr lang="ca-ES" dirty="0"/>
              <a:t>articulats amb estàndards i directrius, i...</a:t>
            </a:r>
          </a:p>
          <a:p>
            <a:r>
              <a:rPr lang="ca-ES" dirty="0"/>
              <a:t>amb el paper clau de les </a:t>
            </a:r>
            <a:r>
              <a:rPr lang="ca-ES" b="1" dirty="0"/>
              <a:t>agències de qualitat </a:t>
            </a:r>
            <a:r>
              <a:rPr lang="ca-ES" dirty="0"/>
              <a:t>que s’han de regir pels ESG, formar part de ENQA i estar registrades al EQAR.</a:t>
            </a:r>
          </a:p>
          <a:p>
            <a:endParaRPr lang="ca-ES" dirty="0"/>
          </a:p>
          <a:p>
            <a:r>
              <a:rPr lang="ca-ES" dirty="0"/>
              <a:t>En el marc de l’EEES s’han definit els </a:t>
            </a:r>
            <a:r>
              <a:rPr lang="ca-ES" b="1" dirty="0"/>
              <a:t>ESG</a:t>
            </a:r>
            <a:r>
              <a:rPr lang="ca-ES" dirty="0"/>
              <a:t> (Estàndards i directrius per a l’assegurament de la qualitat en l’EEES) que...</a:t>
            </a:r>
          </a:p>
          <a:p>
            <a:r>
              <a:rPr lang="ca-ES" dirty="0"/>
              <a:t>permeten una </a:t>
            </a:r>
            <a:r>
              <a:rPr lang="ca-ES" b="1" dirty="0"/>
              <a:t>visió comuna </a:t>
            </a:r>
            <a:r>
              <a:rPr lang="ca-ES" dirty="0"/>
              <a:t>de l’assegurament de la qualitat interna i externa i són el document de referència per institucions i agències, però...</a:t>
            </a:r>
          </a:p>
          <a:p>
            <a:r>
              <a:rPr lang="ca-ES" dirty="0"/>
              <a:t>són prou </a:t>
            </a:r>
            <a:r>
              <a:rPr lang="ca-ES" b="1" dirty="0"/>
              <a:t>amplis</a:t>
            </a:r>
            <a:r>
              <a:rPr lang="ca-ES" dirty="0"/>
              <a:t> perquè es puguin aplicar a diferents estats, sistemes educatius, polítics, lingüístics i culturals.</a:t>
            </a:r>
          </a:p>
        </p:txBody>
      </p:sp>
    </p:spTree>
    <p:extLst>
      <p:ext uri="{BB962C8B-B14F-4D97-AF65-F5344CB8AC3E}">
        <p14:creationId xmlns:p14="http://schemas.microsoft.com/office/powerpoint/2010/main" val="38151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390" y="624110"/>
            <a:ext cx="8812530" cy="1280890"/>
          </a:xfrm>
        </p:spPr>
        <p:txBody>
          <a:bodyPr/>
          <a:lstStyle/>
          <a:p>
            <a:r>
              <a:rPr lang="ca-ES" dirty="0"/>
              <a:t>Fonamentació teòrica i conceptual (II)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0670"/>
            <a:ext cx="8915400" cy="5158740"/>
          </a:xfrm>
        </p:spPr>
        <p:txBody>
          <a:bodyPr>
            <a:normAutofit fontScale="92500" lnSpcReduction="10000"/>
          </a:bodyPr>
          <a:lstStyle/>
          <a:p>
            <a:r>
              <a:rPr lang="ca-ES" sz="1900" dirty="0"/>
              <a:t>Els </a:t>
            </a:r>
            <a:r>
              <a:rPr lang="ca-ES" sz="1900" b="1" dirty="0"/>
              <a:t>models d’avaluació </a:t>
            </a:r>
            <a:r>
              <a:rPr lang="ca-ES" sz="1900" dirty="0"/>
              <a:t>es defineixen per aquestes </a:t>
            </a:r>
            <a:r>
              <a:rPr lang="ca-ES" sz="1900" b="1" dirty="0"/>
              <a:t>variables</a:t>
            </a:r>
            <a:r>
              <a:rPr lang="ca-ES" sz="1900" dirty="0"/>
              <a:t>:</a:t>
            </a:r>
          </a:p>
          <a:p>
            <a:pPr lvl="1"/>
            <a:r>
              <a:rPr lang="ca-ES" sz="1900" dirty="0"/>
              <a:t>marc de referència. </a:t>
            </a:r>
            <a:r>
              <a:rPr lang="ca-ES" sz="1500" dirty="0"/>
              <a:t>Model de </a:t>
            </a:r>
            <a:r>
              <a:rPr lang="ca-ES" sz="1500" dirty="0" err="1"/>
              <a:t>governança</a:t>
            </a:r>
            <a:r>
              <a:rPr lang="ca-ES" sz="1500" dirty="0"/>
              <a:t>, agents implicats, implicació del resultat.</a:t>
            </a:r>
          </a:p>
          <a:p>
            <a:pPr lvl="1"/>
            <a:r>
              <a:rPr lang="ca-ES" sz="1900" dirty="0"/>
              <a:t>propòsit. </a:t>
            </a:r>
            <a:r>
              <a:rPr lang="ca-ES" sz="1500" dirty="0"/>
              <a:t>Rendició de comptes o millora contínua.</a:t>
            </a:r>
          </a:p>
          <a:p>
            <a:pPr lvl="1"/>
            <a:r>
              <a:rPr lang="ca-ES" sz="1900" dirty="0"/>
              <a:t>abast. </a:t>
            </a:r>
            <a:r>
              <a:rPr lang="ca-ES" sz="1500" dirty="0"/>
              <a:t>Objecte d’avaluació: institució o programa.</a:t>
            </a:r>
          </a:p>
          <a:p>
            <a:pPr lvl="1"/>
            <a:r>
              <a:rPr lang="ca-ES" sz="1900" dirty="0"/>
              <a:t>procediments. </a:t>
            </a:r>
            <a:r>
              <a:rPr lang="ca-ES" sz="1500" dirty="0"/>
              <a:t>Fases del procés: avaluació interna, externa, informes d’avaluació, </a:t>
            </a:r>
            <a:r>
              <a:rPr lang="ca-ES" sz="1500" dirty="0" err="1"/>
              <a:t>metaavaluació</a:t>
            </a:r>
            <a:r>
              <a:rPr lang="ca-ES" sz="1500" dirty="0"/>
              <a:t>, pla de millora, seguiment i avaluació.</a:t>
            </a:r>
          </a:p>
          <a:p>
            <a:r>
              <a:rPr lang="ca-ES" sz="1900" dirty="0"/>
              <a:t>Els models d’avaluació </a:t>
            </a:r>
            <a:r>
              <a:rPr lang="ca-ES" sz="1900" b="1" dirty="0"/>
              <a:t>més implantats </a:t>
            </a:r>
            <a:r>
              <a:rPr lang="ca-ES" sz="1900" dirty="0"/>
              <a:t>són:</a:t>
            </a:r>
          </a:p>
          <a:p>
            <a:pPr lvl="1"/>
            <a:r>
              <a:rPr lang="ca-ES" sz="1900" dirty="0"/>
              <a:t>acreditació. </a:t>
            </a:r>
            <a:r>
              <a:rPr lang="ca-ES" sz="1500" dirty="0"/>
              <a:t>Es proporciona informació de l’activitat a un comitè d’avaluació extern que avalua independentment a partir dels estàndards establerts.</a:t>
            </a:r>
          </a:p>
          <a:p>
            <a:pPr lvl="1"/>
            <a:r>
              <a:rPr lang="ca-ES" sz="1900" dirty="0"/>
              <a:t>auditoria de la qualitat. </a:t>
            </a:r>
            <a:r>
              <a:rPr lang="ca-ES" sz="1500" dirty="0"/>
              <a:t>Es verifica l’assoliment dels objectius proposats certificant el bon funcionament dels mecanismes interns que asseguren que les activitats es fan seguint l’establert.</a:t>
            </a:r>
          </a:p>
          <a:p>
            <a:pPr lvl="1"/>
            <a:r>
              <a:rPr lang="ca-ES" sz="1900" dirty="0"/>
              <a:t>avaluació per la millora. </a:t>
            </a:r>
            <a:r>
              <a:rPr lang="ca-ES" sz="1500" dirty="0"/>
              <a:t>Els processos com a estratègia per la constant millora de la qualitat.</a:t>
            </a:r>
          </a:p>
          <a:p>
            <a:r>
              <a:rPr lang="ca-ES" sz="1900" dirty="0"/>
              <a:t>Els </a:t>
            </a:r>
            <a:r>
              <a:rPr lang="ca-ES" sz="1900" b="1" dirty="0"/>
              <a:t>processos d’avaluació </a:t>
            </a:r>
            <a:r>
              <a:rPr lang="ca-ES" sz="1900" dirty="0"/>
              <a:t>poden ser combinacions d’elements de diversos models d’avaluació segons els diversos enfocaments i propòsits.</a:t>
            </a:r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312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230" y="269780"/>
            <a:ext cx="8926830" cy="1280890"/>
          </a:xfrm>
        </p:spPr>
        <p:txBody>
          <a:bodyPr/>
          <a:lstStyle/>
          <a:p>
            <a:r>
              <a:rPr lang="ca-ES" dirty="0"/>
              <a:t>Fonamentació teòrica i conceptual (III)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3230" y="1059180"/>
            <a:ext cx="8915400" cy="5673090"/>
          </a:xfrm>
        </p:spPr>
        <p:txBody>
          <a:bodyPr>
            <a:normAutofit/>
          </a:bodyPr>
          <a:lstStyle/>
          <a:p>
            <a:r>
              <a:rPr lang="ca-ES" dirty="0"/>
              <a:t>Noves </a:t>
            </a:r>
            <a:r>
              <a:rPr lang="ca-ES" b="1" dirty="0"/>
              <a:t>tendències</a:t>
            </a:r>
            <a:r>
              <a:rPr lang="ca-ES" dirty="0"/>
              <a:t> en el marc de l’EEES </a:t>
            </a:r>
            <a:r>
              <a:rPr lang="ca-ES" sz="1400" dirty="0"/>
              <a:t>(48 estats i 38 milions </a:t>
            </a:r>
            <a:r>
              <a:rPr lang="ca-ES" sz="1400" dirty="0" err="1"/>
              <a:t>d’estudiantat</a:t>
            </a:r>
            <a:r>
              <a:rPr lang="ca-ES" sz="1400" dirty="0"/>
              <a:t>)</a:t>
            </a:r>
            <a:r>
              <a:rPr lang="ca-ES" dirty="0"/>
              <a:t>:</a:t>
            </a:r>
          </a:p>
          <a:p>
            <a:pPr lvl="1"/>
            <a:r>
              <a:rPr lang="ca-ES" b="1"/>
              <a:t>Metodologies </a:t>
            </a:r>
            <a:r>
              <a:rPr lang="ca-ES" b="1" dirty="0"/>
              <a:t>educatives centrades en </a:t>
            </a:r>
            <a:r>
              <a:rPr lang="ca-ES" b="1" dirty="0" err="1"/>
              <a:t>l’estudiantat</a:t>
            </a:r>
            <a:r>
              <a:rPr lang="ca-ES" sz="1400" b="1" dirty="0"/>
              <a:t> </a:t>
            </a:r>
            <a:r>
              <a:rPr lang="ca-ES" sz="1400" dirty="0"/>
              <a:t>(com ensenyem, què ensenyem i com s’hi implica l’estudiant)</a:t>
            </a:r>
            <a:endParaRPr lang="ca-ES" dirty="0"/>
          </a:p>
          <a:p>
            <a:pPr lvl="1"/>
            <a:r>
              <a:rPr lang="ca-ES" b="1" dirty="0"/>
              <a:t>Garantia de la qualitat </a:t>
            </a:r>
            <a:r>
              <a:rPr lang="ca-ES" sz="1400" dirty="0"/>
              <a:t>(existeixen sistemes de garantia de qualitat externa però cal assegurar resultats i més participació de </a:t>
            </a:r>
            <a:r>
              <a:rPr lang="ca-ES" sz="1400" dirty="0" err="1"/>
              <a:t>l’estudiantat</a:t>
            </a:r>
            <a:r>
              <a:rPr lang="ca-ES" sz="1400" dirty="0"/>
              <a:t>)</a:t>
            </a:r>
          </a:p>
          <a:p>
            <a:pPr lvl="1"/>
            <a:r>
              <a:rPr lang="ca-ES" b="1" dirty="0"/>
              <a:t>Dimensió social de la universitat </a:t>
            </a:r>
            <a:r>
              <a:rPr lang="ca-ES" sz="1400" dirty="0"/>
              <a:t>(participació de col·lectius </a:t>
            </a:r>
            <a:r>
              <a:rPr lang="ca-ES" sz="1400" dirty="0" err="1"/>
              <a:t>infrarepresentats</a:t>
            </a:r>
            <a:r>
              <a:rPr lang="ca-ES" sz="1400" dirty="0"/>
              <a:t>, amb indicadors que permetin fer-ne un seguiment real)</a:t>
            </a:r>
          </a:p>
          <a:p>
            <a:pPr lvl="1"/>
            <a:r>
              <a:rPr lang="ca-ES" b="1" dirty="0"/>
              <a:t>Formació al llarg de la vida </a:t>
            </a:r>
            <a:r>
              <a:rPr lang="ca-ES" sz="1400" dirty="0"/>
              <a:t>(és encara molt difícil fer-ne un seguiment)</a:t>
            </a:r>
          </a:p>
          <a:p>
            <a:pPr lvl="1"/>
            <a:r>
              <a:rPr lang="ca-ES" b="1" dirty="0" err="1"/>
              <a:t>Empleabilitat</a:t>
            </a:r>
            <a:r>
              <a:rPr lang="ca-ES" dirty="0"/>
              <a:t> </a:t>
            </a:r>
            <a:r>
              <a:rPr lang="ca-ES" sz="1400" dirty="0"/>
              <a:t>(calen més polítiques d’accés a la universitat però també un seguiment de l’abandonament)</a:t>
            </a:r>
          </a:p>
          <a:p>
            <a:pPr lvl="1"/>
            <a:r>
              <a:rPr lang="ca-ES" b="1" dirty="0"/>
              <a:t>Mobilitat i internacionalització </a:t>
            </a:r>
            <a:r>
              <a:rPr lang="ca-ES" sz="1400" dirty="0"/>
              <a:t>(diferències entre països; cal avaluar-ne  l’impacte; les institucions hauran de ser més competitives també en el suport ofert a </a:t>
            </a:r>
            <a:r>
              <a:rPr lang="ca-ES" sz="1400" dirty="0" err="1"/>
              <a:t>l’estudiantat</a:t>
            </a:r>
            <a:r>
              <a:rPr lang="ca-ES" sz="1400" dirty="0"/>
              <a:t>)</a:t>
            </a:r>
          </a:p>
          <a:p>
            <a:pPr lvl="1"/>
            <a:r>
              <a:rPr lang="ca-ES" b="1" dirty="0"/>
              <a:t>Implicació de </a:t>
            </a:r>
            <a:r>
              <a:rPr lang="ca-ES" b="1" dirty="0" err="1"/>
              <a:t>l’estudiantat</a:t>
            </a:r>
            <a:r>
              <a:rPr lang="ca-ES" b="1" dirty="0"/>
              <a:t> </a:t>
            </a:r>
            <a:r>
              <a:rPr lang="ca-ES" sz="1400" dirty="0"/>
              <a:t>(existeixen els mecanismes però cal que sigui real)</a:t>
            </a:r>
          </a:p>
          <a:p>
            <a:pPr lvl="1"/>
            <a:r>
              <a:rPr lang="ca-ES" b="1" dirty="0"/>
              <a:t>Grups d’interès participant en l’assegurament de la qualitat </a:t>
            </a:r>
            <a:r>
              <a:rPr lang="ca-ES" sz="1400" dirty="0"/>
              <a:t>(cal una participació real, més enllà del compliment dels requeriments legals, i avaluar-ne l’impacte)</a:t>
            </a:r>
          </a:p>
          <a:p>
            <a:pPr lvl="1"/>
            <a:r>
              <a:rPr lang="ca-ES" b="1" dirty="0"/>
              <a:t>Tercera missió de la universitat </a:t>
            </a:r>
            <a:r>
              <a:rPr lang="ca-ES" sz="1400" dirty="0"/>
              <a:t>(contribució de la universitat al desenvolupament econòmic i social, i interacció entre universitat i societat)</a:t>
            </a:r>
          </a:p>
        </p:txBody>
      </p:sp>
    </p:spTree>
    <p:extLst>
      <p:ext uri="{BB962C8B-B14F-4D97-AF65-F5344CB8AC3E}">
        <p14:creationId xmlns:p14="http://schemas.microsoft.com/office/powerpoint/2010/main" val="171547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1830" y="349790"/>
            <a:ext cx="8292782" cy="1280890"/>
          </a:xfrm>
        </p:spPr>
        <p:txBody>
          <a:bodyPr/>
          <a:lstStyle/>
          <a:p>
            <a:r>
              <a:rPr lang="ca-ES" dirty="0"/>
              <a:t>Contextualització i justificació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0521" y="990235"/>
            <a:ext cx="8915400" cy="5502005"/>
          </a:xfrm>
        </p:spPr>
        <p:txBody>
          <a:bodyPr>
            <a:normAutofit lnSpcReduction="10000"/>
          </a:bodyPr>
          <a:lstStyle/>
          <a:p>
            <a:r>
              <a:rPr lang="ca-ES" dirty="0"/>
              <a:t>Des del 2020 i amb la mirada al 2030</a:t>
            </a:r>
          </a:p>
          <a:p>
            <a:pPr lvl="1"/>
            <a:r>
              <a:rPr lang="ca-ES" sz="1800" dirty="0"/>
              <a:t>Conferència de Ministres d’Educació de seguiment de l’EEES (2020)</a:t>
            </a:r>
          </a:p>
          <a:p>
            <a:pPr lvl="2"/>
            <a:r>
              <a:rPr lang="ca-ES" sz="1600" b="1" dirty="0"/>
              <a:t>Paper clau de les institucions </a:t>
            </a:r>
            <a:r>
              <a:rPr lang="ca-ES" sz="1600" dirty="0"/>
              <a:t>en la conducció dels canvis necessaris que tenim per davant.</a:t>
            </a:r>
          </a:p>
          <a:p>
            <a:pPr lvl="2"/>
            <a:r>
              <a:rPr lang="ca-ES" sz="1600" dirty="0"/>
              <a:t>EEES 2030 fonamentat en un </a:t>
            </a:r>
            <a:r>
              <a:rPr lang="ca-ES" sz="1600" b="1" dirty="0"/>
              <a:t>sistema</a:t>
            </a:r>
            <a:r>
              <a:rPr lang="ca-ES" sz="1600" dirty="0"/>
              <a:t>:</a:t>
            </a:r>
          </a:p>
          <a:p>
            <a:pPr lvl="3"/>
            <a:r>
              <a:rPr lang="ca-ES" sz="1400" b="1" dirty="0"/>
              <a:t>inclusiu</a:t>
            </a:r>
            <a:r>
              <a:rPr lang="ca-ES" sz="1400" dirty="0"/>
              <a:t> (millora de la dimensió social)</a:t>
            </a:r>
          </a:p>
          <a:p>
            <a:pPr lvl="3"/>
            <a:r>
              <a:rPr lang="ca-ES" sz="1400" b="1" dirty="0"/>
              <a:t>innovador </a:t>
            </a:r>
            <a:r>
              <a:rPr lang="ca-ES" sz="1400" dirty="0"/>
              <a:t>(itineraris flexibles i innovadors amb </a:t>
            </a:r>
            <a:r>
              <a:rPr lang="ca-ES" sz="1400" dirty="0" err="1"/>
              <a:t>l’estudiantat</a:t>
            </a:r>
            <a:r>
              <a:rPr lang="ca-ES" sz="1400" dirty="0"/>
              <a:t> al centre)</a:t>
            </a:r>
          </a:p>
          <a:p>
            <a:pPr lvl="3"/>
            <a:r>
              <a:rPr lang="ca-ES" sz="1400" b="1" dirty="0"/>
              <a:t>interconnectat</a:t>
            </a:r>
            <a:r>
              <a:rPr lang="ca-ES" sz="1400" dirty="0"/>
              <a:t> (mobilitat i competències internacionals i interculturals)</a:t>
            </a:r>
          </a:p>
          <a:p>
            <a:pPr lvl="1"/>
            <a:r>
              <a:rPr lang="ca-ES" sz="1800" dirty="0"/>
              <a:t>Anàlisi de la </a:t>
            </a:r>
            <a:r>
              <a:rPr lang="ca-ES" sz="1800" b="1" dirty="0"/>
              <a:t>vigència dels ESG </a:t>
            </a:r>
            <a:r>
              <a:rPr lang="ca-ES" sz="1800" dirty="0"/>
              <a:t>pel E4 (ENQA, EUA, EURASHE, ESU) (2020)</a:t>
            </a:r>
          </a:p>
          <a:p>
            <a:pPr lvl="2"/>
            <a:r>
              <a:rPr lang="ca-ES" sz="1600" dirty="0"/>
              <a:t>Segueixen sent vigents: </a:t>
            </a:r>
            <a:r>
              <a:rPr lang="ca-ES" dirty="0"/>
              <a:t>rendició de comptes, focus en aprenentatge, vincles amb recerca i innovació, aplicació conjunt d’oferta formativa, paper clau institucions.</a:t>
            </a:r>
          </a:p>
          <a:p>
            <a:pPr lvl="2"/>
            <a:r>
              <a:rPr lang="ca-ES" sz="1600" dirty="0"/>
              <a:t>Cal </a:t>
            </a:r>
            <a:r>
              <a:rPr lang="ca-ES" sz="1600" b="1" dirty="0"/>
              <a:t>entendre'ls de manera àmplia</a:t>
            </a:r>
            <a:r>
              <a:rPr lang="ca-ES" sz="1600" dirty="0"/>
              <a:t>, amb uns</a:t>
            </a:r>
            <a:r>
              <a:rPr lang="ca-ES" sz="1600" b="1" dirty="0"/>
              <a:t> processos d’assegurament de la qualitat flexibles </a:t>
            </a:r>
            <a:r>
              <a:rPr lang="ca-ES" sz="1600" dirty="0"/>
              <a:t>que donin resposta als propòsits de la universitat i que permetin l’experimentació.</a:t>
            </a:r>
          </a:p>
          <a:p>
            <a:pPr lvl="1"/>
            <a:r>
              <a:rPr lang="ca-ES" sz="1800" dirty="0"/>
              <a:t>Importància i dificultat de la </a:t>
            </a:r>
            <a:r>
              <a:rPr lang="ca-ES" sz="1800" b="1" dirty="0"/>
              <a:t>valoració de l’impacte</a:t>
            </a:r>
          </a:p>
          <a:p>
            <a:pPr lvl="2"/>
            <a:r>
              <a:rPr lang="ca-ES" sz="1600" dirty="0"/>
              <a:t>S’identifiquen noves tendències però és difícil avaluar-les. </a:t>
            </a:r>
            <a:r>
              <a:rPr lang="ca-ES" dirty="0"/>
              <a:t>Professorat, recerca, </a:t>
            </a:r>
            <a:r>
              <a:rPr lang="ca-ES" dirty="0" err="1"/>
              <a:t>estudiantat</a:t>
            </a:r>
            <a:r>
              <a:rPr lang="ca-ES" dirty="0"/>
              <a:t> al centre.</a:t>
            </a:r>
            <a:endParaRPr lang="ca-ES" sz="1600" dirty="0"/>
          </a:p>
          <a:p>
            <a:pPr lvl="2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657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940" y="384080"/>
            <a:ext cx="9243060" cy="1280890"/>
          </a:xfrm>
        </p:spPr>
        <p:txBody>
          <a:bodyPr>
            <a:normAutofit fontScale="90000"/>
          </a:bodyPr>
          <a:lstStyle/>
          <a:p>
            <a:r>
              <a:rPr lang="ca-ES" dirty="0"/>
              <a:t>Guia d’avaluació externa per a l’acreditació de graus i màsters universitaris (I)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4970"/>
            <a:ext cx="8915400" cy="5033010"/>
          </a:xfrm>
        </p:spPr>
        <p:txBody>
          <a:bodyPr>
            <a:normAutofit/>
          </a:bodyPr>
          <a:lstStyle/>
          <a:p>
            <a:r>
              <a:rPr lang="ca-ES" b="1" dirty="0"/>
              <a:t>Context: </a:t>
            </a:r>
            <a:r>
              <a:rPr lang="ca-ES" dirty="0"/>
              <a:t>marc EEES segons criteris i directrius ESG, acomplint normativa espanyola i catalana, aplicació a institucions a través de </a:t>
            </a:r>
            <a:r>
              <a:rPr lang="ca-ES" dirty="0">
                <a:solidFill>
                  <a:schemeClr val="tx1"/>
                </a:solidFill>
              </a:rPr>
              <a:t>les agències, el resultat de l’acreditació pot ser d’alta qualitat o en revisió.</a:t>
            </a:r>
          </a:p>
          <a:p>
            <a:r>
              <a:rPr lang="ca-ES" b="1" dirty="0"/>
              <a:t>Propòsit: </a:t>
            </a:r>
            <a:r>
              <a:rPr lang="ca-ES" dirty="0"/>
              <a:t>el principal és la rendició de comptes, però el rerefons és la millora contínua.</a:t>
            </a:r>
          </a:p>
          <a:p>
            <a:r>
              <a:rPr lang="ca-ES" b="1" dirty="0"/>
              <a:t>Abast: </a:t>
            </a:r>
            <a:r>
              <a:rPr lang="ca-ES" dirty="0"/>
              <a:t>programes de grau i màster universitari, </a:t>
            </a:r>
            <a:r>
              <a:rPr lang="ca-ES" i="1" dirty="0"/>
              <a:t>ex post</a:t>
            </a:r>
            <a:r>
              <a:rPr lang="ca-ES" dirty="0"/>
              <a:t>, selecció per part de la institució seguint uns criteris generals i establint un pla d’acreditació.</a:t>
            </a:r>
          </a:p>
          <a:p>
            <a:r>
              <a:rPr lang="ca-ES" b="1" dirty="0"/>
              <a:t>Procediments:</a:t>
            </a:r>
            <a:r>
              <a:rPr lang="ca-ES" dirty="0"/>
              <a:t> avaluació interna (elaboració d’un autoinforme de l’any anterior), avaluació externa (comissió d’avaluació d’experts, visita d’avaluació, informe), informe d’acreditació públic, </a:t>
            </a:r>
            <a:r>
              <a:rPr lang="ca-ES" dirty="0" err="1"/>
              <a:t>metaavaluació</a:t>
            </a:r>
            <a:r>
              <a:rPr lang="ca-ES" dirty="0"/>
              <a:t> del procés d’avaluació i seguiment de la proposta de millora.</a:t>
            </a:r>
          </a:p>
          <a:p>
            <a:r>
              <a:rPr lang="ca-ES" b="1" dirty="0"/>
              <a:t>Aprovació del procés d’avaluació externa</a:t>
            </a:r>
            <a:r>
              <a:rPr lang="ca-ES" dirty="0"/>
              <a:t>: l’agència promou un procés consultiu amb els grups d’interès per identificar millores, i després és aprovat pels òrgans corresponents segons la normativa de la pròpia agència.</a:t>
            </a:r>
          </a:p>
          <a:p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206073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603F-D3EA-DE4D-A955-F612AF02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3220" y="281210"/>
            <a:ext cx="9132570" cy="1280890"/>
          </a:xfrm>
        </p:spPr>
        <p:txBody>
          <a:bodyPr>
            <a:normAutofit fontScale="90000"/>
          </a:bodyPr>
          <a:lstStyle/>
          <a:p>
            <a:r>
              <a:rPr lang="ca-ES" dirty="0"/>
              <a:t>Guia d’avaluació externa per a l’acreditació de graus i màsters universitaris (II)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4FD16-B875-2749-91E4-A628671B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220" y="1562100"/>
            <a:ext cx="8915400" cy="4953000"/>
          </a:xfrm>
        </p:spPr>
        <p:txBody>
          <a:bodyPr>
            <a:normAutofit/>
          </a:bodyPr>
          <a:lstStyle/>
          <a:p>
            <a:r>
              <a:rPr lang="ca-ES" sz="2000" b="1" dirty="0"/>
              <a:t>Dimensions</a:t>
            </a:r>
            <a:r>
              <a:rPr lang="ca-ES" sz="2000" dirty="0"/>
              <a:t>, criteris i </a:t>
            </a:r>
            <a:r>
              <a:rPr lang="ca-ES" sz="2000" i="1" dirty="0"/>
              <a:t>estàndard</a:t>
            </a:r>
            <a:r>
              <a:rPr lang="ca-ES" sz="2000" dirty="0"/>
              <a:t>s (I)</a:t>
            </a:r>
          </a:p>
          <a:p>
            <a:pPr lvl="1"/>
            <a:r>
              <a:rPr lang="ca-ES" sz="1800" b="1" dirty="0"/>
              <a:t>Elements essencials</a:t>
            </a:r>
          </a:p>
          <a:p>
            <a:pPr lvl="2"/>
            <a:r>
              <a:rPr lang="ca-ES" sz="1600" dirty="0"/>
              <a:t>Professorat. </a:t>
            </a:r>
            <a:r>
              <a:rPr lang="ca-ES" sz="1300" i="1" dirty="0"/>
              <a:t>El nombre de professorat assignat al programa i la combinació de les seves experteses d’àmbit de coneixement i pedagògiques és suficient i proporcional al volum </a:t>
            </a:r>
            <a:r>
              <a:rPr lang="ca-ES" sz="1300" i="1" dirty="0" err="1"/>
              <a:t>d’estudiantat</a:t>
            </a:r>
            <a:r>
              <a:rPr lang="ca-ES" sz="1300" i="1" dirty="0"/>
              <a:t> del programa, als seus continguts i a la implementació de la titulació, tant a curt com a llarg termini</a:t>
            </a:r>
            <a:r>
              <a:rPr lang="ca-ES" sz="1300" dirty="0"/>
              <a:t>. </a:t>
            </a:r>
          </a:p>
          <a:p>
            <a:pPr lvl="2"/>
            <a:r>
              <a:rPr lang="ca-ES" sz="1600" dirty="0"/>
              <a:t>Entorn d’aprenentatge. </a:t>
            </a:r>
            <a:r>
              <a:rPr lang="ca-ES" sz="1300" i="1" dirty="0"/>
              <a:t>El programa es desenvolupa en un entorn orientat a la professionalització i on hi ha un contacte estret entre la docència i la recerca.</a:t>
            </a:r>
          </a:p>
          <a:p>
            <a:pPr lvl="1"/>
            <a:r>
              <a:rPr lang="ca-ES" sz="1800" b="1" dirty="0"/>
              <a:t>Disseny, implantació i resultats</a:t>
            </a:r>
          </a:p>
          <a:p>
            <a:pPr lvl="2"/>
            <a:r>
              <a:rPr lang="ca-ES" sz="1600" dirty="0"/>
              <a:t>Assoliment d’objectius. </a:t>
            </a:r>
            <a:r>
              <a:rPr lang="ca-ES" sz="1300" i="1" dirty="0"/>
              <a:t>El programa facilita a través del disseny i de la implementació, i assegura a través de l’avaluació, que quan s’emet el títol </a:t>
            </a:r>
            <a:r>
              <a:rPr lang="ca-ES" sz="1300" i="1" dirty="0" err="1"/>
              <a:t>l’estudiantat</a:t>
            </a:r>
            <a:r>
              <a:rPr lang="ca-ES" sz="1300" i="1" dirty="0"/>
              <a:t> ha assolit els objectius en forma de coneixements, competències i emissió de judicis.</a:t>
            </a:r>
          </a:p>
          <a:p>
            <a:pPr lvl="2"/>
            <a:r>
              <a:rPr lang="ca-ES" sz="1600" dirty="0"/>
              <a:t>Perspectiva de gènere. </a:t>
            </a:r>
            <a:r>
              <a:rPr lang="ca-ES" sz="1300" i="1" dirty="0"/>
              <a:t>La perspectiva de gènere és tinguda en compte, comunicada i incorporada en els continguts, el disseny i la implementació del programa.</a:t>
            </a:r>
          </a:p>
          <a:p>
            <a:pPr lvl="2"/>
            <a:r>
              <a:rPr lang="ca-ES" sz="1600" dirty="0"/>
              <a:t>Seguiment, mesura i feedback.</a:t>
            </a:r>
            <a:r>
              <a:rPr lang="ca-ES" sz="1200" i="1" dirty="0"/>
              <a:t> </a:t>
            </a:r>
            <a:r>
              <a:rPr lang="ca-ES" sz="1300" i="1" dirty="0"/>
              <a:t>El contingut, el disseny, la implementació i l’avaluació del programa se segueixen sistemàticament. Els resultats del seguiment es tradueixen en mesures de millora de la qualitat i es proporciona la informació als grups d’interès.</a:t>
            </a:r>
          </a:p>
        </p:txBody>
      </p:sp>
    </p:spTree>
    <p:extLst>
      <p:ext uri="{BB962C8B-B14F-4D97-AF65-F5344CB8AC3E}">
        <p14:creationId xmlns:p14="http://schemas.microsoft.com/office/powerpoint/2010/main" val="35598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387</TotalTime>
  <Words>1559</Words>
  <Application>Microsoft Macintosh PowerPoint</Application>
  <PresentationFormat>Panorámica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Espiral</vt:lpstr>
      <vt:lpstr>Incorporació de noves dimensions als processos d’avaluació externa. Un nou enfocament.</vt:lpstr>
      <vt:lpstr>Processos d’avaluació externa: reptes i avantatges</vt:lpstr>
      <vt:lpstr>Proposta</vt:lpstr>
      <vt:lpstr>Fonamentació teòrica i conceptual (I)</vt:lpstr>
      <vt:lpstr>Fonamentació teòrica i conceptual (II)</vt:lpstr>
      <vt:lpstr>Fonamentació teòrica i conceptual (III)</vt:lpstr>
      <vt:lpstr>Contextualització i justificació</vt:lpstr>
      <vt:lpstr>Guia d’avaluació externa per a l’acreditació de graus i màsters universitaris (I)</vt:lpstr>
      <vt:lpstr>Guia d’avaluació externa per a l’acreditació de graus i màsters universitaris (II)</vt:lpstr>
      <vt:lpstr>Guia d’avaluació externa per a l’acreditació de graus i màsters universitaris (III)</vt:lpstr>
      <vt:lpstr>Conclusions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62</cp:revision>
  <dcterms:created xsi:type="dcterms:W3CDTF">2021-01-23T08:21:29Z</dcterms:created>
  <dcterms:modified xsi:type="dcterms:W3CDTF">2021-01-23T18:58:59Z</dcterms:modified>
</cp:coreProperties>
</file>