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aef6b390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aef6b390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aef6b3655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aef6b3655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aef6b3906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daef6b3906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aef6b3906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aef6b3906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aef6b365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aef6b365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aef6b3655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daef6b3655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aef6b390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aef6b390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aef6b39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daef6b39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hyperlink" Target="https://bit.ly/3yR5GlC" TargetMode="Externa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16191"/>
          <a:stretch/>
        </p:blipFill>
        <p:spPr>
          <a:xfrm>
            <a:off x="0" y="15625"/>
            <a:ext cx="7663273" cy="51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6062575" y="1721975"/>
            <a:ext cx="446100" cy="446100"/>
          </a:xfrm>
          <a:prstGeom prst="rect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stA="34000" endPos="36000" dist="762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6638550" y="1721975"/>
            <a:ext cx="515700" cy="4461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stA="34000" endPos="36000" dist="762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7230725" y="1722075"/>
            <a:ext cx="446100" cy="446100"/>
          </a:xfrm>
          <a:prstGeom prst="ellipse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stA="34000" endPos="36000" dist="762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7798850" y="1712934"/>
            <a:ext cx="446125" cy="455266"/>
          </a:xfrm>
          <a:custGeom>
            <a:avLst/>
            <a:gdLst/>
            <a:ahLst/>
            <a:cxnLst/>
            <a:rect l="l" t="t" r="r" b="b"/>
            <a:pathLst>
              <a:path w="36847" h="37602" extrusionOk="0">
                <a:moveTo>
                  <a:pt x="12208" y="0"/>
                </a:moveTo>
                <a:lnTo>
                  <a:pt x="18330" y="6341"/>
                </a:lnTo>
                <a:lnTo>
                  <a:pt x="24648" y="133"/>
                </a:lnTo>
                <a:lnTo>
                  <a:pt x="36847" y="12550"/>
                </a:lnTo>
                <a:lnTo>
                  <a:pt x="30965" y="18976"/>
                </a:lnTo>
                <a:lnTo>
                  <a:pt x="36847" y="24967"/>
                </a:lnTo>
                <a:lnTo>
                  <a:pt x="24321" y="37602"/>
                </a:lnTo>
                <a:lnTo>
                  <a:pt x="18439" y="31176"/>
                </a:lnTo>
                <a:lnTo>
                  <a:pt x="12013" y="37493"/>
                </a:lnTo>
                <a:lnTo>
                  <a:pt x="0" y="25212"/>
                </a:lnTo>
                <a:lnTo>
                  <a:pt x="5770" y="18819"/>
                </a:lnTo>
                <a:lnTo>
                  <a:pt x="0" y="12582"/>
                </a:lnTo>
                <a:close/>
              </a:path>
            </a:pathLst>
          </a:custGeom>
          <a:noFill/>
          <a:ln w="19050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stA="34000" endPos="36000" dist="76200" dir="5400000" fadeDir="5400012" sy="-100000" algn="bl" rotWithShape="0"/>
          </a:effectLst>
        </p:spPr>
      </p:sp>
      <p:sp>
        <p:nvSpPr>
          <p:cNvPr id="59" name="Google Shape;59;p13"/>
          <p:cNvSpPr txBox="1"/>
          <p:nvPr/>
        </p:nvSpPr>
        <p:spPr>
          <a:xfrm>
            <a:off x="5922200" y="2719318"/>
            <a:ext cx="246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EEEEEE"/>
                </a:solidFill>
              </a:rPr>
              <a:t> ARTEFACTO DE ARTE GENERATIVO</a:t>
            </a:r>
            <a:endParaRPr>
              <a:solidFill>
                <a:srgbClr val="EEEEEE"/>
              </a:solidFill>
            </a:endParaRPr>
          </a:p>
        </p:txBody>
      </p:sp>
      <p:cxnSp>
        <p:nvCxnSpPr>
          <p:cNvPr id="60" name="Google Shape;60;p13"/>
          <p:cNvCxnSpPr/>
          <p:nvPr/>
        </p:nvCxnSpPr>
        <p:spPr>
          <a:xfrm>
            <a:off x="6361700" y="2686134"/>
            <a:ext cx="1960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13"/>
          <p:cNvSpPr txBox="1"/>
          <p:nvPr/>
        </p:nvSpPr>
        <p:spPr>
          <a:xfrm>
            <a:off x="7797725" y="4627350"/>
            <a:ext cx="11367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 b="1">
                <a:solidFill>
                  <a:srgbClr val="EEEEEE"/>
                </a:solidFill>
                <a:latin typeface="Roboto"/>
                <a:ea typeface="Roboto"/>
                <a:cs typeface="Roboto"/>
                <a:sym typeface="Roboto"/>
              </a:rPr>
              <a:t>Máster Universitario en Aplicaciones Multimedia</a:t>
            </a:r>
            <a:endParaRPr sz="600" b="1">
              <a:solidFill>
                <a:srgbClr val="EEEEE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" name="Google Shape;62;p13" descr="marca_UOC_blau_paper.png"/>
          <p:cNvPicPr preferRelativeResize="0"/>
          <p:nvPr/>
        </p:nvPicPr>
        <p:blipFill rotWithShape="1">
          <a:blip r:embed="rId4">
            <a:alphaModFix/>
          </a:blip>
          <a:srcRect b="53695"/>
          <a:stretch/>
        </p:blipFill>
        <p:spPr>
          <a:xfrm>
            <a:off x="7260625" y="4704925"/>
            <a:ext cx="593450" cy="19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5261600" y="4652790"/>
            <a:ext cx="19416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i="1">
                <a:solidFill>
                  <a:srgbClr val="EEEEEE"/>
                </a:solidFill>
              </a:rPr>
              <a:t>Vicent Ramírez Luzón</a:t>
            </a:r>
            <a:endParaRPr sz="1000" i="1">
              <a:solidFill>
                <a:srgbClr val="EEEEE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:fade thruBlk="1"/>
      </p:transition>
    </mc:Choice>
    <mc:Fallback>
      <p:transition spd="slow" advTm="5000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8556300" y="188992"/>
            <a:ext cx="94500" cy="94500"/>
          </a:xfrm>
          <a:prstGeom prst="rect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8678344" y="188992"/>
            <a:ext cx="109200" cy="945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8803821" y="189013"/>
            <a:ext cx="94500" cy="94500"/>
          </a:xfrm>
          <a:prstGeom prst="ellipse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8924202" y="187076"/>
            <a:ext cx="94513" cy="96449"/>
          </a:xfrm>
          <a:custGeom>
            <a:avLst/>
            <a:gdLst/>
            <a:ahLst/>
            <a:cxnLst/>
            <a:rect l="l" t="t" r="r" b="b"/>
            <a:pathLst>
              <a:path w="36847" h="37602" extrusionOk="0">
                <a:moveTo>
                  <a:pt x="12208" y="0"/>
                </a:moveTo>
                <a:lnTo>
                  <a:pt x="18330" y="6341"/>
                </a:lnTo>
                <a:lnTo>
                  <a:pt x="24648" y="133"/>
                </a:lnTo>
                <a:lnTo>
                  <a:pt x="36847" y="12550"/>
                </a:lnTo>
                <a:lnTo>
                  <a:pt x="30965" y="18976"/>
                </a:lnTo>
                <a:lnTo>
                  <a:pt x="36847" y="24967"/>
                </a:lnTo>
                <a:lnTo>
                  <a:pt x="24321" y="37602"/>
                </a:lnTo>
                <a:lnTo>
                  <a:pt x="18439" y="31176"/>
                </a:lnTo>
                <a:lnTo>
                  <a:pt x="12013" y="37493"/>
                </a:lnTo>
                <a:lnTo>
                  <a:pt x="0" y="25212"/>
                </a:lnTo>
                <a:lnTo>
                  <a:pt x="5770" y="18819"/>
                </a:lnTo>
                <a:lnTo>
                  <a:pt x="0" y="12582"/>
                </a:lnTo>
                <a:close/>
              </a:path>
            </a:pathLst>
          </a:custGeom>
          <a:noFill/>
          <a:ln w="19050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72" name="Google Shape;72;p14"/>
          <p:cNvCxnSpPr/>
          <p:nvPr/>
        </p:nvCxnSpPr>
        <p:spPr>
          <a:xfrm>
            <a:off x="6625" y="499085"/>
            <a:ext cx="9138900" cy="0"/>
          </a:xfrm>
          <a:prstGeom prst="straightConnector1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Google Shape;73;p14"/>
          <p:cNvSpPr txBox="1"/>
          <p:nvPr/>
        </p:nvSpPr>
        <p:spPr>
          <a:xfrm>
            <a:off x="157477" y="28525"/>
            <a:ext cx="671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solidFill>
                  <a:schemeClr val="lt2"/>
                </a:solidFill>
              </a:rPr>
              <a:t>OBRA DE ARTE GENERATIVO</a:t>
            </a:r>
            <a:endParaRPr sz="1500" b="1">
              <a:solidFill>
                <a:srgbClr val="EEEEEE"/>
              </a:solidFill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 rotWithShape="1">
          <a:blip r:embed="rId5">
            <a:alphaModFix/>
          </a:blip>
          <a:srcRect l="12451" t="24413" r="12451" b="24403"/>
          <a:stretch/>
        </p:blipFill>
        <p:spPr>
          <a:xfrm>
            <a:off x="4986375" y="2307975"/>
            <a:ext cx="3115200" cy="19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>
            <a:off x="1641725" y="1111325"/>
            <a:ext cx="1705800" cy="584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EEEEEE"/>
                </a:solidFill>
              </a:rPr>
              <a:t>Artefacto</a:t>
            </a:r>
            <a:endParaRPr sz="1300">
              <a:solidFill>
                <a:srgbClr val="EEEEE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EEEEEE"/>
                </a:solidFill>
              </a:rPr>
              <a:t>(hardware)</a:t>
            </a:r>
            <a:endParaRPr sz="1300">
              <a:solidFill>
                <a:srgbClr val="EEEEEE"/>
              </a:solidFill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5691075" y="1111325"/>
            <a:ext cx="1705800" cy="584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EEEEEE"/>
                </a:solidFill>
              </a:rPr>
              <a:t>Pieza</a:t>
            </a:r>
            <a:endParaRPr sz="1300">
              <a:solidFill>
                <a:srgbClr val="EEEEE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EEEEEE"/>
                </a:solidFill>
              </a:rPr>
              <a:t>(software)</a:t>
            </a:r>
            <a:endParaRPr sz="1300">
              <a:solidFill>
                <a:srgbClr val="EEEEEE"/>
              </a:solidFill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3690050" y="1235225"/>
            <a:ext cx="1652700" cy="336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7025" y="2307965"/>
            <a:ext cx="3115200" cy="192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ublica1">
            <a:hlinkClick r:id="" action="ppaction://media"/>
            <a:extLst>
              <a:ext uri="{FF2B5EF4-FFF2-40B4-BE49-F238E27FC236}">
                <a16:creationId xmlns:a16="http://schemas.microsoft.com/office/drawing/2014/main" id="{424CA23B-9E48-47C3-8BC5-EC05A12F4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" out="1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477" y="4577139"/>
            <a:ext cx="484047" cy="484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0">
        <p:fade thruBlk="1"/>
      </p:transition>
    </mc:Choice>
    <mc:Fallback>
      <p:transition spd="slow" advTm="20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5776" y="1166475"/>
            <a:ext cx="3929047" cy="321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4529" y="1166476"/>
            <a:ext cx="2323697" cy="1529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4535" y="2801685"/>
            <a:ext cx="2323686" cy="15801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5"/>
          <p:cNvCxnSpPr/>
          <p:nvPr/>
        </p:nvCxnSpPr>
        <p:spPr>
          <a:xfrm>
            <a:off x="6625" y="499085"/>
            <a:ext cx="9138900" cy="0"/>
          </a:xfrm>
          <a:prstGeom prst="straightConnector1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15"/>
          <p:cNvSpPr txBox="1"/>
          <p:nvPr/>
        </p:nvSpPr>
        <p:spPr>
          <a:xfrm>
            <a:off x="157477" y="28525"/>
            <a:ext cx="671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solidFill>
                  <a:schemeClr val="lt2"/>
                </a:solidFill>
              </a:rPr>
              <a:t>EL ARTEFACTO</a:t>
            </a:r>
            <a:endParaRPr sz="1500" b="1">
              <a:solidFill>
                <a:srgbClr val="EEEEEE"/>
              </a:solidFill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8556300" y="188992"/>
            <a:ext cx="94500" cy="94500"/>
          </a:xfrm>
          <a:prstGeom prst="rect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8678344" y="188992"/>
            <a:ext cx="109200" cy="945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803821" y="189013"/>
            <a:ext cx="94500" cy="94500"/>
          </a:xfrm>
          <a:prstGeom prst="ellipse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8924202" y="187076"/>
            <a:ext cx="94513" cy="96449"/>
          </a:xfrm>
          <a:custGeom>
            <a:avLst/>
            <a:gdLst/>
            <a:ahLst/>
            <a:cxnLst/>
            <a:rect l="l" t="t" r="r" b="b"/>
            <a:pathLst>
              <a:path w="36847" h="37602" extrusionOk="0">
                <a:moveTo>
                  <a:pt x="12208" y="0"/>
                </a:moveTo>
                <a:lnTo>
                  <a:pt x="18330" y="6341"/>
                </a:lnTo>
                <a:lnTo>
                  <a:pt x="24648" y="133"/>
                </a:lnTo>
                <a:lnTo>
                  <a:pt x="36847" y="12550"/>
                </a:lnTo>
                <a:lnTo>
                  <a:pt x="30965" y="18976"/>
                </a:lnTo>
                <a:lnTo>
                  <a:pt x="36847" y="24967"/>
                </a:lnTo>
                <a:lnTo>
                  <a:pt x="24321" y="37602"/>
                </a:lnTo>
                <a:lnTo>
                  <a:pt x="18439" y="31176"/>
                </a:lnTo>
                <a:lnTo>
                  <a:pt x="12013" y="37493"/>
                </a:lnTo>
                <a:lnTo>
                  <a:pt x="0" y="25212"/>
                </a:lnTo>
                <a:lnTo>
                  <a:pt x="5770" y="18819"/>
                </a:lnTo>
                <a:lnTo>
                  <a:pt x="0" y="12582"/>
                </a:lnTo>
                <a:close/>
              </a:path>
            </a:pathLst>
          </a:custGeom>
          <a:noFill/>
          <a:ln w="19050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ublica2">
            <a:hlinkClick r:id="" action="ppaction://media"/>
            <a:extLst>
              <a:ext uri="{FF2B5EF4-FFF2-40B4-BE49-F238E27FC236}">
                <a16:creationId xmlns:a16="http://schemas.microsoft.com/office/drawing/2014/main" id="{84619CCC-CBB1-4CB1-BCBD-95E9A0EAF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477" y="4563733"/>
            <a:ext cx="467811" cy="467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5000">
        <p:fade thruBlk="1"/>
      </p:transition>
    </mc:Choice>
    <mc:Fallback>
      <p:transition spd="slow" advTm="15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537" y="862188"/>
            <a:ext cx="5109627" cy="34006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/>
          <p:nvPr/>
        </p:nvSpPr>
        <p:spPr>
          <a:xfrm>
            <a:off x="2133888" y="2928838"/>
            <a:ext cx="315000" cy="315000"/>
          </a:xfrm>
          <a:prstGeom prst="ellipse">
            <a:avLst/>
          </a:prstGeom>
          <a:solidFill>
            <a:srgbClr val="333333">
              <a:alpha val="48210"/>
            </a:srgbClr>
          </a:solidFill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/>
          <p:nvPr/>
        </p:nvSpPr>
        <p:spPr>
          <a:xfrm>
            <a:off x="1044963" y="2130238"/>
            <a:ext cx="315000" cy="315000"/>
          </a:xfrm>
          <a:prstGeom prst="ellipse">
            <a:avLst/>
          </a:prstGeom>
          <a:solidFill>
            <a:srgbClr val="333333">
              <a:alpha val="48210"/>
            </a:srgbClr>
          </a:solidFill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6"/>
          <p:cNvSpPr txBox="1"/>
          <p:nvPr/>
        </p:nvSpPr>
        <p:spPr>
          <a:xfrm>
            <a:off x="2051538" y="2863125"/>
            <a:ext cx="479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solidFill>
                  <a:srgbClr val="FFFFFF"/>
                </a:solidFill>
              </a:rPr>
              <a:t>2</a:t>
            </a:r>
            <a:endParaRPr sz="1700" b="1">
              <a:solidFill>
                <a:srgbClr val="FFFFFF"/>
              </a:solidFill>
            </a:endParaRPr>
          </a:p>
        </p:txBody>
      </p:sp>
      <p:sp>
        <p:nvSpPr>
          <p:cNvPr id="102" name="Google Shape;102;p16"/>
          <p:cNvSpPr/>
          <p:nvPr/>
        </p:nvSpPr>
        <p:spPr>
          <a:xfrm>
            <a:off x="3330213" y="1207288"/>
            <a:ext cx="315000" cy="315000"/>
          </a:xfrm>
          <a:prstGeom prst="ellipse">
            <a:avLst/>
          </a:prstGeom>
          <a:solidFill>
            <a:srgbClr val="333333">
              <a:alpha val="48210"/>
            </a:srgbClr>
          </a:solidFill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/>
          <p:nvPr/>
        </p:nvSpPr>
        <p:spPr>
          <a:xfrm>
            <a:off x="4626838" y="1749538"/>
            <a:ext cx="315000" cy="315000"/>
          </a:xfrm>
          <a:prstGeom prst="ellipse">
            <a:avLst/>
          </a:prstGeom>
          <a:solidFill>
            <a:srgbClr val="333333">
              <a:alpha val="48210"/>
            </a:srgbClr>
          </a:solidFill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6"/>
          <p:cNvSpPr/>
          <p:nvPr/>
        </p:nvSpPr>
        <p:spPr>
          <a:xfrm>
            <a:off x="4016988" y="3142713"/>
            <a:ext cx="315000" cy="315000"/>
          </a:xfrm>
          <a:prstGeom prst="ellipse">
            <a:avLst/>
          </a:prstGeom>
          <a:solidFill>
            <a:srgbClr val="333333">
              <a:alpha val="48210"/>
            </a:srgbClr>
          </a:solidFill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5" name="Google Shape;105;p16"/>
          <p:cNvCxnSpPr/>
          <p:nvPr/>
        </p:nvCxnSpPr>
        <p:spPr>
          <a:xfrm>
            <a:off x="6625" y="499085"/>
            <a:ext cx="9138900" cy="0"/>
          </a:xfrm>
          <a:prstGeom prst="straightConnector1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Google Shape;106;p16"/>
          <p:cNvSpPr txBox="1"/>
          <p:nvPr/>
        </p:nvSpPr>
        <p:spPr>
          <a:xfrm>
            <a:off x="157477" y="28525"/>
            <a:ext cx="671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solidFill>
                  <a:schemeClr val="lt2"/>
                </a:solidFill>
              </a:rPr>
              <a:t>EL ARTEFACTO. SENSORES DE ENTRADA</a:t>
            </a:r>
            <a:endParaRPr sz="1500" b="1">
              <a:solidFill>
                <a:srgbClr val="EEEEEE"/>
              </a:solidFill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8556300" y="188992"/>
            <a:ext cx="94500" cy="94500"/>
          </a:xfrm>
          <a:prstGeom prst="rect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6"/>
          <p:cNvSpPr/>
          <p:nvPr/>
        </p:nvSpPr>
        <p:spPr>
          <a:xfrm>
            <a:off x="8678344" y="188992"/>
            <a:ext cx="109200" cy="945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6"/>
          <p:cNvSpPr/>
          <p:nvPr/>
        </p:nvSpPr>
        <p:spPr>
          <a:xfrm>
            <a:off x="8803821" y="189013"/>
            <a:ext cx="94500" cy="94500"/>
          </a:xfrm>
          <a:prstGeom prst="ellipse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6"/>
          <p:cNvSpPr/>
          <p:nvPr/>
        </p:nvSpPr>
        <p:spPr>
          <a:xfrm>
            <a:off x="8924202" y="187076"/>
            <a:ext cx="94513" cy="96449"/>
          </a:xfrm>
          <a:custGeom>
            <a:avLst/>
            <a:gdLst/>
            <a:ahLst/>
            <a:cxnLst/>
            <a:rect l="l" t="t" r="r" b="b"/>
            <a:pathLst>
              <a:path w="36847" h="37602" extrusionOk="0">
                <a:moveTo>
                  <a:pt x="12208" y="0"/>
                </a:moveTo>
                <a:lnTo>
                  <a:pt x="18330" y="6341"/>
                </a:lnTo>
                <a:lnTo>
                  <a:pt x="24648" y="133"/>
                </a:lnTo>
                <a:lnTo>
                  <a:pt x="36847" y="12550"/>
                </a:lnTo>
                <a:lnTo>
                  <a:pt x="30965" y="18976"/>
                </a:lnTo>
                <a:lnTo>
                  <a:pt x="36847" y="24967"/>
                </a:lnTo>
                <a:lnTo>
                  <a:pt x="24321" y="37602"/>
                </a:lnTo>
                <a:lnTo>
                  <a:pt x="18439" y="31176"/>
                </a:lnTo>
                <a:lnTo>
                  <a:pt x="12013" y="37493"/>
                </a:lnTo>
                <a:lnTo>
                  <a:pt x="0" y="25212"/>
                </a:lnTo>
                <a:lnTo>
                  <a:pt x="5770" y="18819"/>
                </a:lnTo>
                <a:lnTo>
                  <a:pt x="0" y="12582"/>
                </a:lnTo>
                <a:close/>
              </a:path>
            </a:pathLst>
          </a:custGeom>
          <a:noFill/>
          <a:ln w="19050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Google Shape;111;p16"/>
          <p:cNvSpPr txBox="1"/>
          <p:nvPr/>
        </p:nvSpPr>
        <p:spPr>
          <a:xfrm>
            <a:off x="5817763" y="2982113"/>
            <a:ext cx="27237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EEEEEE"/>
                </a:solidFill>
              </a:rPr>
              <a:t>Algunos sensores de entrada </a:t>
            </a:r>
            <a:r>
              <a:rPr lang="es" sz="900" i="1">
                <a:solidFill>
                  <a:srgbClr val="EEEEEE"/>
                </a:solidFill>
              </a:rPr>
              <a:t>(de izq. a der.)</a:t>
            </a:r>
            <a:r>
              <a:rPr lang="es" sz="1000">
                <a:solidFill>
                  <a:srgbClr val="EEEEEE"/>
                </a:solidFill>
              </a:rPr>
              <a:t>:</a:t>
            </a:r>
            <a:endParaRPr sz="1000">
              <a:solidFill>
                <a:srgbClr val="EEEEEE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EEEEEE"/>
              </a:solidFill>
            </a:endParaRPr>
          </a:p>
          <a:p>
            <a:pPr marL="457200" lvl="0" indent="-292100" algn="just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000"/>
              <a:buAutoNum type="arabicPeriod"/>
            </a:pPr>
            <a:r>
              <a:rPr lang="es" sz="1000" i="1">
                <a:solidFill>
                  <a:srgbClr val="EEEEEE"/>
                </a:solidFill>
              </a:rPr>
              <a:t>Palancas RGB</a:t>
            </a:r>
            <a:endParaRPr sz="1000" i="1">
              <a:solidFill>
                <a:srgbClr val="EEEEEE"/>
              </a:solidFill>
            </a:endParaRPr>
          </a:p>
          <a:p>
            <a:pPr marL="457200" lvl="0" indent="-292100" algn="just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000"/>
              <a:buAutoNum type="arabicPeriod"/>
            </a:pPr>
            <a:r>
              <a:rPr lang="es" sz="1000" i="1">
                <a:solidFill>
                  <a:srgbClr val="EEEEEE"/>
                </a:solidFill>
              </a:rPr>
              <a:t>Sensor de luz (foto-resistencia)</a:t>
            </a:r>
            <a:endParaRPr sz="1000" i="1">
              <a:solidFill>
                <a:srgbClr val="EEEEEE"/>
              </a:solidFill>
            </a:endParaRPr>
          </a:p>
          <a:p>
            <a:pPr marL="457200" lvl="0" indent="-292100" algn="just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000"/>
              <a:buAutoNum type="arabicPeriod"/>
            </a:pPr>
            <a:r>
              <a:rPr lang="es" sz="1000" i="1">
                <a:solidFill>
                  <a:srgbClr val="EEEEEE"/>
                </a:solidFill>
              </a:rPr>
              <a:t>Matriz de botones</a:t>
            </a:r>
            <a:endParaRPr sz="1000" i="1">
              <a:solidFill>
                <a:srgbClr val="EEEEEE"/>
              </a:solidFill>
            </a:endParaRPr>
          </a:p>
          <a:p>
            <a:pPr marL="457200" lvl="0" indent="-292100" algn="just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000"/>
              <a:buAutoNum type="arabicPeriod"/>
            </a:pPr>
            <a:r>
              <a:rPr lang="es" sz="1000" i="1">
                <a:solidFill>
                  <a:srgbClr val="EEEEEE"/>
                </a:solidFill>
              </a:rPr>
              <a:t>Sensor de sonido</a:t>
            </a:r>
            <a:endParaRPr sz="1000" i="1">
              <a:solidFill>
                <a:srgbClr val="EEEEEE"/>
              </a:solidFill>
            </a:endParaRPr>
          </a:p>
          <a:p>
            <a:pPr marL="457200" lvl="0" indent="-292100" algn="just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000"/>
              <a:buAutoNum type="arabicPeriod"/>
            </a:pPr>
            <a:r>
              <a:rPr lang="es" sz="1000" i="1">
                <a:solidFill>
                  <a:srgbClr val="EEEEEE"/>
                </a:solidFill>
              </a:rPr>
              <a:t>Rueda (potenciómetro de giro)</a:t>
            </a:r>
            <a:endParaRPr sz="1000" i="1">
              <a:solidFill>
                <a:srgbClr val="EEEEEE"/>
              </a:solidFill>
            </a:endParaRPr>
          </a:p>
          <a:p>
            <a:pPr marL="457200" lvl="0" indent="-292100" algn="just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000"/>
              <a:buAutoNum type="arabicPeriod"/>
            </a:pPr>
            <a:r>
              <a:rPr lang="es" sz="1000" i="1">
                <a:solidFill>
                  <a:srgbClr val="EEEEEE"/>
                </a:solidFill>
              </a:rPr>
              <a:t>Sensor de distancia (ultrasonido)</a:t>
            </a:r>
            <a:endParaRPr sz="1000" i="1">
              <a:solidFill>
                <a:srgbClr val="EEEEEE"/>
              </a:solidFill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962613" y="2064538"/>
            <a:ext cx="479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solidFill>
                  <a:srgbClr val="FFFFFF"/>
                </a:solidFill>
              </a:rPr>
              <a:t>1</a:t>
            </a:r>
            <a:endParaRPr sz="1700" b="1">
              <a:solidFill>
                <a:srgbClr val="FFFFFF"/>
              </a:solidFill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4544488" y="1683825"/>
            <a:ext cx="479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solidFill>
                  <a:srgbClr val="FFFFFF"/>
                </a:solidFill>
              </a:rPr>
              <a:t>6</a:t>
            </a:r>
            <a:endParaRPr sz="1700" b="1">
              <a:solidFill>
                <a:srgbClr val="FFFFFF"/>
              </a:solidFill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3934638" y="3077000"/>
            <a:ext cx="479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solidFill>
                  <a:srgbClr val="FFFFFF"/>
                </a:solidFill>
              </a:rPr>
              <a:t>5</a:t>
            </a:r>
            <a:endParaRPr sz="1700" b="1">
              <a:solidFill>
                <a:srgbClr val="FFFFFF"/>
              </a:solidFill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3247863" y="1141575"/>
            <a:ext cx="479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solidFill>
                  <a:srgbClr val="FFFFFF"/>
                </a:solidFill>
              </a:rPr>
              <a:t>3</a:t>
            </a:r>
            <a:endParaRPr sz="1700" b="1">
              <a:solidFill>
                <a:srgbClr val="FFFFFF"/>
              </a:solidFill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3619638" y="3900600"/>
            <a:ext cx="315000" cy="315000"/>
          </a:xfrm>
          <a:prstGeom prst="ellipse">
            <a:avLst/>
          </a:prstGeom>
          <a:solidFill>
            <a:srgbClr val="333333">
              <a:alpha val="48210"/>
            </a:srgbClr>
          </a:solidFill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3537288" y="3834900"/>
            <a:ext cx="479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solidFill>
                  <a:srgbClr val="FFFFFF"/>
                </a:solidFill>
              </a:rPr>
              <a:t>4</a:t>
            </a:r>
            <a:endParaRPr sz="1700" b="1">
              <a:solidFill>
                <a:srgbClr val="FFFFFF"/>
              </a:solidFill>
            </a:endParaRPr>
          </a:p>
        </p:txBody>
      </p:sp>
      <p:pic>
        <p:nvPicPr>
          <p:cNvPr id="2" name="publica3">
            <a:hlinkClick r:id="" action="ppaction://media"/>
            <a:extLst>
              <a:ext uri="{FF2B5EF4-FFF2-40B4-BE49-F238E27FC236}">
                <a16:creationId xmlns:a16="http://schemas.microsoft.com/office/drawing/2014/main" id="{E1154360-E67E-408A-953F-214D054CF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477" y="4578849"/>
            <a:ext cx="479991" cy="479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3000">
        <p:fade thruBlk="1"/>
      </p:transition>
    </mc:Choice>
    <mc:Fallback>
      <p:transition spd="slow" advTm="23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/>
          <p:nvPr/>
        </p:nvSpPr>
        <p:spPr>
          <a:xfrm>
            <a:off x="8556300" y="188992"/>
            <a:ext cx="94500" cy="94500"/>
          </a:xfrm>
          <a:prstGeom prst="rect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7"/>
          <p:cNvSpPr/>
          <p:nvPr/>
        </p:nvSpPr>
        <p:spPr>
          <a:xfrm>
            <a:off x="8678344" y="188992"/>
            <a:ext cx="109200" cy="945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8803821" y="189013"/>
            <a:ext cx="94500" cy="94500"/>
          </a:xfrm>
          <a:prstGeom prst="ellipse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8924202" y="187076"/>
            <a:ext cx="94513" cy="96449"/>
          </a:xfrm>
          <a:custGeom>
            <a:avLst/>
            <a:gdLst/>
            <a:ahLst/>
            <a:cxnLst/>
            <a:rect l="l" t="t" r="r" b="b"/>
            <a:pathLst>
              <a:path w="36847" h="37602" extrusionOk="0">
                <a:moveTo>
                  <a:pt x="12208" y="0"/>
                </a:moveTo>
                <a:lnTo>
                  <a:pt x="18330" y="6341"/>
                </a:lnTo>
                <a:lnTo>
                  <a:pt x="24648" y="133"/>
                </a:lnTo>
                <a:lnTo>
                  <a:pt x="36847" y="12550"/>
                </a:lnTo>
                <a:lnTo>
                  <a:pt x="30965" y="18976"/>
                </a:lnTo>
                <a:lnTo>
                  <a:pt x="36847" y="24967"/>
                </a:lnTo>
                <a:lnTo>
                  <a:pt x="24321" y="37602"/>
                </a:lnTo>
                <a:lnTo>
                  <a:pt x="18439" y="31176"/>
                </a:lnTo>
                <a:lnTo>
                  <a:pt x="12013" y="37493"/>
                </a:lnTo>
                <a:lnTo>
                  <a:pt x="0" y="25212"/>
                </a:lnTo>
                <a:lnTo>
                  <a:pt x="5770" y="18819"/>
                </a:lnTo>
                <a:lnTo>
                  <a:pt x="0" y="12582"/>
                </a:lnTo>
                <a:close/>
              </a:path>
            </a:pathLst>
          </a:custGeom>
          <a:noFill/>
          <a:ln w="19050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127" name="Google Shape;127;p17"/>
          <p:cNvCxnSpPr/>
          <p:nvPr/>
        </p:nvCxnSpPr>
        <p:spPr>
          <a:xfrm>
            <a:off x="6625" y="499085"/>
            <a:ext cx="9138900" cy="0"/>
          </a:xfrm>
          <a:prstGeom prst="straightConnector1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8" name="Google Shape;12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1113" y="1057475"/>
            <a:ext cx="3408800" cy="30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2238" y="1053632"/>
            <a:ext cx="3408800" cy="307176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 txBox="1"/>
          <p:nvPr/>
        </p:nvSpPr>
        <p:spPr>
          <a:xfrm>
            <a:off x="157477" y="28525"/>
            <a:ext cx="671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solidFill>
                  <a:schemeClr val="lt2"/>
                </a:solidFill>
              </a:rPr>
              <a:t>MUESTRAS DE USO</a:t>
            </a:r>
            <a:endParaRPr sz="1500" b="1">
              <a:solidFill>
                <a:srgbClr val="EEEEEE"/>
              </a:solidFill>
            </a:endParaRPr>
          </a:p>
        </p:txBody>
      </p:sp>
      <p:pic>
        <p:nvPicPr>
          <p:cNvPr id="2" name="publica4">
            <a:hlinkClick r:id="" action="ppaction://media"/>
            <a:extLst>
              <a:ext uri="{FF2B5EF4-FFF2-40B4-BE49-F238E27FC236}">
                <a16:creationId xmlns:a16="http://schemas.microsoft.com/office/drawing/2014/main" id="{12C455FC-EE99-4733-8415-1112BE66C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429" y="4558626"/>
            <a:ext cx="479991" cy="479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fade thruBlk="1"/>
      </p:transition>
    </mc:Choice>
    <mc:Fallback>
      <p:transition spd="slow" advTm="10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>
            <a:off x="8556300" y="188992"/>
            <a:ext cx="94500" cy="94500"/>
          </a:xfrm>
          <a:prstGeom prst="rect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8"/>
          <p:cNvSpPr/>
          <p:nvPr/>
        </p:nvSpPr>
        <p:spPr>
          <a:xfrm>
            <a:off x="8678344" y="188992"/>
            <a:ext cx="109200" cy="945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8"/>
          <p:cNvSpPr/>
          <p:nvPr/>
        </p:nvSpPr>
        <p:spPr>
          <a:xfrm>
            <a:off x="8803821" y="189013"/>
            <a:ext cx="94500" cy="94500"/>
          </a:xfrm>
          <a:prstGeom prst="ellipse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8"/>
          <p:cNvSpPr/>
          <p:nvPr/>
        </p:nvSpPr>
        <p:spPr>
          <a:xfrm>
            <a:off x="8924202" y="187076"/>
            <a:ext cx="94513" cy="96449"/>
          </a:xfrm>
          <a:custGeom>
            <a:avLst/>
            <a:gdLst/>
            <a:ahLst/>
            <a:cxnLst/>
            <a:rect l="l" t="t" r="r" b="b"/>
            <a:pathLst>
              <a:path w="36847" h="37602" extrusionOk="0">
                <a:moveTo>
                  <a:pt x="12208" y="0"/>
                </a:moveTo>
                <a:lnTo>
                  <a:pt x="18330" y="6341"/>
                </a:lnTo>
                <a:lnTo>
                  <a:pt x="24648" y="133"/>
                </a:lnTo>
                <a:lnTo>
                  <a:pt x="36847" y="12550"/>
                </a:lnTo>
                <a:lnTo>
                  <a:pt x="30965" y="18976"/>
                </a:lnTo>
                <a:lnTo>
                  <a:pt x="36847" y="24967"/>
                </a:lnTo>
                <a:lnTo>
                  <a:pt x="24321" y="37602"/>
                </a:lnTo>
                <a:lnTo>
                  <a:pt x="18439" y="31176"/>
                </a:lnTo>
                <a:lnTo>
                  <a:pt x="12013" y="37493"/>
                </a:lnTo>
                <a:lnTo>
                  <a:pt x="0" y="25212"/>
                </a:lnTo>
                <a:lnTo>
                  <a:pt x="5770" y="18819"/>
                </a:lnTo>
                <a:lnTo>
                  <a:pt x="0" y="12582"/>
                </a:lnTo>
                <a:close/>
              </a:path>
            </a:pathLst>
          </a:custGeom>
          <a:noFill/>
          <a:ln w="19050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140" name="Google Shape;140;p18"/>
          <p:cNvCxnSpPr/>
          <p:nvPr/>
        </p:nvCxnSpPr>
        <p:spPr>
          <a:xfrm>
            <a:off x="6625" y="499085"/>
            <a:ext cx="9138900" cy="0"/>
          </a:xfrm>
          <a:prstGeom prst="straightConnector1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1" name="Google Shape;141;p18"/>
          <p:cNvPicPr preferRelativeResize="0"/>
          <p:nvPr/>
        </p:nvPicPr>
        <p:blipFill rotWithShape="1">
          <a:blip r:embed="rId5">
            <a:alphaModFix/>
          </a:blip>
          <a:srcRect t="17253" b="4462"/>
          <a:stretch/>
        </p:blipFill>
        <p:spPr>
          <a:xfrm>
            <a:off x="745700" y="1057950"/>
            <a:ext cx="3016773" cy="314885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8"/>
          <p:cNvSpPr txBox="1"/>
          <p:nvPr/>
        </p:nvSpPr>
        <p:spPr>
          <a:xfrm>
            <a:off x="157477" y="28525"/>
            <a:ext cx="671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solidFill>
                  <a:schemeClr val="lt2"/>
                </a:solidFill>
              </a:rPr>
              <a:t>PROCESO DE CONSTRUCCIÓN DEL ARTEFACTO</a:t>
            </a:r>
            <a:endParaRPr sz="1500" b="1">
              <a:solidFill>
                <a:srgbClr val="EEEEEE"/>
              </a:solidFill>
            </a:endParaRPr>
          </a:p>
        </p:txBody>
      </p:sp>
      <p:pic>
        <p:nvPicPr>
          <p:cNvPr id="143" name="Google Shape;143;p18"/>
          <p:cNvPicPr preferRelativeResize="0"/>
          <p:nvPr/>
        </p:nvPicPr>
        <p:blipFill rotWithShape="1">
          <a:blip r:embed="rId6">
            <a:alphaModFix/>
          </a:blip>
          <a:srcRect l="17715" b="22063"/>
          <a:stretch/>
        </p:blipFill>
        <p:spPr>
          <a:xfrm>
            <a:off x="3965675" y="1057950"/>
            <a:ext cx="4432635" cy="31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ublica5">
            <a:hlinkClick r:id="" action="ppaction://media"/>
            <a:extLst>
              <a:ext uri="{FF2B5EF4-FFF2-40B4-BE49-F238E27FC236}">
                <a16:creationId xmlns:a16="http://schemas.microsoft.com/office/drawing/2014/main" id="{BCB98E97-1C10-4E6F-BA7D-5154940C5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477" y="4569674"/>
            <a:ext cx="471343" cy="471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8000">
        <p:fade thruBlk="1"/>
      </p:transition>
    </mc:Choice>
    <mc:Fallback>
      <p:transition spd="slow" advTm="28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/>
          <p:nvPr/>
        </p:nvSpPr>
        <p:spPr>
          <a:xfrm>
            <a:off x="8556300" y="188992"/>
            <a:ext cx="94500" cy="94500"/>
          </a:xfrm>
          <a:prstGeom prst="rect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9"/>
          <p:cNvSpPr/>
          <p:nvPr/>
        </p:nvSpPr>
        <p:spPr>
          <a:xfrm>
            <a:off x="8678344" y="188992"/>
            <a:ext cx="109200" cy="945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9"/>
          <p:cNvSpPr/>
          <p:nvPr/>
        </p:nvSpPr>
        <p:spPr>
          <a:xfrm>
            <a:off x="8803821" y="189013"/>
            <a:ext cx="94500" cy="94500"/>
          </a:xfrm>
          <a:prstGeom prst="ellipse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9"/>
          <p:cNvSpPr/>
          <p:nvPr/>
        </p:nvSpPr>
        <p:spPr>
          <a:xfrm>
            <a:off x="8924202" y="187076"/>
            <a:ext cx="94513" cy="96449"/>
          </a:xfrm>
          <a:custGeom>
            <a:avLst/>
            <a:gdLst/>
            <a:ahLst/>
            <a:cxnLst/>
            <a:rect l="l" t="t" r="r" b="b"/>
            <a:pathLst>
              <a:path w="36847" h="37602" extrusionOk="0">
                <a:moveTo>
                  <a:pt x="12208" y="0"/>
                </a:moveTo>
                <a:lnTo>
                  <a:pt x="18330" y="6341"/>
                </a:lnTo>
                <a:lnTo>
                  <a:pt x="24648" y="133"/>
                </a:lnTo>
                <a:lnTo>
                  <a:pt x="36847" y="12550"/>
                </a:lnTo>
                <a:lnTo>
                  <a:pt x="30965" y="18976"/>
                </a:lnTo>
                <a:lnTo>
                  <a:pt x="36847" y="24967"/>
                </a:lnTo>
                <a:lnTo>
                  <a:pt x="24321" y="37602"/>
                </a:lnTo>
                <a:lnTo>
                  <a:pt x="18439" y="31176"/>
                </a:lnTo>
                <a:lnTo>
                  <a:pt x="12013" y="37493"/>
                </a:lnTo>
                <a:lnTo>
                  <a:pt x="0" y="25212"/>
                </a:lnTo>
                <a:lnTo>
                  <a:pt x="5770" y="18819"/>
                </a:lnTo>
                <a:lnTo>
                  <a:pt x="0" y="12582"/>
                </a:lnTo>
                <a:close/>
              </a:path>
            </a:pathLst>
          </a:custGeom>
          <a:noFill/>
          <a:ln w="19050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153" name="Google Shape;153;p19"/>
          <p:cNvCxnSpPr/>
          <p:nvPr/>
        </p:nvCxnSpPr>
        <p:spPr>
          <a:xfrm>
            <a:off x="6625" y="499085"/>
            <a:ext cx="9138900" cy="0"/>
          </a:xfrm>
          <a:prstGeom prst="straightConnector1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" name="Google Shape;154;p19"/>
          <p:cNvSpPr txBox="1"/>
          <p:nvPr/>
        </p:nvSpPr>
        <p:spPr>
          <a:xfrm>
            <a:off x="157477" y="28525"/>
            <a:ext cx="671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solidFill>
                  <a:schemeClr val="lt2"/>
                </a:solidFill>
              </a:rPr>
              <a:t>VERSIÓN WEB DE LA PIEZA (SIN EL ARTEFACTO)</a:t>
            </a:r>
            <a:endParaRPr sz="1500" b="1">
              <a:solidFill>
                <a:srgbClr val="EEEEEE"/>
              </a:solidFill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847100" y="962963"/>
            <a:ext cx="34977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EEEEEE"/>
                </a:solidFill>
              </a:rPr>
              <a:t>Versión adaptada a teclado y ratón  accesible en: </a:t>
            </a:r>
            <a:endParaRPr sz="1300">
              <a:solidFill>
                <a:srgbClr val="EEEEEE"/>
              </a:solidFill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1095950" y="3856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5"/>
              </a:rPr>
              <a:t>https://bit.ly/3yR5GlC</a:t>
            </a:r>
            <a:r>
              <a:rPr lang="es"/>
              <a:t> </a:t>
            </a:r>
            <a:endParaRPr/>
          </a:p>
        </p:txBody>
      </p:sp>
      <p:pic>
        <p:nvPicPr>
          <p:cNvPr id="157" name="Google Shape;157;p19"/>
          <p:cNvPicPr preferRelativeResize="0"/>
          <p:nvPr/>
        </p:nvPicPr>
        <p:blipFill rotWithShape="1">
          <a:blip r:embed="rId6">
            <a:alphaModFix/>
          </a:blip>
          <a:srcRect l="12399" t="11871" r="12406" b="11879"/>
          <a:stretch/>
        </p:blipFill>
        <p:spPr>
          <a:xfrm>
            <a:off x="1701825" y="1769887"/>
            <a:ext cx="1868750" cy="18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/>
          <p:nvPr/>
        </p:nvSpPr>
        <p:spPr>
          <a:xfrm rot="5399119">
            <a:off x="7710523" y="2031883"/>
            <a:ext cx="1170900" cy="1460700"/>
          </a:xfrm>
          <a:prstGeom prst="quadArrow">
            <a:avLst>
              <a:gd name="adj1" fmla="val 9464"/>
              <a:gd name="adj2" fmla="val 9813"/>
              <a:gd name="adj3" fmla="val 22500"/>
            </a:avLst>
          </a:prstGeom>
          <a:solidFill>
            <a:srgbClr val="04EE1B">
              <a:alpha val="3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" name="Google Shape;159;p19"/>
          <p:cNvPicPr preferRelativeResize="0"/>
          <p:nvPr/>
        </p:nvPicPr>
        <p:blipFill rotWithShape="1">
          <a:blip r:embed="rId7">
            <a:alphaModFix/>
          </a:blip>
          <a:srcRect l="1360" t="3563" r="19525" b="4346"/>
          <a:stretch/>
        </p:blipFill>
        <p:spPr>
          <a:xfrm>
            <a:off x="4347075" y="2196575"/>
            <a:ext cx="3036424" cy="1121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85951" y="2311185"/>
            <a:ext cx="1193870" cy="92091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/>
          <p:nvPr/>
        </p:nvSpPr>
        <p:spPr>
          <a:xfrm>
            <a:off x="7971951" y="2624474"/>
            <a:ext cx="521704" cy="406365"/>
          </a:xfrm>
          <a:custGeom>
            <a:avLst/>
            <a:gdLst/>
            <a:ahLst/>
            <a:cxnLst/>
            <a:rect l="l" t="t" r="r" b="b"/>
            <a:pathLst>
              <a:path w="36837" h="28693" extrusionOk="0">
                <a:moveTo>
                  <a:pt x="0" y="23305"/>
                </a:moveTo>
                <a:lnTo>
                  <a:pt x="8395" y="26124"/>
                </a:lnTo>
                <a:lnTo>
                  <a:pt x="14534" y="28693"/>
                </a:lnTo>
                <a:lnTo>
                  <a:pt x="17980" y="27377"/>
                </a:lnTo>
                <a:lnTo>
                  <a:pt x="30134" y="18794"/>
                </a:lnTo>
                <a:lnTo>
                  <a:pt x="36837" y="14096"/>
                </a:lnTo>
                <a:lnTo>
                  <a:pt x="36211" y="10775"/>
                </a:lnTo>
                <a:lnTo>
                  <a:pt x="32452" y="7580"/>
                </a:lnTo>
                <a:lnTo>
                  <a:pt x="21802" y="0"/>
                </a:lnTo>
                <a:lnTo>
                  <a:pt x="17040" y="6014"/>
                </a:lnTo>
                <a:lnTo>
                  <a:pt x="14785" y="8520"/>
                </a:lnTo>
                <a:lnTo>
                  <a:pt x="10713" y="12279"/>
                </a:lnTo>
                <a:lnTo>
                  <a:pt x="5262" y="16288"/>
                </a:lnTo>
                <a:lnTo>
                  <a:pt x="2443" y="17980"/>
                </a:lnTo>
                <a:lnTo>
                  <a:pt x="1127" y="17729"/>
                </a:lnTo>
                <a:lnTo>
                  <a:pt x="125" y="20047"/>
                </a:lnTo>
                <a:close/>
              </a:path>
            </a:pathLst>
          </a:custGeom>
          <a:solidFill>
            <a:srgbClr val="4285F4">
              <a:alpha val="63840"/>
            </a:srgbClr>
          </a:solidFill>
          <a:ln>
            <a:noFill/>
          </a:ln>
        </p:spPr>
      </p:sp>
      <p:sp>
        <p:nvSpPr>
          <p:cNvPr id="162" name="Google Shape;162;p19"/>
          <p:cNvSpPr/>
          <p:nvPr/>
        </p:nvSpPr>
        <p:spPr>
          <a:xfrm>
            <a:off x="8056232" y="2670601"/>
            <a:ext cx="128666" cy="118894"/>
          </a:xfrm>
          <a:custGeom>
            <a:avLst/>
            <a:gdLst/>
            <a:ahLst/>
            <a:cxnLst/>
            <a:rect l="l" t="t" r="r" b="b"/>
            <a:pathLst>
              <a:path w="9085" h="8395" extrusionOk="0">
                <a:moveTo>
                  <a:pt x="1943" y="8395"/>
                </a:moveTo>
                <a:lnTo>
                  <a:pt x="3383" y="7894"/>
                </a:lnTo>
                <a:lnTo>
                  <a:pt x="5012" y="6203"/>
                </a:lnTo>
                <a:lnTo>
                  <a:pt x="7080" y="4323"/>
                </a:lnTo>
                <a:lnTo>
                  <a:pt x="9085" y="1692"/>
                </a:lnTo>
                <a:lnTo>
                  <a:pt x="9022" y="376"/>
                </a:lnTo>
                <a:lnTo>
                  <a:pt x="8333" y="0"/>
                </a:lnTo>
                <a:lnTo>
                  <a:pt x="5200" y="752"/>
                </a:lnTo>
                <a:lnTo>
                  <a:pt x="2444" y="2632"/>
                </a:lnTo>
                <a:lnTo>
                  <a:pt x="314" y="5075"/>
                </a:lnTo>
                <a:lnTo>
                  <a:pt x="0" y="6954"/>
                </a:lnTo>
                <a:lnTo>
                  <a:pt x="376" y="8270"/>
                </a:lnTo>
                <a:close/>
              </a:path>
            </a:pathLst>
          </a:custGeom>
          <a:solidFill>
            <a:srgbClr val="D6EE36">
              <a:alpha val="31920"/>
            </a:srgbClr>
          </a:solidFill>
          <a:ln>
            <a:noFill/>
          </a:ln>
        </p:spPr>
      </p:sp>
      <p:sp>
        <p:nvSpPr>
          <p:cNvPr id="163" name="Google Shape;163;p19"/>
          <p:cNvSpPr txBox="1"/>
          <p:nvPr/>
        </p:nvSpPr>
        <p:spPr>
          <a:xfrm>
            <a:off x="4635541" y="2645777"/>
            <a:ext cx="1263300" cy="149100"/>
          </a:xfrm>
          <a:prstGeom prst="rect">
            <a:avLst/>
          </a:prstGeom>
          <a:solidFill>
            <a:srgbClr val="D6EE36">
              <a:alpha val="319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64" name="Google Shape;164;p19"/>
          <p:cNvSpPr/>
          <p:nvPr/>
        </p:nvSpPr>
        <p:spPr>
          <a:xfrm>
            <a:off x="4550127" y="2484522"/>
            <a:ext cx="795300" cy="149100"/>
          </a:xfrm>
          <a:prstGeom prst="rect">
            <a:avLst/>
          </a:prstGeom>
          <a:solidFill>
            <a:srgbClr val="FF9532">
              <a:alpha val="42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9"/>
          <p:cNvSpPr txBox="1"/>
          <p:nvPr/>
        </p:nvSpPr>
        <p:spPr>
          <a:xfrm>
            <a:off x="5102393" y="2958980"/>
            <a:ext cx="155100" cy="149100"/>
          </a:xfrm>
          <a:prstGeom prst="rect">
            <a:avLst/>
          </a:prstGeom>
          <a:solidFill>
            <a:srgbClr val="3357EE">
              <a:alpha val="319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66" name="Google Shape;166;p19"/>
          <p:cNvSpPr/>
          <p:nvPr/>
        </p:nvSpPr>
        <p:spPr>
          <a:xfrm>
            <a:off x="4790564" y="2800183"/>
            <a:ext cx="167700" cy="161400"/>
          </a:xfrm>
          <a:prstGeom prst="rect">
            <a:avLst/>
          </a:prstGeom>
          <a:solidFill>
            <a:srgbClr val="EE0000">
              <a:alpha val="3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9"/>
          <p:cNvSpPr txBox="1"/>
          <p:nvPr/>
        </p:nvSpPr>
        <p:spPr>
          <a:xfrm>
            <a:off x="4954084" y="2800183"/>
            <a:ext cx="150900" cy="150600"/>
          </a:xfrm>
          <a:prstGeom prst="rect">
            <a:avLst/>
          </a:prstGeom>
          <a:solidFill>
            <a:srgbClr val="04EE1B">
              <a:alpha val="319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168" name="Google Shape;168;p19"/>
          <p:cNvSpPr txBox="1"/>
          <p:nvPr/>
        </p:nvSpPr>
        <p:spPr>
          <a:xfrm>
            <a:off x="4703931" y="2802378"/>
            <a:ext cx="1263300" cy="149100"/>
          </a:xfrm>
          <a:prstGeom prst="rect">
            <a:avLst/>
          </a:prstGeom>
          <a:solidFill>
            <a:srgbClr val="D6EE36">
              <a:alpha val="319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2" name="publica6">
            <a:hlinkClick r:id="" action="ppaction://media"/>
            <a:extLst>
              <a:ext uri="{FF2B5EF4-FFF2-40B4-BE49-F238E27FC236}">
                <a16:creationId xmlns:a16="http://schemas.microsoft.com/office/drawing/2014/main" id="{2AE2CC2E-6371-4902-84F8-1E687AEA7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477" y="4571999"/>
            <a:ext cx="469526" cy="469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8000">
        <p:fade thruBlk="1"/>
      </p:transition>
    </mc:Choice>
    <mc:Fallback>
      <p:transition spd="slow" advTm="18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0"/>
          <p:cNvSpPr txBox="1"/>
          <p:nvPr/>
        </p:nvSpPr>
        <p:spPr>
          <a:xfrm>
            <a:off x="5456638" y="1010456"/>
            <a:ext cx="2719200" cy="25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rgbClr val="EEEEEE"/>
                </a:solidFill>
              </a:rPr>
              <a:t>Vicent RL. </a:t>
            </a:r>
            <a:endParaRPr sz="1100" b="1" dirty="0">
              <a:solidFill>
                <a:srgbClr val="EEEEEE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EEEEEE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rgbClr val="EEEEEE"/>
                </a:solidFill>
              </a:rPr>
              <a:t>Trabaja como diseñador de videojuegos y director creativo desde hace 5 años. Anteriormente fue encargado de desarrollo de negocio, responsable de marketing, community manager... y antes músico, y maestro de colegio.</a:t>
            </a:r>
            <a:endParaRPr sz="1000" dirty="0">
              <a:solidFill>
                <a:srgbClr val="EEEEEE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EEEEEE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rgbClr val="EEEEEE"/>
                </a:solidFill>
              </a:rPr>
              <a:t>Además de trabajar como diseñador, es profesor universitario de Diseño de Juegos (Florida Universitària, Univ. Politècnica de València), y colaborador habitual con la Universidad de Valencia.</a:t>
            </a:r>
            <a:endParaRPr sz="1000" dirty="0">
              <a:solidFill>
                <a:srgbClr val="EEEEEE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EEEEEE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rgbClr val="EEEEEE"/>
                </a:solidFill>
              </a:rPr>
              <a:t>Esta es su primera aproximación al arte generativo.</a:t>
            </a:r>
            <a:endParaRPr sz="1000" dirty="0">
              <a:solidFill>
                <a:srgbClr val="EEEEEE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EEEEEE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EEEEEE"/>
              </a:solidFill>
            </a:endParaRPr>
          </a:p>
        </p:txBody>
      </p:sp>
      <p:sp>
        <p:nvSpPr>
          <p:cNvPr id="175" name="Google Shape;175;p20"/>
          <p:cNvSpPr/>
          <p:nvPr/>
        </p:nvSpPr>
        <p:spPr>
          <a:xfrm>
            <a:off x="8556300" y="188992"/>
            <a:ext cx="94500" cy="94500"/>
          </a:xfrm>
          <a:prstGeom prst="rect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8678344" y="188992"/>
            <a:ext cx="109200" cy="945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"/>
          <p:cNvSpPr/>
          <p:nvPr/>
        </p:nvSpPr>
        <p:spPr>
          <a:xfrm>
            <a:off x="8803821" y="189013"/>
            <a:ext cx="94500" cy="94500"/>
          </a:xfrm>
          <a:prstGeom prst="ellipse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0"/>
          <p:cNvSpPr/>
          <p:nvPr/>
        </p:nvSpPr>
        <p:spPr>
          <a:xfrm>
            <a:off x="8924202" y="187076"/>
            <a:ext cx="94513" cy="96449"/>
          </a:xfrm>
          <a:custGeom>
            <a:avLst/>
            <a:gdLst/>
            <a:ahLst/>
            <a:cxnLst/>
            <a:rect l="l" t="t" r="r" b="b"/>
            <a:pathLst>
              <a:path w="36847" h="37602" extrusionOk="0">
                <a:moveTo>
                  <a:pt x="12208" y="0"/>
                </a:moveTo>
                <a:lnTo>
                  <a:pt x="18330" y="6341"/>
                </a:lnTo>
                <a:lnTo>
                  <a:pt x="24648" y="133"/>
                </a:lnTo>
                <a:lnTo>
                  <a:pt x="36847" y="12550"/>
                </a:lnTo>
                <a:lnTo>
                  <a:pt x="30965" y="18976"/>
                </a:lnTo>
                <a:lnTo>
                  <a:pt x="36847" y="24967"/>
                </a:lnTo>
                <a:lnTo>
                  <a:pt x="24321" y="37602"/>
                </a:lnTo>
                <a:lnTo>
                  <a:pt x="18439" y="31176"/>
                </a:lnTo>
                <a:lnTo>
                  <a:pt x="12013" y="37493"/>
                </a:lnTo>
                <a:lnTo>
                  <a:pt x="0" y="25212"/>
                </a:lnTo>
                <a:lnTo>
                  <a:pt x="5770" y="18819"/>
                </a:lnTo>
                <a:lnTo>
                  <a:pt x="0" y="12582"/>
                </a:lnTo>
                <a:close/>
              </a:path>
            </a:pathLst>
          </a:custGeom>
          <a:noFill/>
          <a:ln w="19050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179" name="Google Shape;179;p20"/>
          <p:cNvCxnSpPr/>
          <p:nvPr/>
        </p:nvCxnSpPr>
        <p:spPr>
          <a:xfrm>
            <a:off x="6625" y="499085"/>
            <a:ext cx="9138900" cy="0"/>
          </a:xfrm>
          <a:prstGeom prst="straightConnector1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" name="Google Shape;180;p20"/>
          <p:cNvSpPr txBox="1"/>
          <p:nvPr/>
        </p:nvSpPr>
        <p:spPr>
          <a:xfrm>
            <a:off x="157477" y="28525"/>
            <a:ext cx="671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solidFill>
                  <a:schemeClr val="lt2"/>
                </a:solidFill>
              </a:rPr>
              <a:t>SOBRE EL AUTOR</a:t>
            </a:r>
            <a:endParaRPr sz="1500" b="1">
              <a:solidFill>
                <a:srgbClr val="EEEEEE"/>
              </a:solidFill>
            </a:endParaRPr>
          </a:p>
        </p:txBody>
      </p:sp>
      <p:pic>
        <p:nvPicPr>
          <p:cNvPr id="181" name="Google Shape;18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165" y="1086825"/>
            <a:ext cx="4386171" cy="256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3000">
        <p:fade thruBlk="1"/>
      </p:transition>
    </mc:Choice>
    <mc:Fallback>
      <p:transition spd="slow" advTm="13000">
        <p:fade thruBlk="1"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Microsoft Office PowerPoint</Application>
  <PresentationFormat>On-screen Show (16:9)</PresentationFormat>
  <Paragraphs>37</Paragraphs>
  <Slides>8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Roboto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2021-05-31T21:45:21Z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