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88" r:id="rId17"/>
    <p:sldId id="276" r:id="rId18"/>
    <p:sldId id="277" r:id="rId19"/>
    <p:sldId id="278" r:id="rId20"/>
    <p:sldId id="280" r:id="rId21"/>
    <p:sldId id="281" r:id="rId22"/>
    <p:sldId id="287" r:id="rId23"/>
    <p:sldId id="286" r:id="rId24"/>
    <p:sldId id="284" r:id="rId25"/>
    <p:sldId id="282" r:id="rId26"/>
    <p:sldId id="285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>
        <p:scale>
          <a:sx n="70" d="100"/>
          <a:sy n="70" d="100"/>
        </p:scale>
        <p:origin x="-116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A87F3-D144-4323-A6F5-CF00A9A51E5B}" type="doc">
      <dgm:prSet loTypeId="urn:microsoft.com/office/officeart/2005/8/layout/pyramid2" loCatId="pyramid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99BDDBED-13D2-4067-BAE5-C98E4A2453BA}">
      <dgm:prSet/>
      <dgm:spPr/>
      <dgm:t>
        <a:bodyPr/>
        <a:lstStyle/>
        <a:p>
          <a:pPr rtl="0"/>
          <a:r>
            <a:rPr lang="es-ES" dirty="0" smtClean="0"/>
            <a:t>HTML5</a:t>
          </a:r>
          <a:endParaRPr lang="es-ES" dirty="0"/>
        </a:p>
      </dgm:t>
    </dgm:pt>
    <dgm:pt modelId="{1ABC3548-7890-45A1-B4EA-7BE6C6D3751F}" type="parTrans" cxnId="{E00666C3-2BB0-4D54-846C-EDE94F4590AF}">
      <dgm:prSet/>
      <dgm:spPr/>
      <dgm:t>
        <a:bodyPr/>
        <a:lstStyle/>
        <a:p>
          <a:endParaRPr lang="es-ES"/>
        </a:p>
      </dgm:t>
    </dgm:pt>
    <dgm:pt modelId="{70C95444-CDEB-4885-8F25-14125AD716E5}" type="sibTrans" cxnId="{E00666C3-2BB0-4D54-846C-EDE94F4590AF}">
      <dgm:prSet/>
      <dgm:spPr/>
      <dgm:t>
        <a:bodyPr/>
        <a:lstStyle/>
        <a:p>
          <a:endParaRPr lang="es-ES"/>
        </a:p>
      </dgm:t>
    </dgm:pt>
    <dgm:pt modelId="{D19C205E-66F1-470C-8C5A-8A0302598D72}">
      <dgm:prSet/>
      <dgm:spPr/>
      <dgm:t>
        <a:bodyPr/>
        <a:lstStyle/>
        <a:p>
          <a:pPr rtl="0"/>
          <a:r>
            <a:rPr lang="es-ES" dirty="0" smtClean="0"/>
            <a:t>CSS</a:t>
          </a:r>
          <a:endParaRPr lang="es-ES" dirty="0"/>
        </a:p>
      </dgm:t>
    </dgm:pt>
    <dgm:pt modelId="{B4A36F09-E612-4BEB-AD31-AE9BA78FD179}" type="parTrans" cxnId="{2917867F-77FD-455C-AAF8-E57626FC2287}">
      <dgm:prSet/>
      <dgm:spPr/>
      <dgm:t>
        <a:bodyPr/>
        <a:lstStyle/>
        <a:p>
          <a:endParaRPr lang="es-ES"/>
        </a:p>
      </dgm:t>
    </dgm:pt>
    <dgm:pt modelId="{DCA102C0-B01F-41C7-A81F-1329CA198D44}" type="sibTrans" cxnId="{2917867F-77FD-455C-AAF8-E57626FC2287}">
      <dgm:prSet/>
      <dgm:spPr/>
      <dgm:t>
        <a:bodyPr/>
        <a:lstStyle/>
        <a:p>
          <a:endParaRPr lang="es-ES"/>
        </a:p>
      </dgm:t>
    </dgm:pt>
    <dgm:pt modelId="{E9DE0491-701A-44A8-9709-B63CFBAC43E9}">
      <dgm:prSet/>
      <dgm:spPr/>
      <dgm:t>
        <a:bodyPr/>
        <a:lstStyle/>
        <a:p>
          <a:pPr rtl="0"/>
          <a:r>
            <a:rPr lang="es-ES" dirty="0" smtClean="0"/>
            <a:t>PHP</a:t>
          </a:r>
          <a:endParaRPr lang="es-ES" dirty="0"/>
        </a:p>
      </dgm:t>
    </dgm:pt>
    <dgm:pt modelId="{E814810B-F25A-48E6-950F-774730E97E91}" type="parTrans" cxnId="{E3C60366-A97D-4C1A-A1FB-C6B23F3308FC}">
      <dgm:prSet/>
      <dgm:spPr/>
      <dgm:t>
        <a:bodyPr/>
        <a:lstStyle/>
        <a:p>
          <a:endParaRPr lang="es-ES"/>
        </a:p>
      </dgm:t>
    </dgm:pt>
    <dgm:pt modelId="{0C335577-22F3-4CC7-8D8B-5F3DBC0DA535}" type="sibTrans" cxnId="{E3C60366-A97D-4C1A-A1FB-C6B23F3308FC}">
      <dgm:prSet/>
      <dgm:spPr/>
      <dgm:t>
        <a:bodyPr/>
        <a:lstStyle/>
        <a:p>
          <a:endParaRPr lang="es-ES"/>
        </a:p>
      </dgm:t>
    </dgm:pt>
    <dgm:pt modelId="{39BA75EF-7A06-49CD-A448-E3BE0DA070A8}">
      <dgm:prSet/>
      <dgm:spPr/>
      <dgm:t>
        <a:bodyPr/>
        <a:lstStyle/>
        <a:p>
          <a:pPr rtl="0"/>
          <a:r>
            <a:rPr lang="es-ES" dirty="0" err="1" smtClean="0"/>
            <a:t>Jquery</a:t>
          </a:r>
          <a:endParaRPr lang="es-ES" dirty="0"/>
        </a:p>
      </dgm:t>
    </dgm:pt>
    <dgm:pt modelId="{3D85AFDF-073B-42EE-95C5-AEC41C181B78}" type="parTrans" cxnId="{34B7D36D-D392-41BA-9E1C-7CB9843F2823}">
      <dgm:prSet/>
      <dgm:spPr/>
      <dgm:t>
        <a:bodyPr/>
        <a:lstStyle/>
        <a:p>
          <a:endParaRPr lang="es-ES"/>
        </a:p>
      </dgm:t>
    </dgm:pt>
    <dgm:pt modelId="{FC5892AA-0BB3-4E4B-9272-DF2B5468E86E}" type="sibTrans" cxnId="{34B7D36D-D392-41BA-9E1C-7CB9843F2823}">
      <dgm:prSet/>
      <dgm:spPr/>
      <dgm:t>
        <a:bodyPr/>
        <a:lstStyle/>
        <a:p>
          <a:endParaRPr lang="es-ES"/>
        </a:p>
      </dgm:t>
    </dgm:pt>
    <dgm:pt modelId="{018BE1BE-102F-4E85-A25A-CE903306C13E}">
      <dgm:prSet/>
      <dgm:spPr/>
      <dgm:t>
        <a:bodyPr/>
        <a:lstStyle/>
        <a:p>
          <a:pPr rtl="0"/>
          <a:r>
            <a:rPr lang="es-ES" dirty="0" smtClean="0"/>
            <a:t>JSON</a:t>
          </a:r>
          <a:endParaRPr lang="es-ES" dirty="0"/>
        </a:p>
      </dgm:t>
    </dgm:pt>
    <dgm:pt modelId="{6EACA1BD-A86B-4B2B-A305-17F2DB9DE07A}" type="parTrans" cxnId="{FBFF4D74-33A2-4E4F-A6BC-8F5A620DA2D4}">
      <dgm:prSet/>
      <dgm:spPr/>
      <dgm:t>
        <a:bodyPr/>
        <a:lstStyle/>
        <a:p>
          <a:endParaRPr lang="es-ES"/>
        </a:p>
      </dgm:t>
    </dgm:pt>
    <dgm:pt modelId="{7B53D0D7-5694-48AD-8AFA-E975B305D619}" type="sibTrans" cxnId="{FBFF4D74-33A2-4E4F-A6BC-8F5A620DA2D4}">
      <dgm:prSet/>
      <dgm:spPr/>
      <dgm:t>
        <a:bodyPr/>
        <a:lstStyle/>
        <a:p>
          <a:endParaRPr lang="es-ES"/>
        </a:p>
      </dgm:t>
    </dgm:pt>
    <dgm:pt modelId="{93121EC2-99BE-4D82-8975-EEFE00943474}">
      <dgm:prSet/>
      <dgm:spPr/>
      <dgm:t>
        <a:bodyPr/>
        <a:lstStyle/>
        <a:p>
          <a:pPr rtl="0"/>
          <a:r>
            <a:rPr lang="es-ES" dirty="0" err="1" smtClean="0"/>
            <a:t>JavaScript</a:t>
          </a:r>
          <a:endParaRPr lang="es-ES" dirty="0"/>
        </a:p>
      </dgm:t>
    </dgm:pt>
    <dgm:pt modelId="{E2C1DEA0-9589-4F9E-8271-A9AC0021F709}" type="parTrans" cxnId="{ED1EB49D-A7DD-4A5D-BBB6-7C8F69B379A4}">
      <dgm:prSet/>
      <dgm:spPr/>
      <dgm:t>
        <a:bodyPr/>
        <a:lstStyle/>
        <a:p>
          <a:endParaRPr lang="es-ES"/>
        </a:p>
      </dgm:t>
    </dgm:pt>
    <dgm:pt modelId="{2DC768B2-A1F2-4290-984B-31D67D9B71C6}" type="sibTrans" cxnId="{ED1EB49D-A7DD-4A5D-BBB6-7C8F69B379A4}">
      <dgm:prSet/>
      <dgm:spPr/>
      <dgm:t>
        <a:bodyPr/>
        <a:lstStyle/>
        <a:p>
          <a:endParaRPr lang="es-ES"/>
        </a:p>
      </dgm:t>
    </dgm:pt>
    <dgm:pt modelId="{84BE6F21-DADE-478D-9879-F3C1435FD6EE}">
      <dgm:prSet/>
      <dgm:spPr/>
      <dgm:t>
        <a:bodyPr/>
        <a:lstStyle/>
        <a:p>
          <a:pPr rtl="0"/>
          <a:r>
            <a:rPr lang="es-ES" dirty="0" smtClean="0"/>
            <a:t>AJAX</a:t>
          </a:r>
          <a:endParaRPr lang="es-ES" dirty="0"/>
        </a:p>
      </dgm:t>
    </dgm:pt>
    <dgm:pt modelId="{FCBEBA9C-A6EC-43C6-918E-A6C8B3CBA524}" type="parTrans" cxnId="{34450787-A6BD-45A1-9B71-261208433BB0}">
      <dgm:prSet/>
      <dgm:spPr/>
      <dgm:t>
        <a:bodyPr/>
        <a:lstStyle/>
        <a:p>
          <a:endParaRPr lang="es-ES"/>
        </a:p>
      </dgm:t>
    </dgm:pt>
    <dgm:pt modelId="{7D4C1585-3004-4156-9914-2A2FD00328ED}" type="sibTrans" cxnId="{34450787-A6BD-45A1-9B71-261208433BB0}">
      <dgm:prSet/>
      <dgm:spPr/>
      <dgm:t>
        <a:bodyPr/>
        <a:lstStyle/>
        <a:p>
          <a:endParaRPr lang="es-ES"/>
        </a:p>
      </dgm:t>
    </dgm:pt>
    <dgm:pt modelId="{EAA5DDCE-E5E4-4B37-B31F-AD0C34366041}" type="pres">
      <dgm:prSet presAssocID="{F15A87F3-D144-4323-A6F5-CF00A9A51E5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17CE3D8D-40F6-4567-8313-BC47AF926648}" type="pres">
      <dgm:prSet presAssocID="{F15A87F3-D144-4323-A6F5-CF00A9A51E5B}" presName="pyramid" presStyleLbl="node1" presStyleIdx="0" presStyleCnt="1" custLinFactNeighborX="88622"/>
      <dgm:spPr/>
      <dgm:t>
        <a:bodyPr/>
        <a:lstStyle/>
        <a:p>
          <a:endParaRPr lang="es-ES"/>
        </a:p>
      </dgm:t>
    </dgm:pt>
    <dgm:pt modelId="{E40FBB30-BE2C-4D72-B926-FF70EC700B69}" type="pres">
      <dgm:prSet presAssocID="{F15A87F3-D144-4323-A6F5-CF00A9A51E5B}" presName="theList" presStyleCnt="0"/>
      <dgm:spPr/>
    </dgm:pt>
    <dgm:pt modelId="{3500A223-D049-4BC4-9B19-5D3FB1D0542C}" type="pres">
      <dgm:prSet presAssocID="{99BDDBED-13D2-4067-BAE5-C98E4A2453BA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792EC7-2E22-4E49-96A8-92B8E72DF354}" type="pres">
      <dgm:prSet presAssocID="{99BDDBED-13D2-4067-BAE5-C98E4A2453BA}" presName="aSpace" presStyleCnt="0"/>
      <dgm:spPr/>
    </dgm:pt>
    <dgm:pt modelId="{3D9E437E-FDE1-4995-9720-8BE8F058D84C}" type="pres">
      <dgm:prSet presAssocID="{D19C205E-66F1-470C-8C5A-8A0302598D72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E6D45E-D24E-42C4-9D67-073FA4C326A0}" type="pres">
      <dgm:prSet presAssocID="{D19C205E-66F1-470C-8C5A-8A0302598D72}" presName="aSpace" presStyleCnt="0"/>
      <dgm:spPr/>
    </dgm:pt>
    <dgm:pt modelId="{8CA2BD8A-F6D6-4769-B286-4D16E84CF4C6}" type="pres">
      <dgm:prSet presAssocID="{E9DE0491-701A-44A8-9709-B63CFBAC43E9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5CC757-3974-4428-960D-FF02A0747F0A}" type="pres">
      <dgm:prSet presAssocID="{E9DE0491-701A-44A8-9709-B63CFBAC43E9}" presName="aSpace" presStyleCnt="0"/>
      <dgm:spPr/>
    </dgm:pt>
    <dgm:pt modelId="{570630ED-348E-4822-B561-B83CE55B7FCF}" type="pres">
      <dgm:prSet presAssocID="{39BA75EF-7A06-49CD-A448-E3BE0DA070A8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F9F8F6-AFD0-47D1-BF08-370D7F346CBA}" type="pres">
      <dgm:prSet presAssocID="{39BA75EF-7A06-49CD-A448-E3BE0DA070A8}" presName="aSpace" presStyleCnt="0"/>
      <dgm:spPr/>
    </dgm:pt>
    <dgm:pt modelId="{E761283A-EC8A-4C75-852D-6FF525850166}" type="pres">
      <dgm:prSet presAssocID="{018BE1BE-102F-4E85-A25A-CE903306C13E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54894F-1FBE-46E8-850D-F6AE2F6B2A82}" type="pres">
      <dgm:prSet presAssocID="{018BE1BE-102F-4E85-A25A-CE903306C13E}" presName="aSpace" presStyleCnt="0"/>
      <dgm:spPr/>
    </dgm:pt>
    <dgm:pt modelId="{107EC6DF-E760-4CD3-9F07-FC814884B162}" type="pres">
      <dgm:prSet presAssocID="{93121EC2-99BE-4D82-8975-EEFE00943474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E88928-DF8D-492B-BC97-BD51832BB90D}" type="pres">
      <dgm:prSet presAssocID="{93121EC2-99BE-4D82-8975-EEFE00943474}" presName="aSpace" presStyleCnt="0"/>
      <dgm:spPr/>
    </dgm:pt>
    <dgm:pt modelId="{9FFB17F5-E3DA-42ED-8473-B561E21C2FA0}" type="pres">
      <dgm:prSet presAssocID="{84BE6F21-DADE-478D-9879-F3C1435FD6EE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8749D9-E1C2-4CB9-BDBB-68D2D157D120}" type="pres">
      <dgm:prSet presAssocID="{84BE6F21-DADE-478D-9879-F3C1435FD6EE}" presName="aSpace" presStyleCnt="0"/>
      <dgm:spPr/>
    </dgm:pt>
  </dgm:ptLst>
  <dgm:cxnLst>
    <dgm:cxn modelId="{011DE90B-6E89-40AD-9A91-E6B3B20D2FE9}" type="presOf" srcId="{D19C205E-66F1-470C-8C5A-8A0302598D72}" destId="{3D9E437E-FDE1-4995-9720-8BE8F058D84C}" srcOrd="0" destOrd="0" presId="urn:microsoft.com/office/officeart/2005/8/layout/pyramid2"/>
    <dgm:cxn modelId="{8C4BCB32-0D4F-4742-B19E-FB979A1509E5}" type="presOf" srcId="{E9DE0491-701A-44A8-9709-B63CFBAC43E9}" destId="{8CA2BD8A-F6D6-4769-B286-4D16E84CF4C6}" srcOrd="0" destOrd="0" presId="urn:microsoft.com/office/officeart/2005/8/layout/pyramid2"/>
    <dgm:cxn modelId="{ED1EB49D-A7DD-4A5D-BBB6-7C8F69B379A4}" srcId="{F15A87F3-D144-4323-A6F5-CF00A9A51E5B}" destId="{93121EC2-99BE-4D82-8975-EEFE00943474}" srcOrd="5" destOrd="0" parTransId="{E2C1DEA0-9589-4F9E-8271-A9AC0021F709}" sibTransId="{2DC768B2-A1F2-4290-984B-31D67D9B71C6}"/>
    <dgm:cxn modelId="{33318993-D541-49B7-B8A2-3F294AB28B7D}" type="presOf" srcId="{99BDDBED-13D2-4067-BAE5-C98E4A2453BA}" destId="{3500A223-D049-4BC4-9B19-5D3FB1D0542C}" srcOrd="0" destOrd="0" presId="urn:microsoft.com/office/officeart/2005/8/layout/pyramid2"/>
    <dgm:cxn modelId="{FBFF4D74-33A2-4E4F-A6BC-8F5A620DA2D4}" srcId="{F15A87F3-D144-4323-A6F5-CF00A9A51E5B}" destId="{018BE1BE-102F-4E85-A25A-CE903306C13E}" srcOrd="4" destOrd="0" parTransId="{6EACA1BD-A86B-4B2B-A305-17F2DB9DE07A}" sibTransId="{7B53D0D7-5694-48AD-8AFA-E975B305D619}"/>
    <dgm:cxn modelId="{34450787-A6BD-45A1-9B71-261208433BB0}" srcId="{F15A87F3-D144-4323-A6F5-CF00A9A51E5B}" destId="{84BE6F21-DADE-478D-9879-F3C1435FD6EE}" srcOrd="6" destOrd="0" parTransId="{FCBEBA9C-A6EC-43C6-918E-A6C8B3CBA524}" sibTransId="{7D4C1585-3004-4156-9914-2A2FD00328ED}"/>
    <dgm:cxn modelId="{E00666C3-2BB0-4D54-846C-EDE94F4590AF}" srcId="{F15A87F3-D144-4323-A6F5-CF00A9A51E5B}" destId="{99BDDBED-13D2-4067-BAE5-C98E4A2453BA}" srcOrd="0" destOrd="0" parTransId="{1ABC3548-7890-45A1-B4EA-7BE6C6D3751F}" sibTransId="{70C95444-CDEB-4885-8F25-14125AD716E5}"/>
    <dgm:cxn modelId="{5DD7C4AC-60B1-4BE2-8424-617EF0198F6A}" type="presOf" srcId="{84BE6F21-DADE-478D-9879-F3C1435FD6EE}" destId="{9FFB17F5-E3DA-42ED-8473-B561E21C2FA0}" srcOrd="0" destOrd="0" presId="urn:microsoft.com/office/officeart/2005/8/layout/pyramid2"/>
    <dgm:cxn modelId="{E3C60366-A97D-4C1A-A1FB-C6B23F3308FC}" srcId="{F15A87F3-D144-4323-A6F5-CF00A9A51E5B}" destId="{E9DE0491-701A-44A8-9709-B63CFBAC43E9}" srcOrd="2" destOrd="0" parTransId="{E814810B-F25A-48E6-950F-774730E97E91}" sibTransId="{0C335577-22F3-4CC7-8D8B-5F3DBC0DA535}"/>
    <dgm:cxn modelId="{CC63DCCE-11E8-4ED6-AC2F-D2DB449B320F}" type="presOf" srcId="{39BA75EF-7A06-49CD-A448-E3BE0DA070A8}" destId="{570630ED-348E-4822-B561-B83CE55B7FCF}" srcOrd="0" destOrd="0" presId="urn:microsoft.com/office/officeart/2005/8/layout/pyramid2"/>
    <dgm:cxn modelId="{34B7D36D-D392-41BA-9E1C-7CB9843F2823}" srcId="{F15A87F3-D144-4323-A6F5-CF00A9A51E5B}" destId="{39BA75EF-7A06-49CD-A448-E3BE0DA070A8}" srcOrd="3" destOrd="0" parTransId="{3D85AFDF-073B-42EE-95C5-AEC41C181B78}" sibTransId="{FC5892AA-0BB3-4E4B-9272-DF2B5468E86E}"/>
    <dgm:cxn modelId="{D07A2340-C3FB-424E-9FBB-FF2BFEF4730C}" type="presOf" srcId="{F15A87F3-D144-4323-A6F5-CF00A9A51E5B}" destId="{EAA5DDCE-E5E4-4B37-B31F-AD0C34366041}" srcOrd="0" destOrd="0" presId="urn:microsoft.com/office/officeart/2005/8/layout/pyramid2"/>
    <dgm:cxn modelId="{DB17012B-2758-44A4-B565-9189B51C516E}" type="presOf" srcId="{018BE1BE-102F-4E85-A25A-CE903306C13E}" destId="{E761283A-EC8A-4C75-852D-6FF525850166}" srcOrd="0" destOrd="0" presId="urn:microsoft.com/office/officeart/2005/8/layout/pyramid2"/>
    <dgm:cxn modelId="{2917867F-77FD-455C-AAF8-E57626FC2287}" srcId="{F15A87F3-D144-4323-A6F5-CF00A9A51E5B}" destId="{D19C205E-66F1-470C-8C5A-8A0302598D72}" srcOrd="1" destOrd="0" parTransId="{B4A36F09-E612-4BEB-AD31-AE9BA78FD179}" sibTransId="{DCA102C0-B01F-41C7-A81F-1329CA198D44}"/>
    <dgm:cxn modelId="{9FB98B47-ED0E-4688-B88A-0F966D6B1FBD}" type="presOf" srcId="{93121EC2-99BE-4D82-8975-EEFE00943474}" destId="{107EC6DF-E760-4CD3-9F07-FC814884B162}" srcOrd="0" destOrd="0" presId="urn:microsoft.com/office/officeart/2005/8/layout/pyramid2"/>
    <dgm:cxn modelId="{D902B78A-277F-457A-830F-BA92B9B713DA}" type="presParOf" srcId="{EAA5DDCE-E5E4-4B37-B31F-AD0C34366041}" destId="{17CE3D8D-40F6-4567-8313-BC47AF926648}" srcOrd="0" destOrd="0" presId="urn:microsoft.com/office/officeart/2005/8/layout/pyramid2"/>
    <dgm:cxn modelId="{D766C952-3BC9-4138-9BD2-BB07292D10C1}" type="presParOf" srcId="{EAA5DDCE-E5E4-4B37-B31F-AD0C34366041}" destId="{E40FBB30-BE2C-4D72-B926-FF70EC700B69}" srcOrd="1" destOrd="0" presId="urn:microsoft.com/office/officeart/2005/8/layout/pyramid2"/>
    <dgm:cxn modelId="{89ACADEE-3EB0-4D61-9F15-6713E37C0660}" type="presParOf" srcId="{E40FBB30-BE2C-4D72-B926-FF70EC700B69}" destId="{3500A223-D049-4BC4-9B19-5D3FB1D0542C}" srcOrd="0" destOrd="0" presId="urn:microsoft.com/office/officeart/2005/8/layout/pyramid2"/>
    <dgm:cxn modelId="{E190158B-6DB6-4AD4-BA7F-3C51F8CF1FDB}" type="presParOf" srcId="{E40FBB30-BE2C-4D72-B926-FF70EC700B69}" destId="{82792EC7-2E22-4E49-96A8-92B8E72DF354}" srcOrd="1" destOrd="0" presId="urn:microsoft.com/office/officeart/2005/8/layout/pyramid2"/>
    <dgm:cxn modelId="{504180C7-E4C8-4562-9A1B-4698A45AFD04}" type="presParOf" srcId="{E40FBB30-BE2C-4D72-B926-FF70EC700B69}" destId="{3D9E437E-FDE1-4995-9720-8BE8F058D84C}" srcOrd="2" destOrd="0" presId="urn:microsoft.com/office/officeart/2005/8/layout/pyramid2"/>
    <dgm:cxn modelId="{850F8906-B14F-465F-8C12-446AEF3AE335}" type="presParOf" srcId="{E40FBB30-BE2C-4D72-B926-FF70EC700B69}" destId="{D6E6D45E-D24E-42C4-9D67-073FA4C326A0}" srcOrd="3" destOrd="0" presId="urn:microsoft.com/office/officeart/2005/8/layout/pyramid2"/>
    <dgm:cxn modelId="{656464E5-2372-417E-A813-959917A387E8}" type="presParOf" srcId="{E40FBB30-BE2C-4D72-B926-FF70EC700B69}" destId="{8CA2BD8A-F6D6-4769-B286-4D16E84CF4C6}" srcOrd="4" destOrd="0" presId="urn:microsoft.com/office/officeart/2005/8/layout/pyramid2"/>
    <dgm:cxn modelId="{02CAAE56-50D0-47AB-9325-7558A1316FD3}" type="presParOf" srcId="{E40FBB30-BE2C-4D72-B926-FF70EC700B69}" destId="{A75CC757-3974-4428-960D-FF02A0747F0A}" srcOrd="5" destOrd="0" presId="urn:microsoft.com/office/officeart/2005/8/layout/pyramid2"/>
    <dgm:cxn modelId="{54A46D2C-611D-4644-87A1-FA830B732623}" type="presParOf" srcId="{E40FBB30-BE2C-4D72-B926-FF70EC700B69}" destId="{570630ED-348E-4822-B561-B83CE55B7FCF}" srcOrd="6" destOrd="0" presId="urn:microsoft.com/office/officeart/2005/8/layout/pyramid2"/>
    <dgm:cxn modelId="{B1E48784-9461-4F0C-AA53-AB57BFBBA565}" type="presParOf" srcId="{E40FBB30-BE2C-4D72-B926-FF70EC700B69}" destId="{83F9F8F6-AFD0-47D1-BF08-370D7F346CBA}" srcOrd="7" destOrd="0" presId="urn:microsoft.com/office/officeart/2005/8/layout/pyramid2"/>
    <dgm:cxn modelId="{0F5AFA32-084A-4A88-92A1-AA36750C6B47}" type="presParOf" srcId="{E40FBB30-BE2C-4D72-B926-FF70EC700B69}" destId="{E761283A-EC8A-4C75-852D-6FF525850166}" srcOrd="8" destOrd="0" presId="urn:microsoft.com/office/officeart/2005/8/layout/pyramid2"/>
    <dgm:cxn modelId="{80941F47-47BE-4F59-8353-6A10F64D9549}" type="presParOf" srcId="{E40FBB30-BE2C-4D72-B926-FF70EC700B69}" destId="{F054894F-1FBE-46E8-850D-F6AE2F6B2A82}" srcOrd="9" destOrd="0" presId="urn:microsoft.com/office/officeart/2005/8/layout/pyramid2"/>
    <dgm:cxn modelId="{46D49F8F-EA2C-4CF2-A4CF-F1646CFCA82A}" type="presParOf" srcId="{E40FBB30-BE2C-4D72-B926-FF70EC700B69}" destId="{107EC6DF-E760-4CD3-9F07-FC814884B162}" srcOrd="10" destOrd="0" presId="urn:microsoft.com/office/officeart/2005/8/layout/pyramid2"/>
    <dgm:cxn modelId="{51933CB1-FDAA-4920-B883-0AF8AEF1CBB4}" type="presParOf" srcId="{E40FBB30-BE2C-4D72-B926-FF70EC700B69}" destId="{BDE88928-DF8D-492B-BC97-BD51832BB90D}" srcOrd="11" destOrd="0" presId="urn:microsoft.com/office/officeart/2005/8/layout/pyramid2"/>
    <dgm:cxn modelId="{9D050B60-BE88-4BF2-AF53-3C67E6E93F8C}" type="presParOf" srcId="{E40FBB30-BE2C-4D72-B926-FF70EC700B69}" destId="{9FFB17F5-E3DA-42ED-8473-B561E21C2FA0}" srcOrd="12" destOrd="0" presId="urn:microsoft.com/office/officeart/2005/8/layout/pyramid2"/>
    <dgm:cxn modelId="{9E4517D1-D71F-46BA-A8C0-FC8D8EE3A690}" type="presParOf" srcId="{E40FBB30-BE2C-4D72-B926-FF70EC700B69}" destId="{BF8749D9-E1C2-4CB9-BDBB-68D2D157D120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E1DFF9-47C6-40B7-A8AA-4D8045D6C2E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783D4B-7265-4EF1-9B80-03D0575F366B}">
      <dgm:prSet custT="1"/>
      <dgm:spPr/>
      <dgm:t>
        <a:bodyPr/>
        <a:lstStyle/>
        <a:p>
          <a:pPr rtl="0"/>
          <a:r>
            <a:rPr lang="es-ES" sz="1200" dirty="0" err="1" smtClean="0">
              <a:latin typeface="Trebuchet MS" pitchFamily="34" charset="0"/>
            </a:rPr>
            <a:t>Aptana</a:t>
          </a:r>
          <a:endParaRPr lang="es-ES" sz="1200" dirty="0">
            <a:latin typeface="Trebuchet MS" pitchFamily="34" charset="0"/>
          </a:endParaRPr>
        </a:p>
      </dgm:t>
    </dgm:pt>
    <dgm:pt modelId="{E18CE823-5F01-4D0C-97DF-4AC9EA5C07DC}" type="parTrans" cxnId="{0988B74E-E203-4BB7-84BC-160EFD420B59}">
      <dgm:prSet/>
      <dgm:spPr/>
      <dgm:t>
        <a:bodyPr/>
        <a:lstStyle/>
        <a:p>
          <a:endParaRPr lang="es-ES"/>
        </a:p>
      </dgm:t>
    </dgm:pt>
    <dgm:pt modelId="{01EBCF5F-C755-4D3F-801A-CE28FD7EB2EC}" type="sibTrans" cxnId="{0988B74E-E203-4BB7-84BC-160EFD420B59}">
      <dgm:prSet/>
      <dgm:spPr/>
      <dgm:t>
        <a:bodyPr/>
        <a:lstStyle/>
        <a:p>
          <a:endParaRPr lang="es-ES"/>
        </a:p>
      </dgm:t>
    </dgm:pt>
    <dgm:pt modelId="{ECFFE407-2293-45AD-8231-2BCA9CCD29FC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Xampp</a:t>
          </a:r>
          <a:endParaRPr lang="es-ES" sz="1200" dirty="0">
            <a:latin typeface="Trebuchet MS" pitchFamily="34" charset="0"/>
          </a:endParaRPr>
        </a:p>
      </dgm:t>
    </dgm:pt>
    <dgm:pt modelId="{9FDEC62A-4113-41B3-A414-803C3FDCFCD6}" type="parTrans" cxnId="{37FF996E-2797-4D45-9BC7-134F475B2F7F}">
      <dgm:prSet/>
      <dgm:spPr/>
      <dgm:t>
        <a:bodyPr/>
        <a:lstStyle/>
        <a:p>
          <a:endParaRPr lang="es-ES"/>
        </a:p>
      </dgm:t>
    </dgm:pt>
    <dgm:pt modelId="{58E5A99D-6E25-4714-BF67-66BA6A92AD5B}" type="sibTrans" cxnId="{37FF996E-2797-4D45-9BC7-134F475B2F7F}">
      <dgm:prSet/>
      <dgm:spPr/>
      <dgm:t>
        <a:bodyPr/>
        <a:lstStyle/>
        <a:p>
          <a:endParaRPr lang="es-ES"/>
        </a:p>
      </dgm:t>
    </dgm:pt>
    <dgm:pt modelId="{70D2CD3C-F368-45FF-AFC5-1FA28AEC27CA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MySQL</a:t>
          </a:r>
          <a:endParaRPr lang="es-ES" sz="1200" dirty="0">
            <a:latin typeface="Trebuchet MS" pitchFamily="34" charset="0"/>
          </a:endParaRPr>
        </a:p>
      </dgm:t>
    </dgm:pt>
    <dgm:pt modelId="{E23C7D49-D405-456E-8CBC-C06BFE85F10B}" type="parTrans" cxnId="{2D943099-F58B-461A-A710-2087C07ACC1B}">
      <dgm:prSet/>
      <dgm:spPr/>
      <dgm:t>
        <a:bodyPr/>
        <a:lstStyle/>
        <a:p>
          <a:endParaRPr lang="es-ES"/>
        </a:p>
      </dgm:t>
    </dgm:pt>
    <dgm:pt modelId="{83F91306-9432-455B-BF2C-4242E21E2F6C}" type="sibTrans" cxnId="{2D943099-F58B-461A-A710-2087C07ACC1B}">
      <dgm:prSet/>
      <dgm:spPr/>
      <dgm:t>
        <a:bodyPr/>
        <a:lstStyle/>
        <a:p>
          <a:endParaRPr lang="es-ES"/>
        </a:p>
      </dgm:t>
    </dgm:pt>
    <dgm:pt modelId="{1B49B893-B100-4BD4-9CBB-325266CBBE47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TOMCAT</a:t>
          </a:r>
          <a:endParaRPr lang="es-ES" sz="1200" dirty="0">
            <a:latin typeface="Trebuchet MS" pitchFamily="34" charset="0"/>
          </a:endParaRPr>
        </a:p>
      </dgm:t>
    </dgm:pt>
    <dgm:pt modelId="{6EECE5EC-C940-46D4-B7BC-2D9B3FC0E98A}" type="parTrans" cxnId="{84BD4DB5-DA29-4688-8845-4F1CF8DED1D9}">
      <dgm:prSet/>
      <dgm:spPr/>
      <dgm:t>
        <a:bodyPr/>
        <a:lstStyle/>
        <a:p>
          <a:endParaRPr lang="es-ES"/>
        </a:p>
      </dgm:t>
    </dgm:pt>
    <dgm:pt modelId="{437D1DA9-6A31-40E2-BF26-44674B904619}" type="sibTrans" cxnId="{84BD4DB5-DA29-4688-8845-4F1CF8DED1D9}">
      <dgm:prSet/>
      <dgm:spPr/>
      <dgm:t>
        <a:bodyPr/>
        <a:lstStyle/>
        <a:p>
          <a:endParaRPr lang="es-ES"/>
        </a:p>
      </dgm:t>
    </dgm:pt>
    <dgm:pt modelId="{9AE564B6-5977-4CEE-A875-0F31B6DEDBDF}" type="pres">
      <dgm:prSet presAssocID="{C1E1DFF9-47C6-40B7-A8AA-4D8045D6C2E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5BD9FE4F-DEAC-4CDB-9883-5B49D52D7603}" type="pres">
      <dgm:prSet presAssocID="{C1E1DFF9-47C6-40B7-A8AA-4D8045D6C2EC}" presName="pyramid" presStyleLbl="node1" presStyleIdx="0" presStyleCnt="1"/>
      <dgm:spPr/>
    </dgm:pt>
    <dgm:pt modelId="{69F27407-1C2A-4078-8481-9129706187B3}" type="pres">
      <dgm:prSet presAssocID="{C1E1DFF9-47C6-40B7-A8AA-4D8045D6C2EC}" presName="theList" presStyleCnt="0"/>
      <dgm:spPr/>
    </dgm:pt>
    <dgm:pt modelId="{FAC7CA91-7FBE-43B6-9BFC-7EFE2F527E47}" type="pres">
      <dgm:prSet presAssocID="{8D783D4B-7265-4EF1-9B80-03D0575F366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8E2DEB-F2D5-4EB2-99A6-12454C148B74}" type="pres">
      <dgm:prSet presAssocID="{8D783D4B-7265-4EF1-9B80-03D0575F366B}" presName="aSpace" presStyleCnt="0"/>
      <dgm:spPr/>
    </dgm:pt>
    <dgm:pt modelId="{878A6D65-F105-40E7-87D0-0A52996B8D9F}" type="pres">
      <dgm:prSet presAssocID="{ECFFE407-2293-45AD-8231-2BCA9CCD29FC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9514C5-348F-4406-9B5F-E9B082FA1FCB}" type="pres">
      <dgm:prSet presAssocID="{ECFFE407-2293-45AD-8231-2BCA9CCD29FC}" presName="aSpace" presStyleCnt="0"/>
      <dgm:spPr/>
    </dgm:pt>
    <dgm:pt modelId="{8A1302DC-93A9-4780-85D7-954CD9DED0B5}" type="pres">
      <dgm:prSet presAssocID="{70D2CD3C-F368-45FF-AFC5-1FA28AEC27CA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8E89FB-C8B5-4DFD-8F52-253B4177C8B2}" type="pres">
      <dgm:prSet presAssocID="{70D2CD3C-F368-45FF-AFC5-1FA28AEC27CA}" presName="aSpace" presStyleCnt="0"/>
      <dgm:spPr/>
    </dgm:pt>
    <dgm:pt modelId="{C16FA780-0BB7-49A2-ABB2-89A872E3FE50}" type="pres">
      <dgm:prSet presAssocID="{1B49B893-B100-4BD4-9CBB-325266CBBE47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873D3C-95D7-4ADC-8135-A772163B781C}" type="pres">
      <dgm:prSet presAssocID="{1B49B893-B100-4BD4-9CBB-325266CBBE47}" presName="aSpace" presStyleCnt="0"/>
      <dgm:spPr/>
    </dgm:pt>
  </dgm:ptLst>
  <dgm:cxnLst>
    <dgm:cxn modelId="{0988B74E-E203-4BB7-84BC-160EFD420B59}" srcId="{C1E1DFF9-47C6-40B7-A8AA-4D8045D6C2EC}" destId="{8D783D4B-7265-4EF1-9B80-03D0575F366B}" srcOrd="0" destOrd="0" parTransId="{E18CE823-5F01-4D0C-97DF-4AC9EA5C07DC}" sibTransId="{01EBCF5F-C755-4D3F-801A-CE28FD7EB2EC}"/>
    <dgm:cxn modelId="{067B39AC-21E7-4CE0-8CDA-80E496AE90C4}" type="presOf" srcId="{70D2CD3C-F368-45FF-AFC5-1FA28AEC27CA}" destId="{8A1302DC-93A9-4780-85D7-954CD9DED0B5}" srcOrd="0" destOrd="0" presId="urn:microsoft.com/office/officeart/2005/8/layout/pyramid2"/>
    <dgm:cxn modelId="{37FF996E-2797-4D45-9BC7-134F475B2F7F}" srcId="{C1E1DFF9-47C6-40B7-A8AA-4D8045D6C2EC}" destId="{ECFFE407-2293-45AD-8231-2BCA9CCD29FC}" srcOrd="1" destOrd="0" parTransId="{9FDEC62A-4113-41B3-A414-803C3FDCFCD6}" sibTransId="{58E5A99D-6E25-4714-BF67-66BA6A92AD5B}"/>
    <dgm:cxn modelId="{FCD8549D-2595-443F-A8A1-86A179521C31}" type="presOf" srcId="{ECFFE407-2293-45AD-8231-2BCA9CCD29FC}" destId="{878A6D65-F105-40E7-87D0-0A52996B8D9F}" srcOrd="0" destOrd="0" presId="urn:microsoft.com/office/officeart/2005/8/layout/pyramid2"/>
    <dgm:cxn modelId="{3B026B77-E0DB-4CB0-8394-2AEAA59CB2A0}" type="presOf" srcId="{1B49B893-B100-4BD4-9CBB-325266CBBE47}" destId="{C16FA780-0BB7-49A2-ABB2-89A872E3FE50}" srcOrd="0" destOrd="0" presId="urn:microsoft.com/office/officeart/2005/8/layout/pyramid2"/>
    <dgm:cxn modelId="{1696B75B-8679-4F24-9AF9-6620525D930D}" type="presOf" srcId="{8D783D4B-7265-4EF1-9B80-03D0575F366B}" destId="{FAC7CA91-7FBE-43B6-9BFC-7EFE2F527E47}" srcOrd="0" destOrd="0" presId="urn:microsoft.com/office/officeart/2005/8/layout/pyramid2"/>
    <dgm:cxn modelId="{40AE0D6B-D0B2-4AF7-8BD8-0A22B19ACEF6}" type="presOf" srcId="{C1E1DFF9-47C6-40B7-A8AA-4D8045D6C2EC}" destId="{9AE564B6-5977-4CEE-A875-0F31B6DEDBDF}" srcOrd="0" destOrd="0" presId="urn:microsoft.com/office/officeart/2005/8/layout/pyramid2"/>
    <dgm:cxn modelId="{2D943099-F58B-461A-A710-2087C07ACC1B}" srcId="{C1E1DFF9-47C6-40B7-A8AA-4D8045D6C2EC}" destId="{70D2CD3C-F368-45FF-AFC5-1FA28AEC27CA}" srcOrd="2" destOrd="0" parTransId="{E23C7D49-D405-456E-8CBC-C06BFE85F10B}" sibTransId="{83F91306-9432-455B-BF2C-4242E21E2F6C}"/>
    <dgm:cxn modelId="{84BD4DB5-DA29-4688-8845-4F1CF8DED1D9}" srcId="{C1E1DFF9-47C6-40B7-A8AA-4D8045D6C2EC}" destId="{1B49B893-B100-4BD4-9CBB-325266CBBE47}" srcOrd="3" destOrd="0" parTransId="{6EECE5EC-C940-46D4-B7BC-2D9B3FC0E98A}" sibTransId="{437D1DA9-6A31-40E2-BF26-44674B904619}"/>
    <dgm:cxn modelId="{123997AC-E3AF-4384-BAAB-E252FD0A3608}" type="presParOf" srcId="{9AE564B6-5977-4CEE-A875-0F31B6DEDBDF}" destId="{5BD9FE4F-DEAC-4CDB-9883-5B49D52D7603}" srcOrd="0" destOrd="0" presId="urn:microsoft.com/office/officeart/2005/8/layout/pyramid2"/>
    <dgm:cxn modelId="{13C51C24-AA21-4A82-94FB-B957427ADA9C}" type="presParOf" srcId="{9AE564B6-5977-4CEE-A875-0F31B6DEDBDF}" destId="{69F27407-1C2A-4078-8481-9129706187B3}" srcOrd="1" destOrd="0" presId="urn:microsoft.com/office/officeart/2005/8/layout/pyramid2"/>
    <dgm:cxn modelId="{3B0A1EC9-FBF5-4CA4-9654-E5FAC3407863}" type="presParOf" srcId="{69F27407-1C2A-4078-8481-9129706187B3}" destId="{FAC7CA91-7FBE-43B6-9BFC-7EFE2F527E47}" srcOrd="0" destOrd="0" presId="urn:microsoft.com/office/officeart/2005/8/layout/pyramid2"/>
    <dgm:cxn modelId="{40E85235-B95C-4CEE-8FBA-BCA6265C4CD6}" type="presParOf" srcId="{69F27407-1C2A-4078-8481-9129706187B3}" destId="{898E2DEB-F2D5-4EB2-99A6-12454C148B74}" srcOrd="1" destOrd="0" presId="urn:microsoft.com/office/officeart/2005/8/layout/pyramid2"/>
    <dgm:cxn modelId="{E911E9F7-689C-4A2B-8B24-C0BF0144B546}" type="presParOf" srcId="{69F27407-1C2A-4078-8481-9129706187B3}" destId="{878A6D65-F105-40E7-87D0-0A52996B8D9F}" srcOrd="2" destOrd="0" presId="urn:microsoft.com/office/officeart/2005/8/layout/pyramid2"/>
    <dgm:cxn modelId="{AE7AA894-1254-4A63-95B4-99E8E314B142}" type="presParOf" srcId="{69F27407-1C2A-4078-8481-9129706187B3}" destId="{689514C5-348F-4406-9B5F-E9B082FA1FCB}" srcOrd="3" destOrd="0" presId="urn:microsoft.com/office/officeart/2005/8/layout/pyramid2"/>
    <dgm:cxn modelId="{54612A69-D0B7-4F0E-B8E0-6D0951132D8C}" type="presParOf" srcId="{69F27407-1C2A-4078-8481-9129706187B3}" destId="{8A1302DC-93A9-4780-85D7-954CD9DED0B5}" srcOrd="4" destOrd="0" presId="urn:microsoft.com/office/officeart/2005/8/layout/pyramid2"/>
    <dgm:cxn modelId="{BB444622-AB8A-4F58-9FED-006FD878B9F1}" type="presParOf" srcId="{69F27407-1C2A-4078-8481-9129706187B3}" destId="{F58E89FB-C8B5-4DFD-8F52-253B4177C8B2}" srcOrd="5" destOrd="0" presId="urn:microsoft.com/office/officeart/2005/8/layout/pyramid2"/>
    <dgm:cxn modelId="{8C1D63D9-2874-4701-819F-12346BFB18B9}" type="presParOf" srcId="{69F27407-1C2A-4078-8481-9129706187B3}" destId="{C16FA780-0BB7-49A2-ABB2-89A872E3FE50}" srcOrd="6" destOrd="0" presId="urn:microsoft.com/office/officeart/2005/8/layout/pyramid2"/>
    <dgm:cxn modelId="{4EA4084B-C899-4799-A476-73A232FEE8D5}" type="presParOf" srcId="{69F27407-1C2A-4078-8481-9129706187B3}" destId="{3D873D3C-95D7-4ADC-8135-A772163B781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CE3D8D-40F6-4567-8313-BC47AF926648}">
      <dsp:nvSpPr>
        <dsp:cNvPr id="0" name=""/>
        <dsp:cNvSpPr/>
      </dsp:nvSpPr>
      <dsp:spPr>
        <a:xfrm>
          <a:off x="292511" y="0"/>
          <a:ext cx="1950080" cy="3921299"/>
        </a:xfrm>
        <a:prstGeom prst="triangl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0A223-D049-4BC4-9B19-5D3FB1D0542C}">
      <dsp:nvSpPr>
        <dsp:cNvPr id="0" name=""/>
        <dsp:cNvSpPr/>
      </dsp:nvSpPr>
      <dsp:spPr>
        <a:xfrm>
          <a:off x="975040" y="392512"/>
          <a:ext cx="1267552" cy="3982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HTML5</a:t>
          </a:r>
          <a:endParaRPr lang="es-ES" sz="1600" kern="1200" dirty="0"/>
        </a:p>
      </dsp:txBody>
      <dsp:txXfrm>
        <a:off x="975040" y="392512"/>
        <a:ext cx="1267552" cy="398256"/>
      </dsp:txXfrm>
    </dsp:sp>
    <dsp:sp modelId="{3D9E437E-FDE1-4995-9720-8BE8F058D84C}">
      <dsp:nvSpPr>
        <dsp:cNvPr id="0" name=""/>
        <dsp:cNvSpPr/>
      </dsp:nvSpPr>
      <dsp:spPr>
        <a:xfrm>
          <a:off x="975040" y="840551"/>
          <a:ext cx="1267552" cy="3982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51041"/>
              <a:satOff val="-732"/>
              <a:lumOff val="42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CSS</a:t>
          </a:r>
          <a:endParaRPr lang="es-ES" sz="1600" kern="1200" dirty="0"/>
        </a:p>
      </dsp:txBody>
      <dsp:txXfrm>
        <a:off x="975040" y="840551"/>
        <a:ext cx="1267552" cy="398256"/>
      </dsp:txXfrm>
    </dsp:sp>
    <dsp:sp modelId="{8CA2BD8A-F6D6-4769-B286-4D16E84CF4C6}">
      <dsp:nvSpPr>
        <dsp:cNvPr id="0" name=""/>
        <dsp:cNvSpPr/>
      </dsp:nvSpPr>
      <dsp:spPr>
        <a:xfrm>
          <a:off x="975040" y="1288590"/>
          <a:ext cx="1267552" cy="3982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PHP</a:t>
          </a:r>
          <a:endParaRPr lang="es-ES" sz="1600" kern="1200" dirty="0"/>
        </a:p>
      </dsp:txBody>
      <dsp:txXfrm>
        <a:off x="975040" y="1288590"/>
        <a:ext cx="1267552" cy="398256"/>
      </dsp:txXfrm>
    </dsp:sp>
    <dsp:sp modelId="{570630ED-348E-4822-B561-B83CE55B7FCF}">
      <dsp:nvSpPr>
        <dsp:cNvPr id="0" name=""/>
        <dsp:cNvSpPr/>
      </dsp:nvSpPr>
      <dsp:spPr>
        <a:xfrm>
          <a:off x="975040" y="1736629"/>
          <a:ext cx="1267552" cy="3982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Jquery</a:t>
          </a:r>
          <a:endParaRPr lang="es-ES" sz="1600" kern="1200" dirty="0"/>
        </a:p>
      </dsp:txBody>
      <dsp:txXfrm>
        <a:off x="975040" y="1736629"/>
        <a:ext cx="1267552" cy="398256"/>
      </dsp:txXfrm>
    </dsp:sp>
    <dsp:sp modelId="{E761283A-EC8A-4C75-852D-6FF525850166}">
      <dsp:nvSpPr>
        <dsp:cNvPr id="0" name=""/>
        <dsp:cNvSpPr/>
      </dsp:nvSpPr>
      <dsp:spPr>
        <a:xfrm>
          <a:off x="975040" y="2184669"/>
          <a:ext cx="1267552" cy="3982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JSON</a:t>
          </a:r>
          <a:endParaRPr lang="es-ES" sz="1600" kern="1200" dirty="0"/>
        </a:p>
      </dsp:txBody>
      <dsp:txXfrm>
        <a:off x="975040" y="2184669"/>
        <a:ext cx="1267552" cy="398256"/>
      </dsp:txXfrm>
    </dsp:sp>
    <dsp:sp modelId="{107EC6DF-E760-4CD3-9F07-FC814884B162}">
      <dsp:nvSpPr>
        <dsp:cNvPr id="0" name=""/>
        <dsp:cNvSpPr/>
      </dsp:nvSpPr>
      <dsp:spPr>
        <a:xfrm>
          <a:off x="975040" y="2632708"/>
          <a:ext cx="1267552" cy="3982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55205"/>
              <a:satOff val="-3660"/>
              <a:lumOff val="213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JavaScript</a:t>
          </a:r>
          <a:endParaRPr lang="es-ES" sz="1600" kern="1200" dirty="0"/>
        </a:p>
      </dsp:txBody>
      <dsp:txXfrm>
        <a:off x="975040" y="2632708"/>
        <a:ext cx="1267552" cy="398256"/>
      </dsp:txXfrm>
    </dsp:sp>
    <dsp:sp modelId="{9FFB17F5-E3DA-42ED-8473-B561E21C2FA0}">
      <dsp:nvSpPr>
        <dsp:cNvPr id="0" name=""/>
        <dsp:cNvSpPr/>
      </dsp:nvSpPr>
      <dsp:spPr>
        <a:xfrm>
          <a:off x="975040" y="3080747"/>
          <a:ext cx="1267552" cy="3982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AJAX</a:t>
          </a:r>
          <a:endParaRPr lang="es-ES" sz="1600" kern="1200" dirty="0"/>
        </a:p>
      </dsp:txBody>
      <dsp:txXfrm>
        <a:off x="975040" y="3080747"/>
        <a:ext cx="1267552" cy="3982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D9FE4F-DEAC-4CDB-9883-5B49D52D7603}">
      <dsp:nvSpPr>
        <dsp:cNvPr id="0" name=""/>
        <dsp:cNvSpPr/>
      </dsp:nvSpPr>
      <dsp:spPr>
        <a:xfrm>
          <a:off x="1092721" y="0"/>
          <a:ext cx="2232248" cy="223224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7CA91-7FBE-43B6-9BFC-7EFE2F527E47}">
      <dsp:nvSpPr>
        <dsp:cNvPr id="0" name=""/>
        <dsp:cNvSpPr/>
      </dsp:nvSpPr>
      <dsp:spPr>
        <a:xfrm>
          <a:off x="2208845" y="223442"/>
          <a:ext cx="1450961" cy="3967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err="1" smtClean="0">
              <a:latin typeface="Trebuchet MS" pitchFamily="34" charset="0"/>
            </a:rPr>
            <a:t>Aptana</a:t>
          </a:r>
          <a:endParaRPr lang="es-ES" sz="1200" kern="1200" dirty="0">
            <a:latin typeface="Trebuchet MS" pitchFamily="34" charset="0"/>
          </a:endParaRPr>
        </a:p>
      </dsp:txBody>
      <dsp:txXfrm>
        <a:off x="2208845" y="223442"/>
        <a:ext cx="1450961" cy="396747"/>
      </dsp:txXfrm>
    </dsp:sp>
    <dsp:sp modelId="{878A6D65-F105-40E7-87D0-0A52996B8D9F}">
      <dsp:nvSpPr>
        <dsp:cNvPr id="0" name=""/>
        <dsp:cNvSpPr/>
      </dsp:nvSpPr>
      <dsp:spPr>
        <a:xfrm>
          <a:off x="2208845" y="669783"/>
          <a:ext cx="1450961" cy="3967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Xampp</a:t>
          </a:r>
          <a:endParaRPr lang="es-ES" sz="1200" kern="1200" dirty="0">
            <a:latin typeface="Trebuchet MS" pitchFamily="34" charset="0"/>
          </a:endParaRPr>
        </a:p>
      </dsp:txBody>
      <dsp:txXfrm>
        <a:off x="2208845" y="669783"/>
        <a:ext cx="1450961" cy="396747"/>
      </dsp:txXfrm>
    </dsp:sp>
    <dsp:sp modelId="{8A1302DC-93A9-4780-85D7-954CD9DED0B5}">
      <dsp:nvSpPr>
        <dsp:cNvPr id="0" name=""/>
        <dsp:cNvSpPr/>
      </dsp:nvSpPr>
      <dsp:spPr>
        <a:xfrm>
          <a:off x="2208845" y="1116124"/>
          <a:ext cx="1450961" cy="3967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MySQL</a:t>
          </a:r>
          <a:endParaRPr lang="es-ES" sz="1200" kern="1200" dirty="0">
            <a:latin typeface="Trebuchet MS" pitchFamily="34" charset="0"/>
          </a:endParaRPr>
        </a:p>
      </dsp:txBody>
      <dsp:txXfrm>
        <a:off x="2208845" y="1116124"/>
        <a:ext cx="1450961" cy="396747"/>
      </dsp:txXfrm>
    </dsp:sp>
    <dsp:sp modelId="{C16FA780-0BB7-49A2-ABB2-89A872E3FE50}">
      <dsp:nvSpPr>
        <dsp:cNvPr id="0" name=""/>
        <dsp:cNvSpPr/>
      </dsp:nvSpPr>
      <dsp:spPr>
        <a:xfrm>
          <a:off x="2208845" y="1562464"/>
          <a:ext cx="1450961" cy="3967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TOMCAT</a:t>
          </a:r>
          <a:endParaRPr lang="es-ES" sz="1200" kern="1200" dirty="0">
            <a:latin typeface="Trebuchet MS" pitchFamily="34" charset="0"/>
          </a:endParaRPr>
        </a:p>
      </dsp:txBody>
      <dsp:txXfrm>
        <a:off x="2208845" y="1562464"/>
        <a:ext cx="1450961" cy="396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09E1-B9A3-4C0E-A767-4F7941EF07A4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A2A7D-0D56-45F8-BAC7-FFACC9AB5B8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93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Portada del PFC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2601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 VI, Fases en el</a:t>
            </a:r>
            <a:r>
              <a:rPr lang="es-ES_tradnl" baseline="0" dirty="0" smtClean="0"/>
              <a:t> Seguimiento de un Artefacto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1446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 VII,</a:t>
            </a:r>
            <a:r>
              <a:rPr lang="es-ES_tradnl" baseline="0" dirty="0" smtClean="0"/>
              <a:t> Generación de Informes, Configuración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10997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no Funcionales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4104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Análisis y Diseño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25819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Análisis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02411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Diseño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74609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Implementación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25819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Tecnologías</a:t>
            </a:r>
            <a:r>
              <a:rPr lang="es-ES_tradnl" baseline="0" dirty="0" smtClean="0"/>
              <a:t> Utilizadas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43167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Herramientas Utilizadas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99290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Pruebas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2581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Índice de Contenidos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4125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Pruebas unitarias,</a:t>
            </a:r>
            <a:r>
              <a:rPr lang="es-ES_tradnl" baseline="0" dirty="0" smtClean="0"/>
              <a:t> integración, funcionales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81081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Prototipo vs Aplicación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25819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Comparativa de pantallas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099240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25819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Las</a:t>
            </a:r>
            <a:r>
              <a:rPr lang="es-ES_tradnl" baseline="0" dirty="0" smtClean="0"/>
              <a:t> conclusiones propiamente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397713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Fin de presentación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26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5986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Objetivos</a:t>
            </a:r>
            <a:r>
              <a:rPr lang="es-ES_tradnl" baseline="0" dirty="0" smtClean="0"/>
              <a:t> del Proyecto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2581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Descripción de los Objetivos del Proyecto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24708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Objetivos Generales y Específicos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1417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Requisitos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2581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</a:t>
            </a:r>
            <a:r>
              <a:rPr lang="es-ES_tradnl" baseline="0" dirty="0" smtClean="0"/>
              <a:t> I, control de acceso, autorizaciones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2361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Requisitos Funcionales III, Fases en la definición de un Proyecto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40841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 V, Fases en la definición de un</a:t>
            </a:r>
            <a:r>
              <a:rPr lang="es-ES_tradnl" baseline="0" dirty="0" smtClean="0"/>
              <a:t> Artefacto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7128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41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9735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0486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1342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6564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1305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1204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0210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0062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769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641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B24D-258F-4C47-8834-C3491516B276}" type="datetimeFigureOut">
              <a:rPr lang="es-ES" smtClean="0"/>
              <a:pPr/>
              <a:t>03/06/2012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DDC6-CA72-4E25-BE24-3271C308A7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583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Diseño de la herramienta G.I.A. (Gestión Integral de Accesibilidad)</a:t>
            </a:r>
            <a:endParaRPr lang="es-ES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3848" y="4703793"/>
            <a:ext cx="5648672" cy="1724391"/>
          </a:xfrm>
        </p:spPr>
        <p:txBody>
          <a:bodyPr>
            <a:normAutofit fontScale="92500"/>
          </a:bodyPr>
          <a:lstStyle/>
          <a:p>
            <a:pPr algn="l"/>
            <a:r>
              <a:rPr lang="es-ES_tradnl" sz="2800" dirty="0" smtClean="0">
                <a:latin typeface="Trebuchet MS" pitchFamily="34" charset="0"/>
              </a:rPr>
              <a:t>Alumno: </a:t>
            </a:r>
            <a:r>
              <a:rPr lang="es-ES_tradnl" sz="2800" dirty="0" smtClean="0">
                <a:solidFill>
                  <a:schemeClr val="tx1"/>
                </a:solidFill>
                <a:latin typeface="Trebuchet MS" pitchFamily="34" charset="0"/>
              </a:rPr>
              <a:t>Javier Cañadillas Pardo</a:t>
            </a:r>
          </a:p>
          <a:p>
            <a:pPr algn="l"/>
            <a:r>
              <a:rPr lang="es-ES_tradnl" sz="2800" dirty="0" smtClean="0">
                <a:latin typeface="Trebuchet MS" pitchFamily="34" charset="0"/>
              </a:rPr>
              <a:t>Tutor: </a:t>
            </a:r>
            <a:r>
              <a:rPr lang="es-ES_tradnl" sz="2800" dirty="0" smtClean="0">
                <a:solidFill>
                  <a:schemeClr val="tx1"/>
                </a:solidFill>
                <a:latin typeface="Trebuchet MS" pitchFamily="34" charset="0"/>
              </a:rPr>
              <a:t>Juan Carlos Naranjo (ITACA)</a:t>
            </a:r>
            <a:endParaRPr lang="es-ES_tradnl" sz="2800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es-ES_tradnl" sz="2800" dirty="0" smtClean="0">
                <a:latin typeface="Trebuchet MS" pitchFamily="34" charset="0"/>
              </a:rPr>
              <a:t>Consultor: </a:t>
            </a:r>
            <a:r>
              <a:rPr lang="es-ES_tradnl" sz="2800" dirty="0" smtClean="0">
                <a:solidFill>
                  <a:schemeClr val="tx1"/>
                </a:solidFill>
                <a:latin typeface="Trebuchet MS" pitchFamily="34" charset="0"/>
              </a:rPr>
              <a:t>Fatos </a:t>
            </a:r>
            <a:r>
              <a:rPr lang="es-ES_tradnl" sz="2800" dirty="0" err="1" smtClean="0">
                <a:solidFill>
                  <a:schemeClr val="tx1"/>
                </a:solidFill>
                <a:latin typeface="Trebuchet MS" pitchFamily="34" charset="0"/>
              </a:rPr>
              <a:t>Xhafa</a:t>
            </a:r>
            <a:endParaRPr lang="es-ES" sz="28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pSp>
        <p:nvGrpSpPr>
          <p:cNvPr id="7" name="6 Grupo"/>
          <p:cNvGrpSpPr>
            <a:grpSpLocks/>
          </p:cNvGrpSpPr>
          <p:nvPr/>
        </p:nvGrpSpPr>
        <p:grpSpPr bwMode="auto">
          <a:xfrm>
            <a:off x="179512" y="4506684"/>
            <a:ext cx="2112069" cy="2088252"/>
            <a:chOff x="4136" y="15"/>
            <a:chExt cx="5762" cy="4545"/>
          </a:xfrm>
        </p:grpSpPr>
        <p:cxnSp>
          <p:nvCxnSpPr>
            <p:cNvPr id="8" name="AutoShape 25"/>
            <p:cNvCxnSpPr>
              <a:cxnSpLocks noChangeShapeType="1"/>
            </p:cNvCxnSpPr>
            <p:nvPr/>
          </p:nvCxnSpPr>
          <p:spPr bwMode="auto">
            <a:xfrm>
              <a:off x="4136" y="15"/>
              <a:ext cx="3058" cy="3855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53640926-AAD7-44D8-BBD7-CCE9431645EC}">
                <a14:shadowObscured xmlns:a14="http://schemas.microsoft.com/office/drawing/2010/main" xmlns="" val="1"/>
              </a:ext>
            </a:extLst>
          </p:spPr>
        </p:cxnSp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5782" y="444"/>
              <a:ext cx="4116" cy="411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scene3d>
              <a:camera prst="perspectiveHeroicExtremeLeftFacing"/>
              <a:lightRig rig="twoPt" dir="t"/>
            </a:scene3d>
            <a:sp3d>
              <a:bevelT w="317500" h="317500" prst="riblet"/>
              <a:bevelB w="635000" h="317500" prst="artDeco"/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:a14="http://schemas.microsoft.com/office/drawing/2010/main" xmlns="" val="1"/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</p:grpSp>
      <p:cxnSp>
        <p:nvCxnSpPr>
          <p:cNvPr id="11" name="10 Conector recto"/>
          <p:cNvCxnSpPr/>
          <p:nvPr/>
        </p:nvCxnSpPr>
        <p:spPr>
          <a:xfrm>
            <a:off x="1187624" y="3356992"/>
            <a:ext cx="7272808" cy="0"/>
          </a:xfrm>
          <a:prstGeom prst="line">
            <a:avLst/>
          </a:prstGeom>
          <a:ln w="222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527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IV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Estados de una normativa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2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3" name="2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555776" y="2060848"/>
          <a:ext cx="3600400" cy="4087111"/>
        </p:xfrm>
        <a:graphic>
          <a:graphicData uri="http://schemas.openxmlformats.org/presentationml/2006/ole">
            <p:oleObj spid="_x0000_s33794" name="Visio" r:id="rId4" imgW="3917624" imgH="4621747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9672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V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15 Grupo"/>
          <p:cNvGrpSpPr/>
          <p:nvPr/>
        </p:nvGrpSpPr>
        <p:grpSpPr>
          <a:xfrm>
            <a:off x="539552" y="1425941"/>
            <a:ext cx="7272808" cy="2075067"/>
            <a:chOff x="539552" y="1425941"/>
            <a:chExt cx="7272808" cy="1859043"/>
          </a:xfrm>
        </p:grpSpPr>
        <p:sp>
          <p:nvSpPr>
            <p:cNvPr id="6" name="5 Rectángulo"/>
            <p:cNvSpPr/>
            <p:nvPr/>
          </p:nvSpPr>
          <p:spPr>
            <a:xfrm>
              <a:off x="539552" y="1425941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Importación de ficheros desde PRESTO.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1793646" y="1925135"/>
              <a:ext cx="6018714" cy="135984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Aplicación permite importar ficheros (con un determinado formato) provenientes del aplicativo PRESTO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 para cargar la Base de datos con los costes oficiales de la realización de una modificación en un edificio o elemento urbano.</a:t>
              </a:r>
              <a:endPara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9552" y="2132856"/>
              <a:ext cx="1071762" cy="713209"/>
            </a:xfrm>
            <a:prstGeom prst="rect">
              <a:avLst/>
            </a:prstGeom>
          </p:spPr>
        </p:pic>
      </p:grpSp>
      <p:grpSp>
        <p:nvGrpSpPr>
          <p:cNvPr id="17" name="16 Grupo"/>
          <p:cNvGrpSpPr/>
          <p:nvPr/>
        </p:nvGrpSpPr>
        <p:grpSpPr>
          <a:xfrm>
            <a:off x="539552" y="3778665"/>
            <a:ext cx="7272808" cy="1954591"/>
            <a:chOff x="539552" y="3490633"/>
            <a:chExt cx="7272808" cy="1954591"/>
          </a:xfrm>
        </p:grpSpPr>
        <p:sp>
          <p:nvSpPr>
            <p:cNvPr id="12" name="11 Rectángulo"/>
            <p:cNvSpPr/>
            <p:nvPr/>
          </p:nvSpPr>
          <p:spPr>
            <a:xfrm>
              <a:off x="539552" y="3490633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Configuración de Parámetros de la Aplicación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1793646" y="3989827"/>
              <a:ext cx="6018714" cy="14553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Desde la aplicación podemos configurar diversos parámetros. 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Parámetros de Correo.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Parámetros de Usuario.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Parámetros de Aplicación.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5" name="1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9552" y="4145739"/>
              <a:ext cx="1143571" cy="1143571"/>
            </a:xfrm>
            <a:prstGeom prst="rect">
              <a:avLst/>
            </a:prstGeom>
          </p:spPr>
        </p:pic>
      </p:grpSp>
      <p:grpSp>
        <p:nvGrpSpPr>
          <p:cNvPr id="22" name="2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3" name="2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619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no Funcionales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1 Grupo"/>
          <p:cNvGrpSpPr/>
          <p:nvPr/>
        </p:nvGrpSpPr>
        <p:grpSpPr>
          <a:xfrm>
            <a:off x="548390" y="1328328"/>
            <a:ext cx="7272808" cy="1308584"/>
            <a:chOff x="548390" y="1328328"/>
            <a:chExt cx="7272808" cy="1308584"/>
          </a:xfrm>
        </p:grpSpPr>
        <p:sp>
          <p:nvSpPr>
            <p:cNvPr id="5" name="4 Rectángulo"/>
            <p:cNvSpPr/>
            <p:nvPr/>
          </p:nvSpPr>
          <p:spPr>
            <a:xfrm>
              <a:off x="548390" y="132832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Compatibilidad </a:t>
              </a:r>
              <a:r>
                <a:rPr lang="es-ES" sz="2000" dirty="0">
                  <a:solidFill>
                    <a:schemeClr val="tx1"/>
                  </a:solidFill>
                  <a:latin typeface="Trebuchet MS" pitchFamily="34" charset="0"/>
                </a:rPr>
                <a:t>con los Navegadores</a:t>
              </a: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802484" y="1827522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accesibilidad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 la aplicación no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debe de ver 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afectada por el tipo de navegador que utilicemos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27949" y="2780928"/>
            <a:ext cx="7272808" cy="2011362"/>
            <a:chOff x="527949" y="2780928"/>
            <a:chExt cx="7272808" cy="2011362"/>
          </a:xfrm>
        </p:grpSpPr>
        <p:sp>
          <p:nvSpPr>
            <p:cNvPr id="8" name="7 Rectángulo"/>
            <p:cNvSpPr/>
            <p:nvPr/>
          </p:nvSpPr>
          <p:spPr>
            <a:xfrm>
              <a:off x="527949" y="278092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Persistencia </a:t>
              </a:r>
              <a:r>
                <a:rPr lang="es-ES" sz="2000" dirty="0">
                  <a:solidFill>
                    <a:schemeClr val="tx1"/>
                  </a:solidFill>
                  <a:latin typeface="Trebuchet MS" pitchFamily="34" charset="0"/>
                </a:rPr>
                <a:t>de los Datos</a:t>
              </a: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782043" y="3280122"/>
              <a:ext cx="6018714" cy="151216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Utilizaremos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una Base de Datos que nos permita guardar la información que generaremos con nuestra aplicación y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que permita la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implementación de un modelo de datos relacional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548390" y="4974741"/>
            <a:ext cx="7272808" cy="1008112"/>
            <a:chOff x="548390" y="4974741"/>
            <a:chExt cx="7272808" cy="1008112"/>
          </a:xfrm>
        </p:grpSpPr>
        <p:sp>
          <p:nvSpPr>
            <p:cNvPr id="10" name="9 Rectángulo"/>
            <p:cNvSpPr/>
            <p:nvPr/>
          </p:nvSpPr>
          <p:spPr>
            <a:xfrm>
              <a:off x="548390" y="4974741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Tecnología no Propietaria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802484" y="5473935"/>
              <a:ext cx="6018714" cy="5089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aplicación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no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utilizará ninguna tecnología propietaria</a:t>
              </a: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0" name="19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1764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5956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Análisis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18 Grupo"/>
          <p:cNvGrpSpPr/>
          <p:nvPr/>
        </p:nvGrpSpPr>
        <p:grpSpPr>
          <a:xfrm>
            <a:off x="683568" y="1546971"/>
            <a:ext cx="6552728" cy="513877"/>
            <a:chOff x="683568" y="1546971"/>
            <a:chExt cx="6552728" cy="513877"/>
          </a:xfrm>
        </p:grpSpPr>
        <p:sp>
          <p:nvSpPr>
            <p:cNvPr id="8" name="7 Rectángulo"/>
            <p:cNvSpPr/>
            <p:nvPr/>
          </p:nvSpPr>
          <p:spPr>
            <a:xfrm>
              <a:off x="1187624" y="1546971"/>
              <a:ext cx="6048672" cy="5138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 seguido una Metodología de Análisis Orientado a Objetos</a:t>
              </a:r>
            </a:p>
          </p:txBody>
        </p:sp>
        <p:sp>
          <p:nvSpPr>
            <p:cNvPr id="10" name="9 Cheurón"/>
            <p:cNvSpPr/>
            <p:nvPr/>
          </p:nvSpPr>
          <p:spPr>
            <a:xfrm>
              <a:off x="683568" y="1636756"/>
              <a:ext cx="340616" cy="3343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672528" y="2420888"/>
            <a:ext cx="6552728" cy="576064"/>
            <a:chOff x="672528" y="2420888"/>
            <a:chExt cx="6552728" cy="576064"/>
          </a:xfrm>
        </p:grpSpPr>
        <p:sp>
          <p:nvSpPr>
            <p:cNvPr id="11" name="10 Rectángulo"/>
            <p:cNvSpPr/>
            <p:nvPr/>
          </p:nvSpPr>
          <p:spPr>
            <a:xfrm>
              <a:off x="1176584" y="2420888"/>
              <a:ext cx="6048672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El ciclo de vida que se ha seguido, es un ciclo de Prototipado.</a:t>
              </a:r>
            </a:p>
          </p:txBody>
        </p:sp>
        <p:sp>
          <p:nvSpPr>
            <p:cNvPr id="12" name="11 Cheurón"/>
            <p:cNvSpPr/>
            <p:nvPr/>
          </p:nvSpPr>
          <p:spPr>
            <a:xfrm>
              <a:off x="672528" y="2510673"/>
              <a:ext cx="340616" cy="3343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683568" y="3284984"/>
            <a:ext cx="6552728" cy="576064"/>
            <a:chOff x="683568" y="3429000"/>
            <a:chExt cx="6552728" cy="576064"/>
          </a:xfrm>
        </p:grpSpPr>
        <p:sp>
          <p:nvSpPr>
            <p:cNvPr id="13" name="12 Rectángulo"/>
            <p:cNvSpPr/>
            <p:nvPr/>
          </p:nvSpPr>
          <p:spPr>
            <a:xfrm>
              <a:off x="1187624" y="3429000"/>
              <a:ext cx="6048672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 utilizado una Herramienta de </a:t>
              </a:r>
              <a:r>
                <a:rPr lang="es-ES_tradnl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Prototipaje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 (</a:t>
              </a:r>
              <a:r>
                <a:rPr lang="es-ES_tradnl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Balsamiq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 </a:t>
              </a:r>
              <a:r>
                <a:rPr lang="es-ES_tradnl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Mockups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)</a:t>
              </a:r>
            </a:p>
          </p:txBody>
        </p:sp>
        <p:sp>
          <p:nvSpPr>
            <p:cNvPr id="14" name="13 Cheurón"/>
            <p:cNvSpPr/>
            <p:nvPr/>
          </p:nvSpPr>
          <p:spPr>
            <a:xfrm>
              <a:off x="683568" y="3518785"/>
              <a:ext cx="340616" cy="3343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3" name="2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683568" y="4149080"/>
            <a:ext cx="6552728" cy="1800200"/>
            <a:chOff x="672528" y="2420888"/>
            <a:chExt cx="6552728" cy="1800200"/>
          </a:xfrm>
        </p:grpSpPr>
        <p:sp>
          <p:nvSpPr>
            <p:cNvPr id="18" name="17 Rectángulo"/>
            <p:cNvSpPr/>
            <p:nvPr/>
          </p:nvSpPr>
          <p:spPr>
            <a:xfrm>
              <a:off x="1176584" y="2420888"/>
              <a:ext cx="6048672" cy="180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 esta metodología se ha pretendido, en la primeras partes del proyecto, tener una aplicación orientada a la funcionalidad para mostrar al cliente la evolución del aplicativo y, posteriormente, acercar este diseño a lo mostrado en el prototipo, juntando Funcionalidad + diseño requerido.</a:t>
              </a:r>
            </a:p>
          </p:txBody>
        </p:sp>
        <p:sp>
          <p:nvSpPr>
            <p:cNvPr id="26" name="25 Cheurón"/>
            <p:cNvSpPr/>
            <p:nvPr/>
          </p:nvSpPr>
          <p:spPr>
            <a:xfrm>
              <a:off x="672528" y="3238710"/>
              <a:ext cx="340616" cy="3343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1117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Diseño 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2 Grupo"/>
          <p:cNvGrpSpPr/>
          <p:nvPr/>
        </p:nvGrpSpPr>
        <p:grpSpPr>
          <a:xfrm>
            <a:off x="548390" y="1328328"/>
            <a:ext cx="7272808" cy="1308584"/>
            <a:chOff x="548390" y="1328328"/>
            <a:chExt cx="7272808" cy="1308584"/>
          </a:xfrm>
        </p:grpSpPr>
        <p:sp>
          <p:nvSpPr>
            <p:cNvPr id="7" name="6 Rectángulo"/>
            <p:cNvSpPr/>
            <p:nvPr/>
          </p:nvSpPr>
          <p:spPr>
            <a:xfrm>
              <a:off x="548390" y="132832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Estilo Arquitectónico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802484" y="1827522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 optado por un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estilo arquitectónico heterogéneo, modelo cliente/servidor,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en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tres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capas compaginado con un modelo vista-controlador (MVC)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0" name="19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4051300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n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708920"/>
            <a:ext cx="3816424" cy="371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39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Diseño 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22 Grupo"/>
          <p:cNvGrpSpPr/>
          <p:nvPr/>
        </p:nvGrpSpPr>
        <p:grpSpPr>
          <a:xfrm>
            <a:off x="548390" y="1340768"/>
            <a:ext cx="7279266" cy="2736304"/>
            <a:chOff x="548390" y="2996952"/>
            <a:chExt cx="7279266" cy="2927364"/>
          </a:xfrm>
        </p:grpSpPr>
        <p:sp>
          <p:nvSpPr>
            <p:cNvPr id="24" name="23 Rectángulo"/>
            <p:cNvSpPr/>
            <p:nvPr/>
          </p:nvSpPr>
          <p:spPr>
            <a:xfrm>
              <a:off x="548390" y="2996952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Arquitectura de tres capas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802484" y="3496146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Capa de cliente,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encargará de interactuar con los usuarios del sistema</a:t>
              </a: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1802484" y="4305536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Capa Intermedia (Lógica de negocio),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encargada de implementar las funcionalidades de la aplicación</a:t>
              </a: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1808942" y="5114926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Capa de Servidor, encargada de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interactuar con las fuentes de datos que almacenan la información persistente.</a:t>
              </a: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9" name="2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21088"/>
            <a:ext cx="519906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4748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Implementación 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Tecnologías Utilizadas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3793756"/>
              </p:ext>
            </p:extLst>
          </p:nvPr>
        </p:nvGraphicFramePr>
        <p:xfrm>
          <a:off x="2339752" y="2204864"/>
          <a:ext cx="2242592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188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2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Implementación 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Herramientas Utilizadas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xmlns="" val="3171597557"/>
              </p:ext>
            </p:extLst>
          </p:nvPr>
        </p:nvGraphicFramePr>
        <p:xfrm>
          <a:off x="1331640" y="2708920"/>
          <a:ext cx="475252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13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5" name="14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500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174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3759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Pruebas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21 Grupo"/>
          <p:cNvGrpSpPr/>
          <p:nvPr/>
        </p:nvGrpSpPr>
        <p:grpSpPr>
          <a:xfrm>
            <a:off x="548390" y="1328328"/>
            <a:ext cx="7272808" cy="965846"/>
            <a:chOff x="548390" y="1328328"/>
            <a:chExt cx="7272808" cy="965846"/>
          </a:xfrm>
        </p:grpSpPr>
        <p:sp>
          <p:nvSpPr>
            <p:cNvPr id="7" name="6 Rectángulo"/>
            <p:cNvSpPr/>
            <p:nvPr/>
          </p:nvSpPr>
          <p:spPr>
            <a:xfrm>
              <a:off x="548390" y="1328328"/>
              <a:ext cx="7272808" cy="372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Pruebas Unitarias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802484" y="1700808"/>
              <a:ext cx="6018714" cy="59336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han realizado pruebas individuales de cada funcionalidad implementada.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539552" y="2636912"/>
            <a:ext cx="7272808" cy="1728192"/>
            <a:chOff x="539552" y="2636912"/>
            <a:chExt cx="7272808" cy="1728192"/>
          </a:xfrm>
        </p:grpSpPr>
        <p:sp>
          <p:nvSpPr>
            <p:cNvPr id="9" name="8 Rectángulo"/>
            <p:cNvSpPr/>
            <p:nvPr/>
          </p:nvSpPr>
          <p:spPr>
            <a:xfrm>
              <a:off x="539552" y="2636912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Pruebas de Integración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793646" y="3136106"/>
              <a:ext cx="6018714" cy="122899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han realizado pruebas de interacción entre los módulos implementados, además se han realizado </a:t>
              </a:r>
              <a:r>
                <a:rPr lang="es-ES_tradnl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tests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 de integración tras la reunión con el cliente para acercar el prototipo lo más posible al producto final.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539552" y="4737742"/>
            <a:ext cx="7272808" cy="1217296"/>
            <a:chOff x="548390" y="4004075"/>
            <a:chExt cx="7272808" cy="1217296"/>
          </a:xfrm>
        </p:grpSpPr>
        <p:sp>
          <p:nvSpPr>
            <p:cNvPr id="11" name="10 Rectángulo"/>
            <p:cNvSpPr/>
            <p:nvPr/>
          </p:nvSpPr>
          <p:spPr>
            <a:xfrm>
              <a:off x="548390" y="4004075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Pruebas Funcionales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802484" y="4503269"/>
              <a:ext cx="6018714" cy="71810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han ido verificando que las funcionalidades que se ofrecen son las definidas.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4" name="23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8921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0621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Prototipo vs Aplicación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4077072"/>
            <a:ext cx="113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Prototipo</a:t>
            </a:r>
            <a:endParaRPr lang="es-E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628799" y="2483604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Aplicación</a:t>
            </a:r>
            <a:endParaRPr lang="es-E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pic>
        <p:nvPicPr>
          <p:cNvPr id="1026" name="Picture 2" descr="inic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815" y="1268760"/>
            <a:ext cx="3719114" cy="280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924944"/>
            <a:ext cx="4248472" cy="321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1853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9539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lnSpcReduction="10000"/>
          </a:bodyPr>
          <a:lstStyle/>
          <a:p>
            <a:pPr algn="just">
              <a:buBlip>
                <a:blip r:embed="rId3"/>
              </a:buBlip>
            </a:pPr>
            <a:r>
              <a:rPr lang="es-ES_tradnl" sz="2400" dirty="0" smtClean="0">
                <a:latin typeface="Trebuchet MS" pitchFamily="34" charset="0"/>
              </a:rPr>
              <a:t>La realización de este Proyecto me ha permitido profundizar en el estudio de diversas tecnologías web.</a:t>
            </a:r>
          </a:p>
          <a:p>
            <a:pPr algn="just">
              <a:buBlip>
                <a:blip r:embed="rId3"/>
              </a:buBlip>
            </a:pPr>
            <a:r>
              <a:rPr lang="es-ES_tradnl" sz="2400" dirty="0" smtClean="0">
                <a:latin typeface="Trebuchet MS" pitchFamily="34" charset="0"/>
              </a:rPr>
              <a:t>También me ha permitido ver como el uso de nuevas tecnologías (JSON, </a:t>
            </a:r>
            <a:r>
              <a:rPr lang="es-ES_tradnl" sz="2400" dirty="0" err="1" smtClean="0">
                <a:latin typeface="Trebuchet MS" pitchFamily="34" charset="0"/>
              </a:rPr>
              <a:t>Ajax</a:t>
            </a:r>
            <a:r>
              <a:rPr lang="es-ES_tradnl" sz="2400" dirty="0" smtClean="0">
                <a:latin typeface="Trebuchet MS" pitchFamily="34" charset="0"/>
              </a:rPr>
              <a:t>, </a:t>
            </a:r>
            <a:r>
              <a:rPr lang="es-ES_tradnl" sz="2400" dirty="0" err="1" smtClean="0">
                <a:latin typeface="Trebuchet MS" pitchFamily="34" charset="0"/>
              </a:rPr>
              <a:t>JQuery</a:t>
            </a:r>
            <a:r>
              <a:rPr lang="es-ES_tradnl" sz="2400" dirty="0" smtClean="0">
                <a:latin typeface="Trebuchet MS" pitchFamily="34" charset="0"/>
              </a:rPr>
              <a:t>) tiene un coste alto, debido a su aprendizaje.</a:t>
            </a:r>
          </a:p>
          <a:p>
            <a:pPr algn="just">
              <a:buBlip>
                <a:blip r:embed="rId3"/>
              </a:buBlip>
            </a:pPr>
            <a:r>
              <a:rPr lang="es-ES_tradnl" sz="2400" dirty="0" smtClean="0">
                <a:latin typeface="Trebuchet MS" pitchFamily="34" charset="0"/>
              </a:rPr>
              <a:t>La importancia de determinar correctamente los factores de riesgos que puedan hacer peligrar un proyecto.</a:t>
            </a:r>
          </a:p>
          <a:p>
            <a:pPr algn="just">
              <a:buBlip>
                <a:blip r:embed="rId3"/>
              </a:buBlip>
            </a:pPr>
            <a:r>
              <a:rPr lang="es-ES_tradnl" sz="2400" smtClean="0">
                <a:latin typeface="Trebuchet MS" pitchFamily="34" charset="0"/>
              </a:rPr>
              <a:t>Intentar </a:t>
            </a:r>
            <a:r>
              <a:rPr lang="es-ES_tradnl" sz="2400" dirty="0" smtClean="0">
                <a:latin typeface="Trebuchet MS" pitchFamily="34" charset="0"/>
              </a:rPr>
              <a:t>con este </a:t>
            </a:r>
            <a:r>
              <a:rPr lang="es-ES_tradnl" sz="2400" dirty="0" smtClean="0">
                <a:latin typeface="Trebuchet MS" pitchFamily="34" charset="0"/>
              </a:rPr>
              <a:t>PFC hacer un mundo más accesible intentando salvar las barreras arquitectónicas </a:t>
            </a:r>
            <a:r>
              <a:rPr lang="es-ES_tradnl" sz="2400" dirty="0" smtClean="0">
                <a:latin typeface="Trebuchet MS" pitchFamily="34" charset="0"/>
              </a:rPr>
              <a:t>existentes gracias a la </a:t>
            </a:r>
            <a:r>
              <a:rPr lang="es-ES_tradnl" sz="2400" smtClean="0">
                <a:latin typeface="Trebuchet MS" pitchFamily="34" charset="0"/>
              </a:rPr>
              <a:t>herramienta GIA</a:t>
            </a:r>
            <a:r>
              <a:rPr lang="es-ES_tradnl" sz="2400" smtClean="0">
                <a:latin typeface="Trebuchet MS" pitchFamily="34" charset="0"/>
              </a:rPr>
              <a:t>. </a:t>
            </a:r>
            <a:endParaRPr lang="es-ES" sz="2400" dirty="0">
              <a:latin typeface="Trebuchet MS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Conclusiones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717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pPr algn="l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Fin de Presentación</a:t>
            </a:r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611560" y="3068960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1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2275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Objetivos del Proyecto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sz="2400" dirty="0">
                <a:latin typeface="Trebuchet MS" pitchFamily="34" charset="0"/>
              </a:rPr>
              <a:t>D</a:t>
            </a:r>
            <a:r>
              <a:rPr lang="es-ES_tradnl" sz="2400" dirty="0" smtClean="0">
                <a:latin typeface="Trebuchet MS" pitchFamily="34" charset="0"/>
              </a:rPr>
              <a:t>esarrollo </a:t>
            </a:r>
            <a:r>
              <a:rPr lang="es-ES_tradnl" sz="2400" dirty="0">
                <a:latin typeface="Trebuchet MS" pitchFamily="34" charset="0"/>
              </a:rPr>
              <a:t>de una aplicación web que </a:t>
            </a:r>
            <a:r>
              <a:rPr lang="es-ES_tradnl" sz="2400" dirty="0" smtClean="0">
                <a:latin typeface="Trebuchet MS" pitchFamily="34" charset="0"/>
              </a:rPr>
              <a:t>permite a organismos de gestión de accesibilidad realizar un Plan Integral de Accesibilidad (PIA) de forma ágil e intuitiva. 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>
                <a:latin typeface="Trebuchet MS" pitchFamily="34" charset="0"/>
              </a:rPr>
              <a:t>Dicha aplicación </a:t>
            </a:r>
            <a:r>
              <a:rPr lang="es-ES" sz="2400" dirty="0" smtClean="0">
                <a:latin typeface="Trebuchet MS" pitchFamily="34" charset="0"/>
              </a:rPr>
              <a:t>permitirá la gestión de normativas, con las cuales se podrán evaluar un PIA y realizar informes de accesibilidad.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>
                <a:latin typeface="Trebuchet MS" pitchFamily="34" charset="0"/>
              </a:rPr>
              <a:t>Además la aplicación nos permitirá </a:t>
            </a:r>
            <a:r>
              <a:rPr lang="es-ES" sz="2400" dirty="0" smtClean="0">
                <a:latin typeface="Trebuchet MS" pitchFamily="34" charset="0"/>
              </a:rPr>
              <a:t>gestionar  las acciones que se ejecutarán al no cumplirse una normativa y los precios </a:t>
            </a:r>
            <a:r>
              <a:rPr lang="es-ES" sz="2400" smtClean="0">
                <a:latin typeface="Trebuchet MS" pitchFamily="34" charset="0"/>
              </a:rPr>
              <a:t>(costes) </a:t>
            </a:r>
            <a:r>
              <a:rPr lang="es-ES" sz="2400" dirty="0" smtClean="0">
                <a:latin typeface="Trebuchet MS" pitchFamily="34" charset="0"/>
              </a:rPr>
              <a:t>asociados a dichas acciones. </a:t>
            </a:r>
            <a:endParaRPr lang="es-ES" sz="2400" dirty="0">
              <a:latin typeface="Trebuchet MS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45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Objetivos del Proyecto</a:t>
            </a:r>
            <a:endParaRPr lang="es-E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1 Grupo"/>
          <p:cNvGrpSpPr/>
          <p:nvPr/>
        </p:nvGrpSpPr>
        <p:grpSpPr>
          <a:xfrm>
            <a:off x="509594" y="2204864"/>
            <a:ext cx="7272808" cy="1651322"/>
            <a:chOff x="539552" y="1417638"/>
            <a:chExt cx="7272808" cy="16513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7 Rectángulo"/>
            <p:cNvSpPr/>
            <p:nvPr/>
          </p:nvSpPr>
          <p:spPr>
            <a:xfrm>
              <a:off x="539552" y="141763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Objetivos Generales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827584" y="1916832"/>
              <a:ext cx="6984776" cy="11521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Desarrollo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 una aplicación web para trabajo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colaborativo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Uso de tecnologías de desarrollo web estándar, no propietarias y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portables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39552" y="4149080"/>
            <a:ext cx="7272808" cy="2160240"/>
            <a:chOff x="539552" y="3501008"/>
            <a:chExt cx="7272808" cy="216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9 Rectángulo"/>
            <p:cNvSpPr/>
            <p:nvPr/>
          </p:nvSpPr>
          <p:spPr>
            <a:xfrm>
              <a:off x="539552" y="350100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Objetivos Específicos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827584" y="4009898"/>
              <a:ext cx="6984776" cy="16513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Control de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normativas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Control de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acciones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Control de precios (costes) asociados a acciones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Importación de precios desde el aplicativo PRESTO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539552" y="1417638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En Concreto podemos hablar de unos: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0" name="19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916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12" name="11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3" name="12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6469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2 Grupo"/>
          <p:cNvGrpSpPr/>
          <p:nvPr/>
        </p:nvGrpSpPr>
        <p:grpSpPr>
          <a:xfrm>
            <a:off x="548390" y="1328328"/>
            <a:ext cx="7272808" cy="1800200"/>
            <a:chOff x="509594" y="1628800"/>
            <a:chExt cx="7272808" cy="1800200"/>
          </a:xfrm>
        </p:grpSpPr>
        <p:sp>
          <p:nvSpPr>
            <p:cNvPr id="5" name="4 Rectángulo"/>
            <p:cNvSpPr/>
            <p:nvPr/>
          </p:nvSpPr>
          <p:spPr>
            <a:xfrm>
              <a:off x="509594" y="1628800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Control de Acceso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763688" y="2127994"/>
              <a:ext cx="6018714" cy="130100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Para acceder a la aplicación, el usuario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deberá de identificar mediante un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identificador (email) y contraseña. En el proceso de alta todos los datos son introducidos por el usuario.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  <a:p>
              <a:pPr algn="just"/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3568" y="2228428"/>
              <a:ext cx="1038225" cy="1100137"/>
            </a:xfrm>
            <a:prstGeom prst="rect">
              <a:avLst/>
            </a:prstGeom>
          </p:spPr>
        </p:pic>
      </p:grpSp>
      <p:grpSp>
        <p:nvGrpSpPr>
          <p:cNvPr id="16" name="15 Grupo"/>
          <p:cNvGrpSpPr/>
          <p:nvPr/>
        </p:nvGrpSpPr>
        <p:grpSpPr>
          <a:xfrm>
            <a:off x="548390" y="3284984"/>
            <a:ext cx="7272808" cy="2160240"/>
            <a:chOff x="548390" y="3284984"/>
            <a:chExt cx="7272808" cy="2160240"/>
          </a:xfrm>
        </p:grpSpPr>
        <p:sp>
          <p:nvSpPr>
            <p:cNvPr id="11" name="10 Rectángulo"/>
            <p:cNvSpPr/>
            <p:nvPr/>
          </p:nvSpPr>
          <p:spPr>
            <a:xfrm>
              <a:off x="548390" y="3284984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>
                  <a:solidFill>
                    <a:schemeClr val="tx1"/>
                  </a:solidFill>
                  <a:latin typeface="Trebuchet MS" pitchFamily="34" charset="0"/>
                </a:rPr>
                <a:t>Autorizaciones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802484" y="3784178"/>
              <a:ext cx="6018714" cy="16610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aplicación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contempla un único nivel de autorización y acceso:</a:t>
              </a:r>
            </a:p>
            <a:p>
              <a:pPr algn="just"/>
              <a:endPara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Usuario Técnico de accesibilidad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1453" y="4149080"/>
              <a:ext cx="1145617" cy="1145617"/>
            </a:xfrm>
            <a:prstGeom prst="rect">
              <a:avLst/>
            </a:prstGeom>
          </p:spPr>
        </p:pic>
      </p:grpSp>
      <p:grpSp>
        <p:nvGrpSpPr>
          <p:cNvPr id="21" name="20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2" name="21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871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417638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Flujo lógico de información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8" name="7 Proceso"/>
          <p:cNvSpPr/>
          <p:nvPr/>
        </p:nvSpPr>
        <p:spPr>
          <a:xfrm>
            <a:off x="1606225" y="2983474"/>
            <a:ext cx="1346448" cy="7566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Proceso de alta</a:t>
            </a:r>
            <a:endParaRPr lang="es-ES" dirty="0"/>
          </a:p>
        </p:txBody>
      </p:sp>
      <p:sp>
        <p:nvSpPr>
          <p:cNvPr id="10" name="9 Proceso"/>
          <p:cNvSpPr/>
          <p:nvPr/>
        </p:nvSpPr>
        <p:spPr>
          <a:xfrm>
            <a:off x="3118393" y="3390098"/>
            <a:ext cx="1177280" cy="75666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Definición Precios</a:t>
            </a:r>
            <a:endParaRPr lang="es-ES" dirty="0"/>
          </a:p>
        </p:txBody>
      </p:sp>
      <p:sp>
        <p:nvSpPr>
          <p:cNvPr id="11" name="10 Proceso"/>
          <p:cNvSpPr/>
          <p:nvPr/>
        </p:nvSpPr>
        <p:spPr>
          <a:xfrm>
            <a:off x="4490771" y="3932837"/>
            <a:ext cx="1346448" cy="7335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Definición Acciones</a:t>
            </a:r>
            <a:endParaRPr lang="es-ES" dirty="0"/>
          </a:p>
        </p:txBody>
      </p:sp>
      <p:sp>
        <p:nvSpPr>
          <p:cNvPr id="12" name="11 Proceso"/>
          <p:cNvSpPr/>
          <p:nvPr/>
        </p:nvSpPr>
        <p:spPr>
          <a:xfrm>
            <a:off x="6013523" y="4351594"/>
            <a:ext cx="1366789" cy="73359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Definición Normativas</a:t>
            </a:r>
            <a:endParaRPr lang="es-ES" dirty="0"/>
          </a:p>
        </p:txBody>
      </p:sp>
      <p:sp>
        <p:nvSpPr>
          <p:cNvPr id="15" name="14 Flecha doblada hacia arriba"/>
          <p:cNvSpPr/>
          <p:nvPr/>
        </p:nvSpPr>
        <p:spPr>
          <a:xfrm rot="5400000">
            <a:off x="2695603" y="3736855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Flecha doblada hacia arriba"/>
          <p:cNvSpPr/>
          <p:nvPr/>
        </p:nvSpPr>
        <p:spPr>
          <a:xfrm rot="5400000">
            <a:off x="4070600" y="4124249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Flecha doblada hacia arriba"/>
          <p:cNvSpPr/>
          <p:nvPr/>
        </p:nvSpPr>
        <p:spPr>
          <a:xfrm rot="5400000">
            <a:off x="5589178" y="4643915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0" name="19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5" name="24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8514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Definición de un Normativa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8" name="7 Proceso"/>
          <p:cNvSpPr/>
          <p:nvPr/>
        </p:nvSpPr>
        <p:spPr>
          <a:xfrm>
            <a:off x="1688308" y="2612610"/>
            <a:ext cx="1346448" cy="7566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Información Básica </a:t>
            </a:r>
            <a:endParaRPr lang="es-ES" dirty="0"/>
          </a:p>
        </p:txBody>
      </p:sp>
      <p:sp>
        <p:nvSpPr>
          <p:cNvPr id="10" name="9 Proceso"/>
          <p:cNvSpPr/>
          <p:nvPr/>
        </p:nvSpPr>
        <p:spPr>
          <a:xfrm>
            <a:off x="3833350" y="4397975"/>
            <a:ext cx="1346448" cy="8010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Asignación</a:t>
            </a:r>
          </a:p>
          <a:p>
            <a:pPr algn="ctr"/>
            <a:r>
              <a:rPr lang="es-ES_tradnl" dirty="0" err="1" smtClean="0"/>
              <a:t>Subbloques</a:t>
            </a:r>
            <a:endParaRPr lang="es-ES" dirty="0"/>
          </a:p>
        </p:txBody>
      </p:sp>
      <p:sp>
        <p:nvSpPr>
          <p:cNvPr id="12" name="11 Proceso"/>
          <p:cNvSpPr/>
          <p:nvPr/>
        </p:nvSpPr>
        <p:spPr>
          <a:xfrm>
            <a:off x="5306599" y="5046965"/>
            <a:ext cx="1713673" cy="758299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Asignación</a:t>
            </a:r>
          </a:p>
          <a:p>
            <a:pPr algn="ctr"/>
            <a:r>
              <a:rPr lang="es-ES_tradnl" dirty="0" smtClean="0"/>
              <a:t>Preguntas</a:t>
            </a:r>
          </a:p>
        </p:txBody>
      </p:sp>
      <p:sp>
        <p:nvSpPr>
          <p:cNvPr id="13" name="12 Flecha doblada hacia arriba"/>
          <p:cNvSpPr/>
          <p:nvPr/>
        </p:nvSpPr>
        <p:spPr>
          <a:xfrm rot="5400000">
            <a:off x="2166563" y="3357389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Flecha doblada hacia arriba"/>
          <p:cNvSpPr/>
          <p:nvPr/>
        </p:nvSpPr>
        <p:spPr>
          <a:xfrm rot="5400000">
            <a:off x="3420900" y="4234580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Flecha doblada hacia arriba"/>
          <p:cNvSpPr/>
          <p:nvPr/>
        </p:nvSpPr>
        <p:spPr>
          <a:xfrm rot="5400000">
            <a:off x="4894149" y="5179656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Proceso"/>
          <p:cNvSpPr/>
          <p:nvPr/>
        </p:nvSpPr>
        <p:spPr>
          <a:xfrm>
            <a:off x="2590667" y="3501646"/>
            <a:ext cx="1364656" cy="75666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Asignación </a:t>
            </a:r>
            <a:r>
              <a:rPr lang="es-ES_tradnl" dirty="0" smtClean="0"/>
              <a:t>Bloque</a:t>
            </a:r>
            <a:endParaRPr lang="es-ES" dirty="0"/>
          </a:p>
        </p:txBody>
      </p:sp>
      <p:grpSp>
        <p:nvGrpSpPr>
          <p:cNvPr id="30" name="29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31" name="30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31 CuadroTexto"/>
            <p:cNvSpPr txBox="1"/>
            <p:nvPr/>
          </p:nvSpPr>
          <p:spPr>
            <a:xfrm>
              <a:off x="6012160" y="6525955"/>
              <a:ext cx="17756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Javier Cañadillas Pardo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516585" y="6513912"/>
              <a:ext cx="277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Diseño de la herramienta G.I.A.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3104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1262</Words>
  <Application>Microsoft Office PowerPoint</Application>
  <PresentationFormat>Presentación en pantalla (4:3)</PresentationFormat>
  <Paragraphs>260</Paragraphs>
  <Slides>26</Slides>
  <Notes>25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Tema de Office</vt:lpstr>
      <vt:lpstr>Visio</vt:lpstr>
      <vt:lpstr>Diseño de la herramienta G.I.A. (Gestión Integral de Accesibilidad)</vt:lpstr>
      <vt:lpstr>Índice de Contenidos</vt:lpstr>
      <vt:lpstr>Índice de Contenidos</vt:lpstr>
      <vt:lpstr>Objetivos del Proyecto</vt:lpstr>
      <vt:lpstr>Diapositiva 5</vt:lpstr>
      <vt:lpstr>Índice de Contenidos</vt:lpstr>
      <vt:lpstr>Diapositiva 7</vt:lpstr>
      <vt:lpstr>Diapositiva 8</vt:lpstr>
      <vt:lpstr>Diapositiva 9</vt:lpstr>
      <vt:lpstr>Diapositiva 10</vt:lpstr>
      <vt:lpstr>Diapositiva 11</vt:lpstr>
      <vt:lpstr>Diapositiva 12</vt:lpstr>
      <vt:lpstr>Índice de Contenidos</vt:lpstr>
      <vt:lpstr>Diapositiva 14</vt:lpstr>
      <vt:lpstr>Diapositiva 15</vt:lpstr>
      <vt:lpstr>Diapositiva 16</vt:lpstr>
      <vt:lpstr>Índice de Contenidos</vt:lpstr>
      <vt:lpstr>Implementación I</vt:lpstr>
      <vt:lpstr>Diapositiva 19</vt:lpstr>
      <vt:lpstr>Índice de Contenidos</vt:lpstr>
      <vt:lpstr>Diapositiva 21</vt:lpstr>
      <vt:lpstr>Índice de Contenidos</vt:lpstr>
      <vt:lpstr>Prototipo vs Aplicación</vt:lpstr>
      <vt:lpstr>Índice de Contenidos</vt:lpstr>
      <vt:lpstr>Conclusiones</vt:lpstr>
      <vt:lpstr>Fin de Presentación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la herramienta G.I.A.</dc:title>
  <cp:lastModifiedBy>Gregorio LLeó</cp:lastModifiedBy>
  <cp:revision>141</cp:revision>
  <dcterms:created xsi:type="dcterms:W3CDTF">2012-01-03T16:16:39Z</dcterms:created>
  <dcterms:modified xsi:type="dcterms:W3CDTF">2012-06-03T17:10:35Z</dcterms:modified>
</cp:coreProperties>
</file>