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82" r:id="rId11"/>
    <p:sldId id="264" r:id="rId12"/>
    <p:sldId id="267" r:id="rId13"/>
    <p:sldId id="266" r:id="rId14"/>
    <p:sldId id="268" r:id="rId15"/>
    <p:sldId id="283" r:id="rId16"/>
    <p:sldId id="269" r:id="rId17"/>
    <p:sldId id="270" r:id="rId18"/>
    <p:sldId id="271" r:id="rId19"/>
    <p:sldId id="274" r:id="rId20"/>
    <p:sldId id="275" r:id="rId21"/>
    <p:sldId id="287" r:id="rId22"/>
    <p:sldId id="284" r:id="rId23"/>
    <p:sldId id="277" r:id="rId24"/>
    <p:sldId id="278" r:id="rId25"/>
    <p:sldId id="285" r:id="rId26"/>
    <p:sldId id="290" r:id="rId27"/>
    <p:sldId id="294" r:id="rId28"/>
    <p:sldId id="273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P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49CB5-B599-488A-9F5F-2266B506F660}" v="1861" dt="2022-01-07T11:17:27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5E29C-7BB4-45B4-A3F7-9E473492DD88}" type="doc">
      <dgm:prSet loTypeId="urn:microsoft.com/office/officeart/2005/8/layout/lProcess3" loCatId="process" qsTypeId="urn:microsoft.com/office/officeart/2005/8/quickstyle/simple4" qsCatId="simple" csTypeId="urn:microsoft.com/office/officeart/2005/8/colors/colorful2" csCatId="colorful" phldr="1"/>
      <dgm:spPr/>
    </dgm:pt>
    <dgm:pt modelId="{673DCBCB-434B-4D10-8567-9EA7FE797A18}">
      <dgm:prSet phldrT="[Texto]"/>
      <dgm:spPr/>
      <dgm:t>
        <a:bodyPr/>
        <a:lstStyle/>
        <a:p>
          <a:r>
            <a:rPr lang="es-ES" dirty="0"/>
            <a:t>Definición y estrategia</a:t>
          </a:r>
        </a:p>
      </dgm:t>
    </dgm:pt>
    <dgm:pt modelId="{049F9331-64BE-4D6F-9F1B-8E63243F221C}" type="parTrans" cxnId="{78B6627E-2D8A-41FF-9FF3-A185651A033C}">
      <dgm:prSet/>
      <dgm:spPr/>
      <dgm:t>
        <a:bodyPr/>
        <a:lstStyle/>
        <a:p>
          <a:endParaRPr lang="es-ES"/>
        </a:p>
      </dgm:t>
    </dgm:pt>
    <dgm:pt modelId="{D8B6D4EF-CBA7-4B11-A068-BF1F75D4EFD5}" type="sibTrans" cxnId="{78B6627E-2D8A-41FF-9FF3-A185651A033C}">
      <dgm:prSet/>
      <dgm:spPr/>
      <dgm:t>
        <a:bodyPr/>
        <a:lstStyle/>
        <a:p>
          <a:endParaRPr lang="es-ES"/>
        </a:p>
      </dgm:t>
    </dgm:pt>
    <dgm:pt modelId="{4118183F-B801-4AD2-A8F1-35F5A1E11205}">
      <dgm:prSet phldrT="[Texto]"/>
      <dgm:spPr/>
      <dgm:t>
        <a:bodyPr/>
        <a:lstStyle/>
        <a:p>
          <a:r>
            <a:rPr lang="es-ES" dirty="0"/>
            <a:t>Gestión</a:t>
          </a:r>
        </a:p>
      </dgm:t>
    </dgm:pt>
    <dgm:pt modelId="{91D69B57-8BCD-47CD-8591-6563858F27E9}" type="parTrans" cxnId="{CD32E577-85E3-432A-87BB-2DB5907DE195}">
      <dgm:prSet/>
      <dgm:spPr/>
      <dgm:t>
        <a:bodyPr/>
        <a:lstStyle/>
        <a:p>
          <a:endParaRPr lang="es-ES"/>
        </a:p>
      </dgm:t>
    </dgm:pt>
    <dgm:pt modelId="{A51261AA-F00E-4170-B354-4E5B9EC804C3}" type="sibTrans" cxnId="{CD32E577-85E3-432A-87BB-2DB5907DE195}">
      <dgm:prSet/>
      <dgm:spPr/>
      <dgm:t>
        <a:bodyPr/>
        <a:lstStyle/>
        <a:p>
          <a:endParaRPr lang="es-ES"/>
        </a:p>
      </dgm:t>
    </dgm:pt>
    <dgm:pt modelId="{8AA073F7-1880-4B54-AF48-D3B5AEFC83BD}">
      <dgm:prSet phldrT="[Texto]"/>
      <dgm:spPr/>
      <dgm:t>
        <a:bodyPr/>
        <a:lstStyle/>
        <a:p>
          <a:r>
            <a:rPr lang="es-ES" dirty="0"/>
            <a:t>Coordinación</a:t>
          </a:r>
        </a:p>
      </dgm:t>
    </dgm:pt>
    <dgm:pt modelId="{8A65C887-5487-40CF-94BE-483B8C471871}" type="parTrans" cxnId="{47CCE279-7591-4E37-9838-A6C56EC2B5F5}">
      <dgm:prSet/>
      <dgm:spPr/>
      <dgm:t>
        <a:bodyPr/>
        <a:lstStyle/>
        <a:p>
          <a:endParaRPr lang="es-ES"/>
        </a:p>
      </dgm:t>
    </dgm:pt>
    <dgm:pt modelId="{C5C3B7F6-AFF3-421F-B8A7-FAB84FF5BDB4}" type="sibTrans" cxnId="{47CCE279-7591-4E37-9838-A6C56EC2B5F5}">
      <dgm:prSet/>
      <dgm:spPr/>
      <dgm:t>
        <a:bodyPr/>
        <a:lstStyle/>
        <a:p>
          <a:endParaRPr lang="es-ES"/>
        </a:p>
      </dgm:t>
    </dgm:pt>
    <dgm:pt modelId="{4CBAA752-6EFB-4DFD-8AF0-D5CF961062ED}">
      <dgm:prSet phldrT="[Texto]"/>
      <dgm:spPr/>
      <dgm:t>
        <a:bodyPr/>
        <a:lstStyle/>
        <a:p>
          <a:r>
            <a:rPr lang="es-ES" dirty="0"/>
            <a:t>Planificación</a:t>
          </a:r>
        </a:p>
      </dgm:t>
    </dgm:pt>
    <dgm:pt modelId="{5E6F8DC0-908B-460D-A767-DE52E01511DA}" type="parTrans" cxnId="{DCC420D3-0C44-4F8A-A772-5A5DDBFDC6AC}">
      <dgm:prSet/>
      <dgm:spPr/>
      <dgm:t>
        <a:bodyPr/>
        <a:lstStyle/>
        <a:p>
          <a:endParaRPr lang="es-ES"/>
        </a:p>
      </dgm:t>
    </dgm:pt>
    <dgm:pt modelId="{8BEDE076-346B-4877-B4B1-A0205B33745A}" type="sibTrans" cxnId="{DCC420D3-0C44-4F8A-A772-5A5DDBFDC6AC}">
      <dgm:prSet/>
      <dgm:spPr/>
      <dgm:t>
        <a:bodyPr/>
        <a:lstStyle/>
        <a:p>
          <a:endParaRPr lang="es-ES"/>
        </a:p>
      </dgm:t>
    </dgm:pt>
    <dgm:pt modelId="{2A97D048-0D26-4430-9AAE-DE3EAF786331}">
      <dgm:prSet phldrT="[Texto]"/>
      <dgm:spPr/>
      <dgm:t>
        <a:bodyPr/>
        <a:lstStyle/>
        <a:p>
          <a:r>
            <a:rPr lang="es-ES" dirty="0"/>
            <a:t>Preparación</a:t>
          </a:r>
        </a:p>
      </dgm:t>
    </dgm:pt>
    <dgm:pt modelId="{678FD2B8-9D99-4936-B432-938E3BFCE209}" type="parTrans" cxnId="{B859E5F1-BFF3-46EC-8E3C-18FDB0EC8D42}">
      <dgm:prSet/>
      <dgm:spPr/>
      <dgm:t>
        <a:bodyPr/>
        <a:lstStyle/>
        <a:p>
          <a:endParaRPr lang="es-ES"/>
        </a:p>
      </dgm:t>
    </dgm:pt>
    <dgm:pt modelId="{AC835114-6406-4012-83F0-0E210658EFC8}" type="sibTrans" cxnId="{B859E5F1-BFF3-46EC-8E3C-18FDB0EC8D42}">
      <dgm:prSet/>
      <dgm:spPr/>
      <dgm:t>
        <a:bodyPr/>
        <a:lstStyle/>
        <a:p>
          <a:endParaRPr lang="es-ES"/>
        </a:p>
      </dgm:t>
    </dgm:pt>
    <dgm:pt modelId="{DEAB6B25-7055-4D39-B62E-F6362A62E8AA}">
      <dgm:prSet phldrT="[Texto]"/>
      <dgm:spPr/>
      <dgm:t>
        <a:bodyPr/>
        <a:lstStyle/>
        <a:p>
          <a:r>
            <a:rPr lang="es-ES" dirty="0"/>
            <a:t>Migración</a:t>
          </a:r>
        </a:p>
      </dgm:t>
    </dgm:pt>
    <dgm:pt modelId="{406BE693-A84A-42E8-B397-D18C9376E2F9}" type="parTrans" cxnId="{C7927A66-56E5-45E1-8D65-1E3550AC3903}">
      <dgm:prSet/>
      <dgm:spPr/>
      <dgm:t>
        <a:bodyPr/>
        <a:lstStyle/>
        <a:p>
          <a:endParaRPr lang="es-ES"/>
        </a:p>
      </dgm:t>
    </dgm:pt>
    <dgm:pt modelId="{C573A97F-CB10-4335-85F5-39AB27C981BB}" type="sibTrans" cxnId="{C7927A66-56E5-45E1-8D65-1E3550AC3903}">
      <dgm:prSet/>
      <dgm:spPr/>
      <dgm:t>
        <a:bodyPr/>
        <a:lstStyle/>
        <a:p>
          <a:endParaRPr lang="es-ES"/>
        </a:p>
      </dgm:t>
    </dgm:pt>
    <dgm:pt modelId="{3E86C063-D238-4B5C-A76C-6FD363419584}" type="pres">
      <dgm:prSet presAssocID="{BE85E29C-7BB4-45B4-A3F7-9E473492DD8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9E0B30C-444F-4619-B8B1-1F527A199698}" type="pres">
      <dgm:prSet presAssocID="{673DCBCB-434B-4D10-8567-9EA7FE797A18}" presName="horFlow" presStyleCnt="0"/>
      <dgm:spPr/>
    </dgm:pt>
    <dgm:pt modelId="{A8DDDBFC-AB43-4F91-81F0-F6A388393A23}" type="pres">
      <dgm:prSet presAssocID="{673DCBCB-434B-4D10-8567-9EA7FE797A18}" presName="bigChev" presStyleLbl="node1" presStyleIdx="0" presStyleCnt="3"/>
      <dgm:spPr/>
    </dgm:pt>
    <dgm:pt modelId="{79C17EDC-D4C4-45F4-B103-2AFE89C1EC2D}" type="pres">
      <dgm:prSet presAssocID="{5E6F8DC0-908B-460D-A767-DE52E01511DA}" presName="parTrans" presStyleCnt="0"/>
      <dgm:spPr/>
    </dgm:pt>
    <dgm:pt modelId="{EE399AE1-0FD0-44EA-999E-6B4EF8A52442}" type="pres">
      <dgm:prSet presAssocID="{4CBAA752-6EFB-4DFD-8AF0-D5CF961062ED}" presName="node" presStyleLbl="alignAccFollowNode1" presStyleIdx="0" presStyleCnt="3">
        <dgm:presLayoutVars>
          <dgm:bulletEnabled val="1"/>
        </dgm:presLayoutVars>
      </dgm:prSet>
      <dgm:spPr/>
    </dgm:pt>
    <dgm:pt modelId="{0D87E82B-AFF3-4E1E-8BE4-89DBA391588E}" type="pres">
      <dgm:prSet presAssocID="{8BEDE076-346B-4877-B4B1-A0205B33745A}" presName="sibTrans" presStyleCnt="0"/>
      <dgm:spPr/>
    </dgm:pt>
    <dgm:pt modelId="{7C1E9006-F9FC-4285-91DC-05EE3BA56044}" type="pres">
      <dgm:prSet presAssocID="{2A97D048-0D26-4430-9AAE-DE3EAF786331}" presName="node" presStyleLbl="alignAccFollowNode1" presStyleIdx="1" presStyleCnt="3">
        <dgm:presLayoutVars>
          <dgm:bulletEnabled val="1"/>
        </dgm:presLayoutVars>
      </dgm:prSet>
      <dgm:spPr/>
    </dgm:pt>
    <dgm:pt modelId="{88EE89E3-EDBF-44D5-B886-BED3F189902A}" type="pres">
      <dgm:prSet presAssocID="{AC835114-6406-4012-83F0-0E210658EFC8}" presName="sibTrans" presStyleCnt="0"/>
      <dgm:spPr/>
    </dgm:pt>
    <dgm:pt modelId="{58FA78DF-3458-4E5E-B6BE-A8D0A1E4011A}" type="pres">
      <dgm:prSet presAssocID="{DEAB6B25-7055-4D39-B62E-F6362A62E8AA}" presName="node" presStyleLbl="alignAccFollowNode1" presStyleIdx="2" presStyleCnt="3">
        <dgm:presLayoutVars>
          <dgm:bulletEnabled val="1"/>
        </dgm:presLayoutVars>
      </dgm:prSet>
      <dgm:spPr/>
    </dgm:pt>
    <dgm:pt modelId="{7CF7D329-B60F-461A-831E-6C1928FCE174}" type="pres">
      <dgm:prSet presAssocID="{673DCBCB-434B-4D10-8567-9EA7FE797A18}" presName="vSp" presStyleCnt="0"/>
      <dgm:spPr/>
    </dgm:pt>
    <dgm:pt modelId="{B52B0920-B5E4-4DF0-95CC-38AEE0947ACF}" type="pres">
      <dgm:prSet presAssocID="{4118183F-B801-4AD2-A8F1-35F5A1E11205}" presName="horFlow" presStyleCnt="0"/>
      <dgm:spPr/>
    </dgm:pt>
    <dgm:pt modelId="{753EF352-8D2A-48C5-A9B5-E9771DCCCAE3}" type="pres">
      <dgm:prSet presAssocID="{4118183F-B801-4AD2-A8F1-35F5A1E11205}" presName="bigChev" presStyleLbl="node1" presStyleIdx="1" presStyleCnt="3" custScaleX="222388" custLinFactNeighborX="81603"/>
      <dgm:spPr/>
    </dgm:pt>
    <dgm:pt modelId="{79446906-9E84-4A02-8684-B94153CD13B1}" type="pres">
      <dgm:prSet presAssocID="{4118183F-B801-4AD2-A8F1-35F5A1E11205}" presName="vSp" presStyleCnt="0"/>
      <dgm:spPr/>
    </dgm:pt>
    <dgm:pt modelId="{2F42C2EF-AEA5-4B9B-811A-8ED569E9EBC8}" type="pres">
      <dgm:prSet presAssocID="{8AA073F7-1880-4B54-AF48-D3B5AEFC83BD}" presName="horFlow" presStyleCnt="0"/>
      <dgm:spPr/>
    </dgm:pt>
    <dgm:pt modelId="{742900D5-3BFF-4EC8-AA33-E487996A7A33}" type="pres">
      <dgm:prSet presAssocID="{8AA073F7-1880-4B54-AF48-D3B5AEFC83BD}" presName="bigChev" presStyleLbl="node1" presStyleIdx="2" presStyleCnt="3" custScaleX="222796" custLinFactNeighborX="81988" custLinFactNeighborY="801"/>
      <dgm:spPr/>
    </dgm:pt>
  </dgm:ptLst>
  <dgm:cxnLst>
    <dgm:cxn modelId="{29B75607-A6D5-4F36-8621-42FD60ED3FAE}" type="presOf" srcId="{673DCBCB-434B-4D10-8567-9EA7FE797A18}" destId="{A8DDDBFC-AB43-4F91-81F0-F6A388393A23}" srcOrd="0" destOrd="0" presId="urn:microsoft.com/office/officeart/2005/8/layout/lProcess3"/>
    <dgm:cxn modelId="{34E0222F-F573-42DB-9E24-20897948EC13}" type="presOf" srcId="{DEAB6B25-7055-4D39-B62E-F6362A62E8AA}" destId="{58FA78DF-3458-4E5E-B6BE-A8D0A1E4011A}" srcOrd="0" destOrd="0" presId="urn:microsoft.com/office/officeart/2005/8/layout/lProcess3"/>
    <dgm:cxn modelId="{B6F26A34-98C4-48F5-9BB0-14ABAEAE5FDD}" type="presOf" srcId="{8AA073F7-1880-4B54-AF48-D3B5AEFC83BD}" destId="{742900D5-3BFF-4EC8-AA33-E487996A7A33}" srcOrd="0" destOrd="0" presId="urn:microsoft.com/office/officeart/2005/8/layout/lProcess3"/>
    <dgm:cxn modelId="{D81FBC5B-AC4D-4732-96F6-B9FC44421EAD}" type="presOf" srcId="{4118183F-B801-4AD2-A8F1-35F5A1E11205}" destId="{753EF352-8D2A-48C5-A9B5-E9771DCCCAE3}" srcOrd="0" destOrd="0" presId="urn:microsoft.com/office/officeart/2005/8/layout/lProcess3"/>
    <dgm:cxn modelId="{C7927A66-56E5-45E1-8D65-1E3550AC3903}" srcId="{673DCBCB-434B-4D10-8567-9EA7FE797A18}" destId="{DEAB6B25-7055-4D39-B62E-F6362A62E8AA}" srcOrd="2" destOrd="0" parTransId="{406BE693-A84A-42E8-B397-D18C9376E2F9}" sibTransId="{C573A97F-CB10-4335-85F5-39AB27C981BB}"/>
    <dgm:cxn modelId="{806A2A4B-B06B-4DF6-A9C7-E3C2911A954A}" type="presOf" srcId="{BE85E29C-7BB4-45B4-A3F7-9E473492DD88}" destId="{3E86C063-D238-4B5C-A76C-6FD363419584}" srcOrd="0" destOrd="0" presId="urn:microsoft.com/office/officeart/2005/8/layout/lProcess3"/>
    <dgm:cxn modelId="{CD32E577-85E3-432A-87BB-2DB5907DE195}" srcId="{BE85E29C-7BB4-45B4-A3F7-9E473492DD88}" destId="{4118183F-B801-4AD2-A8F1-35F5A1E11205}" srcOrd="1" destOrd="0" parTransId="{91D69B57-8BCD-47CD-8591-6563858F27E9}" sibTransId="{A51261AA-F00E-4170-B354-4E5B9EC804C3}"/>
    <dgm:cxn modelId="{47CCE279-7591-4E37-9838-A6C56EC2B5F5}" srcId="{BE85E29C-7BB4-45B4-A3F7-9E473492DD88}" destId="{8AA073F7-1880-4B54-AF48-D3B5AEFC83BD}" srcOrd="2" destOrd="0" parTransId="{8A65C887-5487-40CF-94BE-483B8C471871}" sibTransId="{C5C3B7F6-AFF3-421F-B8A7-FAB84FF5BDB4}"/>
    <dgm:cxn modelId="{78B6627E-2D8A-41FF-9FF3-A185651A033C}" srcId="{BE85E29C-7BB4-45B4-A3F7-9E473492DD88}" destId="{673DCBCB-434B-4D10-8567-9EA7FE797A18}" srcOrd="0" destOrd="0" parTransId="{049F9331-64BE-4D6F-9F1B-8E63243F221C}" sibTransId="{D8B6D4EF-CBA7-4B11-A068-BF1F75D4EFD5}"/>
    <dgm:cxn modelId="{E61B9383-35A4-4726-B458-8FD4EAF01A1C}" type="presOf" srcId="{4CBAA752-6EFB-4DFD-8AF0-D5CF961062ED}" destId="{EE399AE1-0FD0-44EA-999E-6B4EF8A52442}" srcOrd="0" destOrd="0" presId="urn:microsoft.com/office/officeart/2005/8/layout/lProcess3"/>
    <dgm:cxn modelId="{DCC420D3-0C44-4F8A-A772-5A5DDBFDC6AC}" srcId="{673DCBCB-434B-4D10-8567-9EA7FE797A18}" destId="{4CBAA752-6EFB-4DFD-8AF0-D5CF961062ED}" srcOrd="0" destOrd="0" parTransId="{5E6F8DC0-908B-460D-A767-DE52E01511DA}" sibTransId="{8BEDE076-346B-4877-B4B1-A0205B33745A}"/>
    <dgm:cxn modelId="{F21B2AEF-20FA-4A93-95C8-A4844AFE9F86}" type="presOf" srcId="{2A97D048-0D26-4430-9AAE-DE3EAF786331}" destId="{7C1E9006-F9FC-4285-91DC-05EE3BA56044}" srcOrd="0" destOrd="0" presId="urn:microsoft.com/office/officeart/2005/8/layout/lProcess3"/>
    <dgm:cxn modelId="{B859E5F1-BFF3-46EC-8E3C-18FDB0EC8D42}" srcId="{673DCBCB-434B-4D10-8567-9EA7FE797A18}" destId="{2A97D048-0D26-4430-9AAE-DE3EAF786331}" srcOrd="1" destOrd="0" parTransId="{678FD2B8-9D99-4936-B432-938E3BFCE209}" sibTransId="{AC835114-6406-4012-83F0-0E210658EFC8}"/>
    <dgm:cxn modelId="{527A528F-44CF-4A26-8038-8AE643C0EE60}" type="presParOf" srcId="{3E86C063-D238-4B5C-A76C-6FD363419584}" destId="{99E0B30C-444F-4619-B8B1-1F527A199698}" srcOrd="0" destOrd="0" presId="urn:microsoft.com/office/officeart/2005/8/layout/lProcess3"/>
    <dgm:cxn modelId="{9B0C8954-7025-4739-BB1F-749D8CBBEE8D}" type="presParOf" srcId="{99E0B30C-444F-4619-B8B1-1F527A199698}" destId="{A8DDDBFC-AB43-4F91-81F0-F6A388393A23}" srcOrd="0" destOrd="0" presId="urn:microsoft.com/office/officeart/2005/8/layout/lProcess3"/>
    <dgm:cxn modelId="{F4C6420D-2BF7-40AA-B919-806635AED9E4}" type="presParOf" srcId="{99E0B30C-444F-4619-B8B1-1F527A199698}" destId="{79C17EDC-D4C4-45F4-B103-2AFE89C1EC2D}" srcOrd="1" destOrd="0" presId="urn:microsoft.com/office/officeart/2005/8/layout/lProcess3"/>
    <dgm:cxn modelId="{BA0F1140-F0EA-4E22-A088-9D09116DBC72}" type="presParOf" srcId="{99E0B30C-444F-4619-B8B1-1F527A199698}" destId="{EE399AE1-0FD0-44EA-999E-6B4EF8A52442}" srcOrd="2" destOrd="0" presId="urn:microsoft.com/office/officeart/2005/8/layout/lProcess3"/>
    <dgm:cxn modelId="{FA229B16-EB15-42DB-91F2-EE4618227DF4}" type="presParOf" srcId="{99E0B30C-444F-4619-B8B1-1F527A199698}" destId="{0D87E82B-AFF3-4E1E-8BE4-89DBA391588E}" srcOrd="3" destOrd="0" presId="urn:microsoft.com/office/officeart/2005/8/layout/lProcess3"/>
    <dgm:cxn modelId="{71E5D6E5-6C9D-4EBD-AB2F-2ECF988ABC32}" type="presParOf" srcId="{99E0B30C-444F-4619-B8B1-1F527A199698}" destId="{7C1E9006-F9FC-4285-91DC-05EE3BA56044}" srcOrd="4" destOrd="0" presId="urn:microsoft.com/office/officeart/2005/8/layout/lProcess3"/>
    <dgm:cxn modelId="{C6502DA6-AD26-43B4-81BA-B8534C6D5527}" type="presParOf" srcId="{99E0B30C-444F-4619-B8B1-1F527A199698}" destId="{88EE89E3-EDBF-44D5-B886-BED3F189902A}" srcOrd="5" destOrd="0" presId="urn:microsoft.com/office/officeart/2005/8/layout/lProcess3"/>
    <dgm:cxn modelId="{5A86A80E-A017-4BFE-BF2F-86F71D81D08A}" type="presParOf" srcId="{99E0B30C-444F-4619-B8B1-1F527A199698}" destId="{58FA78DF-3458-4E5E-B6BE-A8D0A1E4011A}" srcOrd="6" destOrd="0" presId="urn:microsoft.com/office/officeart/2005/8/layout/lProcess3"/>
    <dgm:cxn modelId="{82A54D9F-814D-4069-89A0-4B83C49E8994}" type="presParOf" srcId="{3E86C063-D238-4B5C-A76C-6FD363419584}" destId="{7CF7D329-B60F-461A-831E-6C1928FCE174}" srcOrd="1" destOrd="0" presId="urn:microsoft.com/office/officeart/2005/8/layout/lProcess3"/>
    <dgm:cxn modelId="{90669A28-E7D6-4181-A393-6C1EA812020C}" type="presParOf" srcId="{3E86C063-D238-4B5C-A76C-6FD363419584}" destId="{B52B0920-B5E4-4DF0-95CC-38AEE0947ACF}" srcOrd="2" destOrd="0" presId="urn:microsoft.com/office/officeart/2005/8/layout/lProcess3"/>
    <dgm:cxn modelId="{993635F0-CC2F-4B30-A22E-E9C8286B8D96}" type="presParOf" srcId="{B52B0920-B5E4-4DF0-95CC-38AEE0947ACF}" destId="{753EF352-8D2A-48C5-A9B5-E9771DCCCAE3}" srcOrd="0" destOrd="0" presId="urn:microsoft.com/office/officeart/2005/8/layout/lProcess3"/>
    <dgm:cxn modelId="{0C1D2E2C-3793-4B29-9ACD-7EE563B580A7}" type="presParOf" srcId="{3E86C063-D238-4B5C-A76C-6FD363419584}" destId="{79446906-9E84-4A02-8684-B94153CD13B1}" srcOrd="3" destOrd="0" presId="urn:microsoft.com/office/officeart/2005/8/layout/lProcess3"/>
    <dgm:cxn modelId="{3DB98954-54AF-4C6A-95D9-B9D7ADECD3E0}" type="presParOf" srcId="{3E86C063-D238-4B5C-A76C-6FD363419584}" destId="{2F42C2EF-AEA5-4B9B-811A-8ED569E9EBC8}" srcOrd="4" destOrd="0" presId="urn:microsoft.com/office/officeart/2005/8/layout/lProcess3"/>
    <dgm:cxn modelId="{77DBA7AA-9533-4A53-8094-B0ECCEB00295}" type="presParOf" srcId="{2F42C2EF-AEA5-4B9B-811A-8ED569E9EBC8}" destId="{742900D5-3BFF-4EC8-AA33-E487996A7A3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85E29C-7BB4-45B4-A3F7-9E473492DD88}" type="doc">
      <dgm:prSet loTypeId="urn:microsoft.com/office/officeart/2005/8/layout/lProcess3" loCatId="process" qsTypeId="urn:microsoft.com/office/officeart/2005/8/quickstyle/simple4" qsCatId="simple" csTypeId="urn:microsoft.com/office/officeart/2005/8/colors/colorful2" csCatId="colorful" phldr="1"/>
      <dgm:spPr/>
    </dgm:pt>
    <dgm:pt modelId="{673DCBCB-434B-4D10-8567-9EA7FE797A18}">
      <dgm:prSet phldrT="[Texto]"/>
      <dgm:spPr/>
      <dgm:t>
        <a:bodyPr/>
        <a:lstStyle/>
        <a:p>
          <a:r>
            <a:rPr lang="es-ES" dirty="0"/>
            <a:t>Definición y estrategia</a:t>
          </a:r>
        </a:p>
      </dgm:t>
    </dgm:pt>
    <dgm:pt modelId="{049F9331-64BE-4D6F-9F1B-8E63243F221C}" type="parTrans" cxnId="{78B6627E-2D8A-41FF-9FF3-A185651A033C}">
      <dgm:prSet/>
      <dgm:spPr/>
      <dgm:t>
        <a:bodyPr/>
        <a:lstStyle/>
        <a:p>
          <a:endParaRPr lang="es-ES"/>
        </a:p>
      </dgm:t>
    </dgm:pt>
    <dgm:pt modelId="{D8B6D4EF-CBA7-4B11-A068-BF1F75D4EFD5}" type="sibTrans" cxnId="{78B6627E-2D8A-41FF-9FF3-A185651A033C}">
      <dgm:prSet/>
      <dgm:spPr/>
      <dgm:t>
        <a:bodyPr/>
        <a:lstStyle/>
        <a:p>
          <a:endParaRPr lang="es-ES"/>
        </a:p>
      </dgm:t>
    </dgm:pt>
    <dgm:pt modelId="{4118183F-B801-4AD2-A8F1-35F5A1E11205}">
      <dgm:prSet phldrT="[Texto]"/>
      <dgm:spPr/>
      <dgm:t>
        <a:bodyPr/>
        <a:lstStyle/>
        <a:p>
          <a:r>
            <a:rPr lang="es-ES" dirty="0"/>
            <a:t>Gestión</a:t>
          </a:r>
        </a:p>
      </dgm:t>
    </dgm:pt>
    <dgm:pt modelId="{91D69B57-8BCD-47CD-8591-6563858F27E9}" type="parTrans" cxnId="{CD32E577-85E3-432A-87BB-2DB5907DE195}">
      <dgm:prSet/>
      <dgm:spPr/>
      <dgm:t>
        <a:bodyPr/>
        <a:lstStyle/>
        <a:p>
          <a:endParaRPr lang="es-ES"/>
        </a:p>
      </dgm:t>
    </dgm:pt>
    <dgm:pt modelId="{A51261AA-F00E-4170-B354-4E5B9EC804C3}" type="sibTrans" cxnId="{CD32E577-85E3-432A-87BB-2DB5907DE195}">
      <dgm:prSet/>
      <dgm:spPr/>
      <dgm:t>
        <a:bodyPr/>
        <a:lstStyle/>
        <a:p>
          <a:endParaRPr lang="es-ES"/>
        </a:p>
      </dgm:t>
    </dgm:pt>
    <dgm:pt modelId="{8AA073F7-1880-4B54-AF48-D3B5AEFC83BD}">
      <dgm:prSet phldrT="[Texto]"/>
      <dgm:spPr/>
      <dgm:t>
        <a:bodyPr/>
        <a:lstStyle/>
        <a:p>
          <a:r>
            <a:rPr lang="es-ES" dirty="0"/>
            <a:t>Coordinación</a:t>
          </a:r>
        </a:p>
      </dgm:t>
    </dgm:pt>
    <dgm:pt modelId="{8A65C887-5487-40CF-94BE-483B8C471871}" type="parTrans" cxnId="{47CCE279-7591-4E37-9838-A6C56EC2B5F5}">
      <dgm:prSet/>
      <dgm:spPr/>
      <dgm:t>
        <a:bodyPr/>
        <a:lstStyle/>
        <a:p>
          <a:endParaRPr lang="es-ES"/>
        </a:p>
      </dgm:t>
    </dgm:pt>
    <dgm:pt modelId="{C5C3B7F6-AFF3-421F-B8A7-FAB84FF5BDB4}" type="sibTrans" cxnId="{47CCE279-7591-4E37-9838-A6C56EC2B5F5}">
      <dgm:prSet/>
      <dgm:spPr/>
      <dgm:t>
        <a:bodyPr/>
        <a:lstStyle/>
        <a:p>
          <a:endParaRPr lang="es-ES"/>
        </a:p>
      </dgm:t>
    </dgm:pt>
    <dgm:pt modelId="{4CBAA752-6EFB-4DFD-8AF0-D5CF961062ED}">
      <dgm:prSet phldrT="[Texto]"/>
      <dgm:spPr/>
      <dgm:t>
        <a:bodyPr/>
        <a:lstStyle/>
        <a:p>
          <a:r>
            <a:rPr lang="es-ES" dirty="0"/>
            <a:t>Planificación</a:t>
          </a:r>
        </a:p>
      </dgm:t>
    </dgm:pt>
    <dgm:pt modelId="{5E6F8DC0-908B-460D-A767-DE52E01511DA}" type="parTrans" cxnId="{DCC420D3-0C44-4F8A-A772-5A5DDBFDC6AC}">
      <dgm:prSet/>
      <dgm:spPr/>
      <dgm:t>
        <a:bodyPr/>
        <a:lstStyle/>
        <a:p>
          <a:endParaRPr lang="es-ES"/>
        </a:p>
      </dgm:t>
    </dgm:pt>
    <dgm:pt modelId="{8BEDE076-346B-4877-B4B1-A0205B33745A}" type="sibTrans" cxnId="{DCC420D3-0C44-4F8A-A772-5A5DDBFDC6AC}">
      <dgm:prSet/>
      <dgm:spPr/>
      <dgm:t>
        <a:bodyPr/>
        <a:lstStyle/>
        <a:p>
          <a:endParaRPr lang="es-ES"/>
        </a:p>
      </dgm:t>
    </dgm:pt>
    <dgm:pt modelId="{2A97D048-0D26-4430-9AAE-DE3EAF786331}">
      <dgm:prSet phldrT="[Texto]"/>
      <dgm:spPr/>
      <dgm:t>
        <a:bodyPr/>
        <a:lstStyle/>
        <a:p>
          <a:r>
            <a:rPr lang="es-ES" dirty="0"/>
            <a:t>Preparación</a:t>
          </a:r>
        </a:p>
      </dgm:t>
    </dgm:pt>
    <dgm:pt modelId="{678FD2B8-9D99-4936-B432-938E3BFCE209}" type="parTrans" cxnId="{B859E5F1-BFF3-46EC-8E3C-18FDB0EC8D42}">
      <dgm:prSet/>
      <dgm:spPr/>
      <dgm:t>
        <a:bodyPr/>
        <a:lstStyle/>
        <a:p>
          <a:endParaRPr lang="es-ES"/>
        </a:p>
      </dgm:t>
    </dgm:pt>
    <dgm:pt modelId="{AC835114-6406-4012-83F0-0E210658EFC8}" type="sibTrans" cxnId="{B859E5F1-BFF3-46EC-8E3C-18FDB0EC8D42}">
      <dgm:prSet/>
      <dgm:spPr/>
      <dgm:t>
        <a:bodyPr/>
        <a:lstStyle/>
        <a:p>
          <a:endParaRPr lang="es-ES"/>
        </a:p>
      </dgm:t>
    </dgm:pt>
    <dgm:pt modelId="{DEAB6B25-7055-4D39-B62E-F6362A62E8AA}">
      <dgm:prSet phldrT="[Texto]"/>
      <dgm:spPr/>
      <dgm:t>
        <a:bodyPr/>
        <a:lstStyle/>
        <a:p>
          <a:r>
            <a:rPr lang="es-ES" dirty="0"/>
            <a:t>Migración</a:t>
          </a:r>
        </a:p>
      </dgm:t>
    </dgm:pt>
    <dgm:pt modelId="{406BE693-A84A-42E8-B397-D18C9376E2F9}" type="parTrans" cxnId="{C7927A66-56E5-45E1-8D65-1E3550AC3903}">
      <dgm:prSet/>
      <dgm:spPr/>
      <dgm:t>
        <a:bodyPr/>
        <a:lstStyle/>
        <a:p>
          <a:endParaRPr lang="es-ES"/>
        </a:p>
      </dgm:t>
    </dgm:pt>
    <dgm:pt modelId="{C573A97F-CB10-4335-85F5-39AB27C981BB}" type="sibTrans" cxnId="{C7927A66-56E5-45E1-8D65-1E3550AC3903}">
      <dgm:prSet/>
      <dgm:spPr/>
      <dgm:t>
        <a:bodyPr/>
        <a:lstStyle/>
        <a:p>
          <a:endParaRPr lang="es-ES"/>
        </a:p>
      </dgm:t>
    </dgm:pt>
    <dgm:pt modelId="{3E86C063-D238-4B5C-A76C-6FD363419584}" type="pres">
      <dgm:prSet presAssocID="{BE85E29C-7BB4-45B4-A3F7-9E473492DD8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9E0B30C-444F-4619-B8B1-1F527A199698}" type="pres">
      <dgm:prSet presAssocID="{673DCBCB-434B-4D10-8567-9EA7FE797A18}" presName="horFlow" presStyleCnt="0"/>
      <dgm:spPr/>
    </dgm:pt>
    <dgm:pt modelId="{A8DDDBFC-AB43-4F91-81F0-F6A388393A23}" type="pres">
      <dgm:prSet presAssocID="{673DCBCB-434B-4D10-8567-9EA7FE797A18}" presName="bigChev" presStyleLbl="node1" presStyleIdx="0" presStyleCnt="3"/>
      <dgm:spPr/>
    </dgm:pt>
    <dgm:pt modelId="{79C17EDC-D4C4-45F4-B103-2AFE89C1EC2D}" type="pres">
      <dgm:prSet presAssocID="{5E6F8DC0-908B-460D-A767-DE52E01511DA}" presName="parTrans" presStyleCnt="0"/>
      <dgm:spPr/>
    </dgm:pt>
    <dgm:pt modelId="{EE399AE1-0FD0-44EA-999E-6B4EF8A52442}" type="pres">
      <dgm:prSet presAssocID="{4CBAA752-6EFB-4DFD-8AF0-D5CF961062ED}" presName="node" presStyleLbl="alignAccFollowNode1" presStyleIdx="0" presStyleCnt="3">
        <dgm:presLayoutVars>
          <dgm:bulletEnabled val="1"/>
        </dgm:presLayoutVars>
      </dgm:prSet>
      <dgm:spPr/>
    </dgm:pt>
    <dgm:pt modelId="{0D87E82B-AFF3-4E1E-8BE4-89DBA391588E}" type="pres">
      <dgm:prSet presAssocID="{8BEDE076-346B-4877-B4B1-A0205B33745A}" presName="sibTrans" presStyleCnt="0"/>
      <dgm:spPr/>
    </dgm:pt>
    <dgm:pt modelId="{7C1E9006-F9FC-4285-91DC-05EE3BA56044}" type="pres">
      <dgm:prSet presAssocID="{2A97D048-0D26-4430-9AAE-DE3EAF786331}" presName="node" presStyleLbl="alignAccFollowNode1" presStyleIdx="1" presStyleCnt="3">
        <dgm:presLayoutVars>
          <dgm:bulletEnabled val="1"/>
        </dgm:presLayoutVars>
      </dgm:prSet>
      <dgm:spPr/>
    </dgm:pt>
    <dgm:pt modelId="{88EE89E3-EDBF-44D5-B886-BED3F189902A}" type="pres">
      <dgm:prSet presAssocID="{AC835114-6406-4012-83F0-0E210658EFC8}" presName="sibTrans" presStyleCnt="0"/>
      <dgm:spPr/>
    </dgm:pt>
    <dgm:pt modelId="{58FA78DF-3458-4E5E-B6BE-A8D0A1E4011A}" type="pres">
      <dgm:prSet presAssocID="{DEAB6B25-7055-4D39-B62E-F6362A62E8AA}" presName="node" presStyleLbl="alignAccFollowNode1" presStyleIdx="2" presStyleCnt="3">
        <dgm:presLayoutVars>
          <dgm:bulletEnabled val="1"/>
        </dgm:presLayoutVars>
      </dgm:prSet>
      <dgm:spPr/>
    </dgm:pt>
    <dgm:pt modelId="{7CF7D329-B60F-461A-831E-6C1928FCE174}" type="pres">
      <dgm:prSet presAssocID="{673DCBCB-434B-4D10-8567-9EA7FE797A18}" presName="vSp" presStyleCnt="0"/>
      <dgm:spPr/>
    </dgm:pt>
    <dgm:pt modelId="{B52B0920-B5E4-4DF0-95CC-38AEE0947ACF}" type="pres">
      <dgm:prSet presAssocID="{4118183F-B801-4AD2-A8F1-35F5A1E11205}" presName="horFlow" presStyleCnt="0"/>
      <dgm:spPr/>
    </dgm:pt>
    <dgm:pt modelId="{753EF352-8D2A-48C5-A9B5-E9771DCCCAE3}" type="pres">
      <dgm:prSet presAssocID="{4118183F-B801-4AD2-A8F1-35F5A1E11205}" presName="bigChev" presStyleLbl="node1" presStyleIdx="1" presStyleCnt="3" custScaleX="222388" custLinFactNeighborX="85684" custLinFactNeighborY="9621"/>
      <dgm:spPr/>
    </dgm:pt>
    <dgm:pt modelId="{79446906-9E84-4A02-8684-B94153CD13B1}" type="pres">
      <dgm:prSet presAssocID="{4118183F-B801-4AD2-A8F1-35F5A1E11205}" presName="vSp" presStyleCnt="0"/>
      <dgm:spPr/>
    </dgm:pt>
    <dgm:pt modelId="{2F42C2EF-AEA5-4B9B-811A-8ED569E9EBC8}" type="pres">
      <dgm:prSet presAssocID="{8AA073F7-1880-4B54-AF48-D3B5AEFC83BD}" presName="horFlow" presStyleCnt="0"/>
      <dgm:spPr/>
    </dgm:pt>
    <dgm:pt modelId="{742900D5-3BFF-4EC8-AA33-E487996A7A33}" type="pres">
      <dgm:prSet presAssocID="{8AA073F7-1880-4B54-AF48-D3B5AEFC83BD}" presName="bigChev" presStyleLbl="node1" presStyleIdx="2" presStyleCnt="3" custScaleX="222796" custLinFactNeighborX="81988" custLinFactNeighborY="801"/>
      <dgm:spPr/>
    </dgm:pt>
  </dgm:ptLst>
  <dgm:cxnLst>
    <dgm:cxn modelId="{29B75607-A6D5-4F36-8621-42FD60ED3FAE}" type="presOf" srcId="{673DCBCB-434B-4D10-8567-9EA7FE797A18}" destId="{A8DDDBFC-AB43-4F91-81F0-F6A388393A23}" srcOrd="0" destOrd="0" presId="urn:microsoft.com/office/officeart/2005/8/layout/lProcess3"/>
    <dgm:cxn modelId="{34E0222F-F573-42DB-9E24-20897948EC13}" type="presOf" srcId="{DEAB6B25-7055-4D39-B62E-F6362A62E8AA}" destId="{58FA78DF-3458-4E5E-B6BE-A8D0A1E4011A}" srcOrd="0" destOrd="0" presId="urn:microsoft.com/office/officeart/2005/8/layout/lProcess3"/>
    <dgm:cxn modelId="{B6F26A34-98C4-48F5-9BB0-14ABAEAE5FDD}" type="presOf" srcId="{8AA073F7-1880-4B54-AF48-D3B5AEFC83BD}" destId="{742900D5-3BFF-4EC8-AA33-E487996A7A33}" srcOrd="0" destOrd="0" presId="urn:microsoft.com/office/officeart/2005/8/layout/lProcess3"/>
    <dgm:cxn modelId="{D81FBC5B-AC4D-4732-96F6-B9FC44421EAD}" type="presOf" srcId="{4118183F-B801-4AD2-A8F1-35F5A1E11205}" destId="{753EF352-8D2A-48C5-A9B5-E9771DCCCAE3}" srcOrd="0" destOrd="0" presId="urn:microsoft.com/office/officeart/2005/8/layout/lProcess3"/>
    <dgm:cxn modelId="{C7927A66-56E5-45E1-8D65-1E3550AC3903}" srcId="{673DCBCB-434B-4D10-8567-9EA7FE797A18}" destId="{DEAB6B25-7055-4D39-B62E-F6362A62E8AA}" srcOrd="2" destOrd="0" parTransId="{406BE693-A84A-42E8-B397-D18C9376E2F9}" sibTransId="{C573A97F-CB10-4335-85F5-39AB27C981BB}"/>
    <dgm:cxn modelId="{806A2A4B-B06B-4DF6-A9C7-E3C2911A954A}" type="presOf" srcId="{BE85E29C-7BB4-45B4-A3F7-9E473492DD88}" destId="{3E86C063-D238-4B5C-A76C-6FD363419584}" srcOrd="0" destOrd="0" presId="urn:microsoft.com/office/officeart/2005/8/layout/lProcess3"/>
    <dgm:cxn modelId="{CD32E577-85E3-432A-87BB-2DB5907DE195}" srcId="{BE85E29C-7BB4-45B4-A3F7-9E473492DD88}" destId="{4118183F-B801-4AD2-A8F1-35F5A1E11205}" srcOrd="1" destOrd="0" parTransId="{91D69B57-8BCD-47CD-8591-6563858F27E9}" sibTransId="{A51261AA-F00E-4170-B354-4E5B9EC804C3}"/>
    <dgm:cxn modelId="{47CCE279-7591-4E37-9838-A6C56EC2B5F5}" srcId="{BE85E29C-7BB4-45B4-A3F7-9E473492DD88}" destId="{8AA073F7-1880-4B54-AF48-D3B5AEFC83BD}" srcOrd="2" destOrd="0" parTransId="{8A65C887-5487-40CF-94BE-483B8C471871}" sibTransId="{C5C3B7F6-AFF3-421F-B8A7-FAB84FF5BDB4}"/>
    <dgm:cxn modelId="{78B6627E-2D8A-41FF-9FF3-A185651A033C}" srcId="{BE85E29C-7BB4-45B4-A3F7-9E473492DD88}" destId="{673DCBCB-434B-4D10-8567-9EA7FE797A18}" srcOrd="0" destOrd="0" parTransId="{049F9331-64BE-4D6F-9F1B-8E63243F221C}" sibTransId="{D8B6D4EF-CBA7-4B11-A068-BF1F75D4EFD5}"/>
    <dgm:cxn modelId="{E61B9383-35A4-4726-B458-8FD4EAF01A1C}" type="presOf" srcId="{4CBAA752-6EFB-4DFD-8AF0-D5CF961062ED}" destId="{EE399AE1-0FD0-44EA-999E-6B4EF8A52442}" srcOrd="0" destOrd="0" presId="urn:microsoft.com/office/officeart/2005/8/layout/lProcess3"/>
    <dgm:cxn modelId="{DCC420D3-0C44-4F8A-A772-5A5DDBFDC6AC}" srcId="{673DCBCB-434B-4D10-8567-9EA7FE797A18}" destId="{4CBAA752-6EFB-4DFD-8AF0-D5CF961062ED}" srcOrd="0" destOrd="0" parTransId="{5E6F8DC0-908B-460D-A767-DE52E01511DA}" sibTransId="{8BEDE076-346B-4877-B4B1-A0205B33745A}"/>
    <dgm:cxn modelId="{F21B2AEF-20FA-4A93-95C8-A4844AFE9F86}" type="presOf" srcId="{2A97D048-0D26-4430-9AAE-DE3EAF786331}" destId="{7C1E9006-F9FC-4285-91DC-05EE3BA56044}" srcOrd="0" destOrd="0" presId="urn:microsoft.com/office/officeart/2005/8/layout/lProcess3"/>
    <dgm:cxn modelId="{B859E5F1-BFF3-46EC-8E3C-18FDB0EC8D42}" srcId="{673DCBCB-434B-4D10-8567-9EA7FE797A18}" destId="{2A97D048-0D26-4430-9AAE-DE3EAF786331}" srcOrd="1" destOrd="0" parTransId="{678FD2B8-9D99-4936-B432-938E3BFCE209}" sibTransId="{AC835114-6406-4012-83F0-0E210658EFC8}"/>
    <dgm:cxn modelId="{527A528F-44CF-4A26-8038-8AE643C0EE60}" type="presParOf" srcId="{3E86C063-D238-4B5C-A76C-6FD363419584}" destId="{99E0B30C-444F-4619-B8B1-1F527A199698}" srcOrd="0" destOrd="0" presId="urn:microsoft.com/office/officeart/2005/8/layout/lProcess3"/>
    <dgm:cxn modelId="{9B0C8954-7025-4739-BB1F-749D8CBBEE8D}" type="presParOf" srcId="{99E0B30C-444F-4619-B8B1-1F527A199698}" destId="{A8DDDBFC-AB43-4F91-81F0-F6A388393A23}" srcOrd="0" destOrd="0" presId="urn:microsoft.com/office/officeart/2005/8/layout/lProcess3"/>
    <dgm:cxn modelId="{F4C6420D-2BF7-40AA-B919-806635AED9E4}" type="presParOf" srcId="{99E0B30C-444F-4619-B8B1-1F527A199698}" destId="{79C17EDC-D4C4-45F4-B103-2AFE89C1EC2D}" srcOrd="1" destOrd="0" presId="urn:microsoft.com/office/officeart/2005/8/layout/lProcess3"/>
    <dgm:cxn modelId="{BA0F1140-F0EA-4E22-A088-9D09116DBC72}" type="presParOf" srcId="{99E0B30C-444F-4619-B8B1-1F527A199698}" destId="{EE399AE1-0FD0-44EA-999E-6B4EF8A52442}" srcOrd="2" destOrd="0" presId="urn:microsoft.com/office/officeart/2005/8/layout/lProcess3"/>
    <dgm:cxn modelId="{FA229B16-EB15-42DB-91F2-EE4618227DF4}" type="presParOf" srcId="{99E0B30C-444F-4619-B8B1-1F527A199698}" destId="{0D87E82B-AFF3-4E1E-8BE4-89DBA391588E}" srcOrd="3" destOrd="0" presId="urn:microsoft.com/office/officeart/2005/8/layout/lProcess3"/>
    <dgm:cxn modelId="{71E5D6E5-6C9D-4EBD-AB2F-2ECF988ABC32}" type="presParOf" srcId="{99E0B30C-444F-4619-B8B1-1F527A199698}" destId="{7C1E9006-F9FC-4285-91DC-05EE3BA56044}" srcOrd="4" destOrd="0" presId="urn:microsoft.com/office/officeart/2005/8/layout/lProcess3"/>
    <dgm:cxn modelId="{C6502DA6-AD26-43B4-81BA-B8534C6D5527}" type="presParOf" srcId="{99E0B30C-444F-4619-B8B1-1F527A199698}" destId="{88EE89E3-EDBF-44D5-B886-BED3F189902A}" srcOrd="5" destOrd="0" presId="urn:microsoft.com/office/officeart/2005/8/layout/lProcess3"/>
    <dgm:cxn modelId="{5A86A80E-A017-4BFE-BF2F-86F71D81D08A}" type="presParOf" srcId="{99E0B30C-444F-4619-B8B1-1F527A199698}" destId="{58FA78DF-3458-4E5E-B6BE-A8D0A1E4011A}" srcOrd="6" destOrd="0" presId="urn:microsoft.com/office/officeart/2005/8/layout/lProcess3"/>
    <dgm:cxn modelId="{82A54D9F-814D-4069-89A0-4B83C49E8994}" type="presParOf" srcId="{3E86C063-D238-4B5C-A76C-6FD363419584}" destId="{7CF7D329-B60F-461A-831E-6C1928FCE174}" srcOrd="1" destOrd="0" presId="urn:microsoft.com/office/officeart/2005/8/layout/lProcess3"/>
    <dgm:cxn modelId="{90669A28-E7D6-4181-A393-6C1EA812020C}" type="presParOf" srcId="{3E86C063-D238-4B5C-A76C-6FD363419584}" destId="{B52B0920-B5E4-4DF0-95CC-38AEE0947ACF}" srcOrd="2" destOrd="0" presId="urn:microsoft.com/office/officeart/2005/8/layout/lProcess3"/>
    <dgm:cxn modelId="{993635F0-CC2F-4B30-A22E-E9C8286B8D96}" type="presParOf" srcId="{B52B0920-B5E4-4DF0-95CC-38AEE0947ACF}" destId="{753EF352-8D2A-48C5-A9B5-E9771DCCCAE3}" srcOrd="0" destOrd="0" presId="urn:microsoft.com/office/officeart/2005/8/layout/lProcess3"/>
    <dgm:cxn modelId="{0C1D2E2C-3793-4B29-9ACD-7EE563B580A7}" type="presParOf" srcId="{3E86C063-D238-4B5C-A76C-6FD363419584}" destId="{79446906-9E84-4A02-8684-B94153CD13B1}" srcOrd="3" destOrd="0" presId="urn:microsoft.com/office/officeart/2005/8/layout/lProcess3"/>
    <dgm:cxn modelId="{3DB98954-54AF-4C6A-95D9-B9D7ADECD3E0}" type="presParOf" srcId="{3E86C063-D238-4B5C-A76C-6FD363419584}" destId="{2F42C2EF-AEA5-4B9B-811A-8ED569E9EBC8}" srcOrd="4" destOrd="0" presId="urn:microsoft.com/office/officeart/2005/8/layout/lProcess3"/>
    <dgm:cxn modelId="{77DBA7AA-9533-4A53-8094-B0ECCEB00295}" type="presParOf" srcId="{2F42C2EF-AEA5-4B9B-811A-8ED569E9EBC8}" destId="{742900D5-3BFF-4EC8-AA33-E487996A7A3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85E29C-7BB4-45B4-A3F7-9E473492DD88}" type="doc">
      <dgm:prSet loTypeId="urn:microsoft.com/office/officeart/2005/8/layout/lProcess3" loCatId="process" qsTypeId="urn:microsoft.com/office/officeart/2005/8/quickstyle/simple4" qsCatId="simple" csTypeId="urn:microsoft.com/office/officeart/2005/8/colors/colorful2" csCatId="colorful" phldr="1"/>
      <dgm:spPr/>
    </dgm:pt>
    <dgm:pt modelId="{673DCBCB-434B-4D10-8567-9EA7FE797A18}">
      <dgm:prSet phldrT="[Texto]"/>
      <dgm:spPr/>
      <dgm:t>
        <a:bodyPr/>
        <a:lstStyle/>
        <a:p>
          <a:r>
            <a:rPr lang="es-ES" dirty="0"/>
            <a:t>Definición y estrategia</a:t>
          </a:r>
        </a:p>
      </dgm:t>
    </dgm:pt>
    <dgm:pt modelId="{049F9331-64BE-4D6F-9F1B-8E63243F221C}" type="parTrans" cxnId="{78B6627E-2D8A-41FF-9FF3-A185651A033C}">
      <dgm:prSet/>
      <dgm:spPr/>
      <dgm:t>
        <a:bodyPr/>
        <a:lstStyle/>
        <a:p>
          <a:endParaRPr lang="es-ES"/>
        </a:p>
      </dgm:t>
    </dgm:pt>
    <dgm:pt modelId="{D8B6D4EF-CBA7-4B11-A068-BF1F75D4EFD5}" type="sibTrans" cxnId="{78B6627E-2D8A-41FF-9FF3-A185651A033C}">
      <dgm:prSet/>
      <dgm:spPr/>
      <dgm:t>
        <a:bodyPr/>
        <a:lstStyle/>
        <a:p>
          <a:endParaRPr lang="es-ES"/>
        </a:p>
      </dgm:t>
    </dgm:pt>
    <dgm:pt modelId="{4118183F-B801-4AD2-A8F1-35F5A1E11205}">
      <dgm:prSet phldrT="[Texto]"/>
      <dgm:spPr/>
      <dgm:t>
        <a:bodyPr/>
        <a:lstStyle/>
        <a:p>
          <a:r>
            <a:rPr lang="es-ES" dirty="0"/>
            <a:t>Gestión</a:t>
          </a:r>
        </a:p>
      </dgm:t>
    </dgm:pt>
    <dgm:pt modelId="{91D69B57-8BCD-47CD-8591-6563858F27E9}" type="parTrans" cxnId="{CD32E577-85E3-432A-87BB-2DB5907DE195}">
      <dgm:prSet/>
      <dgm:spPr/>
      <dgm:t>
        <a:bodyPr/>
        <a:lstStyle/>
        <a:p>
          <a:endParaRPr lang="es-ES"/>
        </a:p>
      </dgm:t>
    </dgm:pt>
    <dgm:pt modelId="{A51261AA-F00E-4170-B354-4E5B9EC804C3}" type="sibTrans" cxnId="{CD32E577-85E3-432A-87BB-2DB5907DE195}">
      <dgm:prSet/>
      <dgm:spPr/>
      <dgm:t>
        <a:bodyPr/>
        <a:lstStyle/>
        <a:p>
          <a:endParaRPr lang="es-ES"/>
        </a:p>
      </dgm:t>
    </dgm:pt>
    <dgm:pt modelId="{8AA073F7-1880-4B54-AF48-D3B5AEFC83BD}">
      <dgm:prSet phldrT="[Texto]"/>
      <dgm:spPr/>
      <dgm:t>
        <a:bodyPr/>
        <a:lstStyle/>
        <a:p>
          <a:r>
            <a:rPr lang="es-ES" dirty="0"/>
            <a:t>Coordinación</a:t>
          </a:r>
        </a:p>
      </dgm:t>
    </dgm:pt>
    <dgm:pt modelId="{8A65C887-5487-40CF-94BE-483B8C471871}" type="parTrans" cxnId="{47CCE279-7591-4E37-9838-A6C56EC2B5F5}">
      <dgm:prSet/>
      <dgm:spPr/>
      <dgm:t>
        <a:bodyPr/>
        <a:lstStyle/>
        <a:p>
          <a:endParaRPr lang="es-ES"/>
        </a:p>
      </dgm:t>
    </dgm:pt>
    <dgm:pt modelId="{C5C3B7F6-AFF3-421F-B8A7-FAB84FF5BDB4}" type="sibTrans" cxnId="{47CCE279-7591-4E37-9838-A6C56EC2B5F5}">
      <dgm:prSet/>
      <dgm:spPr/>
      <dgm:t>
        <a:bodyPr/>
        <a:lstStyle/>
        <a:p>
          <a:endParaRPr lang="es-ES"/>
        </a:p>
      </dgm:t>
    </dgm:pt>
    <dgm:pt modelId="{4CBAA752-6EFB-4DFD-8AF0-D5CF961062ED}">
      <dgm:prSet phldrT="[Texto]"/>
      <dgm:spPr/>
      <dgm:t>
        <a:bodyPr/>
        <a:lstStyle/>
        <a:p>
          <a:r>
            <a:rPr lang="es-ES" dirty="0"/>
            <a:t>Planificación</a:t>
          </a:r>
        </a:p>
      </dgm:t>
    </dgm:pt>
    <dgm:pt modelId="{5E6F8DC0-908B-460D-A767-DE52E01511DA}" type="parTrans" cxnId="{DCC420D3-0C44-4F8A-A772-5A5DDBFDC6AC}">
      <dgm:prSet/>
      <dgm:spPr/>
      <dgm:t>
        <a:bodyPr/>
        <a:lstStyle/>
        <a:p>
          <a:endParaRPr lang="es-ES"/>
        </a:p>
      </dgm:t>
    </dgm:pt>
    <dgm:pt modelId="{8BEDE076-346B-4877-B4B1-A0205B33745A}" type="sibTrans" cxnId="{DCC420D3-0C44-4F8A-A772-5A5DDBFDC6AC}">
      <dgm:prSet/>
      <dgm:spPr/>
      <dgm:t>
        <a:bodyPr/>
        <a:lstStyle/>
        <a:p>
          <a:endParaRPr lang="es-ES"/>
        </a:p>
      </dgm:t>
    </dgm:pt>
    <dgm:pt modelId="{2A97D048-0D26-4430-9AAE-DE3EAF786331}">
      <dgm:prSet phldrT="[Texto]"/>
      <dgm:spPr/>
      <dgm:t>
        <a:bodyPr/>
        <a:lstStyle/>
        <a:p>
          <a:r>
            <a:rPr lang="es-ES" dirty="0"/>
            <a:t>Preparación</a:t>
          </a:r>
        </a:p>
      </dgm:t>
    </dgm:pt>
    <dgm:pt modelId="{678FD2B8-9D99-4936-B432-938E3BFCE209}" type="parTrans" cxnId="{B859E5F1-BFF3-46EC-8E3C-18FDB0EC8D42}">
      <dgm:prSet/>
      <dgm:spPr/>
      <dgm:t>
        <a:bodyPr/>
        <a:lstStyle/>
        <a:p>
          <a:endParaRPr lang="es-ES"/>
        </a:p>
      </dgm:t>
    </dgm:pt>
    <dgm:pt modelId="{AC835114-6406-4012-83F0-0E210658EFC8}" type="sibTrans" cxnId="{B859E5F1-BFF3-46EC-8E3C-18FDB0EC8D42}">
      <dgm:prSet/>
      <dgm:spPr/>
      <dgm:t>
        <a:bodyPr/>
        <a:lstStyle/>
        <a:p>
          <a:endParaRPr lang="es-ES"/>
        </a:p>
      </dgm:t>
    </dgm:pt>
    <dgm:pt modelId="{DEAB6B25-7055-4D39-B62E-F6362A62E8AA}">
      <dgm:prSet phldrT="[Texto]"/>
      <dgm:spPr/>
      <dgm:t>
        <a:bodyPr/>
        <a:lstStyle/>
        <a:p>
          <a:r>
            <a:rPr lang="es-ES" dirty="0"/>
            <a:t>Migración</a:t>
          </a:r>
        </a:p>
      </dgm:t>
    </dgm:pt>
    <dgm:pt modelId="{406BE693-A84A-42E8-B397-D18C9376E2F9}" type="parTrans" cxnId="{C7927A66-56E5-45E1-8D65-1E3550AC3903}">
      <dgm:prSet/>
      <dgm:spPr/>
      <dgm:t>
        <a:bodyPr/>
        <a:lstStyle/>
        <a:p>
          <a:endParaRPr lang="es-ES"/>
        </a:p>
      </dgm:t>
    </dgm:pt>
    <dgm:pt modelId="{C573A97F-CB10-4335-85F5-39AB27C981BB}" type="sibTrans" cxnId="{C7927A66-56E5-45E1-8D65-1E3550AC3903}">
      <dgm:prSet/>
      <dgm:spPr/>
      <dgm:t>
        <a:bodyPr/>
        <a:lstStyle/>
        <a:p>
          <a:endParaRPr lang="es-ES"/>
        </a:p>
      </dgm:t>
    </dgm:pt>
    <dgm:pt modelId="{3E86C063-D238-4B5C-A76C-6FD363419584}" type="pres">
      <dgm:prSet presAssocID="{BE85E29C-7BB4-45B4-A3F7-9E473492DD8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9E0B30C-444F-4619-B8B1-1F527A199698}" type="pres">
      <dgm:prSet presAssocID="{673DCBCB-434B-4D10-8567-9EA7FE797A18}" presName="horFlow" presStyleCnt="0"/>
      <dgm:spPr/>
    </dgm:pt>
    <dgm:pt modelId="{A8DDDBFC-AB43-4F91-81F0-F6A388393A23}" type="pres">
      <dgm:prSet presAssocID="{673DCBCB-434B-4D10-8567-9EA7FE797A18}" presName="bigChev" presStyleLbl="node1" presStyleIdx="0" presStyleCnt="3"/>
      <dgm:spPr/>
    </dgm:pt>
    <dgm:pt modelId="{79C17EDC-D4C4-45F4-B103-2AFE89C1EC2D}" type="pres">
      <dgm:prSet presAssocID="{5E6F8DC0-908B-460D-A767-DE52E01511DA}" presName="parTrans" presStyleCnt="0"/>
      <dgm:spPr/>
    </dgm:pt>
    <dgm:pt modelId="{EE399AE1-0FD0-44EA-999E-6B4EF8A52442}" type="pres">
      <dgm:prSet presAssocID="{4CBAA752-6EFB-4DFD-8AF0-D5CF961062ED}" presName="node" presStyleLbl="alignAccFollowNode1" presStyleIdx="0" presStyleCnt="3">
        <dgm:presLayoutVars>
          <dgm:bulletEnabled val="1"/>
        </dgm:presLayoutVars>
      </dgm:prSet>
      <dgm:spPr/>
    </dgm:pt>
    <dgm:pt modelId="{0D87E82B-AFF3-4E1E-8BE4-89DBA391588E}" type="pres">
      <dgm:prSet presAssocID="{8BEDE076-346B-4877-B4B1-A0205B33745A}" presName="sibTrans" presStyleCnt="0"/>
      <dgm:spPr/>
    </dgm:pt>
    <dgm:pt modelId="{7C1E9006-F9FC-4285-91DC-05EE3BA56044}" type="pres">
      <dgm:prSet presAssocID="{2A97D048-0D26-4430-9AAE-DE3EAF786331}" presName="node" presStyleLbl="alignAccFollowNode1" presStyleIdx="1" presStyleCnt="3">
        <dgm:presLayoutVars>
          <dgm:bulletEnabled val="1"/>
        </dgm:presLayoutVars>
      </dgm:prSet>
      <dgm:spPr/>
    </dgm:pt>
    <dgm:pt modelId="{88EE89E3-EDBF-44D5-B886-BED3F189902A}" type="pres">
      <dgm:prSet presAssocID="{AC835114-6406-4012-83F0-0E210658EFC8}" presName="sibTrans" presStyleCnt="0"/>
      <dgm:spPr/>
    </dgm:pt>
    <dgm:pt modelId="{58FA78DF-3458-4E5E-B6BE-A8D0A1E4011A}" type="pres">
      <dgm:prSet presAssocID="{DEAB6B25-7055-4D39-B62E-F6362A62E8AA}" presName="node" presStyleLbl="alignAccFollowNode1" presStyleIdx="2" presStyleCnt="3">
        <dgm:presLayoutVars>
          <dgm:bulletEnabled val="1"/>
        </dgm:presLayoutVars>
      </dgm:prSet>
      <dgm:spPr/>
    </dgm:pt>
    <dgm:pt modelId="{7CF7D329-B60F-461A-831E-6C1928FCE174}" type="pres">
      <dgm:prSet presAssocID="{673DCBCB-434B-4D10-8567-9EA7FE797A18}" presName="vSp" presStyleCnt="0"/>
      <dgm:spPr/>
    </dgm:pt>
    <dgm:pt modelId="{B52B0920-B5E4-4DF0-95CC-38AEE0947ACF}" type="pres">
      <dgm:prSet presAssocID="{4118183F-B801-4AD2-A8F1-35F5A1E11205}" presName="horFlow" presStyleCnt="0"/>
      <dgm:spPr/>
    </dgm:pt>
    <dgm:pt modelId="{753EF352-8D2A-48C5-A9B5-E9771DCCCAE3}" type="pres">
      <dgm:prSet presAssocID="{4118183F-B801-4AD2-A8F1-35F5A1E11205}" presName="bigChev" presStyleLbl="node1" presStyleIdx="1" presStyleCnt="3" custScaleX="222388" custLinFactNeighborX="85684" custLinFactNeighborY="9621"/>
      <dgm:spPr/>
    </dgm:pt>
    <dgm:pt modelId="{79446906-9E84-4A02-8684-B94153CD13B1}" type="pres">
      <dgm:prSet presAssocID="{4118183F-B801-4AD2-A8F1-35F5A1E11205}" presName="vSp" presStyleCnt="0"/>
      <dgm:spPr/>
    </dgm:pt>
    <dgm:pt modelId="{2F42C2EF-AEA5-4B9B-811A-8ED569E9EBC8}" type="pres">
      <dgm:prSet presAssocID="{8AA073F7-1880-4B54-AF48-D3B5AEFC83BD}" presName="horFlow" presStyleCnt="0"/>
      <dgm:spPr/>
    </dgm:pt>
    <dgm:pt modelId="{742900D5-3BFF-4EC8-AA33-E487996A7A33}" type="pres">
      <dgm:prSet presAssocID="{8AA073F7-1880-4B54-AF48-D3B5AEFC83BD}" presName="bigChev" presStyleLbl="node1" presStyleIdx="2" presStyleCnt="3" custScaleX="222796" custLinFactNeighborX="81988" custLinFactNeighborY="801"/>
      <dgm:spPr/>
    </dgm:pt>
  </dgm:ptLst>
  <dgm:cxnLst>
    <dgm:cxn modelId="{29B75607-A6D5-4F36-8621-42FD60ED3FAE}" type="presOf" srcId="{673DCBCB-434B-4D10-8567-9EA7FE797A18}" destId="{A8DDDBFC-AB43-4F91-81F0-F6A388393A23}" srcOrd="0" destOrd="0" presId="urn:microsoft.com/office/officeart/2005/8/layout/lProcess3"/>
    <dgm:cxn modelId="{34E0222F-F573-42DB-9E24-20897948EC13}" type="presOf" srcId="{DEAB6B25-7055-4D39-B62E-F6362A62E8AA}" destId="{58FA78DF-3458-4E5E-B6BE-A8D0A1E4011A}" srcOrd="0" destOrd="0" presId="urn:microsoft.com/office/officeart/2005/8/layout/lProcess3"/>
    <dgm:cxn modelId="{B6F26A34-98C4-48F5-9BB0-14ABAEAE5FDD}" type="presOf" srcId="{8AA073F7-1880-4B54-AF48-D3B5AEFC83BD}" destId="{742900D5-3BFF-4EC8-AA33-E487996A7A33}" srcOrd="0" destOrd="0" presId="urn:microsoft.com/office/officeart/2005/8/layout/lProcess3"/>
    <dgm:cxn modelId="{D81FBC5B-AC4D-4732-96F6-B9FC44421EAD}" type="presOf" srcId="{4118183F-B801-4AD2-A8F1-35F5A1E11205}" destId="{753EF352-8D2A-48C5-A9B5-E9771DCCCAE3}" srcOrd="0" destOrd="0" presId="urn:microsoft.com/office/officeart/2005/8/layout/lProcess3"/>
    <dgm:cxn modelId="{C7927A66-56E5-45E1-8D65-1E3550AC3903}" srcId="{673DCBCB-434B-4D10-8567-9EA7FE797A18}" destId="{DEAB6B25-7055-4D39-B62E-F6362A62E8AA}" srcOrd="2" destOrd="0" parTransId="{406BE693-A84A-42E8-B397-D18C9376E2F9}" sibTransId="{C573A97F-CB10-4335-85F5-39AB27C981BB}"/>
    <dgm:cxn modelId="{806A2A4B-B06B-4DF6-A9C7-E3C2911A954A}" type="presOf" srcId="{BE85E29C-7BB4-45B4-A3F7-9E473492DD88}" destId="{3E86C063-D238-4B5C-A76C-6FD363419584}" srcOrd="0" destOrd="0" presId="urn:microsoft.com/office/officeart/2005/8/layout/lProcess3"/>
    <dgm:cxn modelId="{CD32E577-85E3-432A-87BB-2DB5907DE195}" srcId="{BE85E29C-7BB4-45B4-A3F7-9E473492DD88}" destId="{4118183F-B801-4AD2-A8F1-35F5A1E11205}" srcOrd="1" destOrd="0" parTransId="{91D69B57-8BCD-47CD-8591-6563858F27E9}" sibTransId="{A51261AA-F00E-4170-B354-4E5B9EC804C3}"/>
    <dgm:cxn modelId="{47CCE279-7591-4E37-9838-A6C56EC2B5F5}" srcId="{BE85E29C-7BB4-45B4-A3F7-9E473492DD88}" destId="{8AA073F7-1880-4B54-AF48-D3B5AEFC83BD}" srcOrd="2" destOrd="0" parTransId="{8A65C887-5487-40CF-94BE-483B8C471871}" sibTransId="{C5C3B7F6-AFF3-421F-B8A7-FAB84FF5BDB4}"/>
    <dgm:cxn modelId="{78B6627E-2D8A-41FF-9FF3-A185651A033C}" srcId="{BE85E29C-7BB4-45B4-A3F7-9E473492DD88}" destId="{673DCBCB-434B-4D10-8567-9EA7FE797A18}" srcOrd="0" destOrd="0" parTransId="{049F9331-64BE-4D6F-9F1B-8E63243F221C}" sibTransId="{D8B6D4EF-CBA7-4B11-A068-BF1F75D4EFD5}"/>
    <dgm:cxn modelId="{E61B9383-35A4-4726-B458-8FD4EAF01A1C}" type="presOf" srcId="{4CBAA752-6EFB-4DFD-8AF0-D5CF961062ED}" destId="{EE399AE1-0FD0-44EA-999E-6B4EF8A52442}" srcOrd="0" destOrd="0" presId="urn:microsoft.com/office/officeart/2005/8/layout/lProcess3"/>
    <dgm:cxn modelId="{DCC420D3-0C44-4F8A-A772-5A5DDBFDC6AC}" srcId="{673DCBCB-434B-4D10-8567-9EA7FE797A18}" destId="{4CBAA752-6EFB-4DFD-8AF0-D5CF961062ED}" srcOrd="0" destOrd="0" parTransId="{5E6F8DC0-908B-460D-A767-DE52E01511DA}" sibTransId="{8BEDE076-346B-4877-B4B1-A0205B33745A}"/>
    <dgm:cxn modelId="{F21B2AEF-20FA-4A93-95C8-A4844AFE9F86}" type="presOf" srcId="{2A97D048-0D26-4430-9AAE-DE3EAF786331}" destId="{7C1E9006-F9FC-4285-91DC-05EE3BA56044}" srcOrd="0" destOrd="0" presId="urn:microsoft.com/office/officeart/2005/8/layout/lProcess3"/>
    <dgm:cxn modelId="{B859E5F1-BFF3-46EC-8E3C-18FDB0EC8D42}" srcId="{673DCBCB-434B-4D10-8567-9EA7FE797A18}" destId="{2A97D048-0D26-4430-9AAE-DE3EAF786331}" srcOrd="1" destOrd="0" parTransId="{678FD2B8-9D99-4936-B432-938E3BFCE209}" sibTransId="{AC835114-6406-4012-83F0-0E210658EFC8}"/>
    <dgm:cxn modelId="{527A528F-44CF-4A26-8038-8AE643C0EE60}" type="presParOf" srcId="{3E86C063-D238-4B5C-A76C-6FD363419584}" destId="{99E0B30C-444F-4619-B8B1-1F527A199698}" srcOrd="0" destOrd="0" presId="urn:microsoft.com/office/officeart/2005/8/layout/lProcess3"/>
    <dgm:cxn modelId="{9B0C8954-7025-4739-BB1F-749D8CBBEE8D}" type="presParOf" srcId="{99E0B30C-444F-4619-B8B1-1F527A199698}" destId="{A8DDDBFC-AB43-4F91-81F0-F6A388393A23}" srcOrd="0" destOrd="0" presId="urn:microsoft.com/office/officeart/2005/8/layout/lProcess3"/>
    <dgm:cxn modelId="{F4C6420D-2BF7-40AA-B919-806635AED9E4}" type="presParOf" srcId="{99E0B30C-444F-4619-B8B1-1F527A199698}" destId="{79C17EDC-D4C4-45F4-B103-2AFE89C1EC2D}" srcOrd="1" destOrd="0" presId="urn:microsoft.com/office/officeart/2005/8/layout/lProcess3"/>
    <dgm:cxn modelId="{BA0F1140-F0EA-4E22-A088-9D09116DBC72}" type="presParOf" srcId="{99E0B30C-444F-4619-B8B1-1F527A199698}" destId="{EE399AE1-0FD0-44EA-999E-6B4EF8A52442}" srcOrd="2" destOrd="0" presId="urn:microsoft.com/office/officeart/2005/8/layout/lProcess3"/>
    <dgm:cxn modelId="{FA229B16-EB15-42DB-91F2-EE4618227DF4}" type="presParOf" srcId="{99E0B30C-444F-4619-B8B1-1F527A199698}" destId="{0D87E82B-AFF3-4E1E-8BE4-89DBA391588E}" srcOrd="3" destOrd="0" presId="urn:microsoft.com/office/officeart/2005/8/layout/lProcess3"/>
    <dgm:cxn modelId="{71E5D6E5-6C9D-4EBD-AB2F-2ECF988ABC32}" type="presParOf" srcId="{99E0B30C-444F-4619-B8B1-1F527A199698}" destId="{7C1E9006-F9FC-4285-91DC-05EE3BA56044}" srcOrd="4" destOrd="0" presId="urn:microsoft.com/office/officeart/2005/8/layout/lProcess3"/>
    <dgm:cxn modelId="{C6502DA6-AD26-43B4-81BA-B8534C6D5527}" type="presParOf" srcId="{99E0B30C-444F-4619-B8B1-1F527A199698}" destId="{88EE89E3-EDBF-44D5-B886-BED3F189902A}" srcOrd="5" destOrd="0" presId="urn:microsoft.com/office/officeart/2005/8/layout/lProcess3"/>
    <dgm:cxn modelId="{5A86A80E-A017-4BFE-BF2F-86F71D81D08A}" type="presParOf" srcId="{99E0B30C-444F-4619-B8B1-1F527A199698}" destId="{58FA78DF-3458-4E5E-B6BE-A8D0A1E4011A}" srcOrd="6" destOrd="0" presId="urn:microsoft.com/office/officeart/2005/8/layout/lProcess3"/>
    <dgm:cxn modelId="{82A54D9F-814D-4069-89A0-4B83C49E8994}" type="presParOf" srcId="{3E86C063-D238-4B5C-A76C-6FD363419584}" destId="{7CF7D329-B60F-461A-831E-6C1928FCE174}" srcOrd="1" destOrd="0" presId="urn:microsoft.com/office/officeart/2005/8/layout/lProcess3"/>
    <dgm:cxn modelId="{90669A28-E7D6-4181-A393-6C1EA812020C}" type="presParOf" srcId="{3E86C063-D238-4B5C-A76C-6FD363419584}" destId="{B52B0920-B5E4-4DF0-95CC-38AEE0947ACF}" srcOrd="2" destOrd="0" presId="urn:microsoft.com/office/officeart/2005/8/layout/lProcess3"/>
    <dgm:cxn modelId="{993635F0-CC2F-4B30-A22E-E9C8286B8D96}" type="presParOf" srcId="{B52B0920-B5E4-4DF0-95CC-38AEE0947ACF}" destId="{753EF352-8D2A-48C5-A9B5-E9771DCCCAE3}" srcOrd="0" destOrd="0" presId="urn:microsoft.com/office/officeart/2005/8/layout/lProcess3"/>
    <dgm:cxn modelId="{0C1D2E2C-3793-4B29-9ACD-7EE563B580A7}" type="presParOf" srcId="{3E86C063-D238-4B5C-A76C-6FD363419584}" destId="{79446906-9E84-4A02-8684-B94153CD13B1}" srcOrd="3" destOrd="0" presId="urn:microsoft.com/office/officeart/2005/8/layout/lProcess3"/>
    <dgm:cxn modelId="{3DB98954-54AF-4C6A-95D9-B9D7ADECD3E0}" type="presParOf" srcId="{3E86C063-D238-4B5C-A76C-6FD363419584}" destId="{2F42C2EF-AEA5-4B9B-811A-8ED569E9EBC8}" srcOrd="4" destOrd="0" presId="urn:microsoft.com/office/officeart/2005/8/layout/lProcess3"/>
    <dgm:cxn modelId="{77DBA7AA-9533-4A53-8094-B0ECCEB00295}" type="presParOf" srcId="{2F42C2EF-AEA5-4B9B-811A-8ED569E9EBC8}" destId="{742900D5-3BFF-4EC8-AA33-E487996A7A3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DDBFC-AB43-4F91-81F0-F6A388393A23}">
      <dsp:nvSpPr>
        <dsp:cNvPr id="0" name=""/>
        <dsp:cNvSpPr/>
      </dsp:nvSpPr>
      <dsp:spPr>
        <a:xfrm>
          <a:off x="5234" y="51310"/>
          <a:ext cx="2685476" cy="107419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Definición y estrategia</a:t>
          </a:r>
        </a:p>
      </dsp:txBody>
      <dsp:txXfrm>
        <a:off x="542329" y="51310"/>
        <a:ext cx="1611286" cy="1074190"/>
      </dsp:txXfrm>
    </dsp:sp>
    <dsp:sp modelId="{EE399AE1-0FD0-44EA-999E-6B4EF8A52442}">
      <dsp:nvSpPr>
        <dsp:cNvPr id="0" name=""/>
        <dsp:cNvSpPr/>
      </dsp:nvSpPr>
      <dsp:spPr>
        <a:xfrm>
          <a:off x="2341599" y="142616"/>
          <a:ext cx="2228945" cy="89157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Planificación</a:t>
          </a:r>
        </a:p>
      </dsp:txBody>
      <dsp:txXfrm>
        <a:off x="2787388" y="142616"/>
        <a:ext cx="1337367" cy="891578"/>
      </dsp:txXfrm>
    </dsp:sp>
    <dsp:sp modelId="{7C1E9006-F9FC-4285-91DC-05EE3BA56044}">
      <dsp:nvSpPr>
        <dsp:cNvPr id="0" name=""/>
        <dsp:cNvSpPr/>
      </dsp:nvSpPr>
      <dsp:spPr>
        <a:xfrm>
          <a:off x="4258493" y="142616"/>
          <a:ext cx="2228945" cy="891578"/>
        </a:xfrm>
        <a:prstGeom prst="chevron">
          <a:avLst/>
        </a:prstGeom>
        <a:solidFill>
          <a:schemeClr val="accent2">
            <a:tint val="40000"/>
            <a:alpha val="90000"/>
            <a:hueOff val="2070958"/>
            <a:satOff val="-7331"/>
            <a:lumOff val="-31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070958"/>
              <a:satOff val="-7331"/>
              <a:lumOff val="-3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Preparación</a:t>
          </a:r>
        </a:p>
      </dsp:txBody>
      <dsp:txXfrm>
        <a:off x="4704282" y="142616"/>
        <a:ext cx="1337367" cy="891578"/>
      </dsp:txXfrm>
    </dsp:sp>
    <dsp:sp modelId="{58FA78DF-3458-4E5E-B6BE-A8D0A1E4011A}">
      <dsp:nvSpPr>
        <dsp:cNvPr id="0" name=""/>
        <dsp:cNvSpPr/>
      </dsp:nvSpPr>
      <dsp:spPr>
        <a:xfrm>
          <a:off x="6175386" y="142616"/>
          <a:ext cx="2228945" cy="891578"/>
        </a:xfrm>
        <a:prstGeom prst="chevron">
          <a:avLst/>
        </a:prstGeom>
        <a:solidFill>
          <a:schemeClr val="accent2">
            <a:tint val="40000"/>
            <a:alpha val="90000"/>
            <a:hueOff val="4141915"/>
            <a:satOff val="-14661"/>
            <a:lumOff val="-63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141915"/>
              <a:satOff val="-14661"/>
              <a:lumOff val="-6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Migración</a:t>
          </a:r>
        </a:p>
      </dsp:txBody>
      <dsp:txXfrm>
        <a:off x="6621175" y="142616"/>
        <a:ext cx="1337367" cy="891578"/>
      </dsp:txXfrm>
    </dsp:sp>
    <dsp:sp modelId="{753EF352-8D2A-48C5-A9B5-E9771DCCCAE3}">
      <dsp:nvSpPr>
        <dsp:cNvPr id="0" name=""/>
        <dsp:cNvSpPr/>
      </dsp:nvSpPr>
      <dsp:spPr>
        <a:xfrm>
          <a:off x="2196664" y="1275888"/>
          <a:ext cx="5972178" cy="1074190"/>
        </a:xfrm>
        <a:prstGeom prst="chevron">
          <a:avLst/>
        </a:prstGeom>
        <a:gradFill rotWithShape="0">
          <a:gsLst>
            <a:gs pos="0">
              <a:schemeClr val="accent2">
                <a:hueOff val="2394041"/>
                <a:satOff val="-7276"/>
                <a:lumOff val="-9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2394041"/>
                <a:satOff val="-7276"/>
                <a:lumOff val="-9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Gestión</a:t>
          </a:r>
        </a:p>
      </dsp:txBody>
      <dsp:txXfrm>
        <a:off x="2733759" y="1275888"/>
        <a:ext cx="4897988" cy="1074190"/>
      </dsp:txXfrm>
    </dsp:sp>
    <dsp:sp modelId="{742900D5-3BFF-4EC8-AA33-E487996A7A33}">
      <dsp:nvSpPr>
        <dsp:cNvPr id="0" name=""/>
        <dsp:cNvSpPr/>
      </dsp:nvSpPr>
      <dsp:spPr>
        <a:xfrm>
          <a:off x="2207003" y="2509069"/>
          <a:ext cx="5983135" cy="1074190"/>
        </a:xfrm>
        <a:prstGeom prst="chevron">
          <a:avLst/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Coordinación</a:t>
          </a:r>
        </a:p>
      </dsp:txBody>
      <dsp:txXfrm>
        <a:off x="2744098" y="2509069"/>
        <a:ext cx="4908945" cy="1074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DDBFC-AB43-4F91-81F0-F6A388393A23}">
      <dsp:nvSpPr>
        <dsp:cNvPr id="0" name=""/>
        <dsp:cNvSpPr/>
      </dsp:nvSpPr>
      <dsp:spPr>
        <a:xfrm>
          <a:off x="395953" y="1258"/>
          <a:ext cx="1514092" cy="6056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Definición y estrategia</a:t>
          </a:r>
        </a:p>
      </dsp:txBody>
      <dsp:txXfrm>
        <a:off x="698771" y="1258"/>
        <a:ext cx="908456" cy="605636"/>
      </dsp:txXfrm>
    </dsp:sp>
    <dsp:sp modelId="{EE399AE1-0FD0-44EA-999E-6B4EF8A52442}">
      <dsp:nvSpPr>
        <dsp:cNvPr id="0" name=""/>
        <dsp:cNvSpPr/>
      </dsp:nvSpPr>
      <dsp:spPr>
        <a:xfrm>
          <a:off x="1713213" y="52737"/>
          <a:ext cx="1256696" cy="50267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Planificación</a:t>
          </a:r>
        </a:p>
      </dsp:txBody>
      <dsp:txXfrm>
        <a:off x="1964552" y="52737"/>
        <a:ext cx="754018" cy="502678"/>
      </dsp:txXfrm>
    </dsp:sp>
    <dsp:sp modelId="{7C1E9006-F9FC-4285-91DC-05EE3BA56044}">
      <dsp:nvSpPr>
        <dsp:cNvPr id="0" name=""/>
        <dsp:cNvSpPr/>
      </dsp:nvSpPr>
      <dsp:spPr>
        <a:xfrm>
          <a:off x="2793972" y="52737"/>
          <a:ext cx="1256696" cy="502678"/>
        </a:xfrm>
        <a:prstGeom prst="chevron">
          <a:avLst/>
        </a:prstGeom>
        <a:solidFill>
          <a:schemeClr val="accent2">
            <a:tint val="40000"/>
            <a:alpha val="90000"/>
            <a:hueOff val="2070958"/>
            <a:satOff val="-7331"/>
            <a:lumOff val="-31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070958"/>
              <a:satOff val="-7331"/>
              <a:lumOff val="-3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Preparación</a:t>
          </a:r>
        </a:p>
      </dsp:txBody>
      <dsp:txXfrm>
        <a:off x="3045311" y="52737"/>
        <a:ext cx="754018" cy="502678"/>
      </dsp:txXfrm>
    </dsp:sp>
    <dsp:sp modelId="{58FA78DF-3458-4E5E-B6BE-A8D0A1E4011A}">
      <dsp:nvSpPr>
        <dsp:cNvPr id="0" name=""/>
        <dsp:cNvSpPr/>
      </dsp:nvSpPr>
      <dsp:spPr>
        <a:xfrm>
          <a:off x="3874731" y="52737"/>
          <a:ext cx="1256696" cy="502678"/>
        </a:xfrm>
        <a:prstGeom prst="chevron">
          <a:avLst/>
        </a:prstGeom>
        <a:solidFill>
          <a:schemeClr val="accent2">
            <a:tint val="40000"/>
            <a:alpha val="90000"/>
            <a:hueOff val="4141915"/>
            <a:satOff val="-14661"/>
            <a:lumOff val="-63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141915"/>
              <a:satOff val="-14661"/>
              <a:lumOff val="-6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Migración</a:t>
          </a:r>
        </a:p>
      </dsp:txBody>
      <dsp:txXfrm>
        <a:off x="4126070" y="52737"/>
        <a:ext cx="754018" cy="502678"/>
      </dsp:txXfrm>
    </dsp:sp>
    <dsp:sp modelId="{753EF352-8D2A-48C5-A9B5-E9771DCCCAE3}">
      <dsp:nvSpPr>
        <dsp:cNvPr id="0" name=""/>
        <dsp:cNvSpPr/>
      </dsp:nvSpPr>
      <dsp:spPr>
        <a:xfrm>
          <a:off x="1693287" y="749952"/>
          <a:ext cx="3367159" cy="605636"/>
        </a:xfrm>
        <a:prstGeom prst="chevron">
          <a:avLst/>
        </a:prstGeom>
        <a:gradFill rotWithShape="0">
          <a:gsLst>
            <a:gs pos="0">
              <a:schemeClr val="accent2">
                <a:hueOff val="2394041"/>
                <a:satOff val="-7276"/>
                <a:lumOff val="-9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2394041"/>
                <a:satOff val="-7276"/>
                <a:lumOff val="-9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Gestión</a:t>
          </a:r>
        </a:p>
      </dsp:txBody>
      <dsp:txXfrm>
        <a:off x="1996105" y="749952"/>
        <a:ext cx="2761523" cy="605636"/>
      </dsp:txXfrm>
    </dsp:sp>
    <dsp:sp modelId="{742900D5-3BFF-4EC8-AA33-E487996A7A33}">
      <dsp:nvSpPr>
        <dsp:cNvPr id="0" name=""/>
        <dsp:cNvSpPr/>
      </dsp:nvSpPr>
      <dsp:spPr>
        <a:xfrm>
          <a:off x="1637327" y="1383368"/>
          <a:ext cx="3373336" cy="605636"/>
        </a:xfrm>
        <a:prstGeom prst="chevron">
          <a:avLst/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Coordinación</a:t>
          </a:r>
        </a:p>
      </dsp:txBody>
      <dsp:txXfrm>
        <a:off x="1940145" y="1383368"/>
        <a:ext cx="2767700" cy="605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DDBFC-AB43-4F91-81F0-F6A388393A23}">
      <dsp:nvSpPr>
        <dsp:cNvPr id="0" name=""/>
        <dsp:cNvSpPr/>
      </dsp:nvSpPr>
      <dsp:spPr>
        <a:xfrm>
          <a:off x="417142" y="1087"/>
          <a:ext cx="1309491" cy="52379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Definición y estrategia</a:t>
          </a:r>
        </a:p>
      </dsp:txBody>
      <dsp:txXfrm>
        <a:off x="679040" y="1087"/>
        <a:ext cx="785695" cy="523796"/>
      </dsp:txXfrm>
    </dsp:sp>
    <dsp:sp modelId="{EE399AE1-0FD0-44EA-999E-6B4EF8A52442}">
      <dsp:nvSpPr>
        <dsp:cNvPr id="0" name=""/>
        <dsp:cNvSpPr/>
      </dsp:nvSpPr>
      <dsp:spPr>
        <a:xfrm>
          <a:off x="1556400" y="45610"/>
          <a:ext cx="1086878" cy="43475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Planificación</a:t>
          </a:r>
        </a:p>
      </dsp:txBody>
      <dsp:txXfrm>
        <a:off x="1773776" y="45610"/>
        <a:ext cx="652127" cy="434751"/>
      </dsp:txXfrm>
    </dsp:sp>
    <dsp:sp modelId="{7C1E9006-F9FC-4285-91DC-05EE3BA56044}">
      <dsp:nvSpPr>
        <dsp:cNvPr id="0" name=""/>
        <dsp:cNvSpPr/>
      </dsp:nvSpPr>
      <dsp:spPr>
        <a:xfrm>
          <a:off x="2491115" y="45610"/>
          <a:ext cx="1086878" cy="434751"/>
        </a:xfrm>
        <a:prstGeom prst="chevron">
          <a:avLst/>
        </a:prstGeom>
        <a:solidFill>
          <a:schemeClr val="accent2">
            <a:tint val="40000"/>
            <a:alpha val="90000"/>
            <a:hueOff val="2070958"/>
            <a:satOff val="-7331"/>
            <a:lumOff val="-31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070958"/>
              <a:satOff val="-7331"/>
              <a:lumOff val="-3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Preparación</a:t>
          </a:r>
        </a:p>
      </dsp:txBody>
      <dsp:txXfrm>
        <a:off x="2708491" y="45610"/>
        <a:ext cx="652127" cy="434751"/>
      </dsp:txXfrm>
    </dsp:sp>
    <dsp:sp modelId="{58FA78DF-3458-4E5E-B6BE-A8D0A1E4011A}">
      <dsp:nvSpPr>
        <dsp:cNvPr id="0" name=""/>
        <dsp:cNvSpPr/>
      </dsp:nvSpPr>
      <dsp:spPr>
        <a:xfrm>
          <a:off x="3425831" y="45610"/>
          <a:ext cx="1086878" cy="434751"/>
        </a:xfrm>
        <a:prstGeom prst="chevron">
          <a:avLst/>
        </a:prstGeom>
        <a:solidFill>
          <a:schemeClr val="accent2">
            <a:tint val="40000"/>
            <a:alpha val="90000"/>
            <a:hueOff val="4141915"/>
            <a:satOff val="-14661"/>
            <a:lumOff val="-63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141915"/>
              <a:satOff val="-14661"/>
              <a:lumOff val="-6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Migración</a:t>
          </a:r>
        </a:p>
      </dsp:txBody>
      <dsp:txXfrm>
        <a:off x="3643207" y="45610"/>
        <a:ext cx="652127" cy="434751"/>
      </dsp:txXfrm>
    </dsp:sp>
    <dsp:sp modelId="{753EF352-8D2A-48C5-A9B5-E9771DCCCAE3}">
      <dsp:nvSpPr>
        <dsp:cNvPr id="0" name=""/>
        <dsp:cNvSpPr/>
      </dsp:nvSpPr>
      <dsp:spPr>
        <a:xfrm>
          <a:off x="1539167" y="648610"/>
          <a:ext cx="2912152" cy="523796"/>
        </a:xfrm>
        <a:prstGeom prst="chevron">
          <a:avLst/>
        </a:prstGeom>
        <a:gradFill rotWithShape="0">
          <a:gsLst>
            <a:gs pos="0">
              <a:schemeClr val="accent2">
                <a:hueOff val="2394041"/>
                <a:satOff val="-7276"/>
                <a:lumOff val="-9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2394041"/>
                <a:satOff val="-7276"/>
                <a:lumOff val="-9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Gestión</a:t>
          </a:r>
        </a:p>
      </dsp:txBody>
      <dsp:txXfrm>
        <a:off x="1801065" y="648610"/>
        <a:ext cx="2388356" cy="523796"/>
      </dsp:txXfrm>
    </dsp:sp>
    <dsp:sp modelId="{742900D5-3BFF-4EC8-AA33-E487996A7A33}">
      <dsp:nvSpPr>
        <dsp:cNvPr id="0" name=""/>
        <dsp:cNvSpPr/>
      </dsp:nvSpPr>
      <dsp:spPr>
        <a:xfrm>
          <a:off x="1490768" y="1196432"/>
          <a:ext cx="2917495" cy="523796"/>
        </a:xfrm>
        <a:prstGeom prst="chevron">
          <a:avLst/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Coordinación</a:t>
          </a:r>
        </a:p>
      </dsp:txBody>
      <dsp:txXfrm>
        <a:off x="1752666" y="1196432"/>
        <a:ext cx="2393699" cy="523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58623-9203-41AB-99B0-2E7CBB5BFDD8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AFEBF-6949-4D0D-96C3-3588D43101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45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F561DB1-849F-412E-9A25-7E1A0DC97634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0ED54-D813-44BC-8470-C8626E30D31D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6E88-5AA7-4FBA-9229-0EAC1EFE9EAB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5171-1627-4DD2-9FCB-D4EB83DB2776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084-020D-4686-BA97-26F35DAC2D1A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9D6E-A408-4A8D-BA6C-EC1FFF901962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B04-AEAA-4B77-BEF3-2CC73EB23079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F86-9BEF-4BA6-9928-0DC0DA38097B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C63E-33A1-4541-B5D0-0ECADAB68469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E140-00EA-4744-AC16-4B08E4FBE270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237-838F-47A5-994A-7BEFF8C83888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9BBD-6849-49DC-8BE1-82541C77B43B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02D1-4A76-4D5D-BF85-F17785555862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3211-2541-4656-BAEC-08560AA8FB33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4319-DA94-405E-99A7-149580FCA14C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D8D4-1C49-488B-A4D0-80231145C447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76E4-0B62-4128-BE50-D8D6FA76D790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59961-6470-4FBE-9DAC-F7F0472ED9C8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4FDBC79-5FC1-4A49-85A5-BD57719E1C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b="1718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36" name="Group 12">
            <a:extLst>
              <a:ext uri="{FF2B5EF4-FFF2-40B4-BE49-F238E27FC236}">
                <a16:creationId xmlns:a16="http://schemas.microsoft.com/office/drawing/2014/main" id="{D44056DF-7985-4692-968A-466E9E6AF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B414A174-532A-4602-934F-9858D1D86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40B0C0C-7F94-4725-8108-62B3B7A5A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367EAC5B-1891-480A-A3AD-B9F6A88FA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E33FF633-15BA-464F-8F5B-26C56665F7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0C949DF6-E66B-4DB8-AB52-30CA781B4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309C2298-5EF9-4B09-8995-014F6D3BFF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319B2AFC-EBFF-477C-A364-6D575BE5AA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CC6B7D67-F2F8-4B07-B954-EAC9135B2B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7FF1659D-33DA-4F62-8567-A54020D2E2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9110F572-DC3D-4AB3-B731-B73BD6505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A2F7D0E9-68CE-40F9-B0E9-F915103ECF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AB69A438-1FB7-454A-A3E9-0C329643CD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E64598D0-3A2C-4570-9E7C-C52C89549B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CC17CF42-8908-477B-9F36-DA1306CA0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A2457851-D4A0-404C-BF3F-99AE00B9E9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ECC300FA-EE4A-489E-9A47-79BEBF05DC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0D1F26E2-902B-416B-A1DB-80DAF78D8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491346A0-BF6D-45A5-806A-215076872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A8A5AAC9-38FD-4A03-AB91-236F2AAC6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7AD4105C-55AA-47FF-AC5D-5BCB0B78C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1C4B42B1-B112-4057-82C3-E5AF3BC7F6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C8B37395-3651-4E66-A62E-31529FABC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1B235F4-89D0-4640-9C98-D6374EADC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3362" y="2456387"/>
            <a:ext cx="7090303" cy="239606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b="1" dirty="0"/>
              <a:t>Hibridación de un centro de datos en la nube</a:t>
            </a:r>
            <a:br>
              <a:rPr lang="es-ES" sz="4100" b="1" dirty="0"/>
            </a:br>
            <a:r>
              <a:rPr lang="es-ES" sz="2200" b="1" dirty="0">
                <a:solidFill>
                  <a:schemeClr val="tx2"/>
                </a:solidFill>
              </a:rPr>
              <a:t>Grado de Ingeniería informática  </a:t>
            </a:r>
            <a:br>
              <a:rPr lang="es-ES" sz="2200" b="1" dirty="0">
                <a:solidFill>
                  <a:schemeClr val="tx2"/>
                </a:solidFill>
              </a:rPr>
            </a:br>
            <a:r>
              <a:rPr lang="es-ES" sz="2200" b="1" dirty="0">
                <a:solidFill>
                  <a:schemeClr val="tx2"/>
                </a:solidFill>
              </a:rPr>
              <a:t>Gestión de Proyectos </a:t>
            </a:r>
            <a:br>
              <a:rPr lang="es-ES" sz="4400" b="1" dirty="0"/>
            </a:br>
            <a:r>
              <a:rPr lang="es-ES" sz="4100" b="1" dirty="0"/>
              <a:t> </a:t>
            </a: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7" name="Subtítulo 2">
            <a:extLst>
              <a:ext uri="{FF2B5EF4-FFF2-40B4-BE49-F238E27FC236}">
                <a16:creationId xmlns:a16="http://schemas.microsoft.com/office/drawing/2014/main" id="{195DA860-14B4-43B9-AE94-0A8F19C52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374" y="5726695"/>
            <a:ext cx="11198942" cy="1023124"/>
          </a:xfrm>
        </p:spPr>
        <p:txBody>
          <a:bodyPr numCol="3">
            <a:norm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David Laporta </a:t>
            </a:r>
            <a:r>
              <a:rPr lang="es-ES" b="1" dirty="0" err="1">
                <a:solidFill>
                  <a:schemeClr val="tx1"/>
                </a:solidFill>
              </a:rPr>
              <a:t>CeBallos</a:t>
            </a:r>
            <a:endParaRPr lang="es-ES" b="1" dirty="0">
              <a:solidFill>
                <a:schemeClr val="tx1"/>
              </a:solidFill>
            </a:endParaRPr>
          </a:p>
          <a:p>
            <a:endParaRPr lang="es-ES" b="1" dirty="0"/>
          </a:p>
          <a:p>
            <a:r>
              <a:rPr lang="es-ES" sz="1600" dirty="0">
                <a:solidFill>
                  <a:schemeClr val="tx1"/>
                </a:solidFill>
              </a:rPr>
              <a:t>Joan </a:t>
            </a:r>
            <a:r>
              <a:rPr lang="es-ES" sz="1600" dirty="0" err="1">
                <a:solidFill>
                  <a:schemeClr val="tx1"/>
                </a:solidFill>
              </a:rPr>
              <a:t>Gallifa</a:t>
            </a:r>
            <a:r>
              <a:rPr lang="es-ES" sz="1600" dirty="0">
                <a:solidFill>
                  <a:schemeClr val="tx1"/>
                </a:solidFill>
              </a:rPr>
              <a:t> Roca </a:t>
            </a:r>
          </a:p>
          <a:p>
            <a:r>
              <a:rPr lang="es-ES" sz="1600" dirty="0" err="1">
                <a:solidFill>
                  <a:schemeClr val="tx1"/>
                </a:solidFill>
              </a:rPr>
              <a:t>Atanasi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Daradoumis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Haralabus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</a:p>
          <a:p>
            <a:r>
              <a:rPr lang="es-ES" sz="1600" dirty="0">
                <a:solidFill>
                  <a:schemeClr val="tx1"/>
                </a:solidFill>
              </a:rPr>
              <a:t>Enero 2022</a:t>
            </a:r>
          </a:p>
        </p:txBody>
      </p:sp>
    </p:spTree>
    <p:extLst>
      <p:ext uri="{BB962C8B-B14F-4D97-AF65-F5344CB8AC3E}">
        <p14:creationId xmlns:p14="http://schemas.microsoft.com/office/powerpoint/2010/main" val="382895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50360"/>
            <a:ext cx="9906000" cy="790574"/>
          </a:xfrm>
        </p:spPr>
        <p:txBody>
          <a:bodyPr>
            <a:normAutofit/>
          </a:bodyPr>
          <a:lstStyle/>
          <a:p>
            <a:r>
              <a:rPr lang="es-ES" sz="3200" b="1" dirty="0"/>
              <a:t>Comparativa mediante el modelo de Gartner</a:t>
            </a:r>
          </a:p>
        </p:txBody>
      </p:sp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C16DDFB-6D1F-4415-BD41-CB3A0027B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33" t="12284" r="35856" b="48695"/>
          <a:stretch/>
        </p:blipFill>
        <p:spPr bwMode="auto">
          <a:xfrm>
            <a:off x="3554394" y="2474118"/>
            <a:ext cx="1893234" cy="1930600"/>
          </a:xfrm>
          <a:prstGeom prst="rect">
            <a:avLst/>
          </a:prstGeom>
          <a:ln w="57150">
            <a:solidFill>
              <a:schemeClr val="accent4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9ABE769-720E-4F8D-9D37-C08E0EE45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44" t="11498" r="2301" b="3390"/>
          <a:stretch/>
        </p:blipFill>
        <p:spPr bwMode="auto">
          <a:xfrm>
            <a:off x="6094411" y="2071313"/>
            <a:ext cx="3940405" cy="3994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2692C62A-E57F-44C3-A529-C5C561BC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0C38C5B-6A9F-458D-B4DA-A0CE2C954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2" t="12514" r="68868" b="50000"/>
          <a:stretch/>
        </p:blipFill>
        <p:spPr bwMode="auto">
          <a:xfrm>
            <a:off x="1217611" y="2487870"/>
            <a:ext cx="1893234" cy="1917724"/>
          </a:xfrm>
          <a:prstGeom prst="rect">
            <a:avLst/>
          </a:prstGeom>
          <a:ln w="57150">
            <a:solidFill>
              <a:schemeClr val="accent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A765EAA-7AD2-41FA-A711-0B3F7AA27F10}"/>
              </a:ext>
            </a:extLst>
          </p:cNvPr>
          <p:cNvSpPr/>
          <p:nvPr/>
        </p:nvSpPr>
        <p:spPr>
          <a:xfrm>
            <a:off x="8181975" y="2083603"/>
            <a:ext cx="1852841" cy="180486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E475130-2C11-45E9-B6C6-2F6DF1A5D196}"/>
              </a:ext>
            </a:extLst>
          </p:cNvPr>
          <p:cNvSpPr txBox="1"/>
          <p:nvPr/>
        </p:nvSpPr>
        <p:spPr>
          <a:xfrm>
            <a:off x="1106695" y="4596720"/>
            <a:ext cx="211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accent6"/>
                </a:solidFill>
              </a:rPr>
              <a:t>MAGIC QUADRANT</a:t>
            </a:r>
          </a:p>
          <a:p>
            <a:pPr algn="ctr"/>
            <a:r>
              <a:rPr lang="es-ES" b="1" dirty="0">
                <a:solidFill>
                  <a:schemeClr val="accent6"/>
                </a:solidFill>
              </a:rPr>
              <a:t>2019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EC8661F-907B-4E27-B10A-C1939E4DA65B}"/>
              </a:ext>
            </a:extLst>
          </p:cNvPr>
          <p:cNvSpPr txBox="1"/>
          <p:nvPr/>
        </p:nvSpPr>
        <p:spPr>
          <a:xfrm>
            <a:off x="3443478" y="4596719"/>
            <a:ext cx="211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MAGIC QUADRANT</a:t>
            </a:r>
          </a:p>
          <a:p>
            <a:pPr algn="ctr"/>
            <a:r>
              <a:rPr lang="es-ES" b="1" dirty="0">
                <a:solidFill>
                  <a:schemeClr val="accent4"/>
                </a:solidFill>
              </a:rPr>
              <a:t>2020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194D3A-4CB3-4249-B0BE-C86AD3928CD4}"/>
              </a:ext>
            </a:extLst>
          </p:cNvPr>
          <p:cNvSpPr txBox="1"/>
          <p:nvPr/>
        </p:nvSpPr>
        <p:spPr>
          <a:xfrm>
            <a:off x="10025253" y="2474118"/>
            <a:ext cx="211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MAGIC QUADRANT</a:t>
            </a:r>
          </a:p>
          <a:p>
            <a:pPr algn="ctr"/>
            <a:r>
              <a:rPr lang="es-ES" b="1" dirty="0">
                <a:solidFill>
                  <a:schemeClr val="accent1"/>
                </a:solidFill>
              </a:rPr>
              <a:t>2021</a:t>
            </a:r>
          </a:p>
        </p:txBody>
      </p:sp>
      <p:sp>
        <p:nvSpPr>
          <p:cNvPr id="12" name="Nube 11">
            <a:extLst>
              <a:ext uri="{FF2B5EF4-FFF2-40B4-BE49-F238E27FC236}">
                <a16:creationId xmlns:a16="http://schemas.microsoft.com/office/drawing/2014/main" id="{0A0BE191-BDD8-41BE-BE97-E5F0C1D84D15}"/>
              </a:ext>
            </a:extLst>
          </p:cNvPr>
          <p:cNvSpPr/>
          <p:nvPr/>
        </p:nvSpPr>
        <p:spPr>
          <a:xfrm>
            <a:off x="10607876" y="-117986"/>
            <a:ext cx="2115066" cy="1366683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NUBES PÚBLICAS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684BF8-E1B0-44BD-9660-22551648EA39}"/>
              </a:ext>
            </a:extLst>
          </p:cNvPr>
          <p:cNvSpPr txBox="1"/>
          <p:nvPr/>
        </p:nvSpPr>
        <p:spPr>
          <a:xfrm>
            <a:off x="3938258" y="6257837"/>
            <a:ext cx="349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Ilustración 2: Diagramas Gartner 2019, 2020 y 2021</a:t>
            </a:r>
          </a:p>
        </p:txBody>
      </p:sp>
    </p:spTree>
    <p:extLst>
      <p:ext uri="{BB962C8B-B14F-4D97-AF65-F5344CB8AC3E}">
        <p14:creationId xmlns:p14="http://schemas.microsoft.com/office/powerpoint/2010/main" val="378347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50360"/>
            <a:ext cx="9906000" cy="790574"/>
          </a:xfrm>
        </p:spPr>
        <p:txBody>
          <a:bodyPr>
            <a:normAutofit/>
          </a:bodyPr>
          <a:lstStyle/>
          <a:p>
            <a:r>
              <a:rPr lang="es-ES" sz="3200" b="1" dirty="0"/>
              <a:t>Lideres del mercado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F39094-7E5F-4330-8705-04CA0A0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6751" y="1801784"/>
            <a:ext cx="9829800" cy="482467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AWS </a:t>
            </a:r>
            <a:r>
              <a:rPr lang="es-ES" dirty="0"/>
              <a:t>(</a:t>
            </a:r>
            <a:r>
              <a:rPr lang="es-ES" i="1" dirty="0"/>
              <a:t>Amazon Web Services</a:t>
            </a:r>
            <a:r>
              <a:rPr lang="es-E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Líder del mercado actualmente, y prácticamente lidera el mercado desde sus inicios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Cumplimiento RGPD y posibilidad de desplegar infraestructura en Europa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Sin grandes herramientas de colaboración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Azure </a:t>
            </a:r>
            <a:r>
              <a:rPr lang="es-ES" dirty="0"/>
              <a:t>(</a:t>
            </a:r>
            <a:r>
              <a:rPr lang="es-ES" i="1" dirty="0"/>
              <a:t>Microsoft </a:t>
            </a:r>
            <a:r>
              <a:rPr lang="es-ES" i="1" dirty="0" err="1"/>
              <a:t>azure</a:t>
            </a:r>
            <a:r>
              <a:rPr lang="es-E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Segundo competidor de este mercado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Cumplimiento RGPD y posibilidad de desplegar infraestructura en Europa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Gran suite de herramientas colaborativas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GCP </a:t>
            </a:r>
            <a:r>
              <a:rPr lang="es-ES" dirty="0"/>
              <a:t>(</a:t>
            </a:r>
            <a:r>
              <a:rPr lang="es-ES" i="1" dirty="0"/>
              <a:t>Google Cloud Platform</a:t>
            </a:r>
            <a:r>
              <a:rPr lang="es-E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Se posiciona en la tercera posición de este mercado por el momento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Cumplimiento RGPD y posibilidad de desplegar infraestructura en Europa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Suite completa de herramientas de colaboración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b="1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342864-14AE-48B0-91DA-93F43902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Nube 7">
            <a:extLst>
              <a:ext uri="{FF2B5EF4-FFF2-40B4-BE49-F238E27FC236}">
                <a16:creationId xmlns:a16="http://schemas.microsoft.com/office/drawing/2014/main" id="{E9639C5D-6B27-4799-8019-FC9C8CD7D41F}"/>
              </a:ext>
            </a:extLst>
          </p:cNvPr>
          <p:cNvSpPr/>
          <p:nvPr/>
        </p:nvSpPr>
        <p:spPr>
          <a:xfrm>
            <a:off x="10607876" y="-117986"/>
            <a:ext cx="2115066" cy="1366683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NUBES PÚBLICAS</a:t>
            </a:r>
          </a:p>
        </p:txBody>
      </p:sp>
      <p:pic>
        <p:nvPicPr>
          <p:cNvPr id="1028" name="Picture 4" descr="Amazon Web Services Logo, history, meaning, symbol, PNG">
            <a:extLst>
              <a:ext uri="{FF2B5EF4-FFF2-40B4-BE49-F238E27FC236}">
                <a16:creationId xmlns:a16="http://schemas.microsoft.com/office/drawing/2014/main" id="{BAA055F5-5226-4445-A203-2F2F2C63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2" y="1801784"/>
            <a:ext cx="938972" cy="52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, azure, logo Free Icon of Vector Logo">
            <a:extLst>
              <a:ext uri="{FF2B5EF4-FFF2-40B4-BE49-F238E27FC236}">
                <a16:creationId xmlns:a16="http://schemas.microsoft.com/office/drawing/2014/main" id="{E181C663-DF44-43B4-9B05-B8ED75379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43" y="3420692"/>
            <a:ext cx="1057907" cy="52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oogle Cloud Platform service comes to campus - UW–⁠Madison Information  Technology">
            <a:extLst>
              <a:ext uri="{FF2B5EF4-FFF2-40B4-BE49-F238E27FC236}">
                <a16:creationId xmlns:a16="http://schemas.microsoft.com/office/drawing/2014/main" id="{14832593-3E48-4002-8D03-906F41FDE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r="10202"/>
          <a:stretch/>
        </p:blipFill>
        <p:spPr bwMode="auto">
          <a:xfrm>
            <a:off x="1081943" y="5082469"/>
            <a:ext cx="1057907" cy="63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2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50360"/>
            <a:ext cx="9906000" cy="790574"/>
          </a:xfrm>
        </p:spPr>
        <p:txBody>
          <a:bodyPr>
            <a:normAutofit/>
          </a:bodyPr>
          <a:lstStyle/>
          <a:p>
            <a:r>
              <a:rPr lang="es-ES" sz="3200" b="1" dirty="0"/>
              <a:t>Modelo elegido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F39094-7E5F-4330-8705-04CA0A0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6569" y="1992772"/>
            <a:ext cx="6040439" cy="38905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Herramientas colaborativas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Suite Ofimática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Programas de videoconferencia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Almacenamiento de ficheros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Pago mensual: </a:t>
            </a:r>
            <a:r>
              <a:rPr lang="es-ES" dirty="0" err="1">
                <a:solidFill>
                  <a:schemeClr val="tx1"/>
                </a:solidFill>
              </a:rPr>
              <a:t>Capex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Opex</a:t>
            </a:r>
            <a:endParaRPr lang="es-E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Resiliencia y escalabilidad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Centralización de la gestión</a:t>
            </a:r>
          </a:p>
          <a:p>
            <a:endParaRPr lang="es-ES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33082-DFBB-4655-87DE-37C1223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Nube 6">
            <a:extLst>
              <a:ext uri="{FF2B5EF4-FFF2-40B4-BE49-F238E27FC236}">
                <a16:creationId xmlns:a16="http://schemas.microsoft.com/office/drawing/2014/main" id="{B03A16F9-7447-46D5-A77A-196B5334AB37}"/>
              </a:ext>
            </a:extLst>
          </p:cNvPr>
          <p:cNvSpPr/>
          <p:nvPr/>
        </p:nvSpPr>
        <p:spPr>
          <a:xfrm>
            <a:off x="10607876" y="-117986"/>
            <a:ext cx="2115066" cy="1366683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NUBES PÚBLICAS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CDA1BC4-1A86-4949-BCFC-2F07483F6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19" y="1384407"/>
            <a:ext cx="2429231" cy="3929210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D17D36B-3A4D-4C84-B9BF-02932B3764CE}"/>
              </a:ext>
            </a:extLst>
          </p:cNvPr>
          <p:cNvSpPr txBox="1"/>
          <p:nvPr/>
        </p:nvSpPr>
        <p:spPr>
          <a:xfrm>
            <a:off x="6747194" y="5313617"/>
            <a:ext cx="4635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Esquema 3</a:t>
            </a:r>
            <a:r>
              <a:rPr lang="es-ES" sz="1200"/>
              <a:t>: </a:t>
            </a:r>
            <a:r>
              <a:rPr lang="es-ES" sz="1200" dirty="0"/>
              <a:t>Modelo SaaS</a:t>
            </a:r>
          </a:p>
        </p:txBody>
      </p:sp>
    </p:spTree>
    <p:extLst>
      <p:ext uri="{BB962C8B-B14F-4D97-AF65-F5344CB8AC3E}">
        <p14:creationId xmlns:p14="http://schemas.microsoft.com/office/powerpoint/2010/main" val="26834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50360"/>
            <a:ext cx="9906000" cy="790574"/>
          </a:xfrm>
        </p:spPr>
        <p:txBody>
          <a:bodyPr>
            <a:normAutofit/>
          </a:bodyPr>
          <a:lstStyle/>
          <a:p>
            <a:r>
              <a:rPr lang="es-ES" sz="3200" b="1" dirty="0"/>
              <a:t>Comparativa de los lideres públicos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AEB0F67-AE96-43D4-BBA6-0FF1247B4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38539"/>
              </p:ext>
            </p:extLst>
          </p:nvPr>
        </p:nvGraphicFramePr>
        <p:xfrm>
          <a:off x="1555335" y="1709159"/>
          <a:ext cx="8639799" cy="432417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14624">
                  <a:extLst>
                    <a:ext uri="{9D8B030D-6E8A-4147-A177-3AD203B41FA5}">
                      <a16:colId xmlns:a16="http://schemas.microsoft.com/office/drawing/2014/main" val="1778644737"/>
                    </a:ext>
                  </a:extLst>
                </a:gridCol>
                <a:gridCol w="568499">
                  <a:extLst>
                    <a:ext uri="{9D8B030D-6E8A-4147-A177-3AD203B41FA5}">
                      <a16:colId xmlns:a16="http://schemas.microsoft.com/office/drawing/2014/main" val="651330619"/>
                    </a:ext>
                  </a:extLst>
                </a:gridCol>
                <a:gridCol w="1157733">
                  <a:extLst>
                    <a:ext uri="{9D8B030D-6E8A-4147-A177-3AD203B41FA5}">
                      <a16:colId xmlns:a16="http://schemas.microsoft.com/office/drawing/2014/main" val="358825711"/>
                    </a:ext>
                  </a:extLst>
                </a:gridCol>
                <a:gridCol w="644530">
                  <a:extLst>
                    <a:ext uri="{9D8B030D-6E8A-4147-A177-3AD203B41FA5}">
                      <a16:colId xmlns:a16="http://schemas.microsoft.com/office/drawing/2014/main" val="4269636875"/>
                    </a:ext>
                  </a:extLst>
                </a:gridCol>
                <a:gridCol w="1157733">
                  <a:extLst>
                    <a:ext uri="{9D8B030D-6E8A-4147-A177-3AD203B41FA5}">
                      <a16:colId xmlns:a16="http://schemas.microsoft.com/office/drawing/2014/main" val="624673423"/>
                    </a:ext>
                  </a:extLst>
                </a:gridCol>
                <a:gridCol w="596146">
                  <a:extLst>
                    <a:ext uri="{9D8B030D-6E8A-4147-A177-3AD203B41FA5}">
                      <a16:colId xmlns:a16="http://schemas.microsoft.com/office/drawing/2014/main" val="2274644419"/>
                    </a:ext>
                  </a:extLst>
                </a:gridCol>
                <a:gridCol w="1157733">
                  <a:extLst>
                    <a:ext uri="{9D8B030D-6E8A-4147-A177-3AD203B41FA5}">
                      <a16:colId xmlns:a16="http://schemas.microsoft.com/office/drawing/2014/main" val="2337908282"/>
                    </a:ext>
                  </a:extLst>
                </a:gridCol>
                <a:gridCol w="642801">
                  <a:extLst>
                    <a:ext uri="{9D8B030D-6E8A-4147-A177-3AD203B41FA5}">
                      <a16:colId xmlns:a16="http://schemas.microsoft.com/office/drawing/2014/main" val="966527417"/>
                    </a:ext>
                  </a:extLst>
                </a:gridCol>
              </a:tblGrid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Criterio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Peso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GCP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AWS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Azure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540695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0-5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endParaRPr lang="es-E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Puntuación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Puntuación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Puntuación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extLst>
                  <a:ext uri="{0D108BD9-81ED-4DB2-BD59-A6C34878D82A}">
                    <a16:rowId xmlns:a16="http://schemas.microsoft.com/office/drawing/2014/main" val="1620429694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297,5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265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412,5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41112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General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25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77,5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95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498443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Valoración Gartner</a:t>
                      </a:r>
                      <a:endParaRPr lang="es-ES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10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30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50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40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extLst>
                  <a:ext uri="{0D108BD9-81ED-4DB2-BD59-A6C34878D82A}">
                    <a16:rowId xmlns:a16="http://schemas.microsoft.com/office/drawing/2014/main" val="2686132293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b="0">
                          <a:effectLst/>
                        </a:rPr>
                        <a:t>Líder de mercado</a:t>
                      </a:r>
                      <a:endParaRPr lang="es-ES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extLst>
                  <a:ext uri="{0D108BD9-81ED-4DB2-BD59-A6C34878D82A}">
                    <a16:rowId xmlns:a16="http://schemas.microsoft.com/office/drawing/2014/main" val="2780962972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Evolución en los años</a:t>
                      </a:r>
                      <a:endParaRPr lang="es-ES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3,25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32,5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50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3,5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35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extLst>
                  <a:ext uri="{0D108BD9-81ED-4DB2-BD59-A6C34878D82A}">
                    <a16:rowId xmlns:a16="http://schemas.microsoft.com/office/drawing/2014/main" val="1452404335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Servicios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60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180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140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277,5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879148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effectLst/>
                        </a:rPr>
                        <a:t>Opciones de colaboración</a:t>
                      </a:r>
                      <a:endParaRPr lang="es-ES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3,25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32,5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10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50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extLst>
                  <a:ext uri="{0D108BD9-81ED-4DB2-BD59-A6C34878D82A}">
                    <a16:rowId xmlns:a16="http://schemas.microsoft.com/office/drawing/2014/main" val="2198031925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Servicio de migración</a:t>
                      </a:r>
                      <a:endParaRPr lang="es-ES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25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extLst>
                  <a:ext uri="{0D108BD9-81ED-4DB2-BD59-A6C34878D82A}">
                    <a16:rowId xmlns:a16="http://schemas.microsoft.com/office/drawing/2014/main" val="848250344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Compatibilidad con </a:t>
                      </a:r>
                      <a:r>
                        <a:rPr lang="es-ES" sz="1200" b="0" i="1" dirty="0" err="1">
                          <a:effectLst/>
                        </a:rPr>
                        <a:t>Vmware</a:t>
                      </a:r>
                      <a:endParaRPr lang="es-ES" sz="1200" b="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extLst>
                  <a:ext uri="{0D108BD9-81ED-4DB2-BD59-A6C34878D82A}">
                    <a16:rowId xmlns:a16="http://schemas.microsoft.com/office/drawing/2014/main" val="2509863988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Hibridación de identidad</a:t>
                      </a:r>
                      <a:endParaRPr lang="es-ES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2,5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25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3,75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37,5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50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extLst>
                  <a:ext uri="{0D108BD9-81ED-4DB2-BD59-A6C34878D82A}">
                    <a16:rowId xmlns:a16="http://schemas.microsoft.com/office/drawing/2014/main" val="3682538412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Hibridación de correo</a:t>
                      </a:r>
                      <a:endParaRPr lang="es-ES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60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1,5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22,5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4,5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67,5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extLst>
                  <a:ext uri="{0D108BD9-81ED-4DB2-BD59-A6C34878D82A}">
                    <a16:rowId xmlns:a16="http://schemas.microsoft.com/office/drawing/2014/main" val="3697310600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Análisis y seguridad de datos</a:t>
                      </a:r>
                      <a:endParaRPr lang="es-ES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40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extLst>
                  <a:ext uri="{0D108BD9-81ED-4DB2-BD59-A6C34878D82A}">
                    <a16:rowId xmlns:a16="http://schemas.microsoft.com/office/drawing/2014/main" val="3325032832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Empresas para hibridaciones</a:t>
                      </a:r>
                      <a:endParaRPr lang="es-ES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2,5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12,5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extLst>
                  <a:ext uri="{0D108BD9-81ED-4DB2-BD59-A6C34878D82A}">
                    <a16:rowId xmlns:a16="http://schemas.microsoft.com/office/drawing/2014/main" val="1009729419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Costes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15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062549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b="0">
                          <a:effectLst/>
                        </a:rPr>
                        <a:t>Coste servicios</a:t>
                      </a:r>
                      <a:endParaRPr lang="es-ES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40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extLst>
                  <a:ext uri="{0D108BD9-81ED-4DB2-BD59-A6C34878D82A}">
                    <a16:rowId xmlns:a16="http://schemas.microsoft.com/office/drawing/2014/main" val="215527236"/>
                  </a:ext>
                </a:extLst>
              </a:tr>
              <a:tr h="240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b="0" dirty="0">
                          <a:effectLst/>
                        </a:rPr>
                        <a:t>Descuentos</a:t>
                      </a:r>
                      <a:endParaRPr lang="es-ES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7" marR="43047" marT="0" marB="0" anchor="ctr"/>
                </a:tc>
                <a:extLst>
                  <a:ext uri="{0D108BD9-81ED-4DB2-BD59-A6C34878D82A}">
                    <a16:rowId xmlns:a16="http://schemas.microsoft.com/office/drawing/2014/main" val="4049771779"/>
                  </a:ext>
                </a:extLst>
              </a:tr>
            </a:tbl>
          </a:graphicData>
        </a:graphic>
      </p:graphicFrame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CB522D3-0E36-4BCD-9EFB-8814BC99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Nube 8">
            <a:extLst>
              <a:ext uri="{FF2B5EF4-FFF2-40B4-BE49-F238E27FC236}">
                <a16:creationId xmlns:a16="http://schemas.microsoft.com/office/drawing/2014/main" id="{298A3BE2-5B93-42B5-8A98-6F0DDEBD19CC}"/>
              </a:ext>
            </a:extLst>
          </p:cNvPr>
          <p:cNvSpPr/>
          <p:nvPr/>
        </p:nvSpPr>
        <p:spPr>
          <a:xfrm>
            <a:off x="10607876" y="-117986"/>
            <a:ext cx="2115066" cy="1366683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NUBES PÚBLICAS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CA8651-3A67-4260-8438-BB4AD2592E61}"/>
              </a:ext>
            </a:extLst>
          </p:cNvPr>
          <p:cNvSpPr txBox="1"/>
          <p:nvPr/>
        </p:nvSpPr>
        <p:spPr>
          <a:xfrm>
            <a:off x="4859105" y="6065836"/>
            <a:ext cx="1857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Tabla 1: Matriz de decisión</a:t>
            </a:r>
          </a:p>
        </p:txBody>
      </p:sp>
    </p:spTree>
    <p:extLst>
      <p:ext uri="{BB962C8B-B14F-4D97-AF65-F5344CB8AC3E}">
        <p14:creationId xmlns:p14="http://schemas.microsoft.com/office/powerpoint/2010/main" val="106531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>
            <a:extLst>
              <a:ext uri="{FF2B5EF4-FFF2-40B4-BE49-F238E27FC236}">
                <a16:creationId xmlns:a16="http://schemas.microsoft.com/office/drawing/2014/main" id="{EDA90D89-770A-4C09-978C-9E38FE15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3B344D7-1AE2-4947-876E-2A5267450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41" name="Rectangle 5">
              <a:extLst>
                <a:ext uri="{FF2B5EF4-FFF2-40B4-BE49-F238E27FC236}">
                  <a16:creationId xmlns:a16="http://schemas.microsoft.com/office/drawing/2014/main" id="{D6633E5C-867B-4E17-9151-FF0FDB122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id="{2D5EDC2E-587B-4E85-8185-D99B438AB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7">
              <a:extLst>
                <a:ext uri="{FF2B5EF4-FFF2-40B4-BE49-F238E27FC236}">
                  <a16:creationId xmlns:a16="http://schemas.microsoft.com/office/drawing/2014/main" id="{996B1479-D8B0-4D98-B382-877F9A3AE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Rectangle 8">
              <a:extLst>
                <a:ext uri="{FF2B5EF4-FFF2-40B4-BE49-F238E27FC236}">
                  <a16:creationId xmlns:a16="http://schemas.microsoft.com/office/drawing/2014/main" id="{3B7BA112-C364-4D4C-97F9-A1DC76F1E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8B9D9B13-8F5D-41E6-93D6-CDFEB34AB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id="{B5720BDB-EA73-4DE9-8A10-11DA3A1AC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F1D2313E-4168-41D0-A5B5-2187D1B3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id="{0F1B19F3-A09E-4891-8916-D5F8B0B2A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id="{4D61F564-BB90-4A5C-829A-4F984FD6C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id="{3803B77E-8C29-4857-B5C1-B89B01F46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5">
              <a:extLst>
                <a:ext uri="{FF2B5EF4-FFF2-40B4-BE49-F238E27FC236}">
                  <a16:creationId xmlns:a16="http://schemas.microsoft.com/office/drawing/2014/main" id="{B96F39B0-FB50-4957-8F85-2E2CCF6D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A54B5837-452A-4FC3-A8C8-E275AA929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17">
              <a:extLst>
                <a:ext uri="{FF2B5EF4-FFF2-40B4-BE49-F238E27FC236}">
                  <a16:creationId xmlns:a16="http://schemas.microsoft.com/office/drawing/2014/main" id="{FDE2A683-C13C-4A7F-935C-4C5279BF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id="{30C5773F-6573-4E1F-B3DC-BB2B01D88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id="{E280F9F5-EF46-41DF-B672-013B025B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20">
              <a:extLst>
                <a:ext uri="{FF2B5EF4-FFF2-40B4-BE49-F238E27FC236}">
                  <a16:creationId xmlns:a16="http://schemas.microsoft.com/office/drawing/2014/main" id="{5876ADD8-345E-4A8D-81CB-0D5C3F76F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21">
              <a:extLst>
                <a:ext uri="{FF2B5EF4-FFF2-40B4-BE49-F238E27FC236}">
                  <a16:creationId xmlns:a16="http://schemas.microsoft.com/office/drawing/2014/main" id="{8D2F7216-B310-4AB4-9948-2CF747F77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22">
              <a:extLst>
                <a:ext uri="{FF2B5EF4-FFF2-40B4-BE49-F238E27FC236}">
                  <a16:creationId xmlns:a16="http://schemas.microsoft.com/office/drawing/2014/main" id="{D113E940-FD31-4B25-B33F-5B213CC75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3">
              <a:extLst>
                <a:ext uri="{FF2B5EF4-FFF2-40B4-BE49-F238E27FC236}">
                  <a16:creationId xmlns:a16="http://schemas.microsoft.com/office/drawing/2014/main" id="{D6211283-9342-40E7-88F7-14A90284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4">
              <a:extLst>
                <a:ext uri="{FF2B5EF4-FFF2-40B4-BE49-F238E27FC236}">
                  <a16:creationId xmlns:a16="http://schemas.microsoft.com/office/drawing/2014/main" id="{B0118661-823B-4754-B0E3-52ACCB8DF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5">
              <a:extLst>
                <a:ext uri="{FF2B5EF4-FFF2-40B4-BE49-F238E27FC236}">
                  <a16:creationId xmlns:a16="http://schemas.microsoft.com/office/drawing/2014/main" id="{263B289D-A43D-47C8-AA8E-40C86C60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26">
              <a:extLst>
                <a:ext uri="{FF2B5EF4-FFF2-40B4-BE49-F238E27FC236}">
                  <a16:creationId xmlns:a16="http://schemas.microsoft.com/office/drawing/2014/main" id="{D5A2D8F7-A5A4-4B2E-89AE-F99CC5B05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6847785C-2F02-4845-9257-9DE5E6EDA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28">
              <a:extLst>
                <a:ext uri="{FF2B5EF4-FFF2-40B4-BE49-F238E27FC236}">
                  <a16:creationId xmlns:a16="http://schemas.microsoft.com/office/drawing/2014/main" id="{4B83A129-3D7E-44D8-8C6C-9DE73E12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29">
              <a:extLst>
                <a:ext uri="{FF2B5EF4-FFF2-40B4-BE49-F238E27FC236}">
                  <a16:creationId xmlns:a16="http://schemas.microsoft.com/office/drawing/2014/main" id="{7E1A9847-AC3D-4B5D-A29A-A93B0C6AB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30">
              <a:extLst>
                <a:ext uri="{FF2B5EF4-FFF2-40B4-BE49-F238E27FC236}">
                  <a16:creationId xmlns:a16="http://schemas.microsoft.com/office/drawing/2014/main" id="{2450F521-5F68-4148-9905-6232B08F8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31">
              <a:extLst>
                <a:ext uri="{FF2B5EF4-FFF2-40B4-BE49-F238E27FC236}">
                  <a16:creationId xmlns:a16="http://schemas.microsoft.com/office/drawing/2014/main" id="{8C6F916A-08CA-4F4C-BDBA-0F63A621F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32">
              <a:extLst>
                <a:ext uri="{FF2B5EF4-FFF2-40B4-BE49-F238E27FC236}">
                  <a16:creationId xmlns:a16="http://schemas.microsoft.com/office/drawing/2014/main" id="{D68FB199-D330-4EF4-94F5-1C07371E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Rectangle 33">
              <a:extLst>
                <a:ext uri="{FF2B5EF4-FFF2-40B4-BE49-F238E27FC236}">
                  <a16:creationId xmlns:a16="http://schemas.microsoft.com/office/drawing/2014/main" id="{3B67568D-CC47-4BBA-A084-154AEAA82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0" name="Freeform 34">
              <a:extLst>
                <a:ext uri="{FF2B5EF4-FFF2-40B4-BE49-F238E27FC236}">
                  <a16:creationId xmlns:a16="http://schemas.microsoft.com/office/drawing/2014/main" id="{C9C25D1A-5E1E-4B22-B8D3-B0F526392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35">
              <a:extLst>
                <a:ext uri="{FF2B5EF4-FFF2-40B4-BE49-F238E27FC236}">
                  <a16:creationId xmlns:a16="http://schemas.microsoft.com/office/drawing/2014/main" id="{4D8DB054-D1D3-4C30-B62E-7F2C6A812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36">
              <a:extLst>
                <a:ext uri="{FF2B5EF4-FFF2-40B4-BE49-F238E27FC236}">
                  <a16:creationId xmlns:a16="http://schemas.microsoft.com/office/drawing/2014/main" id="{9EB76371-2F16-4BA0-994C-2575FD933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7">
              <a:extLst>
                <a:ext uri="{FF2B5EF4-FFF2-40B4-BE49-F238E27FC236}">
                  <a16:creationId xmlns:a16="http://schemas.microsoft.com/office/drawing/2014/main" id="{2B61AF6D-2A6D-4C90-BCCA-CD97F7246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8">
              <a:extLst>
                <a:ext uri="{FF2B5EF4-FFF2-40B4-BE49-F238E27FC236}">
                  <a16:creationId xmlns:a16="http://schemas.microsoft.com/office/drawing/2014/main" id="{B35F6DFD-5D34-4BE6-8B2A-0D6CDCE28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39">
              <a:extLst>
                <a:ext uri="{FF2B5EF4-FFF2-40B4-BE49-F238E27FC236}">
                  <a16:creationId xmlns:a16="http://schemas.microsoft.com/office/drawing/2014/main" id="{BCB0EEDB-7826-499E-BB87-6D0DD545F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40">
              <a:extLst>
                <a:ext uri="{FF2B5EF4-FFF2-40B4-BE49-F238E27FC236}">
                  <a16:creationId xmlns:a16="http://schemas.microsoft.com/office/drawing/2014/main" id="{F16B5CE0-3198-436D-888B-A01A98384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41">
              <a:extLst>
                <a:ext uri="{FF2B5EF4-FFF2-40B4-BE49-F238E27FC236}">
                  <a16:creationId xmlns:a16="http://schemas.microsoft.com/office/drawing/2014/main" id="{B550414A-8DF0-4572-A382-B88DBE0B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42">
              <a:extLst>
                <a:ext uri="{FF2B5EF4-FFF2-40B4-BE49-F238E27FC236}">
                  <a16:creationId xmlns:a16="http://schemas.microsoft.com/office/drawing/2014/main" id="{AFB98517-BD8F-45DD-A2BA-52FD61A48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43">
              <a:extLst>
                <a:ext uri="{FF2B5EF4-FFF2-40B4-BE49-F238E27FC236}">
                  <a16:creationId xmlns:a16="http://schemas.microsoft.com/office/drawing/2014/main" id="{78C67202-AF18-4690-8000-4C12C4042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44">
              <a:extLst>
                <a:ext uri="{FF2B5EF4-FFF2-40B4-BE49-F238E27FC236}">
                  <a16:creationId xmlns:a16="http://schemas.microsoft.com/office/drawing/2014/main" id="{AD51A156-6972-43DA-BF32-CA187641B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Rectangle 45">
              <a:extLst>
                <a:ext uri="{FF2B5EF4-FFF2-40B4-BE49-F238E27FC236}">
                  <a16:creationId xmlns:a16="http://schemas.microsoft.com/office/drawing/2014/main" id="{B5CE61CC-EBDF-4355-A6C3-D44E62D78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2" name="Freeform 46">
              <a:extLst>
                <a:ext uri="{FF2B5EF4-FFF2-40B4-BE49-F238E27FC236}">
                  <a16:creationId xmlns:a16="http://schemas.microsoft.com/office/drawing/2014/main" id="{ACB1B7F1-FBEF-48FA-97A7-9FAE7708E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47">
              <a:extLst>
                <a:ext uri="{FF2B5EF4-FFF2-40B4-BE49-F238E27FC236}">
                  <a16:creationId xmlns:a16="http://schemas.microsoft.com/office/drawing/2014/main" id="{4851370A-7D0E-4B9F-BA8B-B1966748F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48">
              <a:extLst>
                <a:ext uri="{FF2B5EF4-FFF2-40B4-BE49-F238E27FC236}">
                  <a16:creationId xmlns:a16="http://schemas.microsoft.com/office/drawing/2014/main" id="{B882F537-DDEB-49AE-BF36-6380A45F0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49">
              <a:extLst>
                <a:ext uri="{FF2B5EF4-FFF2-40B4-BE49-F238E27FC236}">
                  <a16:creationId xmlns:a16="http://schemas.microsoft.com/office/drawing/2014/main" id="{A53D3CF4-BFB0-4D0B-8471-26ACAFE0A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50">
              <a:extLst>
                <a:ext uri="{FF2B5EF4-FFF2-40B4-BE49-F238E27FC236}">
                  <a16:creationId xmlns:a16="http://schemas.microsoft.com/office/drawing/2014/main" id="{13BC2FA8-8256-44BD-9A62-0EE83D647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51">
              <a:extLst>
                <a:ext uri="{FF2B5EF4-FFF2-40B4-BE49-F238E27FC236}">
                  <a16:creationId xmlns:a16="http://schemas.microsoft.com/office/drawing/2014/main" id="{90A9C5D2-72E3-4B31-A271-57A883ADC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52">
              <a:extLst>
                <a:ext uri="{FF2B5EF4-FFF2-40B4-BE49-F238E27FC236}">
                  <a16:creationId xmlns:a16="http://schemas.microsoft.com/office/drawing/2014/main" id="{2A5948D4-F239-4BEA-8E38-76F358E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53">
              <a:extLst>
                <a:ext uri="{FF2B5EF4-FFF2-40B4-BE49-F238E27FC236}">
                  <a16:creationId xmlns:a16="http://schemas.microsoft.com/office/drawing/2014/main" id="{7384B304-194D-400B-B568-5E6DEA885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54">
              <a:extLst>
                <a:ext uri="{FF2B5EF4-FFF2-40B4-BE49-F238E27FC236}">
                  <a16:creationId xmlns:a16="http://schemas.microsoft.com/office/drawing/2014/main" id="{B680594F-341A-4C19-BF7F-F6D76386A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55">
              <a:extLst>
                <a:ext uri="{FF2B5EF4-FFF2-40B4-BE49-F238E27FC236}">
                  <a16:creationId xmlns:a16="http://schemas.microsoft.com/office/drawing/2014/main" id="{4EA6807C-3B8A-43FE-BA1B-8D6D3851F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56">
              <a:extLst>
                <a:ext uri="{FF2B5EF4-FFF2-40B4-BE49-F238E27FC236}">
                  <a16:creationId xmlns:a16="http://schemas.microsoft.com/office/drawing/2014/main" id="{BA316439-CB72-49C9-BE80-934799D83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57">
              <a:extLst>
                <a:ext uri="{FF2B5EF4-FFF2-40B4-BE49-F238E27FC236}">
                  <a16:creationId xmlns:a16="http://schemas.microsoft.com/office/drawing/2014/main" id="{6BC7FE05-950C-4A73-B6A9-282B142C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58">
              <a:extLst>
                <a:ext uri="{FF2B5EF4-FFF2-40B4-BE49-F238E27FC236}">
                  <a16:creationId xmlns:a16="http://schemas.microsoft.com/office/drawing/2014/main" id="{81C014C7-E085-4923-B533-732801FC2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3827002"/>
            <a:ext cx="8791575" cy="13016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/>
              <a:t>5. </a:t>
            </a:r>
            <a:r>
              <a:rPr lang="en-US" sz="4800" b="1" dirty="0" err="1"/>
              <a:t>Riesgos</a:t>
            </a:r>
            <a:r>
              <a:rPr lang="en-US" sz="4800" b="1" dirty="0"/>
              <a:t> DE LA MIGRACIÓN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33082-DFBB-4655-87DE-37C1223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7710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mtClean="0"/>
              <a:pPr defTabSz="914400">
                <a:spcAft>
                  <a:spcPts val="600"/>
                </a:spcAft>
              </a:pPr>
              <a:t>14</a:t>
            </a:fld>
            <a:endParaRPr lang="en-US" dirty="0"/>
          </a:p>
        </p:txBody>
      </p:sp>
      <p:sp>
        <p:nvSpPr>
          <p:cNvPr id="8" name="Graphic 73" descr="portátil seguro">
            <a:extLst>
              <a:ext uri="{FF2B5EF4-FFF2-40B4-BE49-F238E27FC236}">
                <a16:creationId xmlns:a16="http://schemas.microsoft.com/office/drawing/2014/main" id="{5158C238-F2C6-4FED-BA36-BE84FEA82393}"/>
              </a:ext>
            </a:extLst>
          </p:cNvPr>
          <p:cNvSpPr/>
          <p:nvPr/>
        </p:nvSpPr>
        <p:spPr>
          <a:xfrm>
            <a:off x="5066359" y="1650627"/>
            <a:ext cx="2411604" cy="2100648"/>
          </a:xfrm>
          <a:custGeom>
            <a:avLst/>
            <a:gdLst>
              <a:gd name="connsiteX0" fmla="*/ 1040026 w 2411604"/>
              <a:gd name="connsiteY0" fmla="*/ 1506097 h 2100648"/>
              <a:gd name="connsiteX1" fmla="*/ 1089481 w 2411604"/>
              <a:gd name="connsiteY1" fmla="*/ 1656816 h 2100648"/>
              <a:gd name="connsiteX2" fmla="*/ 149841 w 2411604"/>
              <a:gd name="connsiteY2" fmla="*/ 1656816 h 2100648"/>
              <a:gd name="connsiteX3" fmla="*/ 90967 w 2411604"/>
              <a:gd name="connsiteY3" fmla="*/ 1645041 h 2100648"/>
              <a:gd name="connsiteX4" fmla="*/ 43867 w 2411604"/>
              <a:gd name="connsiteY4" fmla="*/ 1613248 h 2100648"/>
              <a:gd name="connsiteX5" fmla="*/ 10897 w 2411604"/>
              <a:gd name="connsiteY5" fmla="*/ 1564971 h 2100648"/>
              <a:gd name="connsiteX6" fmla="*/ -878 w 2411604"/>
              <a:gd name="connsiteY6" fmla="*/ 1506097 h 2100648"/>
              <a:gd name="connsiteX7" fmla="*/ 2655 w 2411604"/>
              <a:gd name="connsiteY7" fmla="*/ 1466062 h 2100648"/>
              <a:gd name="connsiteX8" fmla="*/ 12075 w 2411604"/>
              <a:gd name="connsiteY8" fmla="*/ 1421317 h 2100648"/>
              <a:gd name="connsiteX9" fmla="*/ 28560 w 2411604"/>
              <a:gd name="connsiteY9" fmla="*/ 1380105 h 2100648"/>
              <a:gd name="connsiteX10" fmla="*/ 53287 w 2411604"/>
              <a:gd name="connsiteY10" fmla="*/ 1345957 h 2100648"/>
              <a:gd name="connsiteX11" fmla="*/ 300561 w 2411604"/>
              <a:gd name="connsiteY11" fmla="*/ 1097506 h 2100648"/>
              <a:gd name="connsiteX12" fmla="*/ 300561 w 2411604"/>
              <a:gd name="connsiteY12" fmla="*/ -1095 h 2100648"/>
              <a:gd name="connsiteX13" fmla="*/ 2109191 w 2411604"/>
              <a:gd name="connsiteY13" fmla="*/ -1095 h 2100648"/>
              <a:gd name="connsiteX14" fmla="*/ 2109191 w 2411604"/>
              <a:gd name="connsiteY14" fmla="*/ 718353 h 2100648"/>
              <a:gd name="connsiteX15" fmla="*/ 2036186 w 2411604"/>
              <a:gd name="connsiteY15" fmla="*/ 685384 h 2100648"/>
              <a:gd name="connsiteX16" fmla="*/ 1958471 w 2411604"/>
              <a:gd name="connsiteY16" fmla="*/ 663011 h 2100648"/>
              <a:gd name="connsiteX17" fmla="*/ 1958471 w 2411604"/>
              <a:gd name="connsiteY17" fmla="*/ 149624 h 2100648"/>
              <a:gd name="connsiteX18" fmla="*/ 451280 w 2411604"/>
              <a:gd name="connsiteY18" fmla="*/ 149624 h 2100648"/>
              <a:gd name="connsiteX19" fmla="*/ 451280 w 2411604"/>
              <a:gd name="connsiteY19" fmla="*/ 1053939 h 2100648"/>
              <a:gd name="connsiteX20" fmla="*/ 1016477 w 2411604"/>
              <a:gd name="connsiteY20" fmla="*/ 1053939 h 2100648"/>
              <a:gd name="connsiteX21" fmla="*/ 1016477 w 2411604"/>
              <a:gd name="connsiteY21" fmla="*/ 1204658 h 2100648"/>
              <a:gd name="connsiteX22" fmla="*/ 407712 w 2411604"/>
              <a:gd name="connsiteY22" fmla="*/ 1204658 h 2100648"/>
              <a:gd name="connsiteX23" fmla="*/ 165149 w 2411604"/>
              <a:gd name="connsiteY23" fmla="*/ 1446044 h 2100648"/>
              <a:gd name="connsiteX24" fmla="*/ 159261 w 2411604"/>
              <a:gd name="connsiteY24" fmla="*/ 1457819 h 2100648"/>
              <a:gd name="connsiteX25" fmla="*/ 154551 w 2411604"/>
              <a:gd name="connsiteY25" fmla="*/ 1474304 h 2100648"/>
              <a:gd name="connsiteX26" fmla="*/ 151019 w 2411604"/>
              <a:gd name="connsiteY26" fmla="*/ 1491967 h 2100648"/>
              <a:gd name="connsiteX27" fmla="*/ 149841 w 2411604"/>
              <a:gd name="connsiteY27" fmla="*/ 1506097 h 2100648"/>
              <a:gd name="connsiteX28" fmla="*/ 74482 w 2411604"/>
              <a:gd name="connsiteY28" fmla="*/ 1506097 h 2100648"/>
              <a:gd name="connsiteX29" fmla="*/ 1040026 w 2411604"/>
              <a:gd name="connsiteY29" fmla="*/ 1506097 h 2100648"/>
              <a:gd name="connsiteX30" fmla="*/ 1807752 w 2411604"/>
              <a:gd name="connsiteY30" fmla="*/ 833748 h 2100648"/>
              <a:gd name="connsiteX31" fmla="*/ 1934922 w 2411604"/>
              <a:gd name="connsiteY31" fmla="*/ 850233 h 2100648"/>
              <a:gd name="connsiteX32" fmla="*/ 2052671 w 2411604"/>
              <a:gd name="connsiteY32" fmla="*/ 900865 h 2100648"/>
              <a:gd name="connsiteX33" fmla="*/ 2165710 w 2411604"/>
              <a:gd name="connsiteY33" fmla="*/ 937367 h 2100648"/>
              <a:gd name="connsiteX34" fmla="*/ 2292880 w 2411604"/>
              <a:gd name="connsiteY34" fmla="*/ 945610 h 2100648"/>
              <a:gd name="connsiteX35" fmla="*/ 2352932 w 2411604"/>
              <a:gd name="connsiteY35" fmla="*/ 945610 h 2100648"/>
              <a:gd name="connsiteX36" fmla="*/ 2410629 w 2411604"/>
              <a:gd name="connsiteY36" fmla="*/ 944432 h 2100648"/>
              <a:gd name="connsiteX37" fmla="*/ 2410629 w 2411604"/>
              <a:gd name="connsiteY37" fmla="*/ 1327118 h 2100648"/>
              <a:gd name="connsiteX38" fmla="*/ 2365884 w 2411604"/>
              <a:gd name="connsiteY38" fmla="*/ 1560261 h 2100648"/>
              <a:gd name="connsiteX39" fmla="*/ 2246957 w 2411604"/>
              <a:gd name="connsiteY39" fmla="*/ 1763968 h 2100648"/>
              <a:gd name="connsiteX40" fmla="*/ 2076221 w 2411604"/>
              <a:gd name="connsiteY40" fmla="*/ 1933527 h 2100648"/>
              <a:gd name="connsiteX41" fmla="*/ 1877224 w 2411604"/>
              <a:gd name="connsiteY41" fmla="*/ 2063051 h 2100648"/>
              <a:gd name="connsiteX42" fmla="*/ 1807752 w 2411604"/>
              <a:gd name="connsiteY42" fmla="*/ 2099553 h 2100648"/>
              <a:gd name="connsiteX43" fmla="*/ 1737103 w 2411604"/>
              <a:gd name="connsiteY43" fmla="*/ 2063051 h 2100648"/>
              <a:gd name="connsiteX44" fmla="*/ 1539284 w 2411604"/>
              <a:gd name="connsiteY44" fmla="*/ 1934704 h 2100648"/>
              <a:gd name="connsiteX45" fmla="*/ 1368547 w 2411604"/>
              <a:gd name="connsiteY45" fmla="*/ 1763968 h 2100648"/>
              <a:gd name="connsiteX46" fmla="*/ 1249620 w 2411604"/>
              <a:gd name="connsiteY46" fmla="*/ 1560261 h 2100648"/>
              <a:gd name="connsiteX47" fmla="*/ 1204876 w 2411604"/>
              <a:gd name="connsiteY47" fmla="*/ 1327118 h 2100648"/>
              <a:gd name="connsiteX48" fmla="*/ 1204876 w 2411604"/>
              <a:gd name="connsiteY48" fmla="*/ 944432 h 2100648"/>
              <a:gd name="connsiteX49" fmla="*/ 1263750 w 2411604"/>
              <a:gd name="connsiteY49" fmla="*/ 944432 h 2100648"/>
              <a:gd name="connsiteX50" fmla="*/ 1327335 w 2411604"/>
              <a:gd name="connsiteY50" fmla="*/ 945610 h 2100648"/>
              <a:gd name="connsiteX51" fmla="*/ 1452149 w 2411604"/>
              <a:gd name="connsiteY51" fmla="*/ 938545 h 2100648"/>
              <a:gd name="connsiteX52" fmla="*/ 1565189 w 2411604"/>
              <a:gd name="connsiteY52" fmla="*/ 899687 h 2100648"/>
              <a:gd name="connsiteX53" fmla="*/ 1681760 w 2411604"/>
              <a:gd name="connsiteY53" fmla="*/ 850233 h 2100648"/>
              <a:gd name="connsiteX54" fmla="*/ 1807752 w 2411604"/>
              <a:gd name="connsiteY54" fmla="*/ 833748 h 2100648"/>
              <a:gd name="connsiteX55" fmla="*/ 2259910 w 2411604"/>
              <a:gd name="connsiteY55" fmla="*/ 1095151 h 2100648"/>
              <a:gd name="connsiteX56" fmla="*/ 2110368 w 2411604"/>
              <a:gd name="connsiteY56" fmla="*/ 1081021 h 2100648"/>
              <a:gd name="connsiteX57" fmla="*/ 1971424 w 2411604"/>
              <a:gd name="connsiteY57" fmla="*/ 1028034 h 2100648"/>
              <a:gd name="connsiteX58" fmla="*/ 1893709 w 2411604"/>
              <a:gd name="connsiteY58" fmla="*/ 995064 h 2100648"/>
              <a:gd name="connsiteX59" fmla="*/ 1807752 w 2411604"/>
              <a:gd name="connsiteY59" fmla="*/ 984467 h 2100648"/>
              <a:gd name="connsiteX60" fmla="*/ 1724150 w 2411604"/>
              <a:gd name="connsiteY60" fmla="*/ 993887 h 2100648"/>
              <a:gd name="connsiteX61" fmla="*/ 1646436 w 2411604"/>
              <a:gd name="connsiteY61" fmla="*/ 1026857 h 2100648"/>
              <a:gd name="connsiteX62" fmla="*/ 1506314 w 2411604"/>
              <a:gd name="connsiteY62" fmla="*/ 1079844 h 2100648"/>
              <a:gd name="connsiteX63" fmla="*/ 1355595 w 2411604"/>
              <a:gd name="connsiteY63" fmla="*/ 1095151 h 2100648"/>
              <a:gd name="connsiteX64" fmla="*/ 1355595 w 2411604"/>
              <a:gd name="connsiteY64" fmla="*/ 1327118 h 2100648"/>
              <a:gd name="connsiteX65" fmla="*/ 1394452 w 2411604"/>
              <a:gd name="connsiteY65" fmla="*/ 1517872 h 2100648"/>
              <a:gd name="connsiteX66" fmla="*/ 1498071 w 2411604"/>
              <a:gd name="connsiteY66" fmla="*/ 1685076 h 2100648"/>
              <a:gd name="connsiteX67" fmla="*/ 1642903 w 2411604"/>
              <a:gd name="connsiteY67" fmla="*/ 1824020 h 2100648"/>
              <a:gd name="connsiteX68" fmla="*/ 1807752 w 2411604"/>
              <a:gd name="connsiteY68" fmla="*/ 1929994 h 2100648"/>
              <a:gd name="connsiteX69" fmla="*/ 1971424 w 2411604"/>
              <a:gd name="connsiteY69" fmla="*/ 1825197 h 2100648"/>
              <a:gd name="connsiteX70" fmla="*/ 2116256 w 2411604"/>
              <a:gd name="connsiteY70" fmla="*/ 1686253 h 2100648"/>
              <a:gd name="connsiteX71" fmla="*/ 2219875 w 2411604"/>
              <a:gd name="connsiteY71" fmla="*/ 1519049 h 2100648"/>
              <a:gd name="connsiteX72" fmla="*/ 2259910 w 2411604"/>
              <a:gd name="connsiteY72" fmla="*/ 1327118 h 2100648"/>
              <a:gd name="connsiteX73" fmla="*/ 2259910 w 2411604"/>
              <a:gd name="connsiteY73" fmla="*/ 1095151 h 210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411604" h="2100648">
                <a:moveTo>
                  <a:pt x="1040026" y="1506097"/>
                </a:moveTo>
                <a:cubicBezTo>
                  <a:pt x="1051801" y="1558695"/>
                  <a:pt x="1068286" y="1608927"/>
                  <a:pt x="1089481" y="1656816"/>
                </a:cubicBezTo>
                <a:lnTo>
                  <a:pt x="149841" y="1656816"/>
                </a:lnTo>
                <a:cubicBezTo>
                  <a:pt x="128646" y="1656816"/>
                  <a:pt x="109022" y="1652895"/>
                  <a:pt x="90967" y="1645041"/>
                </a:cubicBezTo>
                <a:cubicBezTo>
                  <a:pt x="72912" y="1637187"/>
                  <a:pt x="57212" y="1626589"/>
                  <a:pt x="43867" y="1613248"/>
                </a:cubicBezTo>
                <a:cubicBezTo>
                  <a:pt x="30522" y="1599908"/>
                  <a:pt x="19532" y="1583811"/>
                  <a:pt x="10897" y="1564971"/>
                </a:cubicBezTo>
                <a:cubicBezTo>
                  <a:pt x="2262" y="1546131"/>
                  <a:pt x="-1663" y="1526502"/>
                  <a:pt x="-878" y="1506097"/>
                </a:cubicBezTo>
                <a:cubicBezTo>
                  <a:pt x="-878" y="1493533"/>
                  <a:pt x="300" y="1480192"/>
                  <a:pt x="2655" y="1466062"/>
                </a:cubicBezTo>
                <a:cubicBezTo>
                  <a:pt x="5010" y="1451932"/>
                  <a:pt x="8150" y="1437013"/>
                  <a:pt x="12075" y="1421317"/>
                </a:cubicBezTo>
                <a:cubicBezTo>
                  <a:pt x="16000" y="1405621"/>
                  <a:pt x="21495" y="1391880"/>
                  <a:pt x="28560" y="1380105"/>
                </a:cubicBezTo>
                <a:cubicBezTo>
                  <a:pt x="35624" y="1368330"/>
                  <a:pt x="43867" y="1356943"/>
                  <a:pt x="53287" y="1345957"/>
                </a:cubicBezTo>
                <a:lnTo>
                  <a:pt x="300561" y="1097506"/>
                </a:lnTo>
                <a:lnTo>
                  <a:pt x="300561" y="-1095"/>
                </a:lnTo>
                <a:lnTo>
                  <a:pt x="2109191" y="-1095"/>
                </a:lnTo>
                <a:lnTo>
                  <a:pt x="2109191" y="718353"/>
                </a:lnTo>
                <a:cubicBezTo>
                  <a:pt x="2085641" y="705009"/>
                  <a:pt x="2061302" y="694018"/>
                  <a:pt x="2036186" y="685384"/>
                </a:cubicBezTo>
                <a:cubicBezTo>
                  <a:pt x="2011070" y="676749"/>
                  <a:pt x="1985165" y="669291"/>
                  <a:pt x="1958471" y="663011"/>
                </a:cubicBezTo>
                <a:lnTo>
                  <a:pt x="1958471" y="149624"/>
                </a:lnTo>
                <a:lnTo>
                  <a:pt x="451280" y="149624"/>
                </a:lnTo>
                <a:lnTo>
                  <a:pt x="451280" y="1053939"/>
                </a:lnTo>
                <a:lnTo>
                  <a:pt x="1016477" y="1053939"/>
                </a:lnTo>
                <a:lnTo>
                  <a:pt x="1016477" y="1204658"/>
                </a:lnTo>
                <a:lnTo>
                  <a:pt x="407712" y="1204658"/>
                </a:lnTo>
                <a:lnTo>
                  <a:pt x="165149" y="1446044"/>
                </a:lnTo>
                <a:cubicBezTo>
                  <a:pt x="162794" y="1448399"/>
                  <a:pt x="160831" y="1452320"/>
                  <a:pt x="159261" y="1457819"/>
                </a:cubicBezTo>
                <a:cubicBezTo>
                  <a:pt x="157692" y="1463318"/>
                  <a:pt x="156121" y="1468805"/>
                  <a:pt x="154551" y="1474304"/>
                </a:cubicBezTo>
                <a:cubicBezTo>
                  <a:pt x="152982" y="1479803"/>
                  <a:pt x="151804" y="1485691"/>
                  <a:pt x="151019" y="1491967"/>
                </a:cubicBezTo>
                <a:cubicBezTo>
                  <a:pt x="150233" y="1498243"/>
                  <a:pt x="149841" y="1502953"/>
                  <a:pt x="149841" y="1506097"/>
                </a:cubicBezTo>
                <a:lnTo>
                  <a:pt x="74482" y="1506097"/>
                </a:lnTo>
                <a:lnTo>
                  <a:pt x="1040026" y="1506097"/>
                </a:lnTo>
                <a:close/>
                <a:moveTo>
                  <a:pt x="1807752" y="833748"/>
                </a:moveTo>
                <a:cubicBezTo>
                  <a:pt x="1854063" y="833748"/>
                  <a:pt x="1896453" y="839243"/>
                  <a:pt x="1934922" y="850233"/>
                </a:cubicBezTo>
                <a:cubicBezTo>
                  <a:pt x="1973390" y="861222"/>
                  <a:pt x="2012636" y="878104"/>
                  <a:pt x="2052671" y="900865"/>
                </a:cubicBezTo>
                <a:cubicBezTo>
                  <a:pt x="2085641" y="920494"/>
                  <a:pt x="2123321" y="932657"/>
                  <a:pt x="2165710" y="937367"/>
                </a:cubicBezTo>
                <a:cubicBezTo>
                  <a:pt x="2208100" y="942077"/>
                  <a:pt x="2250490" y="944821"/>
                  <a:pt x="2292880" y="945610"/>
                </a:cubicBezTo>
                <a:lnTo>
                  <a:pt x="2352932" y="945610"/>
                </a:lnTo>
                <a:cubicBezTo>
                  <a:pt x="2372561" y="945610"/>
                  <a:pt x="2391789" y="945221"/>
                  <a:pt x="2410629" y="944432"/>
                </a:cubicBezTo>
                <a:lnTo>
                  <a:pt x="2410629" y="1327118"/>
                </a:lnTo>
                <a:cubicBezTo>
                  <a:pt x="2410629" y="1409542"/>
                  <a:pt x="2395710" y="1487257"/>
                  <a:pt x="2365884" y="1560261"/>
                </a:cubicBezTo>
                <a:cubicBezTo>
                  <a:pt x="2336058" y="1633266"/>
                  <a:pt x="2296412" y="1701172"/>
                  <a:pt x="2246957" y="1763968"/>
                </a:cubicBezTo>
                <a:cubicBezTo>
                  <a:pt x="2197503" y="1826763"/>
                  <a:pt x="2140594" y="1883283"/>
                  <a:pt x="2076221" y="1933527"/>
                </a:cubicBezTo>
                <a:cubicBezTo>
                  <a:pt x="2011847" y="1983770"/>
                  <a:pt x="1945519" y="2026937"/>
                  <a:pt x="1877224" y="2063051"/>
                </a:cubicBezTo>
                <a:lnTo>
                  <a:pt x="1807752" y="2099553"/>
                </a:lnTo>
                <a:lnTo>
                  <a:pt x="1737103" y="2063051"/>
                </a:lnTo>
                <a:cubicBezTo>
                  <a:pt x="1668808" y="2027726"/>
                  <a:pt x="1602868" y="1984948"/>
                  <a:pt x="1539284" y="1934704"/>
                </a:cubicBezTo>
                <a:cubicBezTo>
                  <a:pt x="1475699" y="1884461"/>
                  <a:pt x="1418791" y="1827552"/>
                  <a:pt x="1368547" y="1763968"/>
                </a:cubicBezTo>
                <a:cubicBezTo>
                  <a:pt x="1318303" y="1700383"/>
                  <a:pt x="1278669" y="1632477"/>
                  <a:pt x="1249620" y="1560261"/>
                </a:cubicBezTo>
                <a:cubicBezTo>
                  <a:pt x="1220571" y="1488046"/>
                  <a:pt x="1205665" y="1410331"/>
                  <a:pt x="1204876" y="1327118"/>
                </a:cubicBezTo>
                <a:lnTo>
                  <a:pt x="1204876" y="944432"/>
                </a:lnTo>
                <a:lnTo>
                  <a:pt x="1263750" y="944432"/>
                </a:lnTo>
                <a:cubicBezTo>
                  <a:pt x="1284156" y="944432"/>
                  <a:pt x="1305351" y="944821"/>
                  <a:pt x="1327335" y="945610"/>
                </a:cubicBezTo>
                <a:cubicBezTo>
                  <a:pt x="1368936" y="945610"/>
                  <a:pt x="1410548" y="943255"/>
                  <a:pt x="1452149" y="938545"/>
                </a:cubicBezTo>
                <a:cubicBezTo>
                  <a:pt x="1493750" y="933835"/>
                  <a:pt x="1531430" y="920882"/>
                  <a:pt x="1565189" y="899687"/>
                </a:cubicBezTo>
                <a:cubicBezTo>
                  <a:pt x="1604434" y="876926"/>
                  <a:pt x="1643292" y="860438"/>
                  <a:pt x="1681760" y="850233"/>
                </a:cubicBezTo>
                <a:cubicBezTo>
                  <a:pt x="1720229" y="840027"/>
                  <a:pt x="1762219" y="834533"/>
                  <a:pt x="1807752" y="833748"/>
                </a:cubicBezTo>
                <a:close/>
                <a:moveTo>
                  <a:pt x="2259910" y="1095151"/>
                </a:moveTo>
                <a:cubicBezTo>
                  <a:pt x="2208100" y="1095151"/>
                  <a:pt x="2158257" y="1090441"/>
                  <a:pt x="2110368" y="1081021"/>
                </a:cubicBezTo>
                <a:cubicBezTo>
                  <a:pt x="2062479" y="1071601"/>
                  <a:pt x="2016169" y="1053939"/>
                  <a:pt x="1971424" y="1028034"/>
                </a:cubicBezTo>
                <a:cubicBezTo>
                  <a:pt x="1944730" y="1012338"/>
                  <a:pt x="1918825" y="1001340"/>
                  <a:pt x="1893709" y="995064"/>
                </a:cubicBezTo>
                <a:cubicBezTo>
                  <a:pt x="1868593" y="988788"/>
                  <a:pt x="1839933" y="985256"/>
                  <a:pt x="1807752" y="984467"/>
                </a:cubicBezTo>
                <a:cubicBezTo>
                  <a:pt x="1777926" y="984467"/>
                  <a:pt x="1750055" y="987611"/>
                  <a:pt x="1724150" y="993887"/>
                </a:cubicBezTo>
                <a:cubicBezTo>
                  <a:pt x="1698245" y="1000163"/>
                  <a:pt x="1672340" y="1011161"/>
                  <a:pt x="1646436" y="1026857"/>
                </a:cubicBezTo>
                <a:cubicBezTo>
                  <a:pt x="1600902" y="1052762"/>
                  <a:pt x="1554203" y="1070424"/>
                  <a:pt x="1506314" y="1079844"/>
                </a:cubicBezTo>
                <a:cubicBezTo>
                  <a:pt x="1458425" y="1089264"/>
                  <a:pt x="1408193" y="1094362"/>
                  <a:pt x="1355595" y="1095151"/>
                </a:cubicBezTo>
                <a:lnTo>
                  <a:pt x="1355595" y="1327118"/>
                </a:lnTo>
                <a:cubicBezTo>
                  <a:pt x="1355595" y="1394623"/>
                  <a:pt x="1368547" y="1458208"/>
                  <a:pt x="1394452" y="1517872"/>
                </a:cubicBezTo>
                <a:cubicBezTo>
                  <a:pt x="1420357" y="1577535"/>
                  <a:pt x="1454893" y="1633266"/>
                  <a:pt x="1498071" y="1685076"/>
                </a:cubicBezTo>
                <a:cubicBezTo>
                  <a:pt x="1541250" y="1736885"/>
                  <a:pt x="1589527" y="1783196"/>
                  <a:pt x="1642903" y="1824020"/>
                </a:cubicBezTo>
                <a:cubicBezTo>
                  <a:pt x="1696279" y="1864844"/>
                  <a:pt x="1751233" y="1900168"/>
                  <a:pt x="1807752" y="1929994"/>
                </a:cubicBezTo>
                <a:cubicBezTo>
                  <a:pt x="1862706" y="1900945"/>
                  <a:pt x="1917259" y="1866021"/>
                  <a:pt x="1971424" y="1825197"/>
                </a:cubicBezTo>
                <a:cubicBezTo>
                  <a:pt x="2025589" y="1784374"/>
                  <a:pt x="2073866" y="1738063"/>
                  <a:pt x="2116256" y="1686253"/>
                </a:cubicBezTo>
                <a:cubicBezTo>
                  <a:pt x="2158645" y="1634443"/>
                  <a:pt x="2193181" y="1578713"/>
                  <a:pt x="2219875" y="1519049"/>
                </a:cubicBezTo>
                <a:cubicBezTo>
                  <a:pt x="2246569" y="1459385"/>
                  <a:pt x="2259910" y="1395412"/>
                  <a:pt x="2259910" y="1327118"/>
                </a:cubicBezTo>
                <a:lnTo>
                  <a:pt x="2259910" y="1095151"/>
                </a:lnTo>
                <a:close/>
              </a:path>
            </a:pathLst>
          </a:custGeom>
          <a:solidFill>
            <a:schemeClr val="accent4"/>
          </a:solidFill>
          <a:ln w="1174" cap="flat">
            <a:solidFill>
              <a:schemeClr val="accent4"/>
            </a:solidFill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987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714139"/>
            <a:ext cx="10509815" cy="790574"/>
          </a:xfrm>
        </p:spPr>
        <p:txBody>
          <a:bodyPr>
            <a:normAutofit fontScale="90000"/>
          </a:bodyPr>
          <a:lstStyle/>
          <a:p>
            <a:r>
              <a:rPr lang="es-ES" sz="3200" b="1" dirty="0" err="1"/>
              <a:t>Dafo</a:t>
            </a:r>
            <a:r>
              <a:rPr lang="es-ES" sz="3200" b="1" dirty="0"/>
              <a:t>: </a:t>
            </a:r>
            <a:r>
              <a:rPr lang="es-ES" sz="3200" dirty="0"/>
              <a:t>Debilidades, Amenazas, Fortalezas, Oportunidades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33082-DFBB-4655-87DE-37C1223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D064117-ED4C-4B13-9064-B24EAF543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173193"/>
              </p:ext>
            </p:extLst>
          </p:nvPr>
        </p:nvGraphicFramePr>
        <p:xfrm>
          <a:off x="1812462" y="1668103"/>
          <a:ext cx="8563898" cy="458029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281949">
                  <a:extLst>
                    <a:ext uri="{9D8B030D-6E8A-4147-A177-3AD203B41FA5}">
                      <a16:colId xmlns:a16="http://schemas.microsoft.com/office/drawing/2014/main" val="449626369"/>
                    </a:ext>
                  </a:extLst>
                </a:gridCol>
                <a:gridCol w="4281949">
                  <a:extLst>
                    <a:ext uri="{9D8B030D-6E8A-4147-A177-3AD203B41FA5}">
                      <a16:colId xmlns:a16="http://schemas.microsoft.com/office/drawing/2014/main" val="3067424106"/>
                    </a:ext>
                  </a:extLst>
                </a:gridCol>
              </a:tblGrid>
              <a:tr h="225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Debilidades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Amenazas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/>
                </a:tc>
                <a:extLst>
                  <a:ext uri="{0D108BD9-81ED-4DB2-BD59-A6C34878D82A}">
                    <a16:rowId xmlns:a16="http://schemas.microsoft.com/office/drawing/2014/main" val="1400882566"/>
                  </a:ext>
                </a:extLst>
              </a:tr>
              <a:tr h="216069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endParaRPr lang="es-ES" sz="1200" b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s-ES" sz="1200" b="0">
                          <a:effectLst/>
                        </a:rPr>
                        <a:t>Máquinas con sistemas operativos fuera de soporte y algunas con versión es de 32 bits.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s-ES" sz="1200" b="1">
                          <a:solidFill>
                            <a:srgbClr val="FFFF00"/>
                          </a:solidFill>
                          <a:effectLst/>
                        </a:rPr>
                        <a:t>Falta de actualización de la versión de</a:t>
                      </a:r>
                      <a:r>
                        <a:rPr lang="es-ES" sz="1200" b="1" i="1">
                          <a:solidFill>
                            <a:srgbClr val="FFFF00"/>
                          </a:solidFill>
                          <a:effectLst/>
                        </a:rPr>
                        <a:t> Vmware </a:t>
                      </a:r>
                      <a:r>
                        <a:rPr lang="es-ES" sz="1200" b="1">
                          <a:solidFill>
                            <a:srgbClr val="FFFF00"/>
                          </a:solidFill>
                          <a:effectLst/>
                        </a:rPr>
                        <a:t>que sustenta todo el sistema de virtualización de la empresa.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s-ES" sz="1200" b="0">
                          <a:effectLst/>
                        </a:rPr>
                        <a:t>Falta de inversión en cabinas de datos, infraestructura y redes.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s-ES" sz="1200" b="0">
                          <a:effectLst/>
                        </a:rPr>
                        <a:t>Falta de conocimiento de los técnicos para realizar migraciones a la nube.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s-ES" sz="1200" b="0">
                          <a:effectLst/>
                        </a:rPr>
                        <a:t>Falta de personal o mala gestión de las áreas del personal.</a:t>
                      </a:r>
                      <a:endParaRPr lang="es-ES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endParaRPr lang="es-ES" sz="12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s-ES" sz="1200">
                          <a:effectLst/>
                        </a:rPr>
                        <a:t>Falta de personal interno capaz de realizar el proyecto de forma satisfactoria.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s-ES" sz="1200" b="1">
                          <a:solidFill>
                            <a:srgbClr val="FFFF00"/>
                          </a:solidFill>
                          <a:effectLst/>
                        </a:rPr>
                        <a:t>Posibilidad de un corte de servicio y apagado de los servicios TI de toda la organización debido a las dimensiones de la migración.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s-ES" sz="1200">
                          <a:effectLst/>
                        </a:rPr>
                        <a:t>Costes exponenciales en base a los usuarios que trabajen actualmente en la compañía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/>
                </a:tc>
                <a:extLst>
                  <a:ext uri="{0D108BD9-81ED-4DB2-BD59-A6C34878D82A}">
                    <a16:rowId xmlns:a16="http://schemas.microsoft.com/office/drawing/2014/main" val="1332155468"/>
                  </a:ext>
                </a:extLst>
              </a:tr>
              <a:tr h="2264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ES" sz="1200" b="1" kern="1200" dirty="0">
                          <a:solidFill>
                            <a:schemeClr val="bg1"/>
                          </a:solidFill>
                          <a:effectLst/>
                        </a:rPr>
                        <a:t>Fortalezas</a:t>
                      </a:r>
                      <a:endParaRPr lang="es-E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65" marR="5616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ES" sz="1200" b="1" kern="1200" dirty="0">
                          <a:solidFill>
                            <a:schemeClr val="bg1"/>
                          </a:solidFill>
                          <a:effectLst/>
                        </a:rPr>
                        <a:t>Oportunidades</a:t>
                      </a:r>
                      <a:endParaRPr lang="es-E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165" marR="56165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76756"/>
                  </a:ext>
                </a:extLst>
              </a:tr>
              <a:tr h="196777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endParaRPr lang="es-ES" sz="1200" b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s-ES" sz="1200" b="1">
                          <a:solidFill>
                            <a:srgbClr val="FFFF00"/>
                          </a:solidFill>
                          <a:effectLst/>
                        </a:rPr>
                        <a:t>La empresa tiene poca rotación interna de personal, por lo que todos los técnicos saben cómo funcionan los aplicativos perfectamente.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s-ES" sz="1200" b="0">
                          <a:effectLst/>
                        </a:rPr>
                        <a:t>La hibridación permitirá descargar a los técnicos de actualizaciones y mejorará el flujo de trabajo.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endParaRPr lang="es-ES" sz="12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s-ES" sz="1200">
                          <a:effectLst/>
                        </a:rPr>
                        <a:t>La suite de colaboración de </a:t>
                      </a:r>
                      <a:r>
                        <a:rPr lang="es-ES" sz="1200" b="1">
                          <a:effectLst/>
                        </a:rPr>
                        <a:t>Microsoft</a:t>
                      </a:r>
                      <a:r>
                        <a:rPr lang="es-ES" sz="1200">
                          <a:effectLst/>
                        </a:rPr>
                        <a:t> es muy madura y ayudará a la productividad de todos los usuarios.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s-ES" sz="1200">
                          <a:effectLst/>
                        </a:rPr>
                        <a:t>La gestión de seguridad, identidad y controles de la plataforma de </a:t>
                      </a:r>
                      <a:r>
                        <a:rPr lang="es-ES" sz="1200" b="1">
                          <a:effectLst/>
                        </a:rPr>
                        <a:t>Microsoft </a:t>
                      </a:r>
                      <a:r>
                        <a:rPr lang="es-ES" sz="1200">
                          <a:effectLst/>
                        </a:rPr>
                        <a:t>mejorará la forma de trabajar del equipo TI.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s-ES" sz="1200" b="1">
                          <a:solidFill>
                            <a:srgbClr val="FFFF00"/>
                          </a:solidFill>
                          <a:effectLst/>
                        </a:rPr>
                        <a:t>Hibridar la infraestructura permitirá tener un mayor control ante desastres y aprovechar funcionalidades como inteligencia Artificial, despliegue de contenedores, etc.</a:t>
                      </a:r>
                      <a:endParaRPr lang="es-ES" sz="1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/>
                </a:tc>
                <a:extLst>
                  <a:ext uri="{0D108BD9-81ED-4DB2-BD59-A6C34878D82A}">
                    <a16:rowId xmlns:a16="http://schemas.microsoft.com/office/drawing/2014/main" val="3586383912"/>
                  </a:ext>
                </a:extLst>
              </a:tr>
            </a:tbl>
          </a:graphicData>
        </a:graphic>
      </p:graphicFrame>
      <p:sp>
        <p:nvSpPr>
          <p:cNvPr id="8" name="Nube 7">
            <a:extLst>
              <a:ext uri="{FF2B5EF4-FFF2-40B4-BE49-F238E27FC236}">
                <a16:creationId xmlns:a16="http://schemas.microsoft.com/office/drawing/2014/main" id="{4C694A54-51FD-413C-95FC-2357A7889B2B}"/>
              </a:ext>
            </a:extLst>
          </p:cNvPr>
          <p:cNvSpPr/>
          <p:nvPr/>
        </p:nvSpPr>
        <p:spPr>
          <a:xfrm>
            <a:off x="10750355" y="-73741"/>
            <a:ext cx="2115066" cy="1366683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RIESGOS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E92992-3EB7-41D0-825F-9DB2B2173D1C}"/>
              </a:ext>
            </a:extLst>
          </p:cNvPr>
          <p:cNvSpPr txBox="1"/>
          <p:nvPr/>
        </p:nvSpPr>
        <p:spPr>
          <a:xfrm>
            <a:off x="5299642" y="6411787"/>
            <a:ext cx="1589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Tabla 2: Análisis DAFO</a:t>
            </a:r>
          </a:p>
        </p:txBody>
      </p:sp>
    </p:spTree>
    <p:extLst>
      <p:ext uri="{BB962C8B-B14F-4D97-AF65-F5344CB8AC3E}">
        <p14:creationId xmlns:p14="http://schemas.microsoft.com/office/powerpoint/2010/main" val="1692034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50360"/>
            <a:ext cx="9906000" cy="790574"/>
          </a:xfrm>
        </p:spPr>
        <p:txBody>
          <a:bodyPr>
            <a:normAutofit/>
          </a:bodyPr>
          <a:lstStyle/>
          <a:p>
            <a:r>
              <a:rPr lang="es-ES" sz="3200" b="1" dirty="0" err="1"/>
              <a:t>Kpi</a:t>
            </a:r>
            <a:r>
              <a:rPr lang="es-ES" sz="3200" b="1" dirty="0"/>
              <a:t>: </a:t>
            </a:r>
            <a:r>
              <a:rPr lang="es-ES" sz="3200" i="1" dirty="0"/>
              <a:t>Key Performance </a:t>
            </a:r>
            <a:r>
              <a:rPr lang="es-ES" sz="3200" i="1" dirty="0" err="1"/>
              <a:t>indicator</a:t>
            </a:r>
            <a:endParaRPr lang="es-ES" sz="3200" i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33082-DFBB-4655-87DE-37C1223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8F96C41-C377-407E-8A17-DACF0377B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07835"/>
              </p:ext>
            </p:extLst>
          </p:nvPr>
        </p:nvGraphicFramePr>
        <p:xfrm>
          <a:off x="1041061" y="1692000"/>
          <a:ext cx="9497093" cy="41912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38313">
                  <a:extLst>
                    <a:ext uri="{9D8B030D-6E8A-4147-A177-3AD203B41FA5}">
                      <a16:colId xmlns:a16="http://schemas.microsoft.com/office/drawing/2014/main" val="985823010"/>
                    </a:ext>
                  </a:extLst>
                </a:gridCol>
                <a:gridCol w="1432162">
                  <a:extLst>
                    <a:ext uri="{9D8B030D-6E8A-4147-A177-3AD203B41FA5}">
                      <a16:colId xmlns:a16="http://schemas.microsoft.com/office/drawing/2014/main" val="1275812848"/>
                    </a:ext>
                  </a:extLst>
                </a:gridCol>
                <a:gridCol w="3181526">
                  <a:extLst>
                    <a:ext uri="{9D8B030D-6E8A-4147-A177-3AD203B41FA5}">
                      <a16:colId xmlns:a16="http://schemas.microsoft.com/office/drawing/2014/main" val="1277483867"/>
                    </a:ext>
                  </a:extLst>
                </a:gridCol>
                <a:gridCol w="938313">
                  <a:extLst>
                    <a:ext uri="{9D8B030D-6E8A-4147-A177-3AD203B41FA5}">
                      <a16:colId xmlns:a16="http://schemas.microsoft.com/office/drawing/2014/main" val="2512601263"/>
                    </a:ext>
                  </a:extLst>
                </a:gridCol>
                <a:gridCol w="892727">
                  <a:extLst>
                    <a:ext uri="{9D8B030D-6E8A-4147-A177-3AD203B41FA5}">
                      <a16:colId xmlns:a16="http://schemas.microsoft.com/office/drawing/2014/main" val="3183063400"/>
                    </a:ext>
                  </a:extLst>
                </a:gridCol>
                <a:gridCol w="704684">
                  <a:extLst>
                    <a:ext uri="{9D8B030D-6E8A-4147-A177-3AD203B41FA5}">
                      <a16:colId xmlns:a16="http://schemas.microsoft.com/office/drawing/2014/main" val="553325265"/>
                    </a:ext>
                  </a:extLst>
                </a:gridCol>
                <a:gridCol w="704684">
                  <a:extLst>
                    <a:ext uri="{9D8B030D-6E8A-4147-A177-3AD203B41FA5}">
                      <a16:colId xmlns:a16="http://schemas.microsoft.com/office/drawing/2014/main" val="3417722205"/>
                    </a:ext>
                  </a:extLst>
                </a:gridCol>
                <a:gridCol w="704684">
                  <a:extLst>
                    <a:ext uri="{9D8B030D-6E8A-4147-A177-3AD203B41FA5}">
                      <a16:colId xmlns:a16="http://schemas.microsoft.com/office/drawing/2014/main" val="1887944542"/>
                    </a:ext>
                  </a:extLst>
                </a:gridCol>
              </a:tblGrid>
              <a:tr h="25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Identificador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Nombre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Descripción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Tipo 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Probabilidad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Impacto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</a:rPr>
                        <a:t>Nivel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Fecha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93319847"/>
                  </a:ext>
                </a:extLst>
              </a:tr>
              <a:tr h="490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P1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Conocimientos equipo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Falta de conocimiento acerca de la hibridación de servicios por parte del equipo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Riesgo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Moderada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Alto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oct-21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9476880"/>
                  </a:ext>
                </a:extLst>
              </a:tr>
              <a:tr h="735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P2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Compatibilidad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Imposibilidad de migración de máquinas debido a versiones de sistemas operativos no soportados por la nube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Riesgo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Moderada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Baja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oct-21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8115321"/>
                  </a:ext>
                </a:extLst>
              </a:tr>
              <a:tr h="490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P3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Actualización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 i="1">
                          <a:effectLst/>
                        </a:rPr>
                        <a:t>Vmware</a:t>
                      </a:r>
                      <a:r>
                        <a:rPr lang="es-ES" sz="1100">
                          <a:effectLst/>
                        </a:rPr>
                        <a:t> ESXI corriendo sobre una versión 6 cuando el fabricante tiene desplegada actualmente la versión 7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Riesgo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Moderada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Moderado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oct-21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2556720"/>
                  </a:ext>
                </a:extLst>
              </a:tr>
              <a:tr h="490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P4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Organización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Falta de una buena organización y definición de los roles de cada área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Riesgo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Moderada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Moderado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oct-21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90595920"/>
                  </a:ext>
                </a:extLst>
              </a:tr>
              <a:tr h="490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P5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Aplicaciones propias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Existen aplicaciones propias sin un detalle en profundidad sobre su funcionamiento ni arquitectura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Riesgo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Moderada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Alto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oct-21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54493481"/>
                  </a:ext>
                </a:extLst>
              </a:tr>
              <a:tr h="490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P6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Resistencia al cambio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Formación de los trabajadores debido a la hibridación de los servicios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Riesgo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Moderada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Moderado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oct-21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71839834"/>
                  </a:ext>
                </a:extLst>
              </a:tr>
              <a:tr h="748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P7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Falta de personal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Un equipo actual debe seguir manteniendo la infraestructura y otro acompañar en la hibridación, no hay equipo suficiente para ello actualmente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Riesgo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Moderada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Moderado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</a:rPr>
                        <a:t>oct-21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5793202"/>
                  </a:ext>
                </a:extLst>
              </a:tr>
            </a:tbl>
          </a:graphicData>
        </a:graphic>
      </p:graphicFrame>
      <p:sp>
        <p:nvSpPr>
          <p:cNvPr id="9" name="Nube 8">
            <a:extLst>
              <a:ext uri="{FF2B5EF4-FFF2-40B4-BE49-F238E27FC236}">
                <a16:creationId xmlns:a16="http://schemas.microsoft.com/office/drawing/2014/main" id="{29B3F72D-9BDA-46C7-BE7E-F32E2A1533DD}"/>
              </a:ext>
            </a:extLst>
          </p:cNvPr>
          <p:cNvSpPr/>
          <p:nvPr/>
        </p:nvSpPr>
        <p:spPr>
          <a:xfrm>
            <a:off x="10750355" y="-73741"/>
            <a:ext cx="2115066" cy="1366683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RIESGOS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C7680A-5535-47D1-BDA0-B995D4217A24}"/>
              </a:ext>
            </a:extLst>
          </p:cNvPr>
          <p:cNvSpPr txBox="1"/>
          <p:nvPr/>
        </p:nvSpPr>
        <p:spPr>
          <a:xfrm>
            <a:off x="3613891" y="6030019"/>
            <a:ext cx="496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Tabla 3</a:t>
            </a:r>
            <a:r>
              <a:rPr lang="es-ES" sz="1200" dirty="0"/>
              <a:t>: Riesgos habituales que se pueden encontrar a lo largo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65398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>
                <a:solidFill>
                  <a:srgbClr val="FFFFFF"/>
                </a:solidFill>
              </a:rPr>
              <a:t>6. Costes de la migración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F39094-7E5F-4330-8705-04CA0A0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4604" y="2097087"/>
            <a:ext cx="4649783" cy="413676"/>
          </a:xfrm>
        </p:spPr>
        <p:txBody>
          <a:bodyPr anchor="t">
            <a:normAutofit lnSpcReduction="10000"/>
          </a:bodyPr>
          <a:lstStyle/>
          <a:p>
            <a:r>
              <a:rPr lang="es-ES" b="1" dirty="0"/>
              <a:t>Licencia </a:t>
            </a:r>
            <a:r>
              <a:rPr lang="es-ES" b="1" dirty="0" err="1"/>
              <a:t>saas</a:t>
            </a:r>
            <a:endParaRPr lang="es-ES" b="1" dirty="0"/>
          </a:p>
          <a:p>
            <a:endParaRPr lang="es-ES" b="1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4FAD92F-73B6-4D20-97D1-D712EF996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5393" y="1987550"/>
            <a:ext cx="4646602" cy="523213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Proyecto consultoría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5A56644C-2B2B-4F95-AA4C-094EE726BB6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57094187"/>
              </p:ext>
            </p:extLst>
          </p:nvPr>
        </p:nvGraphicFramePr>
        <p:xfrm>
          <a:off x="794412" y="2739598"/>
          <a:ext cx="4693158" cy="97980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42058">
                  <a:extLst>
                    <a:ext uri="{9D8B030D-6E8A-4147-A177-3AD203B41FA5}">
                      <a16:colId xmlns:a16="http://schemas.microsoft.com/office/drawing/2014/main" val="28295887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0093605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3730123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23176637"/>
                    </a:ext>
                  </a:extLst>
                </a:gridCol>
              </a:tblGrid>
              <a:tr h="17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Licencia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Usuarios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Precio/Mes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07193304"/>
                  </a:ext>
                </a:extLst>
              </a:tr>
              <a:tr h="177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Office 365 E3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300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17,74 €/mes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5322 €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17613128"/>
                  </a:ext>
                </a:extLst>
              </a:tr>
              <a:tr h="177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Microsoft 365 F3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20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7,09 €/mes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141,8 €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95155181"/>
                  </a:ext>
                </a:extLst>
              </a:tr>
              <a:tr h="1807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Microsoft Teams Rooms Standard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13,31 €/mes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133,1 €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8949475"/>
                  </a:ext>
                </a:extLst>
              </a:tr>
              <a:tr h="1770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b="1" dirty="0">
                          <a:effectLst/>
                        </a:rPr>
                        <a:t>5596,9 €</a:t>
                      </a:r>
                      <a:endParaRPr lang="es-E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800471"/>
                  </a:ext>
                </a:extLst>
              </a:tr>
            </a:tbl>
          </a:graphicData>
        </a:graphic>
      </p:graphicFrame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33082-DFBB-4655-87DE-37C1223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37FDA084-8A29-4A2B-926D-FC69E7D01FFD}"/>
              </a:ext>
            </a:extLst>
          </p:cNvPr>
          <p:cNvSpPr txBox="1">
            <a:spLocks/>
          </p:cNvSpPr>
          <p:nvPr/>
        </p:nvSpPr>
        <p:spPr>
          <a:xfrm>
            <a:off x="1297785" y="3895341"/>
            <a:ext cx="4646602" cy="523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Personal </a:t>
            </a:r>
            <a:r>
              <a:rPr lang="es-ES" b="1" dirty="0" err="1"/>
              <a:t>todoseguros</a:t>
            </a:r>
            <a:r>
              <a:rPr lang="es-ES" b="1" dirty="0"/>
              <a:t>, s.l.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E71C1E8-709E-4D1E-A243-AB0E6BE27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95488"/>
              </p:ext>
            </p:extLst>
          </p:nvPr>
        </p:nvGraphicFramePr>
        <p:xfrm>
          <a:off x="1369772" y="4603269"/>
          <a:ext cx="3924403" cy="157264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85888">
                  <a:extLst>
                    <a:ext uri="{9D8B030D-6E8A-4147-A177-3AD203B41FA5}">
                      <a16:colId xmlns:a16="http://schemas.microsoft.com/office/drawing/2014/main" val="3206072559"/>
                    </a:ext>
                  </a:extLst>
                </a:gridCol>
                <a:gridCol w="826961">
                  <a:extLst>
                    <a:ext uri="{9D8B030D-6E8A-4147-A177-3AD203B41FA5}">
                      <a16:colId xmlns:a16="http://schemas.microsoft.com/office/drawing/2014/main" val="4245060225"/>
                    </a:ext>
                  </a:extLst>
                </a:gridCol>
                <a:gridCol w="722185">
                  <a:extLst>
                    <a:ext uri="{9D8B030D-6E8A-4147-A177-3AD203B41FA5}">
                      <a16:colId xmlns:a16="http://schemas.microsoft.com/office/drawing/2014/main" val="30303362"/>
                    </a:ext>
                  </a:extLst>
                </a:gridCol>
                <a:gridCol w="989369">
                  <a:extLst>
                    <a:ext uri="{9D8B030D-6E8A-4147-A177-3AD203B41FA5}">
                      <a16:colId xmlns:a16="http://schemas.microsoft.com/office/drawing/2014/main" val="420077226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Título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Coste/hora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Horas (h)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Coste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2730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CISO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120 €/h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320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38.400 €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74032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CIO/CTO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120 €/h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320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38.400 €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925025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Técnico Seguridad 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40 €/h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160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6.400 €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0212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Técnico Vmware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40 €/h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160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6.400 €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216201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Técnico Networking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40 €/h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160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6.400 €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13290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Técnico Storage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40 €/h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160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6.400 €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10987297"/>
                  </a:ext>
                </a:extLst>
              </a:tr>
              <a:tr h="113239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E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</a:rPr>
                        <a:t>Total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b="1" dirty="0">
                          <a:effectLst/>
                        </a:rPr>
                        <a:t>102.400 €</a:t>
                      </a:r>
                      <a:endParaRPr lang="es-E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615441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41BCFF47-1A0E-41DC-B431-CA1B6DAA7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359692"/>
              </p:ext>
            </p:extLst>
          </p:nvPr>
        </p:nvGraphicFramePr>
        <p:xfrm>
          <a:off x="6325393" y="2737566"/>
          <a:ext cx="4808284" cy="196367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1052653445"/>
                    </a:ext>
                  </a:extLst>
                </a:gridCol>
                <a:gridCol w="826961">
                  <a:extLst>
                    <a:ext uri="{9D8B030D-6E8A-4147-A177-3AD203B41FA5}">
                      <a16:colId xmlns:a16="http://schemas.microsoft.com/office/drawing/2014/main" val="2538526378"/>
                    </a:ext>
                  </a:extLst>
                </a:gridCol>
                <a:gridCol w="722185">
                  <a:extLst>
                    <a:ext uri="{9D8B030D-6E8A-4147-A177-3AD203B41FA5}">
                      <a16:colId xmlns:a16="http://schemas.microsoft.com/office/drawing/2014/main" val="3854692286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val="29759598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Título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Coste/hora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Horas (h)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Coste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49373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Jefe de Proyecto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60 €/h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1280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76.800 €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07599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Arquitecto de la solución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50 €/h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480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24.000 €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26267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Administrador Vmware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40 €/h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480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19.200 €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5267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Administrador de Redes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40 €/h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320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12.800 €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21683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Administrador Office 365 / Azure AD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40 €/h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960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38.400 €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40605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Administrador Exchange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40 €/h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960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38.400 €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259623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Administrador Active Directory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40 €/h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320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12.800 €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16717276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b="1" dirty="0">
                          <a:effectLst/>
                        </a:rPr>
                        <a:t>222.400 €</a:t>
                      </a:r>
                      <a:endParaRPr lang="es-E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797944"/>
                  </a:ext>
                </a:extLst>
              </a:tr>
              <a:tr h="10058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Contingencia 15%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Contingencia 15%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200" b="1" dirty="0">
                          <a:effectLst/>
                        </a:rPr>
                        <a:t>33.360 €</a:t>
                      </a:r>
                      <a:endParaRPr lang="es-E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16717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CEB72E00-55E2-486F-BE3D-DDC39B49E4B4}"/>
              </a:ext>
            </a:extLst>
          </p:cNvPr>
          <p:cNvSpPr txBox="1"/>
          <p:nvPr/>
        </p:nvSpPr>
        <p:spPr>
          <a:xfrm>
            <a:off x="6325393" y="5118786"/>
            <a:ext cx="4123246" cy="9207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es-ES" sz="2400" b="1" cap="all" dirty="0">
                <a:solidFill>
                  <a:schemeClr val="bg1"/>
                </a:solidFill>
              </a:rPr>
              <a:t>Coste Total del proyecto:</a:t>
            </a:r>
          </a:p>
          <a:p>
            <a:pPr algn="ctr">
              <a:lnSpc>
                <a:spcPct val="115000"/>
              </a:lnSpc>
            </a:pPr>
            <a:r>
              <a:rPr lang="es-ES" sz="2400" b="1" cap="all" dirty="0">
                <a:solidFill>
                  <a:schemeClr val="bg1"/>
                </a:solidFill>
              </a:rPr>
              <a:t>358.160 €</a:t>
            </a:r>
            <a:endParaRPr lang="es-E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670384E-C1F4-4054-AE2F-75F0C5B6C2A8}"/>
              </a:ext>
            </a:extLst>
          </p:cNvPr>
          <p:cNvSpPr txBox="1"/>
          <p:nvPr/>
        </p:nvSpPr>
        <p:spPr>
          <a:xfrm>
            <a:off x="4673141" y="6360625"/>
            <a:ext cx="2542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Tabla 4</a:t>
            </a:r>
            <a:r>
              <a:rPr lang="es-ES" sz="1200"/>
              <a:t>: </a:t>
            </a:r>
            <a:r>
              <a:rPr lang="es-ES" sz="1200" dirty="0"/>
              <a:t>Tablas de costes del proyecto</a:t>
            </a:r>
          </a:p>
        </p:txBody>
      </p:sp>
    </p:spTree>
    <p:extLst>
      <p:ext uri="{BB962C8B-B14F-4D97-AF65-F5344CB8AC3E}">
        <p14:creationId xmlns:p14="http://schemas.microsoft.com/office/powerpoint/2010/main" val="973578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>
                <a:solidFill>
                  <a:srgbClr val="FFFFFF"/>
                </a:solidFill>
              </a:rPr>
              <a:t>7. Gestión del cambio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F39094-7E5F-4330-8705-04CA0A0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972" y="2351744"/>
            <a:ext cx="8983349" cy="3834581"/>
          </a:xfrm>
        </p:spPr>
        <p:txBody>
          <a:bodyPr anchor="t">
            <a:normAutofit/>
          </a:bodyPr>
          <a:lstStyle/>
          <a:p>
            <a:r>
              <a:rPr lang="es-ES" b="1" dirty="0"/>
              <a:t>Modelo de John Kotter:</a:t>
            </a:r>
          </a:p>
          <a:p>
            <a:endParaRPr lang="es-ES" b="1" dirty="0"/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chemeClr val="tx1">
                    <a:tint val="75000"/>
                  </a:schemeClr>
                </a:solidFill>
              </a:rPr>
              <a:t>Crear sentido de urgencia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chemeClr val="tx1">
                    <a:tint val="75000"/>
                  </a:schemeClr>
                </a:solidFill>
              </a:rPr>
              <a:t>Formar una coalición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chemeClr val="tx1">
                    <a:tint val="75000"/>
                  </a:schemeClr>
                </a:solidFill>
              </a:rPr>
              <a:t>Crear una hoja de ruta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chemeClr val="tx1">
                    <a:tint val="75000"/>
                  </a:schemeClr>
                </a:solidFill>
              </a:rPr>
              <a:t>Comunicar de forma efectiva</a:t>
            </a:r>
          </a:p>
          <a:p>
            <a:endParaRPr lang="es-ES" b="1" dirty="0"/>
          </a:p>
          <a:p>
            <a:endParaRPr lang="es-ES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33082-DFBB-4655-87DE-37C1223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102" name="Marcador de texto 2">
            <a:extLst>
              <a:ext uri="{FF2B5EF4-FFF2-40B4-BE49-F238E27FC236}">
                <a16:creationId xmlns:a16="http://schemas.microsoft.com/office/drawing/2014/main" id="{856D85FE-37A2-45D5-83C2-A5509F903468}"/>
              </a:ext>
            </a:extLst>
          </p:cNvPr>
          <p:cNvSpPr txBox="1">
            <a:spLocks/>
          </p:cNvSpPr>
          <p:nvPr/>
        </p:nvSpPr>
        <p:spPr>
          <a:xfrm>
            <a:off x="5524554" y="2351744"/>
            <a:ext cx="5047996" cy="38345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/>
          </a:p>
          <a:p>
            <a:endParaRPr lang="es-ES" b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chemeClr val="tx1">
                    <a:tint val="75000"/>
                  </a:schemeClr>
                </a:solidFill>
              </a:rPr>
              <a:t>Eliminar los obstáculos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chemeClr val="tx1">
                    <a:tint val="75000"/>
                  </a:schemeClr>
                </a:solidFill>
              </a:rPr>
              <a:t>Asegurar triunfos a corto plazo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chemeClr val="tx1">
                    <a:tint val="75000"/>
                  </a:schemeClr>
                </a:solidFill>
              </a:rPr>
              <a:t>Construir sobre el cambio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chemeClr val="tx1">
                    <a:tint val="75000"/>
                  </a:schemeClr>
                </a:solidFill>
              </a:rPr>
              <a:t>Anclar el cambio a la empresa </a:t>
            </a:r>
          </a:p>
          <a:p>
            <a:endParaRPr lang="es-ES" b="1" dirty="0"/>
          </a:p>
          <a:p>
            <a:endParaRPr lang="es-ES" b="1" dirty="0"/>
          </a:p>
        </p:txBody>
      </p:sp>
      <p:pic>
        <p:nvPicPr>
          <p:cNvPr id="85" name="Imagen 84">
            <a:extLst>
              <a:ext uri="{FF2B5EF4-FFF2-40B4-BE49-F238E27FC236}">
                <a16:creationId xmlns:a16="http://schemas.microsoft.com/office/drawing/2014/main" id="{ADDDB912-0A15-4654-A682-AB65A4DF44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9207112" y="575947"/>
            <a:ext cx="2068907" cy="208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>
            <a:extLst>
              <a:ext uri="{FF2B5EF4-FFF2-40B4-BE49-F238E27FC236}">
                <a16:creationId xmlns:a16="http://schemas.microsoft.com/office/drawing/2014/main" id="{EDA90D89-770A-4C09-978C-9E38FE15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A3B344D7-1AE2-4947-876E-2A5267450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D6633E5C-867B-4E17-9151-FF0FDB122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2D5EDC2E-587B-4E85-8185-D99B438AB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996B1479-D8B0-4D98-B382-877F9A3AE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3B7BA112-C364-4D4C-97F9-A1DC76F1E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8B9D9B13-8F5D-41E6-93D6-CDFEB34AB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B5720BDB-EA73-4DE9-8A10-11DA3A1AC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F1D2313E-4168-41D0-A5B5-2187D1B3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0F1B19F3-A09E-4891-8916-D5F8B0B2A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4D61F564-BB90-4A5C-829A-4F984FD6C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3803B77E-8C29-4857-B5C1-B89B01F46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B96F39B0-FB50-4957-8F85-2E2CCF6D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A54B5837-452A-4FC3-A8C8-E275AA929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FDE2A683-C13C-4A7F-935C-4C5279BF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30C5773F-6573-4E1F-B3DC-BB2B01D88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E280F9F5-EF46-41DF-B672-013B025B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5876ADD8-345E-4A8D-81CB-0D5C3F76F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8D2F7216-B310-4AB4-9948-2CF747F77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D113E940-FD31-4B25-B33F-5B213CC75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D6211283-9342-40E7-88F7-14A90284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B0118661-823B-4754-B0E3-52ACCB8DF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263B289D-A43D-47C8-AA8E-40C86C60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D5A2D8F7-A5A4-4B2E-89AE-F99CC5B05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6847785C-2F02-4845-9257-9DE5E6EDA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4B83A129-3D7E-44D8-8C6C-9DE73E12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7E1A9847-AC3D-4B5D-A29A-A93B0C6AB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2450F521-5F68-4148-9905-6232B08F8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8C6F916A-08CA-4F4C-BDBA-0F63A621F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D68FB199-D330-4EF4-94F5-1C07371E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Rectangle 33">
              <a:extLst>
                <a:ext uri="{FF2B5EF4-FFF2-40B4-BE49-F238E27FC236}">
                  <a16:creationId xmlns:a16="http://schemas.microsoft.com/office/drawing/2014/main" id="{3B67568D-CC47-4BBA-A084-154AEAA82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C9C25D1A-5E1E-4B22-B8D3-B0F526392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4D8DB054-D1D3-4C30-B62E-7F2C6A812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9EB76371-2F16-4BA0-994C-2575FD933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2B61AF6D-2A6D-4C90-BCCA-CD97F7246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B35F6DFD-5D34-4BE6-8B2A-0D6CDCE28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BCB0EEDB-7826-499E-BB87-6D0DD545F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F16B5CE0-3198-436D-888B-A01A98384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B550414A-8DF0-4572-A382-B88DBE0B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AFB98517-BD8F-45DD-A2BA-52FD61A48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78C67202-AF18-4690-8000-4C12C4042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AD51A156-6972-43DA-BF32-CA187641B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Rectangle 45">
              <a:extLst>
                <a:ext uri="{FF2B5EF4-FFF2-40B4-BE49-F238E27FC236}">
                  <a16:creationId xmlns:a16="http://schemas.microsoft.com/office/drawing/2014/main" id="{B5CE61CC-EBDF-4355-A6C3-D44E62D78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ACB1B7F1-FBEF-48FA-97A7-9FAE7708E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7">
              <a:extLst>
                <a:ext uri="{FF2B5EF4-FFF2-40B4-BE49-F238E27FC236}">
                  <a16:creationId xmlns:a16="http://schemas.microsoft.com/office/drawing/2014/main" id="{4851370A-7D0E-4B9F-BA8B-B1966748F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8">
              <a:extLst>
                <a:ext uri="{FF2B5EF4-FFF2-40B4-BE49-F238E27FC236}">
                  <a16:creationId xmlns:a16="http://schemas.microsoft.com/office/drawing/2014/main" id="{B882F537-DDEB-49AE-BF36-6380A45F0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9">
              <a:extLst>
                <a:ext uri="{FF2B5EF4-FFF2-40B4-BE49-F238E27FC236}">
                  <a16:creationId xmlns:a16="http://schemas.microsoft.com/office/drawing/2014/main" id="{A53D3CF4-BFB0-4D0B-8471-26ACAFE0A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0">
              <a:extLst>
                <a:ext uri="{FF2B5EF4-FFF2-40B4-BE49-F238E27FC236}">
                  <a16:creationId xmlns:a16="http://schemas.microsoft.com/office/drawing/2014/main" id="{13BC2FA8-8256-44BD-9A62-0EE83D647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1">
              <a:extLst>
                <a:ext uri="{FF2B5EF4-FFF2-40B4-BE49-F238E27FC236}">
                  <a16:creationId xmlns:a16="http://schemas.microsoft.com/office/drawing/2014/main" id="{90A9C5D2-72E3-4B31-A271-57A883ADC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2">
              <a:extLst>
                <a:ext uri="{FF2B5EF4-FFF2-40B4-BE49-F238E27FC236}">
                  <a16:creationId xmlns:a16="http://schemas.microsoft.com/office/drawing/2014/main" id="{2A5948D4-F239-4BEA-8E38-76F358E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3">
              <a:extLst>
                <a:ext uri="{FF2B5EF4-FFF2-40B4-BE49-F238E27FC236}">
                  <a16:creationId xmlns:a16="http://schemas.microsoft.com/office/drawing/2014/main" id="{7384B304-194D-400B-B568-5E6DEA885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4">
              <a:extLst>
                <a:ext uri="{FF2B5EF4-FFF2-40B4-BE49-F238E27FC236}">
                  <a16:creationId xmlns:a16="http://schemas.microsoft.com/office/drawing/2014/main" id="{B680594F-341A-4C19-BF7F-F6D76386A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5">
              <a:extLst>
                <a:ext uri="{FF2B5EF4-FFF2-40B4-BE49-F238E27FC236}">
                  <a16:creationId xmlns:a16="http://schemas.microsoft.com/office/drawing/2014/main" id="{4EA6807C-3B8A-43FE-BA1B-8D6D3851F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6">
              <a:extLst>
                <a:ext uri="{FF2B5EF4-FFF2-40B4-BE49-F238E27FC236}">
                  <a16:creationId xmlns:a16="http://schemas.microsoft.com/office/drawing/2014/main" id="{BA316439-CB72-49C9-BE80-934799D83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7">
              <a:extLst>
                <a:ext uri="{FF2B5EF4-FFF2-40B4-BE49-F238E27FC236}">
                  <a16:creationId xmlns:a16="http://schemas.microsoft.com/office/drawing/2014/main" id="{6BC7FE05-950C-4A73-B6A9-282B142C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8">
              <a:extLst>
                <a:ext uri="{FF2B5EF4-FFF2-40B4-BE49-F238E27FC236}">
                  <a16:creationId xmlns:a16="http://schemas.microsoft.com/office/drawing/2014/main" id="{81C014C7-E085-4923-B533-732801FC2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482" y="1744663"/>
            <a:ext cx="536786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dirty="0"/>
              <a:t>8. </a:t>
            </a:r>
            <a:r>
              <a:rPr lang="en-US" sz="4400" b="1" dirty="0" err="1"/>
              <a:t>Propuestas</a:t>
            </a:r>
            <a:r>
              <a:rPr lang="en-US" sz="4400" b="1" dirty="0"/>
              <a:t> de </a:t>
            </a:r>
            <a:r>
              <a:rPr lang="en-US" sz="4400" b="1" dirty="0" err="1"/>
              <a:t>migración</a:t>
            </a:r>
            <a:endParaRPr lang="en-US" sz="4400" b="1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2991E5F-59AA-4507-BAFC-B0614C311BF4}"/>
              </a:ext>
            </a:extLst>
          </p:cNvPr>
          <p:cNvSpPr/>
          <p:nvPr/>
        </p:nvSpPr>
        <p:spPr>
          <a:xfrm>
            <a:off x="8134108" y="2674721"/>
            <a:ext cx="661055" cy="661055"/>
          </a:xfrm>
          <a:custGeom>
            <a:avLst/>
            <a:gdLst>
              <a:gd name="connsiteX0" fmla="*/ 661055 w 661055"/>
              <a:gd name="connsiteY0" fmla="*/ 330528 h 661055"/>
              <a:gd name="connsiteX1" fmla="*/ 330528 w 661055"/>
              <a:gd name="connsiteY1" fmla="*/ 661055 h 661055"/>
              <a:gd name="connsiteX2" fmla="*/ 0 w 661055"/>
              <a:gd name="connsiteY2" fmla="*/ 330528 h 661055"/>
              <a:gd name="connsiteX3" fmla="*/ 330528 w 661055"/>
              <a:gd name="connsiteY3" fmla="*/ 0 h 661055"/>
              <a:gd name="connsiteX4" fmla="*/ 661055 w 661055"/>
              <a:gd name="connsiteY4" fmla="*/ 330528 h 66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055" h="661055">
                <a:moveTo>
                  <a:pt x="661055" y="330528"/>
                </a:moveTo>
                <a:cubicBezTo>
                  <a:pt x="661055" y="513073"/>
                  <a:pt x="513073" y="661055"/>
                  <a:pt x="330528" y="661055"/>
                </a:cubicBezTo>
                <a:cubicBezTo>
                  <a:pt x="147982" y="661055"/>
                  <a:pt x="0" y="513073"/>
                  <a:pt x="0" y="330528"/>
                </a:cubicBezTo>
                <a:cubicBezTo>
                  <a:pt x="0" y="147982"/>
                  <a:pt x="147982" y="0"/>
                  <a:pt x="330528" y="0"/>
                </a:cubicBezTo>
                <a:cubicBezTo>
                  <a:pt x="513073" y="0"/>
                  <a:pt x="661055" y="147982"/>
                  <a:pt x="661055" y="330528"/>
                </a:cubicBezTo>
                <a:close/>
              </a:path>
            </a:pathLst>
          </a:custGeom>
          <a:solidFill>
            <a:schemeClr val="accent1"/>
          </a:solidFill>
          <a:ln w="367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C9676745-FC4E-477A-B1FC-D14D1BE6D85F}"/>
              </a:ext>
            </a:extLst>
          </p:cNvPr>
          <p:cNvSpPr/>
          <p:nvPr/>
        </p:nvSpPr>
        <p:spPr>
          <a:xfrm>
            <a:off x="8684988" y="3938071"/>
            <a:ext cx="1322163" cy="661055"/>
          </a:xfrm>
          <a:custGeom>
            <a:avLst/>
            <a:gdLst>
              <a:gd name="connsiteX0" fmla="*/ 1322111 w 1322163"/>
              <a:gd name="connsiteY0" fmla="*/ 661055 h 661055"/>
              <a:gd name="connsiteX1" fmla="*/ 1322111 w 1322163"/>
              <a:gd name="connsiteY1" fmla="*/ 330528 h 661055"/>
              <a:gd name="connsiteX2" fmla="*/ 1256005 w 1322163"/>
              <a:gd name="connsiteY2" fmla="*/ 198317 h 661055"/>
              <a:gd name="connsiteX3" fmla="*/ 932822 w 1322163"/>
              <a:gd name="connsiteY3" fmla="*/ 44070 h 661055"/>
              <a:gd name="connsiteX4" fmla="*/ 661055 w 1322163"/>
              <a:gd name="connsiteY4" fmla="*/ 0 h 661055"/>
              <a:gd name="connsiteX5" fmla="*/ 389288 w 1322163"/>
              <a:gd name="connsiteY5" fmla="*/ 44070 h 661055"/>
              <a:gd name="connsiteX6" fmla="*/ 66106 w 1322163"/>
              <a:gd name="connsiteY6" fmla="*/ 198317 h 661055"/>
              <a:gd name="connsiteX7" fmla="*/ 0 w 1322163"/>
              <a:gd name="connsiteY7" fmla="*/ 330528 h 661055"/>
              <a:gd name="connsiteX8" fmla="*/ 0 w 1322163"/>
              <a:gd name="connsiteY8" fmla="*/ 661055 h 66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2163" h="661055">
                <a:moveTo>
                  <a:pt x="1322111" y="661055"/>
                </a:moveTo>
                <a:lnTo>
                  <a:pt x="1322111" y="330528"/>
                </a:lnTo>
                <a:cubicBezTo>
                  <a:pt x="1323466" y="278198"/>
                  <a:pt x="1298680" y="228630"/>
                  <a:pt x="1256005" y="198317"/>
                </a:cubicBezTo>
                <a:cubicBezTo>
                  <a:pt x="1160872" y="123856"/>
                  <a:pt x="1050545" y="71199"/>
                  <a:pt x="932822" y="44070"/>
                </a:cubicBezTo>
                <a:cubicBezTo>
                  <a:pt x="844557" y="17536"/>
                  <a:pt x="753184" y="2721"/>
                  <a:pt x="661055" y="0"/>
                </a:cubicBezTo>
                <a:cubicBezTo>
                  <a:pt x="568710" y="286"/>
                  <a:pt x="476992" y="15156"/>
                  <a:pt x="389288" y="44070"/>
                </a:cubicBezTo>
                <a:cubicBezTo>
                  <a:pt x="273236" y="75838"/>
                  <a:pt x="163791" y="128076"/>
                  <a:pt x="66106" y="198317"/>
                </a:cubicBezTo>
                <a:cubicBezTo>
                  <a:pt x="24672" y="229676"/>
                  <a:pt x="228" y="278565"/>
                  <a:pt x="0" y="330528"/>
                </a:cubicBezTo>
                <a:lnTo>
                  <a:pt x="0" y="661055"/>
                </a:lnTo>
                <a:close/>
              </a:path>
            </a:pathLst>
          </a:custGeom>
          <a:solidFill>
            <a:schemeClr val="accent1"/>
          </a:solidFill>
          <a:ln w="367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E3566B34-BD93-465A-BA9C-710E0C22C7DD}"/>
              </a:ext>
            </a:extLst>
          </p:cNvPr>
          <p:cNvSpPr/>
          <p:nvPr/>
        </p:nvSpPr>
        <p:spPr>
          <a:xfrm>
            <a:off x="9015515" y="3188875"/>
            <a:ext cx="661055" cy="661055"/>
          </a:xfrm>
          <a:custGeom>
            <a:avLst/>
            <a:gdLst>
              <a:gd name="connsiteX0" fmla="*/ 661055 w 661055"/>
              <a:gd name="connsiteY0" fmla="*/ 330528 h 661055"/>
              <a:gd name="connsiteX1" fmla="*/ 330528 w 661055"/>
              <a:gd name="connsiteY1" fmla="*/ 661055 h 661055"/>
              <a:gd name="connsiteX2" fmla="*/ 0 w 661055"/>
              <a:gd name="connsiteY2" fmla="*/ 330528 h 661055"/>
              <a:gd name="connsiteX3" fmla="*/ 330528 w 661055"/>
              <a:gd name="connsiteY3" fmla="*/ 0 h 661055"/>
              <a:gd name="connsiteX4" fmla="*/ 661055 w 661055"/>
              <a:gd name="connsiteY4" fmla="*/ 330528 h 66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055" h="661055">
                <a:moveTo>
                  <a:pt x="661055" y="330528"/>
                </a:moveTo>
                <a:cubicBezTo>
                  <a:pt x="661055" y="513073"/>
                  <a:pt x="513073" y="661055"/>
                  <a:pt x="330528" y="661055"/>
                </a:cubicBezTo>
                <a:cubicBezTo>
                  <a:pt x="147982" y="661055"/>
                  <a:pt x="0" y="513073"/>
                  <a:pt x="0" y="330528"/>
                </a:cubicBezTo>
                <a:cubicBezTo>
                  <a:pt x="0" y="147982"/>
                  <a:pt x="147982" y="0"/>
                  <a:pt x="330528" y="0"/>
                </a:cubicBezTo>
                <a:cubicBezTo>
                  <a:pt x="513073" y="0"/>
                  <a:pt x="661055" y="147982"/>
                  <a:pt x="661055" y="330528"/>
                </a:cubicBezTo>
                <a:close/>
              </a:path>
            </a:pathLst>
          </a:custGeom>
          <a:solidFill>
            <a:schemeClr val="accent1"/>
          </a:solidFill>
          <a:ln w="367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259272DB-3A45-437C-A3EE-CF7CB015FC8C}"/>
              </a:ext>
            </a:extLst>
          </p:cNvPr>
          <p:cNvSpPr/>
          <p:nvPr/>
        </p:nvSpPr>
        <p:spPr>
          <a:xfrm>
            <a:off x="7803528" y="3423917"/>
            <a:ext cx="1197297" cy="661055"/>
          </a:xfrm>
          <a:custGeom>
            <a:avLst/>
            <a:gdLst>
              <a:gd name="connsiteX0" fmla="*/ 859425 w 1197297"/>
              <a:gd name="connsiteY0" fmla="*/ 594950 h 661055"/>
              <a:gd name="connsiteX1" fmla="*/ 859425 w 1197297"/>
              <a:gd name="connsiteY1" fmla="*/ 594950 h 661055"/>
              <a:gd name="connsiteX2" fmla="*/ 1197297 w 1197297"/>
              <a:gd name="connsiteY2" fmla="*/ 426013 h 661055"/>
              <a:gd name="connsiteX3" fmla="*/ 1065086 w 1197297"/>
              <a:gd name="connsiteY3" fmla="*/ 102831 h 661055"/>
              <a:gd name="connsiteX4" fmla="*/ 1065086 w 1197297"/>
              <a:gd name="connsiteY4" fmla="*/ 88141 h 661055"/>
              <a:gd name="connsiteX5" fmla="*/ 932875 w 1197297"/>
              <a:gd name="connsiteY5" fmla="*/ 44070 h 661055"/>
              <a:gd name="connsiteX6" fmla="*/ 661108 w 1197297"/>
              <a:gd name="connsiteY6" fmla="*/ 0 h 661055"/>
              <a:gd name="connsiteX7" fmla="*/ 389341 w 1197297"/>
              <a:gd name="connsiteY7" fmla="*/ 44070 h 661055"/>
              <a:gd name="connsiteX8" fmla="*/ 66158 w 1197297"/>
              <a:gd name="connsiteY8" fmla="*/ 198317 h 661055"/>
              <a:gd name="connsiteX9" fmla="*/ 53 w 1197297"/>
              <a:gd name="connsiteY9" fmla="*/ 330528 h 661055"/>
              <a:gd name="connsiteX10" fmla="*/ 53 w 1197297"/>
              <a:gd name="connsiteY10" fmla="*/ 661055 h 661055"/>
              <a:gd name="connsiteX11" fmla="*/ 793319 w 1197297"/>
              <a:gd name="connsiteY11" fmla="*/ 661055 h 661055"/>
              <a:gd name="connsiteX12" fmla="*/ 859425 w 1197297"/>
              <a:gd name="connsiteY12" fmla="*/ 594950 h 66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7297" h="661055">
                <a:moveTo>
                  <a:pt x="859425" y="594950"/>
                </a:moveTo>
                <a:lnTo>
                  <a:pt x="859425" y="594950"/>
                </a:lnTo>
                <a:cubicBezTo>
                  <a:pt x="962546" y="521356"/>
                  <a:pt x="1076548" y="464355"/>
                  <a:pt x="1197297" y="426013"/>
                </a:cubicBezTo>
                <a:cubicBezTo>
                  <a:pt x="1113780" y="338986"/>
                  <a:pt x="1066511" y="223440"/>
                  <a:pt x="1065086" y="102831"/>
                </a:cubicBezTo>
                <a:lnTo>
                  <a:pt x="1065086" y="88141"/>
                </a:lnTo>
                <a:cubicBezTo>
                  <a:pt x="1022180" y="70164"/>
                  <a:pt x="977985" y="55433"/>
                  <a:pt x="932875" y="44070"/>
                </a:cubicBezTo>
                <a:cubicBezTo>
                  <a:pt x="844610" y="17536"/>
                  <a:pt x="753237" y="2718"/>
                  <a:pt x="661108" y="0"/>
                </a:cubicBezTo>
                <a:cubicBezTo>
                  <a:pt x="568762" y="283"/>
                  <a:pt x="477045" y="15157"/>
                  <a:pt x="389341" y="44070"/>
                </a:cubicBezTo>
                <a:cubicBezTo>
                  <a:pt x="274468" y="78941"/>
                  <a:pt x="165515" y="130940"/>
                  <a:pt x="66158" y="198317"/>
                </a:cubicBezTo>
                <a:cubicBezTo>
                  <a:pt x="23484" y="228630"/>
                  <a:pt x="-1302" y="278198"/>
                  <a:pt x="53" y="330528"/>
                </a:cubicBezTo>
                <a:lnTo>
                  <a:pt x="53" y="661055"/>
                </a:lnTo>
                <a:lnTo>
                  <a:pt x="793319" y="661055"/>
                </a:lnTo>
                <a:cubicBezTo>
                  <a:pt x="811528" y="635502"/>
                  <a:pt x="833871" y="613158"/>
                  <a:pt x="859425" y="594950"/>
                </a:cubicBezTo>
                <a:close/>
              </a:path>
            </a:pathLst>
          </a:custGeom>
          <a:solidFill>
            <a:schemeClr val="accent1"/>
          </a:solidFill>
          <a:ln w="367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5DF53884-BDD3-4070-8ED6-D5385E3064E4}"/>
              </a:ext>
            </a:extLst>
          </p:cNvPr>
          <p:cNvSpPr/>
          <p:nvPr/>
        </p:nvSpPr>
        <p:spPr>
          <a:xfrm>
            <a:off x="8868600" y="1661103"/>
            <a:ext cx="1540273" cy="1411720"/>
          </a:xfrm>
          <a:custGeom>
            <a:avLst/>
            <a:gdLst>
              <a:gd name="connsiteX0" fmla="*/ 1463517 w 1540273"/>
              <a:gd name="connsiteY0" fmla="*/ 0 h 1411720"/>
              <a:gd name="connsiteX1" fmla="*/ 76403 w 1540273"/>
              <a:gd name="connsiteY1" fmla="*/ 0 h 1411720"/>
              <a:gd name="connsiteX2" fmla="*/ 14 w 1540273"/>
              <a:gd name="connsiteY2" fmla="*/ 77490 h 1411720"/>
              <a:gd name="connsiteX3" fmla="*/ 14 w 1540273"/>
              <a:gd name="connsiteY3" fmla="*/ 1023167 h 1411720"/>
              <a:gd name="connsiteX4" fmla="*/ 75650 w 1540273"/>
              <a:gd name="connsiteY4" fmla="*/ 1101748 h 1411720"/>
              <a:gd name="connsiteX5" fmla="*/ 76403 w 1540273"/>
              <a:gd name="connsiteY5" fmla="*/ 1101759 h 1411720"/>
              <a:gd name="connsiteX6" fmla="*/ 296755 w 1540273"/>
              <a:gd name="connsiteY6" fmla="*/ 1101759 h 1411720"/>
              <a:gd name="connsiteX7" fmla="*/ 296755 w 1540273"/>
              <a:gd name="connsiteY7" fmla="*/ 1411720 h 1411720"/>
              <a:gd name="connsiteX8" fmla="*/ 601207 w 1540273"/>
              <a:gd name="connsiteY8" fmla="*/ 1101759 h 1411720"/>
              <a:gd name="connsiteX9" fmla="*/ 1463517 w 1540273"/>
              <a:gd name="connsiteY9" fmla="*/ 1101759 h 1411720"/>
              <a:gd name="connsiteX10" fmla="*/ 1540273 w 1540273"/>
              <a:gd name="connsiteY10" fmla="*/ 1024268 h 1411720"/>
              <a:gd name="connsiteX11" fmla="*/ 1540273 w 1540273"/>
              <a:gd name="connsiteY11" fmla="*/ 77490 h 1411720"/>
              <a:gd name="connsiteX12" fmla="*/ 1463517 w 1540273"/>
              <a:gd name="connsiteY12" fmla="*/ 0 h 1411720"/>
              <a:gd name="connsiteX13" fmla="*/ 763533 w 1540273"/>
              <a:gd name="connsiteY13" fmla="*/ 964039 h 1411720"/>
              <a:gd name="connsiteX14" fmla="*/ 682010 w 1540273"/>
              <a:gd name="connsiteY14" fmla="*/ 882501 h 1411720"/>
              <a:gd name="connsiteX15" fmla="*/ 763548 w 1540273"/>
              <a:gd name="connsiteY15" fmla="*/ 800979 h 1411720"/>
              <a:gd name="connsiteX16" fmla="*/ 845063 w 1540273"/>
              <a:gd name="connsiteY16" fmla="*/ 881407 h 1411720"/>
              <a:gd name="connsiteX17" fmla="*/ 765384 w 1540273"/>
              <a:gd name="connsiteY17" fmla="*/ 964028 h 1411720"/>
              <a:gd name="connsiteX18" fmla="*/ 763533 w 1540273"/>
              <a:gd name="connsiteY18" fmla="*/ 964039 h 1411720"/>
              <a:gd name="connsiteX19" fmla="*/ 816050 w 1540273"/>
              <a:gd name="connsiteY19" fmla="*/ 628003 h 1411720"/>
              <a:gd name="connsiteX20" fmla="*/ 816050 w 1540273"/>
              <a:gd name="connsiteY20" fmla="*/ 743687 h 1411720"/>
              <a:gd name="connsiteX21" fmla="*/ 711383 w 1540273"/>
              <a:gd name="connsiteY21" fmla="*/ 743687 h 1411720"/>
              <a:gd name="connsiteX22" fmla="*/ 711383 w 1540273"/>
              <a:gd name="connsiteY22" fmla="*/ 527375 h 1411720"/>
              <a:gd name="connsiteX23" fmla="*/ 763533 w 1540273"/>
              <a:gd name="connsiteY23" fmla="*/ 527375 h 1411720"/>
              <a:gd name="connsiteX24" fmla="*/ 913372 w 1540273"/>
              <a:gd name="connsiteY24" fmla="*/ 392226 h 1411720"/>
              <a:gd name="connsiteX25" fmla="*/ 769093 w 1540273"/>
              <a:gd name="connsiteY25" fmla="*/ 242747 h 1411720"/>
              <a:gd name="connsiteX26" fmla="*/ 763533 w 1540273"/>
              <a:gd name="connsiteY26" fmla="*/ 242754 h 1411720"/>
              <a:gd name="connsiteX27" fmla="*/ 614061 w 1540273"/>
              <a:gd name="connsiteY27" fmla="*/ 366809 h 1411720"/>
              <a:gd name="connsiteX28" fmla="*/ 614061 w 1540273"/>
              <a:gd name="connsiteY28" fmla="*/ 392226 h 1411720"/>
              <a:gd name="connsiteX29" fmla="*/ 614061 w 1540273"/>
              <a:gd name="connsiteY29" fmla="*/ 401407 h 1411720"/>
              <a:gd name="connsiteX30" fmla="*/ 509394 w 1540273"/>
              <a:gd name="connsiteY30" fmla="*/ 401407 h 1411720"/>
              <a:gd name="connsiteX31" fmla="*/ 509394 w 1540273"/>
              <a:gd name="connsiteY31" fmla="*/ 392226 h 1411720"/>
              <a:gd name="connsiteX32" fmla="*/ 735152 w 1540273"/>
              <a:gd name="connsiteY32" fmla="*/ 137742 h 1411720"/>
              <a:gd name="connsiteX33" fmla="*/ 763533 w 1540273"/>
              <a:gd name="connsiteY33" fmla="*/ 137720 h 1411720"/>
              <a:gd name="connsiteX34" fmla="*/ 1018039 w 1540273"/>
              <a:gd name="connsiteY34" fmla="*/ 386317 h 1411720"/>
              <a:gd name="connsiteX35" fmla="*/ 1018039 w 1540273"/>
              <a:gd name="connsiteY35" fmla="*/ 392226 h 1411720"/>
              <a:gd name="connsiteX36" fmla="*/ 816050 w 1540273"/>
              <a:gd name="connsiteY36" fmla="*/ 628003 h 141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40273" h="1411720">
                <a:moveTo>
                  <a:pt x="1463517" y="0"/>
                </a:moveTo>
                <a:lnTo>
                  <a:pt x="76403" y="0"/>
                </a:lnTo>
                <a:cubicBezTo>
                  <a:pt x="33952" y="404"/>
                  <a:pt x="-191" y="35039"/>
                  <a:pt x="14" y="77490"/>
                </a:cubicBezTo>
                <a:lnTo>
                  <a:pt x="14" y="1023167"/>
                </a:lnTo>
                <a:cubicBezTo>
                  <a:pt x="-797" y="1065753"/>
                  <a:pt x="33063" y="1100936"/>
                  <a:pt x="75650" y="1101748"/>
                </a:cubicBezTo>
                <a:cubicBezTo>
                  <a:pt x="75900" y="1101752"/>
                  <a:pt x="76153" y="1101755"/>
                  <a:pt x="76403" y="1101759"/>
                </a:cubicBezTo>
                <a:lnTo>
                  <a:pt x="296755" y="1101759"/>
                </a:lnTo>
                <a:lnTo>
                  <a:pt x="296755" y="1411720"/>
                </a:lnTo>
                <a:lnTo>
                  <a:pt x="601207" y="1101759"/>
                </a:lnTo>
                <a:lnTo>
                  <a:pt x="1463517" y="1101759"/>
                </a:lnTo>
                <a:cubicBezTo>
                  <a:pt x="1506027" y="1101355"/>
                  <a:pt x="1540273" y="1066782"/>
                  <a:pt x="1540273" y="1024268"/>
                </a:cubicBezTo>
                <a:lnTo>
                  <a:pt x="1540273" y="77490"/>
                </a:lnTo>
                <a:cubicBezTo>
                  <a:pt x="1540277" y="34979"/>
                  <a:pt x="1506027" y="403"/>
                  <a:pt x="1463517" y="0"/>
                </a:cubicBezTo>
                <a:close/>
                <a:moveTo>
                  <a:pt x="763533" y="964039"/>
                </a:moveTo>
                <a:cubicBezTo>
                  <a:pt x="718504" y="964035"/>
                  <a:pt x="682007" y="927530"/>
                  <a:pt x="682010" y="882501"/>
                </a:cubicBezTo>
                <a:cubicBezTo>
                  <a:pt x="682014" y="837473"/>
                  <a:pt x="718519" y="800975"/>
                  <a:pt x="763548" y="800979"/>
                </a:cubicBezTo>
                <a:cubicBezTo>
                  <a:pt x="808143" y="800982"/>
                  <a:pt x="844461" y="836815"/>
                  <a:pt x="845063" y="881407"/>
                </a:cubicBezTo>
                <a:cubicBezTo>
                  <a:pt x="845875" y="926223"/>
                  <a:pt x="810200" y="963216"/>
                  <a:pt x="765384" y="964028"/>
                </a:cubicBezTo>
                <a:cubicBezTo>
                  <a:pt x="764767" y="964039"/>
                  <a:pt x="764150" y="964043"/>
                  <a:pt x="763533" y="964039"/>
                </a:cubicBezTo>
                <a:close/>
                <a:moveTo>
                  <a:pt x="816050" y="628003"/>
                </a:moveTo>
                <a:lnTo>
                  <a:pt x="816050" y="743687"/>
                </a:lnTo>
                <a:lnTo>
                  <a:pt x="711383" y="743687"/>
                </a:lnTo>
                <a:lnTo>
                  <a:pt x="711383" y="527375"/>
                </a:lnTo>
                <a:lnTo>
                  <a:pt x="763533" y="527375"/>
                </a:lnTo>
                <a:cubicBezTo>
                  <a:pt x="854612" y="527375"/>
                  <a:pt x="913372" y="474124"/>
                  <a:pt x="913372" y="392226"/>
                </a:cubicBezTo>
                <a:cubicBezTo>
                  <a:pt x="914808" y="311107"/>
                  <a:pt x="850212" y="244183"/>
                  <a:pt x="769093" y="242747"/>
                </a:cubicBezTo>
                <a:cubicBezTo>
                  <a:pt x="767242" y="242714"/>
                  <a:pt x="765388" y="242717"/>
                  <a:pt x="763533" y="242754"/>
                </a:cubicBezTo>
                <a:cubicBezTo>
                  <a:pt x="688000" y="235736"/>
                  <a:pt x="621079" y="291276"/>
                  <a:pt x="614061" y="366809"/>
                </a:cubicBezTo>
                <a:cubicBezTo>
                  <a:pt x="613275" y="375263"/>
                  <a:pt x="613275" y="383772"/>
                  <a:pt x="614061" y="392226"/>
                </a:cubicBezTo>
                <a:lnTo>
                  <a:pt x="614061" y="401407"/>
                </a:lnTo>
                <a:lnTo>
                  <a:pt x="509394" y="401407"/>
                </a:lnTo>
                <a:lnTo>
                  <a:pt x="509394" y="392226"/>
                </a:lnTo>
                <a:cubicBezTo>
                  <a:pt x="501461" y="259611"/>
                  <a:pt x="602537" y="145675"/>
                  <a:pt x="735152" y="137742"/>
                </a:cubicBezTo>
                <a:cubicBezTo>
                  <a:pt x="744605" y="137176"/>
                  <a:pt x="754080" y="137169"/>
                  <a:pt x="763533" y="137720"/>
                </a:cubicBezTo>
                <a:cubicBezTo>
                  <a:pt x="902461" y="136089"/>
                  <a:pt x="1016409" y="247389"/>
                  <a:pt x="1018039" y="386317"/>
                </a:cubicBezTo>
                <a:cubicBezTo>
                  <a:pt x="1018061" y="388286"/>
                  <a:pt x="1018061" y="390258"/>
                  <a:pt x="1018039" y="392226"/>
                </a:cubicBezTo>
                <a:cubicBezTo>
                  <a:pt x="1021605" y="511154"/>
                  <a:pt x="934118" y="613279"/>
                  <a:pt x="816050" y="628003"/>
                </a:cubicBezTo>
                <a:close/>
              </a:path>
            </a:pathLst>
          </a:custGeom>
          <a:solidFill>
            <a:schemeClr val="accent1"/>
          </a:solidFill>
          <a:ln w="367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33082-DFBB-4655-87DE-37C1223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410199"/>
            <a:ext cx="7710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mtClean="0"/>
              <a:pPr defTabSz="914400"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5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3" name="Group 103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5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6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24" name="Rectangle 159">
            <a:extLst>
              <a:ext uri="{FF2B5EF4-FFF2-40B4-BE49-F238E27FC236}">
                <a16:creationId xmlns:a16="http://schemas.microsoft.com/office/drawing/2014/main" id="{61C6D790-69F0-40CA-813A-84D724D1C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8476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Round Diagonal Corner Rectangle 7">
            <a:extLst>
              <a:ext uri="{FF2B5EF4-FFF2-40B4-BE49-F238E27FC236}">
                <a16:creationId xmlns:a16="http://schemas.microsoft.com/office/drawing/2014/main" id="{F5A78137-DBB7-4A93-98AC-5606814E2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0673" y="806450"/>
            <a:ext cx="9319476" cy="4502149"/>
          </a:xfrm>
          <a:prstGeom prst="round2DiagRect">
            <a:avLst>
              <a:gd name="adj1" fmla="val 7929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srgbClr val="09233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C8C5EE9C-6290-4CF0-B6D9-5754FA3A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145" y="1125511"/>
            <a:ext cx="7135566" cy="8652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CONTENIDO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CE1E0-4A1B-4F7F-AE60-FBC8C07EE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3951" y="2102451"/>
            <a:ext cx="7136760" cy="2996140"/>
          </a:xfrm>
        </p:spPr>
        <p:txBody>
          <a:bodyPr vert="horz" lIns="91440" tIns="45720" rIns="91440" bIns="45720" numCol="2" rtlCol="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</a:rPr>
              <a:t>Objetivos</a:t>
            </a: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</a:rPr>
              <a:t>Introducción</a:t>
            </a: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</a:rPr>
              <a:t>Consultoría</a:t>
            </a:r>
            <a:r>
              <a:rPr lang="en-US" dirty="0">
                <a:solidFill>
                  <a:srgbClr val="FFFFFF"/>
                </a:solidFill>
              </a:rPr>
              <a:t> actual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</a:rPr>
              <a:t>Nubes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públicas</a:t>
            </a: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</a:rPr>
              <a:t>Riesgos</a:t>
            </a: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</a:rPr>
              <a:t>Costes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</a:rPr>
              <a:t>Gestión</a:t>
            </a:r>
            <a:r>
              <a:rPr lang="en-US" dirty="0">
                <a:solidFill>
                  <a:srgbClr val="FFFFFF"/>
                </a:solidFill>
              </a:rPr>
              <a:t> del </a:t>
            </a:r>
            <a:r>
              <a:rPr lang="en-US" dirty="0" err="1">
                <a:solidFill>
                  <a:srgbClr val="FFFFFF"/>
                </a:solidFill>
              </a:rPr>
              <a:t>cambio</a:t>
            </a: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</a:rPr>
              <a:t>Propuestas</a:t>
            </a: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</a:rPr>
              <a:t>Fases</a:t>
            </a: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</a:rPr>
              <a:t>conclusiones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71624CC2-A825-4B04-B035-37F19992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02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Estrategia 6r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F39094-7E5F-4330-8705-04CA0A0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1753" y="2234739"/>
            <a:ext cx="4172862" cy="3866936"/>
          </a:xfrm>
        </p:spPr>
        <p:txBody>
          <a:bodyPr anchor="t">
            <a:normAutofit/>
          </a:bodyPr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600" b="1" i="1" dirty="0" err="1">
                <a:solidFill>
                  <a:schemeClr val="tx1">
                    <a:tint val="75000"/>
                  </a:schemeClr>
                </a:solidFill>
              </a:rPr>
              <a:t>Rehost</a:t>
            </a:r>
            <a:r>
              <a:rPr lang="es-ES" sz="1600" b="1" i="1" dirty="0">
                <a:solidFill>
                  <a:schemeClr val="tx1">
                    <a:tint val="75000"/>
                  </a:schemeClr>
                </a:solidFill>
              </a:rPr>
              <a:t> (</a:t>
            </a:r>
            <a:r>
              <a:rPr lang="es-ES" sz="1600" i="1" dirty="0" err="1">
                <a:solidFill>
                  <a:schemeClr val="tx1">
                    <a:tint val="75000"/>
                  </a:schemeClr>
                </a:solidFill>
              </a:rPr>
              <a:t>lift</a:t>
            </a:r>
            <a:r>
              <a:rPr lang="es-ES" sz="1600" i="1" dirty="0">
                <a:solidFill>
                  <a:schemeClr val="tx1">
                    <a:tint val="75000"/>
                  </a:schemeClr>
                </a:solidFill>
              </a:rPr>
              <a:t> and shift</a:t>
            </a:r>
            <a:r>
              <a:rPr lang="es-ES" sz="1600" b="1" i="1" dirty="0">
                <a:solidFill>
                  <a:schemeClr val="tx1">
                    <a:tint val="75000"/>
                  </a:schemeClr>
                </a:solidFill>
              </a:rPr>
              <a:t>)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600" b="1" i="1" dirty="0" err="1">
                <a:solidFill>
                  <a:schemeClr val="tx1">
                    <a:tint val="75000"/>
                  </a:schemeClr>
                </a:solidFill>
              </a:rPr>
              <a:t>Replatform</a:t>
            </a:r>
            <a:r>
              <a:rPr lang="es-ES" sz="1600" b="1" i="1" dirty="0">
                <a:solidFill>
                  <a:schemeClr val="tx1">
                    <a:tint val="75000"/>
                  </a:schemeClr>
                </a:solidFill>
              </a:rPr>
              <a:t> (</a:t>
            </a:r>
            <a:r>
              <a:rPr lang="es-ES" sz="1600" i="1" dirty="0" err="1">
                <a:solidFill>
                  <a:schemeClr val="tx1">
                    <a:tint val="75000"/>
                  </a:schemeClr>
                </a:solidFill>
              </a:rPr>
              <a:t>lift</a:t>
            </a:r>
            <a:r>
              <a:rPr lang="es-ES" sz="1600" i="1" dirty="0">
                <a:solidFill>
                  <a:schemeClr val="tx1">
                    <a:tint val="75000"/>
                  </a:schemeClr>
                </a:solidFill>
              </a:rPr>
              <a:t>-</a:t>
            </a:r>
            <a:r>
              <a:rPr lang="es-ES" sz="1600" i="1" dirty="0" err="1">
                <a:solidFill>
                  <a:schemeClr val="tx1">
                    <a:tint val="75000"/>
                  </a:schemeClr>
                </a:solidFill>
              </a:rPr>
              <a:t>tinker</a:t>
            </a:r>
            <a:r>
              <a:rPr lang="es-ES" sz="1600" i="1" dirty="0">
                <a:solidFill>
                  <a:schemeClr val="tx1">
                    <a:tint val="75000"/>
                  </a:schemeClr>
                </a:solidFill>
              </a:rPr>
              <a:t>-and-shift</a:t>
            </a:r>
            <a:r>
              <a:rPr lang="es-ES" sz="1600" b="1" i="1" dirty="0">
                <a:solidFill>
                  <a:schemeClr val="tx1">
                    <a:tint val="75000"/>
                  </a:schemeClr>
                </a:solidFill>
              </a:rPr>
              <a:t>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600" b="1" i="1" dirty="0" err="1">
                <a:solidFill>
                  <a:schemeClr val="tx1">
                    <a:tint val="75000"/>
                  </a:schemeClr>
                </a:solidFill>
              </a:rPr>
              <a:t>Repurchase</a:t>
            </a:r>
            <a:r>
              <a:rPr lang="es-ES" sz="1600" b="1" i="1" dirty="0">
                <a:solidFill>
                  <a:schemeClr val="tx1">
                    <a:tint val="75000"/>
                  </a:schemeClr>
                </a:solidFill>
              </a:rPr>
              <a:t> (</a:t>
            </a:r>
            <a:r>
              <a:rPr lang="es-ES" sz="1600" i="1" dirty="0" err="1">
                <a:solidFill>
                  <a:schemeClr val="tx1">
                    <a:tint val="75000"/>
                  </a:schemeClr>
                </a:solidFill>
              </a:rPr>
              <a:t>drop</a:t>
            </a:r>
            <a:r>
              <a:rPr lang="es-ES" sz="1600" i="1" dirty="0">
                <a:solidFill>
                  <a:schemeClr val="tx1">
                    <a:tint val="75000"/>
                  </a:schemeClr>
                </a:solidFill>
              </a:rPr>
              <a:t> and shop</a:t>
            </a:r>
            <a:r>
              <a:rPr lang="es-ES" sz="1600" b="1" i="1" dirty="0">
                <a:solidFill>
                  <a:schemeClr val="tx1">
                    <a:tint val="75000"/>
                  </a:schemeClr>
                </a:solidFill>
              </a:rPr>
              <a:t>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600" b="1" i="1" dirty="0" err="1">
                <a:solidFill>
                  <a:schemeClr val="tx1">
                    <a:tint val="75000"/>
                  </a:schemeClr>
                </a:solidFill>
              </a:rPr>
              <a:t>Refactoring</a:t>
            </a:r>
            <a:r>
              <a:rPr lang="es-ES" sz="1600" b="1" i="1" dirty="0">
                <a:solidFill>
                  <a:schemeClr val="tx1">
                    <a:tint val="75000"/>
                  </a:schemeClr>
                </a:solidFill>
              </a:rPr>
              <a:t> / </a:t>
            </a:r>
            <a:r>
              <a:rPr lang="es-ES" sz="1600" b="1" i="1" dirty="0" err="1">
                <a:solidFill>
                  <a:schemeClr val="tx1">
                    <a:tint val="75000"/>
                  </a:schemeClr>
                </a:solidFill>
              </a:rPr>
              <a:t>Re-architecting</a:t>
            </a:r>
            <a:endParaRPr lang="es-ES" sz="1600" b="1" i="1" dirty="0">
              <a:solidFill>
                <a:schemeClr val="tx1">
                  <a:tint val="75000"/>
                </a:schemeClr>
              </a:solidFill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600" b="1" i="1" dirty="0" err="1">
                <a:solidFill>
                  <a:schemeClr val="tx1">
                    <a:tint val="75000"/>
                  </a:schemeClr>
                </a:solidFill>
              </a:rPr>
              <a:t>Retain</a:t>
            </a:r>
            <a:endParaRPr lang="es-ES" sz="1600" b="1" i="1" dirty="0">
              <a:solidFill>
                <a:schemeClr val="tx1">
                  <a:tint val="75000"/>
                </a:schemeClr>
              </a:solidFill>
            </a:endParaRP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600" b="1" i="1" dirty="0">
                <a:solidFill>
                  <a:schemeClr val="tx1">
                    <a:tint val="75000"/>
                  </a:schemeClr>
                </a:solidFill>
              </a:rPr>
              <a:t>Retire</a:t>
            </a:r>
          </a:p>
          <a:p>
            <a:endParaRPr lang="es-ES" b="1" dirty="0"/>
          </a:p>
          <a:p>
            <a:endParaRPr lang="es-ES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33082-DFBB-4655-87DE-37C1223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Imagen 6" descr="Gráfico radial&#10;&#10;Descripción generada automáticamente con confianza baja">
            <a:extLst>
              <a:ext uri="{FF2B5EF4-FFF2-40B4-BE49-F238E27FC236}">
                <a16:creationId xmlns:a16="http://schemas.microsoft.com/office/drawing/2014/main" id="{6DBB6753-006A-4355-9B27-1E0CBFDCD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841" y="1948085"/>
            <a:ext cx="6501992" cy="3329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Nube 7">
            <a:extLst>
              <a:ext uri="{FF2B5EF4-FFF2-40B4-BE49-F238E27FC236}">
                <a16:creationId xmlns:a16="http://schemas.microsoft.com/office/drawing/2014/main" id="{B29729DA-6904-4D07-994B-B5883A99898D}"/>
              </a:ext>
            </a:extLst>
          </p:cNvPr>
          <p:cNvSpPr/>
          <p:nvPr/>
        </p:nvSpPr>
        <p:spPr>
          <a:xfrm>
            <a:off x="10451690" y="-71283"/>
            <a:ext cx="2276079" cy="136176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PROPUESTAS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AA9702-5801-4F70-BE2B-3C65E18342B8}"/>
              </a:ext>
            </a:extLst>
          </p:cNvPr>
          <p:cNvSpPr txBox="1"/>
          <p:nvPr/>
        </p:nvSpPr>
        <p:spPr>
          <a:xfrm>
            <a:off x="2986798" y="5389457"/>
            <a:ext cx="2442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Ilustración 3: Estrategia migración 6R</a:t>
            </a:r>
          </a:p>
        </p:txBody>
      </p:sp>
    </p:spTree>
    <p:extLst>
      <p:ext uri="{BB962C8B-B14F-4D97-AF65-F5344CB8AC3E}">
        <p14:creationId xmlns:p14="http://schemas.microsoft.com/office/powerpoint/2010/main" val="848163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i="1" dirty="0"/>
              <a:t>WELL ARCHITECTED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F39094-7E5F-4330-8705-04CA0A0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529" y="2097087"/>
            <a:ext cx="5589946" cy="3866936"/>
          </a:xfrm>
        </p:spPr>
        <p:txBody>
          <a:bodyPr anchor="t">
            <a:normAutofit/>
          </a:bodyPr>
          <a:lstStyle/>
          <a:p>
            <a:endParaRPr lang="es-ES" b="1" dirty="0"/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tint val="75000"/>
                  </a:schemeClr>
                </a:solidFill>
              </a:rPr>
              <a:t>Confiabilidad 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tint val="75000"/>
                  </a:schemeClr>
                </a:solidFill>
              </a:rPr>
              <a:t>Seguridad 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tint val="75000"/>
                  </a:schemeClr>
                </a:solidFill>
              </a:rPr>
              <a:t>Optimización de costes 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tint val="75000"/>
                  </a:schemeClr>
                </a:solidFill>
              </a:rPr>
              <a:t>Excelencia operativa 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tint val="75000"/>
                  </a:schemeClr>
                </a:solidFill>
              </a:rPr>
              <a:t>Eficiencia del rendimiento</a:t>
            </a:r>
          </a:p>
          <a:p>
            <a:endParaRPr lang="es-ES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33082-DFBB-4655-87DE-37C1223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Nube 7">
            <a:extLst>
              <a:ext uri="{FF2B5EF4-FFF2-40B4-BE49-F238E27FC236}">
                <a16:creationId xmlns:a16="http://schemas.microsoft.com/office/drawing/2014/main" id="{B29729DA-6904-4D07-994B-B5883A99898D}"/>
              </a:ext>
            </a:extLst>
          </p:cNvPr>
          <p:cNvSpPr/>
          <p:nvPr/>
        </p:nvSpPr>
        <p:spPr>
          <a:xfrm>
            <a:off x="10451690" y="-71283"/>
            <a:ext cx="2276079" cy="136176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PROPUESTAS</a:t>
            </a: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E93243E5-D022-4DC0-8BD9-A1E7E08D4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2097087"/>
            <a:ext cx="5235240" cy="291440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E9C112B-F11A-46C7-B102-8B98B5D733F7}"/>
              </a:ext>
            </a:extLst>
          </p:cNvPr>
          <p:cNvSpPr txBox="1"/>
          <p:nvPr/>
        </p:nvSpPr>
        <p:spPr>
          <a:xfrm>
            <a:off x="6768115" y="5026090"/>
            <a:ext cx="2709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Ilustración 4: Diagrama </a:t>
            </a:r>
            <a:r>
              <a:rPr lang="es-ES" sz="1200" i="1" dirty="0" err="1"/>
              <a:t>Well-Architecture</a:t>
            </a:r>
            <a:endParaRPr lang="es-ES" sz="1200" i="1" dirty="0"/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795850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Metodología </a:t>
            </a:r>
            <a:r>
              <a:rPr lang="es-ES" sz="4000" b="1" dirty="0" err="1"/>
              <a:t>Caf</a:t>
            </a:r>
            <a:r>
              <a:rPr lang="es-ES" sz="4000" b="1" dirty="0"/>
              <a:t> </a:t>
            </a:r>
            <a:r>
              <a:rPr lang="es-ES" sz="4000" dirty="0"/>
              <a:t>(</a:t>
            </a:r>
            <a:r>
              <a:rPr lang="es-ES" sz="4000" i="1" dirty="0"/>
              <a:t>Cloud Adoption Framework</a:t>
            </a:r>
            <a:r>
              <a:rPr lang="es-ES" sz="4000" dirty="0"/>
              <a:t>)</a:t>
            </a:r>
            <a:endParaRPr lang="es-ES" sz="5400" dirty="0">
              <a:solidFill>
                <a:srgbClr val="FFFFFF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F39094-7E5F-4330-8705-04CA0A0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2097087"/>
            <a:ext cx="9404248" cy="4162592"/>
          </a:xfrm>
        </p:spPr>
        <p:txBody>
          <a:bodyPr anchor="t">
            <a:normAutofit/>
          </a:bodyPr>
          <a:lstStyle/>
          <a:p>
            <a:pPr algn="just"/>
            <a:r>
              <a:rPr lang="es-ES" sz="1800" dirty="0"/>
              <a:t>Se definen los ocho submodelos implicados en dicho marco:</a:t>
            </a:r>
          </a:p>
          <a:p>
            <a:pPr algn="just"/>
            <a:endParaRPr lang="es-ES" sz="1800" b="1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>
                    <a:tint val="75000"/>
                  </a:schemeClr>
                </a:solidFill>
              </a:rPr>
              <a:t>Estrategia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>
                    <a:tint val="75000"/>
                  </a:schemeClr>
                </a:solidFill>
              </a:rPr>
              <a:t>Planeamiento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>
                    <a:tint val="75000"/>
                  </a:schemeClr>
                </a:solidFill>
              </a:rPr>
              <a:t>Listo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>
                    <a:tint val="75000"/>
                  </a:schemeClr>
                </a:solidFill>
              </a:rPr>
              <a:t>Migración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>
                    <a:tint val="75000"/>
                  </a:schemeClr>
                </a:solidFill>
              </a:rPr>
              <a:t>Innovación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>
                    <a:tint val="75000"/>
                  </a:schemeClr>
                </a:solidFill>
              </a:rPr>
              <a:t>Control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>
                    <a:tint val="75000"/>
                  </a:schemeClr>
                </a:solidFill>
              </a:rPr>
              <a:t>Administración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>
                    <a:tint val="75000"/>
                  </a:schemeClr>
                </a:solidFill>
              </a:rPr>
              <a:t>Organizar</a:t>
            </a:r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33082-DFBB-4655-87DE-37C1223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Nube 6">
            <a:extLst>
              <a:ext uri="{FF2B5EF4-FFF2-40B4-BE49-F238E27FC236}">
                <a16:creationId xmlns:a16="http://schemas.microsoft.com/office/drawing/2014/main" id="{4CD36477-27CA-4D63-85A1-E2933A74FF53}"/>
              </a:ext>
            </a:extLst>
          </p:cNvPr>
          <p:cNvSpPr/>
          <p:nvPr/>
        </p:nvSpPr>
        <p:spPr>
          <a:xfrm>
            <a:off x="10451690" y="-71283"/>
            <a:ext cx="2276079" cy="136176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PROPUESTAS</a:t>
            </a:r>
          </a:p>
        </p:txBody>
      </p:sp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0ECD5DA-6DC3-455F-925B-F028B7C96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968" y="2668416"/>
            <a:ext cx="5928229" cy="339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20B58A7-7A76-400D-8339-33350FE3F67E}"/>
              </a:ext>
            </a:extLst>
          </p:cNvPr>
          <p:cNvSpPr txBox="1"/>
          <p:nvPr/>
        </p:nvSpPr>
        <p:spPr>
          <a:xfrm>
            <a:off x="6213385" y="6065836"/>
            <a:ext cx="2716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Ilustración 5: Diagrama metodología CAF</a:t>
            </a:r>
          </a:p>
        </p:txBody>
      </p:sp>
    </p:spTree>
    <p:extLst>
      <p:ext uri="{BB962C8B-B14F-4D97-AF65-F5344CB8AC3E}">
        <p14:creationId xmlns:p14="http://schemas.microsoft.com/office/powerpoint/2010/main" val="3322985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9906000" cy="943145"/>
          </a:xfrm>
        </p:spPr>
        <p:txBody>
          <a:bodyPr>
            <a:normAutofit/>
          </a:bodyPr>
          <a:lstStyle/>
          <a:p>
            <a:r>
              <a:rPr lang="es-ES" sz="4000" b="1" dirty="0"/>
              <a:t>Herramientas hibridación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F39094-7E5F-4330-8705-04CA0A0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1466" y="5597963"/>
            <a:ext cx="8409063" cy="1074853"/>
          </a:xfrm>
        </p:spPr>
        <p:txBody>
          <a:bodyPr numCol="2" anchor="t">
            <a:normAutofit/>
          </a:bodyPr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tint val="75000"/>
                  </a:schemeClr>
                </a:solidFill>
              </a:rPr>
              <a:t>Azure AD Connect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tint val="75000"/>
                  </a:schemeClr>
                </a:solidFill>
              </a:rPr>
              <a:t>Azure AD </a:t>
            </a:r>
            <a:r>
              <a:rPr lang="es-ES" sz="1400" b="1" dirty="0" err="1">
                <a:solidFill>
                  <a:schemeClr val="tx1">
                    <a:tint val="75000"/>
                  </a:schemeClr>
                </a:solidFill>
              </a:rPr>
              <a:t>Connect</a:t>
            </a:r>
            <a:r>
              <a:rPr lang="es-ES" sz="1400" b="1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s-ES" sz="1400" b="1" dirty="0" err="1">
                <a:solidFill>
                  <a:schemeClr val="tx1">
                    <a:tint val="75000"/>
                  </a:schemeClr>
                </a:solidFill>
              </a:rPr>
              <a:t>Health</a:t>
            </a:r>
            <a:endParaRPr lang="es-ES" sz="1400" b="1" dirty="0">
              <a:solidFill>
                <a:schemeClr val="tx1">
                  <a:tint val="75000"/>
                </a:schemeClr>
              </a:solidFill>
            </a:endParaRP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tint val="75000"/>
                  </a:schemeClr>
                </a:solidFill>
              </a:rPr>
              <a:t>Exchange/Office 365 </a:t>
            </a:r>
            <a:r>
              <a:rPr lang="es-ES" sz="1400" b="1" dirty="0" err="1">
                <a:solidFill>
                  <a:schemeClr val="tx1">
                    <a:tint val="75000"/>
                  </a:schemeClr>
                </a:solidFill>
              </a:rPr>
              <a:t>Hybrid</a:t>
            </a:r>
            <a:r>
              <a:rPr lang="es-ES" sz="1400" b="1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s-ES" sz="1400" b="1" dirty="0" err="1">
                <a:solidFill>
                  <a:schemeClr val="tx1">
                    <a:tint val="75000"/>
                  </a:schemeClr>
                </a:solidFill>
              </a:rPr>
              <a:t>Connector</a:t>
            </a:r>
            <a:endParaRPr lang="es-ES" sz="1400" b="1" dirty="0">
              <a:solidFill>
                <a:schemeClr val="tx1">
                  <a:tint val="75000"/>
                </a:schemeClr>
              </a:solidFill>
            </a:endParaRP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tint val="75000"/>
                  </a:schemeClr>
                </a:solidFill>
              </a:rPr>
              <a:t>Azure Express </a:t>
            </a:r>
            <a:r>
              <a:rPr lang="es-ES" sz="1400" b="1" dirty="0" err="1">
                <a:solidFill>
                  <a:schemeClr val="tx1">
                    <a:tint val="75000"/>
                  </a:schemeClr>
                </a:solidFill>
              </a:rPr>
              <a:t>Route</a:t>
            </a:r>
            <a:endParaRPr lang="es-ES" sz="1400" b="1" dirty="0">
              <a:solidFill>
                <a:schemeClr val="tx1">
                  <a:tint val="75000"/>
                </a:schemeClr>
              </a:solidFill>
            </a:endParaRP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>
                    <a:tint val="75000"/>
                  </a:schemeClr>
                </a:solidFill>
              </a:rPr>
              <a:t>Azure </a:t>
            </a:r>
            <a:r>
              <a:rPr lang="es-ES" sz="1400" b="1" dirty="0" err="1">
                <a:solidFill>
                  <a:schemeClr val="tx1">
                    <a:tint val="75000"/>
                  </a:schemeClr>
                </a:solidFill>
              </a:rPr>
              <a:t>Import</a:t>
            </a:r>
            <a:r>
              <a:rPr lang="es-ES" sz="1400" b="1" dirty="0">
                <a:solidFill>
                  <a:schemeClr val="tx1">
                    <a:tint val="75000"/>
                  </a:schemeClr>
                </a:solidFill>
              </a:rPr>
              <a:t>/</a:t>
            </a:r>
            <a:r>
              <a:rPr lang="es-ES" sz="1400" b="1" dirty="0" err="1">
                <a:solidFill>
                  <a:schemeClr val="tx1">
                    <a:tint val="75000"/>
                  </a:schemeClr>
                </a:solidFill>
              </a:rPr>
              <a:t>Export</a:t>
            </a:r>
            <a:endParaRPr lang="es-ES" sz="1400" b="1" dirty="0">
              <a:solidFill>
                <a:schemeClr val="tx1">
                  <a:tint val="75000"/>
                </a:schemeClr>
              </a:solidFill>
            </a:endParaRPr>
          </a:p>
          <a:p>
            <a:endParaRPr lang="es-ES" sz="1400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33082-DFBB-4655-87DE-37C1223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Nube 5">
            <a:extLst>
              <a:ext uri="{FF2B5EF4-FFF2-40B4-BE49-F238E27FC236}">
                <a16:creationId xmlns:a16="http://schemas.microsoft.com/office/drawing/2014/main" id="{D1D36346-4283-4249-B025-F4CC3EB5D579}"/>
              </a:ext>
            </a:extLst>
          </p:cNvPr>
          <p:cNvSpPr/>
          <p:nvPr/>
        </p:nvSpPr>
        <p:spPr>
          <a:xfrm>
            <a:off x="10451690" y="-71283"/>
            <a:ext cx="2276079" cy="136176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PROPUESTAS</a:t>
            </a:r>
          </a:p>
        </p:txBody>
      </p:sp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8332C030-3D07-41E5-B4F5-5C7F4A884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322" y="1016854"/>
            <a:ext cx="8961355" cy="4156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8A7AFE2-E63A-4664-BCE6-1C336BF7E36C}"/>
              </a:ext>
            </a:extLst>
          </p:cNvPr>
          <p:cNvSpPr txBox="1"/>
          <p:nvPr/>
        </p:nvSpPr>
        <p:spPr>
          <a:xfrm>
            <a:off x="3715539" y="5247255"/>
            <a:ext cx="4760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Ilustración 6: Esquema de la arquitectura de la compañía </a:t>
            </a:r>
            <a:r>
              <a:rPr lang="es-ES" sz="1200" dirty="0" err="1"/>
              <a:t>TodoSeguros</a:t>
            </a:r>
            <a:r>
              <a:rPr lang="es-ES" sz="1200" dirty="0"/>
              <a:t>, S.L.</a:t>
            </a:r>
          </a:p>
        </p:txBody>
      </p:sp>
    </p:spTree>
    <p:extLst>
      <p:ext uri="{BB962C8B-B14F-4D97-AF65-F5344CB8AC3E}">
        <p14:creationId xmlns:p14="http://schemas.microsoft.com/office/powerpoint/2010/main" val="1475039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>
            <a:extLst>
              <a:ext uri="{FF2B5EF4-FFF2-40B4-BE49-F238E27FC236}">
                <a16:creationId xmlns:a16="http://schemas.microsoft.com/office/drawing/2014/main" id="{EDA90D89-770A-4C09-978C-9E38FE15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13">
            <a:extLst>
              <a:ext uri="{FF2B5EF4-FFF2-40B4-BE49-F238E27FC236}">
                <a16:creationId xmlns:a16="http://schemas.microsoft.com/office/drawing/2014/main" id="{A3B344D7-1AE2-4947-876E-2A5267450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D6633E5C-867B-4E17-9151-FF0FDB122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2D5EDC2E-587B-4E85-8185-D99B438AB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996B1479-D8B0-4D98-B382-877F9A3AE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8">
              <a:extLst>
                <a:ext uri="{FF2B5EF4-FFF2-40B4-BE49-F238E27FC236}">
                  <a16:creationId xmlns:a16="http://schemas.microsoft.com/office/drawing/2014/main" id="{3B7BA112-C364-4D4C-97F9-A1DC76F1E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B9D9B13-8F5D-41E6-93D6-CDFEB34AB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5720BDB-EA73-4DE9-8A10-11DA3A1AC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F1D2313E-4168-41D0-A5B5-2187D1B3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F1B19F3-A09E-4891-8916-D5F8B0B2A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D61F564-BB90-4A5C-829A-4F984FD6C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803B77E-8C29-4857-B5C1-B89B01F46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96F39B0-FB50-4957-8F85-2E2CCF6D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54B5837-452A-4FC3-A8C8-E275AA929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DE2A683-C13C-4A7F-935C-4C5279BF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30C5773F-6573-4E1F-B3DC-BB2B01D88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280F9F5-EF46-41DF-B672-013B025B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876ADD8-345E-4A8D-81CB-0D5C3F76F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D2F7216-B310-4AB4-9948-2CF747F77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113E940-FD31-4B25-B33F-5B213CC75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6211283-9342-40E7-88F7-14A90284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0118661-823B-4754-B0E3-52ACCB8DF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63B289D-A43D-47C8-AA8E-40C86C60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D5A2D8F7-A5A4-4B2E-89AE-F99CC5B05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6847785C-2F02-4845-9257-9DE5E6EDA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B83A129-3D7E-44D8-8C6C-9DE73E12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7E1A9847-AC3D-4B5D-A29A-A93B0C6AB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2450F521-5F68-4148-9905-6232B08F8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8C6F916A-08CA-4F4C-BDBA-0F63A621F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D68FB199-D330-4EF4-94F5-1C07371E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3B67568D-CC47-4BBA-A084-154AEAA82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9C25D1A-5E1E-4B22-B8D3-B0F526392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4D8DB054-D1D3-4C30-B62E-7F2C6A812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9EB76371-2F16-4BA0-994C-2575FD933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B61AF6D-2A6D-4C90-BCCA-CD97F7246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B35F6DFD-5D34-4BE6-8B2A-0D6CDCE28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BCB0EEDB-7826-499E-BB87-6D0DD545F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F16B5CE0-3198-436D-888B-A01A98384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B550414A-8DF0-4572-A382-B88DBE0B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AFB98517-BD8F-45DD-A2BA-52FD61A48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78C67202-AF18-4690-8000-4C12C4042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AD51A156-6972-43DA-BF32-CA187641B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id="{B5CE61CC-EBDF-4355-A6C3-D44E62D78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ACB1B7F1-FBEF-48FA-97A7-9FAE7708E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4851370A-7D0E-4B9F-BA8B-B1966748F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B882F537-DDEB-49AE-BF36-6380A45F0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A53D3CF4-BFB0-4D0B-8471-26ACAFE0A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13BC2FA8-8256-44BD-9A62-0EE83D647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90A9C5D2-72E3-4B31-A271-57A883ADC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2A5948D4-F239-4BEA-8E38-76F358E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7384B304-194D-400B-B568-5E6DEA885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B680594F-341A-4C19-BF7F-F6D76386A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4EA6807C-3B8A-43FE-BA1B-8D6D3851F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BA316439-CB72-49C9-BE80-934799D83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6BC7FE05-950C-4A73-B6A9-282B142C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81C014C7-E085-4923-B533-732801FC2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939" y="16848"/>
            <a:ext cx="536786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dirty="0"/>
              <a:t>9. FASES</a:t>
            </a:r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ACF9E833-CA8A-4700-9730-B530C95DB113}"/>
              </a:ext>
            </a:extLst>
          </p:cNvPr>
          <p:cNvSpPr/>
          <p:nvPr/>
        </p:nvSpPr>
        <p:spPr>
          <a:xfrm>
            <a:off x="4851451" y="2979174"/>
            <a:ext cx="2402461" cy="2310377"/>
          </a:xfrm>
          <a:custGeom>
            <a:avLst/>
            <a:gdLst>
              <a:gd name="connsiteX0" fmla="*/ 2214535 w 2434886"/>
              <a:gd name="connsiteY0" fmla="*/ 2276968 h 2497319"/>
              <a:gd name="connsiteX1" fmla="*/ 378271 w 2434886"/>
              <a:gd name="connsiteY1" fmla="*/ 2276968 h 2497319"/>
              <a:gd name="connsiteX2" fmla="*/ 378271 w 2434886"/>
              <a:gd name="connsiteY2" fmla="*/ 220352 h 2497319"/>
              <a:gd name="connsiteX3" fmla="*/ 2214535 w 2434886"/>
              <a:gd name="connsiteY3" fmla="*/ 220352 h 2497319"/>
              <a:gd name="connsiteX4" fmla="*/ 2214535 w 2434886"/>
              <a:gd name="connsiteY4" fmla="*/ 2276968 h 2497319"/>
              <a:gd name="connsiteX5" fmla="*/ 157919 w 2434886"/>
              <a:gd name="connsiteY5" fmla="*/ 0 h 2497319"/>
              <a:gd name="connsiteX6" fmla="*/ 157919 w 2434886"/>
              <a:gd name="connsiteY6" fmla="*/ 220352 h 2497319"/>
              <a:gd name="connsiteX7" fmla="*/ 110176 w 2434886"/>
              <a:gd name="connsiteY7" fmla="*/ 220352 h 2497319"/>
              <a:gd name="connsiteX8" fmla="*/ 11018 w 2434886"/>
              <a:gd name="connsiteY8" fmla="*/ 330528 h 2497319"/>
              <a:gd name="connsiteX9" fmla="*/ 110176 w 2434886"/>
              <a:gd name="connsiteY9" fmla="*/ 440704 h 2497319"/>
              <a:gd name="connsiteX10" fmla="*/ 157919 w 2434886"/>
              <a:gd name="connsiteY10" fmla="*/ 440704 h 2497319"/>
              <a:gd name="connsiteX11" fmla="*/ 157919 w 2434886"/>
              <a:gd name="connsiteY11" fmla="*/ 587605 h 2497319"/>
              <a:gd name="connsiteX12" fmla="*/ 110176 w 2434886"/>
              <a:gd name="connsiteY12" fmla="*/ 587605 h 2497319"/>
              <a:gd name="connsiteX13" fmla="*/ 0 w 2434886"/>
              <a:gd name="connsiteY13" fmla="*/ 697781 h 2497319"/>
              <a:gd name="connsiteX14" fmla="*/ 110176 w 2434886"/>
              <a:gd name="connsiteY14" fmla="*/ 807956 h 2497319"/>
              <a:gd name="connsiteX15" fmla="*/ 157919 w 2434886"/>
              <a:gd name="connsiteY15" fmla="*/ 807956 h 2497319"/>
              <a:gd name="connsiteX16" fmla="*/ 157919 w 2434886"/>
              <a:gd name="connsiteY16" fmla="*/ 954858 h 2497319"/>
              <a:gd name="connsiteX17" fmla="*/ 110176 w 2434886"/>
              <a:gd name="connsiteY17" fmla="*/ 954858 h 2497319"/>
              <a:gd name="connsiteX18" fmla="*/ 0 w 2434886"/>
              <a:gd name="connsiteY18" fmla="*/ 1065034 h 2497319"/>
              <a:gd name="connsiteX19" fmla="*/ 110176 w 2434886"/>
              <a:gd name="connsiteY19" fmla="*/ 1175209 h 2497319"/>
              <a:gd name="connsiteX20" fmla="*/ 157919 w 2434886"/>
              <a:gd name="connsiteY20" fmla="*/ 1175209 h 2497319"/>
              <a:gd name="connsiteX21" fmla="*/ 157919 w 2434886"/>
              <a:gd name="connsiteY21" fmla="*/ 1322111 h 2497319"/>
              <a:gd name="connsiteX22" fmla="*/ 110176 w 2434886"/>
              <a:gd name="connsiteY22" fmla="*/ 1322111 h 2497319"/>
              <a:gd name="connsiteX23" fmla="*/ 0 w 2434886"/>
              <a:gd name="connsiteY23" fmla="*/ 1432286 h 2497319"/>
              <a:gd name="connsiteX24" fmla="*/ 110176 w 2434886"/>
              <a:gd name="connsiteY24" fmla="*/ 1542462 h 2497319"/>
              <a:gd name="connsiteX25" fmla="*/ 157919 w 2434886"/>
              <a:gd name="connsiteY25" fmla="*/ 1542462 h 2497319"/>
              <a:gd name="connsiteX26" fmla="*/ 157919 w 2434886"/>
              <a:gd name="connsiteY26" fmla="*/ 1689363 h 2497319"/>
              <a:gd name="connsiteX27" fmla="*/ 110176 w 2434886"/>
              <a:gd name="connsiteY27" fmla="*/ 1689363 h 2497319"/>
              <a:gd name="connsiteX28" fmla="*/ 0 w 2434886"/>
              <a:gd name="connsiteY28" fmla="*/ 1799539 h 2497319"/>
              <a:gd name="connsiteX29" fmla="*/ 110176 w 2434886"/>
              <a:gd name="connsiteY29" fmla="*/ 1909715 h 2497319"/>
              <a:gd name="connsiteX30" fmla="*/ 157919 w 2434886"/>
              <a:gd name="connsiteY30" fmla="*/ 1909715 h 2497319"/>
              <a:gd name="connsiteX31" fmla="*/ 157919 w 2434886"/>
              <a:gd name="connsiteY31" fmla="*/ 2056616 h 2497319"/>
              <a:gd name="connsiteX32" fmla="*/ 110176 w 2434886"/>
              <a:gd name="connsiteY32" fmla="*/ 2056616 h 2497319"/>
              <a:gd name="connsiteX33" fmla="*/ 0 w 2434886"/>
              <a:gd name="connsiteY33" fmla="*/ 2166792 h 2497319"/>
              <a:gd name="connsiteX34" fmla="*/ 110176 w 2434886"/>
              <a:gd name="connsiteY34" fmla="*/ 2276968 h 2497319"/>
              <a:gd name="connsiteX35" fmla="*/ 157919 w 2434886"/>
              <a:gd name="connsiteY35" fmla="*/ 2276968 h 2497319"/>
              <a:gd name="connsiteX36" fmla="*/ 157919 w 2434886"/>
              <a:gd name="connsiteY36" fmla="*/ 2497320 h 2497319"/>
              <a:gd name="connsiteX37" fmla="*/ 2434887 w 2434886"/>
              <a:gd name="connsiteY37" fmla="*/ 2497320 h 2497319"/>
              <a:gd name="connsiteX38" fmla="*/ 2434887 w 2434886"/>
              <a:gd name="connsiteY38" fmla="*/ 0 h 2497319"/>
              <a:gd name="connsiteX39" fmla="*/ 157919 w 2434886"/>
              <a:gd name="connsiteY39" fmla="*/ 0 h 24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34886" h="2497319">
                <a:moveTo>
                  <a:pt x="2214535" y="2276968"/>
                </a:moveTo>
                <a:lnTo>
                  <a:pt x="378271" y="2276968"/>
                </a:lnTo>
                <a:lnTo>
                  <a:pt x="378271" y="220352"/>
                </a:lnTo>
                <a:lnTo>
                  <a:pt x="2214535" y="220352"/>
                </a:lnTo>
                <a:lnTo>
                  <a:pt x="2214535" y="2276968"/>
                </a:lnTo>
                <a:close/>
                <a:moveTo>
                  <a:pt x="157919" y="0"/>
                </a:moveTo>
                <a:lnTo>
                  <a:pt x="157919" y="220352"/>
                </a:lnTo>
                <a:lnTo>
                  <a:pt x="110176" y="220352"/>
                </a:lnTo>
                <a:cubicBezTo>
                  <a:pt x="51415" y="224024"/>
                  <a:pt x="11018" y="271767"/>
                  <a:pt x="11018" y="330528"/>
                </a:cubicBezTo>
                <a:cubicBezTo>
                  <a:pt x="7345" y="389288"/>
                  <a:pt x="51415" y="437031"/>
                  <a:pt x="110176" y="440704"/>
                </a:cubicBezTo>
                <a:lnTo>
                  <a:pt x="157919" y="440704"/>
                </a:lnTo>
                <a:lnTo>
                  <a:pt x="157919" y="587605"/>
                </a:lnTo>
                <a:lnTo>
                  <a:pt x="110176" y="587605"/>
                </a:lnTo>
                <a:cubicBezTo>
                  <a:pt x="47743" y="587605"/>
                  <a:pt x="0" y="635348"/>
                  <a:pt x="0" y="697781"/>
                </a:cubicBezTo>
                <a:cubicBezTo>
                  <a:pt x="0" y="760214"/>
                  <a:pt x="47743" y="807956"/>
                  <a:pt x="110176" y="807956"/>
                </a:cubicBezTo>
                <a:lnTo>
                  <a:pt x="157919" y="807956"/>
                </a:lnTo>
                <a:lnTo>
                  <a:pt x="157919" y="954858"/>
                </a:lnTo>
                <a:lnTo>
                  <a:pt x="110176" y="954858"/>
                </a:lnTo>
                <a:cubicBezTo>
                  <a:pt x="47743" y="954858"/>
                  <a:pt x="0" y="1002600"/>
                  <a:pt x="0" y="1065034"/>
                </a:cubicBezTo>
                <a:cubicBezTo>
                  <a:pt x="0" y="1127467"/>
                  <a:pt x="47743" y="1175209"/>
                  <a:pt x="110176" y="1175209"/>
                </a:cubicBezTo>
                <a:lnTo>
                  <a:pt x="157919" y="1175209"/>
                </a:lnTo>
                <a:lnTo>
                  <a:pt x="157919" y="1322111"/>
                </a:lnTo>
                <a:lnTo>
                  <a:pt x="110176" y="1322111"/>
                </a:lnTo>
                <a:cubicBezTo>
                  <a:pt x="47743" y="1322111"/>
                  <a:pt x="0" y="1369853"/>
                  <a:pt x="0" y="1432286"/>
                </a:cubicBezTo>
                <a:cubicBezTo>
                  <a:pt x="0" y="1494719"/>
                  <a:pt x="47743" y="1542462"/>
                  <a:pt x="110176" y="1542462"/>
                </a:cubicBezTo>
                <a:lnTo>
                  <a:pt x="157919" y="1542462"/>
                </a:lnTo>
                <a:lnTo>
                  <a:pt x="157919" y="1689363"/>
                </a:lnTo>
                <a:lnTo>
                  <a:pt x="110176" y="1689363"/>
                </a:lnTo>
                <a:cubicBezTo>
                  <a:pt x="47743" y="1689363"/>
                  <a:pt x="0" y="1737106"/>
                  <a:pt x="0" y="1799539"/>
                </a:cubicBezTo>
                <a:cubicBezTo>
                  <a:pt x="0" y="1861972"/>
                  <a:pt x="47743" y="1909715"/>
                  <a:pt x="110176" y="1909715"/>
                </a:cubicBezTo>
                <a:lnTo>
                  <a:pt x="157919" y="1909715"/>
                </a:lnTo>
                <a:lnTo>
                  <a:pt x="157919" y="2056616"/>
                </a:lnTo>
                <a:lnTo>
                  <a:pt x="110176" y="2056616"/>
                </a:lnTo>
                <a:cubicBezTo>
                  <a:pt x="47743" y="2056616"/>
                  <a:pt x="0" y="2104359"/>
                  <a:pt x="0" y="2166792"/>
                </a:cubicBezTo>
                <a:cubicBezTo>
                  <a:pt x="0" y="2229225"/>
                  <a:pt x="47743" y="2276968"/>
                  <a:pt x="110176" y="2276968"/>
                </a:cubicBezTo>
                <a:lnTo>
                  <a:pt x="157919" y="2276968"/>
                </a:lnTo>
                <a:lnTo>
                  <a:pt x="157919" y="2497320"/>
                </a:lnTo>
                <a:lnTo>
                  <a:pt x="2434887" y="2497320"/>
                </a:lnTo>
                <a:lnTo>
                  <a:pt x="2434887" y="0"/>
                </a:lnTo>
                <a:lnTo>
                  <a:pt x="157919" y="0"/>
                </a:lnTo>
                <a:close/>
              </a:path>
            </a:pathLst>
          </a:custGeom>
          <a:solidFill>
            <a:schemeClr val="accent6"/>
          </a:solidFill>
          <a:ln w="36711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54C6B8CF-FAEA-41B0-B6C9-B21B6814D46C}"/>
              </a:ext>
            </a:extLst>
          </p:cNvPr>
          <p:cNvSpPr/>
          <p:nvPr/>
        </p:nvSpPr>
        <p:spPr>
          <a:xfrm>
            <a:off x="5437558" y="3353897"/>
            <a:ext cx="1375652" cy="1494950"/>
          </a:xfrm>
          <a:custGeom>
            <a:avLst/>
            <a:gdLst>
              <a:gd name="connsiteX0" fmla="*/ 292460 w 1394219"/>
              <a:gd name="connsiteY0" fmla="*/ 1175209 h 1615912"/>
              <a:gd name="connsiteX1" fmla="*/ 439362 w 1394219"/>
              <a:gd name="connsiteY1" fmla="*/ 1322111 h 1615912"/>
              <a:gd name="connsiteX2" fmla="*/ 292460 w 1394219"/>
              <a:gd name="connsiteY2" fmla="*/ 1469012 h 1615912"/>
              <a:gd name="connsiteX3" fmla="*/ 145559 w 1394219"/>
              <a:gd name="connsiteY3" fmla="*/ 1322111 h 1615912"/>
              <a:gd name="connsiteX4" fmla="*/ 292460 w 1394219"/>
              <a:gd name="connsiteY4" fmla="*/ 1175209 h 1615912"/>
              <a:gd name="connsiteX5" fmla="*/ 292460 w 1394219"/>
              <a:gd name="connsiteY5" fmla="*/ 1615913 h 1615912"/>
              <a:gd name="connsiteX6" fmla="*/ 582590 w 1394219"/>
              <a:gd name="connsiteY6" fmla="*/ 1358836 h 1615912"/>
              <a:gd name="connsiteX7" fmla="*/ 365911 w 1394219"/>
              <a:gd name="connsiteY7" fmla="*/ 1039326 h 1615912"/>
              <a:gd name="connsiteX8" fmla="*/ 365911 w 1394219"/>
              <a:gd name="connsiteY8" fmla="*/ 954858 h 1615912"/>
              <a:gd name="connsiteX9" fmla="*/ 439362 w 1394219"/>
              <a:gd name="connsiteY9" fmla="*/ 881407 h 1615912"/>
              <a:gd name="connsiteX10" fmla="*/ 953516 w 1394219"/>
              <a:gd name="connsiteY10" fmla="*/ 881407 h 1615912"/>
              <a:gd name="connsiteX11" fmla="*/ 1173867 w 1394219"/>
              <a:gd name="connsiteY11" fmla="*/ 661055 h 1615912"/>
              <a:gd name="connsiteX12" fmla="*/ 1173867 w 1394219"/>
              <a:gd name="connsiteY12" fmla="*/ 249732 h 1615912"/>
              <a:gd name="connsiteX13" fmla="*/ 1269353 w 1394219"/>
              <a:gd name="connsiteY13" fmla="*/ 345218 h 1615912"/>
              <a:gd name="connsiteX14" fmla="*/ 1372184 w 1394219"/>
              <a:gd name="connsiteY14" fmla="*/ 345218 h 1615912"/>
              <a:gd name="connsiteX15" fmla="*/ 1372184 w 1394219"/>
              <a:gd name="connsiteY15" fmla="*/ 242387 h 1615912"/>
              <a:gd name="connsiteX16" fmla="*/ 1151832 w 1394219"/>
              <a:gd name="connsiteY16" fmla="*/ 22035 h 1615912"/>
              <a:gd name="connsiteX17" fmla="*/ 1100417 w 1394219"/>
              <a:gd name="connsiteY17" fmla="*/ 0 h 1615912"/>
              <a:gd name="connsiteX18" fmla="*/ 1049001 w 1394219"/>
              <a:gd name="connsiteY18" fmla="*/ 22035 h 1615912"/>
              <a:gd name="connsiteX19" fmla="*/ 828650 w 1394219"/>
              <a:gd name="connsiteY19" fmla="*/ 242387 h 1615912"/>
              <a:gd name="connsiteX20" fmla="*/ 828650 w 1394219"/>
              <a:gd name="connsiteY20" fmla="*/ 345218 h 1615912"/>
              <a:gd name="connsiteX21" fmla="*/ 931481 w 1394219"/>
              <a:gd name="connsiteY21" fmla="*/ 345218 h 1615912"/>
              <a:gd name="connsiteX22" fmla="*/ 1026966 w 1394219"/>
              <a:gd name="connsiteY22" fmla="*/ 249732 h 1615912"/>
              <a:gd name="connsiteX23" fmla="*/ 1026966 w 1394219"/>
              <a:gd name="connsiteY23" fmla="*/ 661055 h 1615912"/>
              <a:gd name="connsiteX24" fmla="*/ 953516 w 1394219"/>
              <a:gd name="connsiteY24" fmla="*/ 734506 h 1615912"/>
              <a:gd name="connsiteX25" fmla="*/ 439362 w 1394219"/>
              <a:gd name="connsiteY25" fmla="*/ 734506 h 1615912"/>
              <a:gd name="connsiteX26" fmla="*/ 219010 w 1394219"/>
              <a:gd name="connsiteY26" fmla="*/ 954858 h 1615912"/>
              <a:gd name="connsiteX27" fmla="*/ 219010 w 1394219"/>
              <a:gd name="connsiteY27" fmla="*/ 1039326 h 1615912"/>
              <a:gd name="connsiteX28" fmla="*/ 2331 w 1394219"/>
              <a:gd name="connsiteY28" fmla="*/ 1358836 h 1615912"/>
              <a:gd name="connsiteX29" fmla="*/ 292460 w 1394219"/>
              <a:gd name="connsiteY29" fmla="*/ 1615913 h 161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94219" h="1615912">
                <a:moveTo>
                  <a:pt x="292460" y="1175209"/>
                </a:moveTo>
                <a:cubicBezTo>
                  <a:pt x="373256" y="1175209"/>
                  <a:pt x="439362" y="1241315"/>
                  <a:pt x="439362" y="1322111"/>
                </a:cubicBezTo>
                <a:cubicBezTo>
                  <a:pt x="439362" y="1402906"/>
                  <a:pt x="373256" y="1469012"/>
                  <a:pt x="292460" y="1469012"/>
                </a:cubicBezTo>
                <a:cubicBezTo>
                  <a:pt x="211665" y="1469012"/>
                  <a:pt x="145559" y="1402906"/>
                  <a:pt x="145559" y="1322111"/>
                </a:cubicBezTo>
                <a:cubicBezTo>
                  <a:pt x="145559" y="1241315"/>
                  <a:pt x="211665" y="1175209"/>
                  <a:pt x="292460" y="1175209"/>
                </a:cubicBezTo>
                <a:close/>
                <a:moveTo>
                  <a:pt x="292460" y="1615913"/>
                </a:moveTo>
                <a:cubicBezTo>
                  <a:pt x="439362" y="1615913"/>
                  <a:pt x="564228" y="1505737"/>
                  <a:pt x="582590" y="1358836"/>
                </a:cubicBezTo>
                <a:cubicBezTo>
                  <a:pt x="600953" y="1211935"/>
                  <a:pt x="509140" y="1076051"/>
                  <a:pt x="365911" y="1039326"/>
                </a:cubicBezTo>
                <a:lnTo>
                  <a:pt x="365911" y="954858"/>
                </a:lnTo>
                <a:cubicBezTo>
                  <a:pt x="365911" y="914460"/>
                  <a:pt x="398964" y="881407"/>
                  <a:pt x="439362" y="881407"/>
                </a:cubicBezTo>
                <a:lnTo>
                  <a:pt x="953516" y="881407"/>
                </a:lnTo>
                <a:cubicBezTo>
                  <a:pt x="1074709" y="881407"/>
                  <a:pt x="1173867" y="782249"/>
                  <a:pt x="1173867" y="661055"/>
                </a:cubicBezTo>
                <a:lnTo>
                  <a:pt x="1173867" y="249732"/>
                </a:lnTo>
                <a:lnTo>
                  <a:pt x="1269353" y="345218"/>
                </a:lnTo>
                <a:cubicBezTo>
                  <a:pt x="1298733" y="374598"/>
                  <a:pt x="1342804" y="374598"/>
                  <a:pt x="1372184" y="345218"/>
                </a:cubicBezTo>
                <a:cubicBezTo>
                  <a:pt x="1401564" y="315837"/>
                  <a:pt x="1401564" y="271767"/>
                  <a:pt x="1372184" y="242387"/>
                </a:cubicBezTo>
                <a:lnTo>
                  <a:pt x="1151832" y="22035"/>
                </a:lnTo>
                <a:cubicBezTo>
                  <a:pt x="1137142" y="7345"/>
                  <a:pt x="1118779" y="0"/>
                  <a:pt x="1100417" y="0"/>
                </a:cubicBezTo>
                <a:cubicBezTo>
                  <a:pt x="1082054" y="0"/>
                  <a:pt x="1063692" y="7345"/>
                  <a:pt x="1049001" y="22035"/>
                </a:cubicBezTo>
                <a:lnTo>
                  <a:pt x="828650" y="242387"/>
                </a:lnTo>
                <a:cubicBezTo>
                  <a:pt x="799269" y="271767"/>
                  <a:pt x="799269" y="315837"/>
                  <a:pt x="828650" y="345218"/>
                </a:cubicBezTo>
                <a:cubicBezTo>
                  <a:pt x="858030" y="374598"/>
                  <a:pt x="902100" y="374598"/>
                  <a:pt x="931481" y="345218"/>
                </a:cubicBezTo>
                <a:lnTo>
                  <a:pt x="1026966" y="249732"/>
                </a:lnTo>
                <a:lnTo>
                  <a:pt x="1026966" y="661055"/>
                </a:lnTo>
                <a:cubicBezTo>
                  <a:pt x="1026966" y="701453"/>
                  <a:pt x="993913" y="734506"/>
                  <a:pt x="953516" y="734506"/>
                </a:cubicBezTo>
                <a:lnTo>
                  <a:pt x="439362" y="734506"/>
                </a:lnTo>
                <a:cubicBezTo>
                  <a:pt x="318168" y="734506"/>
                  <a:pt x="219010" y="833664"/>
                  <a:pt x="219010" y="954858"/>
                </a:cubicBezTo>
                <a:lnTo>
                  <a:pt x="219010" y="1039326"/>
                </a:lnTo>
                <a:cubicBezTo>
                  <a:pt x="75781" y="1076051"/>
                  <a:pt x="-16032" y="1215607"/>
                  <a:pt x="2331" y="1358836"/>
                </a:cubicBezTo>
                <a:cubicBezTo>
                  <a:pt x="20693" y="1505737"/>
                  <a:pt x="145559" y="1615913"/>
                  <a:pt x="292460" y="1615913"/>
                </a:cubicBezTo>
                <a:close/>
              </a:path>
            </a:pathLst>
          </a:custGeom>
          <a:solidFill>
            <a:schemeClr val="accent6"/>
          </a:solidFill>
          <a:ln w="36711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E0FC2845-7613-4A73-B53E-A47F20E83E73}"/>
              </a:ext>
            </a:extLst>
          </p:cNvPr>
          <p:cNvSpPr/>
          <p:nvPr/>
        </p:nvSpPr>
        <p:spPr>
          <a:xfrm>
            <a:off x="6233429" y="4305229"/>
            <a:ext cx="579779" cy="543618"/>
          </a:xfrm>
          <a:custGeom>
            <a:avLst/>
            <a:gdLst>
              <a:gd name="connsiteX0" fmla="*/ 565570 w 587604"/>
              <a:gd name="connsiteY0" fmla="*/ 22035 h 587604"/>
              <a:gd name="connsiteX1" fmla="*/ 514154 w 587604"/>
              <a:gd name="connsiteY1" fmla="*/ 0 h 587604"/>
              <a:gd name="connsiteX2" fmla="*/ 462739 w 587604"/>
              <a:gd name="connsiteY2" fmla="*/ 22035 h 587604"/>
              <a:gd name="connsiteX3" fmla="*/ 293802 w 587604"/>
              <a:gd name="connsiteY3" fmla="*/ 190972 h 587604"/>
              <a:gd name="connsiteX4" fmla="*/ 124866 w 587604"/>
              <a:gd name="connsiteY4" fmla="*/ 22035 h 587604"/>
              <a:gd name="connsiteX5" fmla="*/ 22035 w 587604"/>
              <a:gd name="connsiteY5" fmla="*/ 22035 h 587604"/>
              <a:gd name="connsiteX6" fmla="*/ 22035 w 587604"/>
              <a:gd name="connsiteY6" fmla="*/ 124866 h 587604"/>
              <a:gd name="connsiteX7" fmla="*/ 190972 w 587604"/>
              <a:gd name="connsiteY7" fmla="*/ 293802 h 587604"/>
              <a:gd name="connsiteX8" fmla="*/ 22035 w 587604"/>
              <a:gd name="connsiteY8" fmla="*/ 462739 h 587604"/>
              <a:gd name="connsiteX9" fmla="*/ 22035 w 587604"/>
              <a:gd name="connsiteY9" fmla="*/ 565570 h 587604"/>
              <a:gd name="connsiteX10" fmla="*/ 124866 w 587604"/>
              <a:gd name="connsiteY10" fmla="*/ 565570 h 587604"/>
              <a:gd name="connsiteX11" fmla="*/ 293802 w 587604"/>
              <a:gd name="connsiteY11" fmla="*/ 396633 h 587604"/>
              <a:gd name="connsiteX12" fmla="*/ 462739 w 587604"/>
              <a:gd name="connsiteY12" fmla="*/ 565570 h 587604"/>
              <a:gd name="connsiteX13" fmla="*/ 565570 w 587604"/>
              <a:gd name="connsiteY13" fmla="*/ 565570 h 587604"/>
              <a:gd name="connsiteX14" fmla="*/ 565570 w 587604"/>
              <a:gd name="connsiteY14" fmla="*/ 462739 h 587604"/>
              <a:gd name="connsiteX15" fmla="*/ 396633 w 587604"/>
              <a:gd name="connsiteY15" fmla="*/ 293802 h 587604"/>
              <a:gd name="connsiteX16" fmla="*/ 565570 w 587604"/>
              <a:gd name="connsiteY16" fmla="*/ 124866 h 587604"/>
              <a:gd name="connsiteX17" fmla="*/ 565570 w 587604"/>
              <a:gd name="connsiteY17" fmla="*/ 22035 h 58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7604" h="587604">
                <a:moveTo>
                  <a:pt x="565570" y="22035"/>
                </a:moveTo>
                <a:cubicBezTo>
                  <a:pt x="550879" y="7345"/>
                  <a:pt x="532517" y="0"/>
                  <a:pt x="514154" y="0"/>
                </a:cubicBezTo>
                <a:cubicBezTo>
                  <a:pt x="495791" y="0"/>
                  <a:pt x="477429" y="7345"/>
                  <a:pt x="462739" y="22035"/>
                </a:cubicBezTo>
                <a:lnTo>
                  <a:pt x="293802" y="190972"/>
                </a:lnTo>
                <a:lnTo>
                  <a:pt x="124866" y="22035"/>
                </a:lnTo>
                <a:cubicBezTo>
                  <a:pt x="95486" y="-7345"/>
                  <a:pt x="51416" y="-7345"/>
                  <a:pt x="22035" y="22035"/>
                </a:cubicBezTo>
                <a:cubicBezTo>
                  <a:pt x="-7345" y="51416"/>
                  <a:pt x="-7345" y="95486"/>
                  <a:pt x="22035" y="124866"/>
                </a:cubicBezTo>
                <a:lnTo>
                  <a:pt x="190972" y="293802"/>
                </a:lnTo>
                <a:lnTo>
                  <a:pt x="22035" y="462739"/>
                </a:lnTo>
                <a:cubicBezTo>
                  <a:pt x="-7345" y="492119"/>
                  <a:pt x="-7345" y="536189"/>
                  <a:pt x="22035" y="565570"/>
                </a:cubicBezTo>
                <a:cubicBezTo>
                  <a:pt x="51416" y="594950"/>
                  <a:pt x="95486" y="594950"/>
                  <a:pt x="124866" y="565570"/>
                </a:cubicBezTo>
                <a:lnTo>
                  <a:pt x="293802" y="396633"/>
                </a:lnTo>
                <a:lnTo>
                  <a:pt x="462739" y="565570"/>
                </a:lnTo>
                <a:cubicBezTo>
                  <a:pt x="492119" y="594950"/>
                  <a:pt x="536189" y="594950"/>
                  <a:pt x="565570" y="565570"/>
                </a:cubicBezTo>
                <a:cubicBezTo>
                  <a:pt x="594950" y="536189"/>
                  <a:pt x="594950" y="492119"/>
                  <a:pt x="565570" y="462739"/>
                </a:cubicBezTo>
                <a:lnTo>
                  <a:pt x="396633" y="293802"/>
                </a:lnTo>
                <a:lnTo>
                  <a:pt x="565570" y="124866"/>
                </a:lnTo>
                <a:cubicBezTo>
                  <a:pt x="594950" y="95486"/>
                  <a:pt x="594950" y="51416"/>
                  <a:pt x="565570" y="22035"/>
                </a:cubicBezTo>
                <a:close/>
              </a:path>
            </a:pathLst>
          </a:custGeom>
          <a:solidFill>
            <a:schemeClr val="accent6"/>
          </a:solidFill>
          <a:ln w="36711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1A6BE571-D773-4B59-B6E4-D55AE41CD891}"/>
              </a:ext>
            </a:extLst>
          </p:cNvPr>
          <p:cNvSpPr/>
          <p:nvPr/>
        </p:nvSpPr>
        <p:spPr>
          <a:xfrm>
            <a:off x="5425473" y="3276921"/>
            <a:ext cx="579779" cy="543618"/>
          </a:xfrm>
          <a:custGeom>
            <a:avLst/>
            <a:gdLst>
              <a:gd name="connsiteX0" fmla="*/ 22035 w 587604"/>
              <a:gd name="connsiteY0" fmla="*/ 565570 h 587604"/>
              <a:gd name="connsiteX1" fmla="*/ 73451 w 587604"/>
              <a:gd name="connsiteY1" fmla="*/ 587605 h 587604"/>
              <a:gd name="connsiteX2" fmla="*/ 124866 w 587604"/>
              <a:gd name="connsiteY2" fmla="*/ 565570 h 587604"/>
              <a:gd name="connsiteX3" fmla="*/ 293802 w 587604"/>
              <a:gd name="connsiteY3" fmla="*/ 396633 h 587604"/>
              <a:gd name="connsiteX4" fmla="*/ 462739 w 587604"/>
              <a:gd name="connsiteY4" fmla="*/ 565570 h 587604"/>
              <a:gd name="connsiteX5" fmla="*/ 565570 w 587604"/>
              <a:gd name="connsiteY5" fmla="*/ 565570 h 587604"/>
              <a:gd name="connsiteX6" fmla="*/ 565570 w 587604"/>
              <a:gd name="connsiteY6" fmla="*/ 462739 h 587604"/>
              <a:gd name="connsiteX7" fmla="*/ 396633 w 587604"/>
              <a:gd name="connsiteY7" fmla="*/ 293802 h 587604"/>
              <a:gd name="connsiteX8" fmla="*/ 565570 w 587604"/>
              <a:gd name="connsiteY8" fmla="*/ 124866 h 587604"/>
              <a:gd name="connsiteX9" fmla="*/ 565570 w 587604"/>
              <a:gd name="connsiteY9" fmla="*/ 22035 h 587604"/>
              <a:gd name="connsiteX10" fmla="*/ 462739 w 587604"/>
              <a:gd name="connsiteY10" fmla="*/ 22035 h 587604"/>
              <a:gd name="connsiteX11" fmla="*/ 293802 w 587604"/>
              <a:gd name="connsiteY11" fmla="*/ 190972 h 587604"/>
              <a:gd name="connsiteX12" fmla="*/ 124866 w 587604"/>
              <a:gd name="connsiteY12" fmla="*/ 22035 h 587604"/>
              <a:gd name="connsiteX13" fmla="*/ 22035 w 587604"/>
              <a:gd name="connsiteY13" fmla="*/ 22035 h 587604"/>
              <a:gd name="connsiteX14" fmla="*/ 22035 w 587604"/>
              <a:gd name="connsiteY14" fmla="*/ 124866 h 587604"/>
              <a:gd name="connsiteX15" fmla="*/ 190972 w 587604"/>
              <a:gd name="connsiteY15" fmla="*/ 293802 h 587604"/>
              <a:gd name="connsiteX16" fmla="*/ 22035 w 587604"/>
              <a:gd name="connsiteY16" fmla="*/ 462739 h 587604"/>
              <a:gd name="connsiteX17" fmla="*/ 22035 w 587604"/>
              <a:gd name="connsiteY17" fmla="*/ 565570 h 58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7604" h="587604">
                <a:moveTo>
                  <a:pt x="22035" y="565570"/>
                </a:moveTo>
                <a:cubicBezTo>
                  <a:pt x="36725" y="580260"/>
                  <a:pt x="55088" y="587605"/>
                  <a:pt x="73451" y="587605"/>
                </a:cubicBezTo>
                <a:cubicBezTo>
                  <a:pt x="91813" y="587605"/>
                  <a:pt x="110176" y="580260"/>
                  <a:pt x="124866" y="565570"/>
                </a:cubicBezTo>
                <a:lnTo>
                  <a:pt x="293802" y="396633"/>
                </a:lnTo>
                <a:lnTo>
                  <a:pt x="462739" y="565570"/>
                </a:lnTo>
                <a:cubicBezTo>
                  <a:pt x="492119" y="594950"/>
                  <a:pt x="536189" y="594950"/>
                  <a:pt x="565570" y="565570"/>
                </a:cubicBezTo>
                <a:cubicBezTo>
                  <a:pt x="594950" y="536189"/>
                  <a:pt x="594950" y="492119"/>
                  <a:pt x="565570" y="462739"/>
                </a:cubicBezTo>
                <a:lnTo>
                  <a:pt x="396633" y="293802"/>
                </a:lnTo>
                <a:lnTo>
                  <a:pt x="565570" y="124866"/>
                </a:lnTo>
                <a:cubicBezTo>
                  <a:pt x="594950" y="95486"/>
                  <a:pt x="594950" y="51415"/>
                  <a:pt x="565570" y="22035"/>
                </a:cubicBezTo>
                <a:cubicBezTo>
                  <a:pt x="536189" y="-7345"/>
                  <a:pt x="492119" y="-7345"/>
                  <a:pt x="462739" y="22035"/>
                </a:cubicBezTo>
                <a:lnTo>
                  <a:pt x="293802" y="190972"/>
                </a:lnTo>
                <a:lnTo>
                  <a:pt x="124866" y="22035"/>
                </a:lnTo>
                <a:cubicBezTo>
                  <a:pt x="95486" y="-7345"/>
                  <a:pt x="51416" y="-7345"/>
                  <a:pt x="22035" y="22035"/>
                </a:cubicBezTo>
                <a:cubicBezTo>
                  <a:pt x="-7345" y="51415"/>
                  <a:pt x="-7345" y="95486"/>
                  <a:pt x="22035" y="124866"/>
                </a:cubicBezTo>
                <a:lnTo>
                  <a:pt x="190972" y="293802"/>
                </a:lnTo>
                <a:lnTo>
                  <a:pt x="22035" y="462739"/>
                </a:lnTo>
                <a:cubicBezTo>
                  <a:pt x="-7345" y="492119"/>
                  <a:pt x="-7345" y="536189"/>
                  <a:pt x="22035" y="565570"/>
                </a:cubicBezTo>
                <a:close/>
              </a:path>
            </a:pathLst>
          </a:custGeom>
          <a:solidFill>
            <a:schemeClr val="accent6"/>
          </a:solidFill>
          <a:ln w="36711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33082-DFBB-4655-87DE-37C1223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410199"/>
            <a:ext cx="7710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mtClean="0"/>
              <a:pPr defTabSz="914400"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57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rgbClr val="FFFFFF"/>
                </a:solidFill>
              </a:rPr>
              <a:t>DIAGRAMA DE FASES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33082-DFBB-4655-87DE-37C1223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BC30E22-6A90-429D-8345-3D6BDFD4E117}"/>
              </a:ext>
            </a:extLst>
          </p:cNvPr>
          <p:cNvGraphicFramePr/>
          <p:nvPr/>
        </p:nvGraphicFramePr>
        <p:xfrm>
          <a:off x="1495372" y="2480295"/>
          <a:ext cx="8409567" cy="3625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6CBD24F6-DB30-4793-A367-A2118D3FCFDD}"/>
              </a:ext>
            </a:extLst>
          </p:cNvPr>
          <p:cNvSpPr/>
          <p:nvPr/>
        </p:nvSpPr>
        <p:spPr>
          <a:xfrm>
            <a:off x="1728061" y="1992738"/>
            <a:ext cx="1837113" cy="3657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Previo Inicio Proyecto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FA9A534-B0EA-4752-8D46-9CF348FD9AEB}"/>
              </a:ext>
            </a:extLst>
          </p:cNvPr>
          <p:cNvSpPr/>
          <p:nvPr/>
        </p:nvSpPr>
        <p:spPr>
          <a:xfrm>
            <a:off x="3853211" y="1994706"/>
            <a:ext cx="1837113" cy="3657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Mes 1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50F3720-159E-40FC-BAC8-C1BD883CC080}"/>
              </a:ext>
            </a:extLst>
          </p:cNvPr>
          <p:cNvSpPr/>
          <p:nvPr/>
        </p:nvSpPr>
        <p:spPr>
          <a:xfrm>
            <a:off x="5787081" y="1992738"/>
            <a:ext cx="811874" cy="3657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Mes 2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5205CDE-EAB4-4B3A-8AD3-12D60CE30A2A}"/>
              </a:ext>
            </a:extLst>
          </p:cNvPr>
          <p:cNvSpPr/>
          <p:nvPr/>
        </p:nvSpPr>
        <p:spPr>
          <a:xfrm>
            <a:off x="6687555" y="1994158"/>
            <a:ext cx="811874" cy="36326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Mes</a:t>
            </a:r>
            <a:r>
              <a:rPr lang="es-ES" sz="1400" b="1" dirty="0"/>
              <a:t> 3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F16CF8B-1D63-4324-B2C3-9E2396958F54}"/>
              </a:ext>
            </a:extLst>
          </p:cNvPr>
          <p:cNvSpPr/>
          <p:nvPr/>
        </p:nvSpPr>
        <p:spPr>
          <a:xfrm>
            <a:off x="7639354" y="1991659"/>
            <a:ext cx="457199" cy="3657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Mes 4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B3361F3-B2E2-4FC2-BFD1-4F910F72BF81}"/>
              </a:ext>
            </a:extLst>
          </p:cNvPr>
          <p:cNvSpPr/>
          <p:nvPr/>
        </p:nvSpPr>
        <p:spPr>
          <a:xfrm>
            <a:off x="8092317" y="1991659"/>
            <a:ext cx="457199" cy="3657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Mes 5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5BE3B5D-AF80-458B-98DA-4D9DDDAB1F39}"/>
              </a:ext>
            </a:extLst>
          </p:cNvPr>
          <p:cNvSpPr/>
          <p:nvPr/>
        </p:nvSpPr>
        <p:spPr>
          <a:xfrm>
            <a:off x="8552934" y="1990054"/>
            <a:ext cx="457199" cy="36022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Mes 6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9D9D3F8-BA3B-4343-AEAE-5B8A2B4FE9A3}"/>
              </a:ext>
            </a:extLst>
          </p:cNvPr>
          <p:cNvSpPr/>
          <p:nvPr/>
        </p:nvSpPr>
        <p:spPr>
          <a:xfrm>
            <a:off x="9000512" y="1994213"/>
            <a:ext cx="457199" cy="36022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Mes 7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787F743-5E89-40F5-B47A-E66917D2E972}"/>
              </a:ext>
            </a:extLst>
          </p:cNvPr>
          <p:cNvSpPr/>
          <p:nvPr/>
        </p:nvSpPr>
        <p:spPr>
          <a:xfrm>
            <a:off x="9468932" y="1985989"/>
            <a:ext cx="457199" cy="3684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Mes 8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427796F-4F36-43EF-B823-6F0111C96F0C}"/>
              </a:ext>
            </a:extLst>
          </p:cNvPr>
          <p:cNvCxnSpPr>
            <a:cxnSpLocks/>
          </p:cNvCxnSpPr>
          <p:nvPr/>
        </p:nvCxnSpPr>
        <p:spPr>
          <a:xfrm>
            <a:off x="3801642" y="2351590"/>
            <a:ext cx="0" cy="3873731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09BFC92-784B-4116-A80B-72557255ACBD}"/>
              </a:ext>
            </a:extLst>
          </p:cNvPr>
          <p:cNvCxnSpPr>
            <a:cxnSpLocks/>
          </p:cNvCxnSpPr>
          <p:nvPr/>
        </p:nvCxnSpPr>
        <p:spPr>
          <a:xfrm>
            <a:off x="5745743" y="2351590"/>
            <a:ext cx="0" cy="3873731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87725F4-6056-487F-908A-83AA4BF7170F}"/>
              </a:ext>
            </a:extLst>
          </p:cNvPr>
          <p:cNvCxnSpPr>
            <a:cxnSpLocks/>
          </p:cNvCxnSpPr>
          <p:nvPr/>
        </p:nvCxnSpPr>
        <p:spPr>
          <a:xfrm>
            <a:off x="7585190" y="2334964"/>
            <a:ext cx="0" cy="3873731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Nube 18">
            <a:extLst>
              <a:ext uri="{FF2B5EF4-FFF2-40B4-BE49-F238E27FC236}">
                <a16:creationId xmlns:a16="http://schemas.microsoft.com/office/drawing/2014/main" id="{355A653B-D013-4F08-B7D8-087D6D1FD21D}"/>
              </a:ext>
            </a:extLst>
          </p:cNvPr>
          <p:cNvSpPr/>
          <p:nvPr/>
        </p:nvSpPr>
        <p:spPr>
          <a:xfrm>
            <a:off x="10677832" y="-71283"/>
            <a:ext cx="1874568" cy="136914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FASES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F82FA-77CD-462C-B04B-3E73B7BDEF75}"/>
              </a:ext>
            </a:extLst>
          </p:cNvPr>
          <p:cNvSpPr txBox="1"/>
          <p:nvPr/>
        </p:nvSpPr>
        <p:spPr>
          <a:xfrm>
            <a:off x="4771767" y="6308072"/>
            <a:ext cx="3190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Ilustración 7: Diagrama temporal fases migración</a:t>
            </a:r>
          </a:p>
        </p:txBody>
      </p:sp>
    </p:spTree>
    <p:extLst>
      <p:ext uri="{BB962C8B-B14F-4D97-AF65-F5344CB8AC3E}">
        <p14:creationId xmlns:p14="http://schemas.microsoft.com/office/powerpoint/2010/main" val="213624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33082-DFBB-4655-87DE-37C1223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BC30E22-6A90-429D-8345-3D6BDFD4E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315543"/>
              </p:ext>
            </p:extLst>
          </p:nvPr>
        </p:nvGraphicFramePr>
        <p:xfrm>
          <a:off x="819098" y="108570"/>
          <a:ext cx="5527381" cy="1989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Nube 18">
            <a:extLst>
              <a:ext uri="{FF2B5EF4-FFF2-40B4-BE49-F238E27FC236}">
                <a16:creationId xmlns:a16="http://schemas.microsoft.com/office/drawing/2014/main" id="{355A653B-D013-4F08-B7D8-087D6D1FD21D}"/>
              </a:ext>
            </a:extLst>
          </p:cNvPr>
          <p:cNvSpPr/>
          <p:nvPr/>
        </p:nvSpPr>
        <p:spPr>
          <a:xfrm>
            <a:off x="10677832" y="-71283"/>
            <a:ext cx="1874568" cy="136914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FASES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363E3C54-40CE-4323-877F-0D8ED1E386FF}"/>
              </a:ext>
            </a:extLst>
          </p:cNvPr>
          <p:cNvSpPr/>
          <p:nvPr/>
        </p:nvSpPr>
        <p:spPr>
          <a:xfrm>
            <a:off x="1191684" y="81410"/>
            <a:ext cx="1516195" cy="657225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4DBB9710-1111-47E8-B593-805AE4E3D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1917" y="2679177"/>
            <a:ext cx="5421369" cy="2638425"/>
          </a:xfrm>
        </p:spPr>
        <p:txBody>
          <a:bodyPr anchor="t">
            <a:normAutofit/>
          </a:bodyPr>
          <a:lstStyle/>
          <a:p>
            <a:r>
              <a:rPr lang="es-ES" sz="2200" b="1" dirty="0"/>
              <a:t>1. Definición y estrategia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Consideraciones técnicas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Análisis del presupuesto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Motivaciones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A6D19135-ECEF-4EEE-9F95-DE31547A2773}"/>
              </a:ext>
            </a:extLst>
          </p:cNvPr>
          <p:cNvSpPr txBox="1">
            <a:spLocks/>
          </p:cNvSpPr>
          <p:nvPr/>
        </p:nvSpPr>
        <p:spPr>
          <a:xfrm>
            <a:off x="2886550" y="2679177"/>
            <a:ext cx="5071446" cy="1905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b="1" dirty="0"/>
              <a:t>2. Planificación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Consultoría actual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Validación de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Plan de adopción</a:t>
            </a:r>
          </a:p>
          <a:p>
            <a:endParaRPr lang="es-ES" sz="2200" dirty="0"/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89C351EF-9BDE-4677-8A46-0A77CABB2791}"/>
              </a:ext>
            </a:extLst>
          </p:cNvPr>
          <p:cNvSpPr txBox="1">
            <a:spLocks/>
          </p:cNvSpPr>
          <p:nvPr/>
        </p:nvSpPr>
        <p:spPr>
          <a:xfrm>
            <a:off x="2657476" y="2494653"/>
            <a:ext cx="6682607" cy="3145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b="1" dirty="0"/>
              <a:t>3. Preparación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Cumplimiento de requisitos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b="0" dirty="0"/>
              <a:t>Organizar recursos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b="0" dirty="0"/>
              <a:t>Administrar accesos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b="0" dirty="0"/>
              <a:t>Planear gobernanza, seguridad y cumplimiento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Punto de partida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Plan de actuación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D94FCF2A-9DA2-4102-A64A-48DFC562B847}"/>
              </a:ext>
            </a:extLst>
          </p:cNvPr>
          <p:cNvSpPr txBox="1">
            <a:spLocks/>
          </p:cNvSpPr>
          <p:nvPr/>
        </p:nvSpPr>
        <p:spPr>
          <a:xfrm>
            <a:off x="2707879" y="2535360"/>
            <a:ext cx="5947233" cy="23444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b="1" dirty="0"/>
              <a:t>4. Migración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Migración de los servicios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 err="1"/>
              <a:t>Optmización</a:t>
            </a:r>
            <a:r>
              <a:rPr lang="es-ES" sz="2200" dirty="0"/>
              <a:t> y promoción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Pruebas del entorno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BC331446-CD61-474A-BD4E-1DB1593E5F42}"/>
              </a:ext>
            </a:extLst>
          </p:cNvPr>
          <p:cNvSpPr/>
          <p:nvPr/>
        </p:nvSpPr>
        <p:spPr>
          <a:xfrm>
            <a:off x="2609204" y="108570"/>
            <a:ext cx="1168336" cy="657225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D3C8CD85-D3A0-4970-BD95-8FD4460A59FD}"/>
              </a:ext>
            </a:extLst>
          </p:cNvPr>
          <p:cNvSpPr/>
          <p:nvPr/>
        </p:nvSpPr>
        <p:spPr>
          <a:xfrm>
            <a:off x="3742036" y="108570"/>
            <a:ext cx="1168336" cy="657225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2A24196F-7652-4CD9-A690-EB5D6464A77D}"/>
              </a:ext>
            </a:extLst>
          </p:cNvPr>
          <p:cNvSpPr/>
          <p:nvPr/>
        </p:nvSpPr>
        <p:spPr>
          <a:xfrm>
            <a:off x="4770737" y="108570"/>
            <a:ext cx="1168336" cy="657225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53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0" grpId="0" uiExpand="1" build="p"/>
      <p:bldP spid="20" grpId="1" build="p"/>
      <p:bldP spid="21" grpId="0"/>
      <p:bldP spid="21" grpId="1"/>
      <p:bldP spid="22" grpId="0"/>
      <p:bldP spid="22" grpId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33082-DFBB-4655-87DE-37C1223E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BC30E22-6A90-429D-8345-3D6BDFD4E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262090"/>
              </p:ext>
            </p:extLst>
          </p:nvPr>
        </p:nvGraphicFramePr>
        <p:xfrm>
          <a:off x="819098" y="108570"/>
          <a:ext cx="4929852" cy="1720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Nube 18">
            <a:extLst>
              <a:ext uri="{FF2B5EF4-FFF2-40B4-BE49-F238E27FC236}">
                <a16:creationId xmlns:a16="http://schemas.microsoft.com/office/drawing/2014/main" id="{355A653B-D013-4F08-B7D8-087D6D1FD21D}"/>
              </a:ext>
            </a:extLst>
          </p:cNvPr>
          <p:cNvSpPr/>
          <p:nvPr/>
        </p:nvSpPr>
        <p:spPr>
          <a:xfrm>
            <a:off x="10677832" y="-71283"/>
            <a:ext cx="1874568" cy="136914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FASES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363E3C54-40CE-4323-877F-0D8ED1E386FF}"/>
              </a:ext>
            </a:extLst>
          </p:cNvPr>
          <p:cNvSpPr/>
          <p:nvPr/>
        </p:nvSpPr>
        <p:spPr>
          <a:xfrm>
            <a:off x="2433779" y="640633"/>
            <a:ext cx="2819400" cy="65722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4DBB9710-1111-47E8-B593-805AE4E3D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480" y="2283737"/>
            <a:ext cx="9906000" cy="1567830"/>
          </a:xfrm>
        </p:spPr>
        <p:txBody>
          <a:bodyPr anchor="t"/>
          <a:lstStyle/>
          <a:p>
            <a:r>
              <a:rPr lang="es-ES" b="1" dirty="0"/>
              <a:t>5. Gestión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Definición estructura y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Matriz de responsabilidades (RACI)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6C9304-91FF-408B-ADF2-7D9B8B410F19}"/>
              </a:ext>
            </a:extLst>
          </p:cNvPr>
          <p:cNvSpPr txBox="1"/>
          <p:nvPr/>
        </p:nvSpPr>
        <p:spPr>
          <a:xfrm>
            <a:off x="1322480" y="3955752"/>
            <a:ext cx="8681599" cy="1163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SzPct val="125000"/>
            </a:pPr>
            <a:r>
              <a:rPr lang="es-ES" sz="2400" b="1" cap="all" dirty="0"/>
              <a:t>6. COORDINACIÓN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cap="all" dirty="0"/>
              <a:t>Documentación de los compromisos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cap="all" dirty="0"/>
              <a:t>Definición de herramientas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3799A2E-4EA7-41B9-BA19-5EB2F451C68F}"/>
              </a:ext>
            </a:extLst>
          </p:cNvPr>
          <p:cNvSpPr/>
          <p:nvPr/>
        </p:nvSpPr>
        <p:spPr>
          <a:xfrm>
            <a:off x="2433779" y="1219140"/>
            <a:ext cx="2819400" cy="65722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3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0" grpId="0" uiExpand="1" build="p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61C6D790-69F0-40CA-813A-84D724D1C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8476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 Diagonal Corner Rectangle 7">
            <a:extLst>
              <a:ext uri="{FF2B5EF4-FFF2-40B4-BE49-F238E27FC236}">
                <a16:creationId xmlns:a16="http://schemas.microsoft.com/office/drawing/2014/main" id="{F5A78137-DBB7-4A93-98AC-5606814E2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0673" y="806450"/>
            <a:ext cx="9319476" cy="4502149"/>
          </a:xfrm>
          <a:prstGeom prst="round2DiagRect">
            <a:avLst>
              <a:gd name="adj1" fmla="val 7929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srgbClr val="09233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C8C5EE9C-6290-4CF0-B6D9-5754FA3A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145" y="1125512"/>
            <a:ext cx="7135566" cy="9414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10. </a:t>
            </a:r>
            <a:r>
              <a:rPr lang="en-US" sz="5400" b="1" dirty="0" err="1">
                <a:solidFill>
                  <a:srgbClr val="FFFFFF"/>
                </a:solidFill>
              </a:rPr>
              <a:t>conclusiones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CE1E0-4A1B-4F7F-AE60-FBC8C07EE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4139" y="2236788"/>
            <a:ext cx="7136760" cy="2750078"/>
          </a:xfrm>
        </p:spPr>
        <p:txBody>
          <a:bodyPr vert="horz" lIns="91440" tIns="45720" rIns="91440" bIns="45720" numCol="1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Mejoras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futuras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Plan de </a:t>
            </a:r>
            <a:r>
              <a:rPr lang="en-US" dirty="0" err="1">
                <a:solidFill>
                  <a:srgbClr val="FFFFFF"/>
                </a:solidFill>
              </a:rPr>
              <a:t>migración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hacia</a:t>
            </a:r>
            <a:r>
              <a:rPr lang="en-US" dirty="0">
                <a:solidFill>
                  <a:srgbClr val="FFFFFF"/>
                </a:solidFill>
              </a:rPr>
              <a:t> la </a:t>
            </a:r>
            <a:r>
              <a:rPr lang="en-US" dirty="0" err="1">
                <a:solidFill>
                  <a:srgbClr val="FFFFFF"/>
                </a:solidFill>
              </a:rPr>
              <a:t>nube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Estudio</a:t>
            </a:r>
            <a:r>
              <a:rPr lang="en-US" dirty="0">
                <a:solidFill>
                  <a:srgbClr val="FFFFFF"/>
                </a:solidFill>
              </a:rPr>
              <a:t> de los </a:t>
            </a:r>
            <a:r>
              <a:rPr lang="en-US" dirty="0" err="1">
                <a:solidFill>
                  <a:srgbClr val="FFFFFF"/>
                </a:solidFill>
              </a:rPr>
              <a:t>marcos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referencia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actuales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Análisis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sobre</a:t>
            </a:r>
            <a:r>
              <a:rPr lang="en-US" dirty="0">
                <a:solidFill>
                  <a:srgbClr val="FFFFFF"/>
                </a:solidFill>
              </a:rPr>
              <a:t> las </a:t>
            </a:r>
            <a:r>
              <a:rPr lang="en-US" dirty="0" err="1">
                <a:solidFill>
                  <a:srgbClr val="FFFFFF"/>
                </a:solidFill>
              </a:rPr>
              <a:t>tecnologías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Saas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paas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iaas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Estudio</a:t>
            </a:r>
            <a:r>
              <a:rPr lang="en-US" dirty="0">
                <a:solidFill>
                  <a:srgbClr val="FFFFFF"/>
                </a:solidFill>
              </a:rPr>
              <a:t> y </a:t>
            </a:r>
            <a:r>
              <a:rPr lang="en-US" dirty="0" err="1">
                <a:solidFill>
                  <a:srgbClr val="FFFFFF"/>
                </a:solidFill>
              </a:rPr>
              <a:t>análisis</a:t>
            </a:r>
            <a:r>
              <a:rPr lang="en-US" dirty="0">
                <a:solidFill>
                  <a:srgbClr val="FFFFFF"/>
                </a:solidFill>
              </a:rPr>
              <a:t> del mercado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AF930F3-D667-439C-940C-C851B91A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4333"/>
            <a:ext cx="7710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28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021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4FDBC79-5FC1-4A49-85A5-BD57719E1C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b="1718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36" name="Group 12">
            <a:extLst>
              <a:ext uri="{FF2B5EF4-FFF2-40B4-BE49-F238E27FC236}">
                <a16:creationId xmlns:a16="http://schemas.microsoft.com/office/drawing/2014/main" id="{D44056DF-7985-4692-968A-466E9E6AF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B414A174-532A-4602-934F-9858D1D86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40B0C0C-7F94-4725-8108-62B3B7A5A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367EAC5B-1891-480A-A3AD-B9F6A88FA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E33FF633-15BA-464F-8F5B-26C56665F7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0C949DF6-E66B-4DB8-AB52-30CA781B4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309C2298-5EF9-4B09-8995-014F6D3BFF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319B2AFC-EBFF-477C-A364-6D575BE5AA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CC6B7D67-F2F8-4B07-B954-EAC9135B2B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7FF1659D-33DA-4F62-8567-A54020D2E2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9110F572-DC3D-4AB3-B731-B73BD6505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A2F7D0E9-68CE-40F9-B0E9-F915103ECF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AB69A438-1FB7-454A-A3E9-0C329643CD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E64598D0-3A2C-4570-9E7C-C52C89549B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CC17CF42-8908-477B-9F36-DA1306CA0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A2457851-D4A0-404C-BF3F-99AE00B9E9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ECC300FA-EE4A-489E-9A47-79BEBF05DC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0D1F26E2-902B-416B-A1DB-80DAF78D8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491346A0-BF6D-45A5-806A-215076872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A8A5AAC9-38FD-4A03-AB91-236F2AAC6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7AD4105C-55AA-47FF-AC5D-5BCB0B78C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1C4B42B1-B112-4057-82C3-E5AF3BC7F6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C8B37395-3651-4E66-A62E-31529FABC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1B235F4-89D0-4640-9C98-D6374EADC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2079" y="2452951"/>
            <a:ext cx="6809582" cy="2396067"/>
          </a:xfrm>
        </p:spPr>
        <p:txBody>
          <a:bodyPr anchor="ctr">
            <a:normAutofit/>
          </a:bodyPr>
          <a:lstStyle/>
          <a:p>
            <a:pPr algn="ctr"/>
            <a:r>
              <a:rPr lang="es-ES" sz="5000" b="1" dirty="0"/>
              <a:t>¡MUCHAS GRACIAS </a:t>
            </a:r>
            <a:br>
              <a:rPr lang="es-ES" sz="5000" b="1" dirty="0"/>
            </a:br>
            <a:r>
              <a:rPr lang="es-ES" sz="5000" b="1" dirty="0"/>
              <a:t>POR SU ATENCIÓN!</a:t>
            </a:r>
            <a:br>
              <a:rPr lang="es-ES" sz="4400" b="1" dirty="0"/>
            </a:br>
            <a:r>
              <a:rPr lang="es-ES" sz="4100" b="1" dirty="0"/>
              <a:t> </a:t>
            </a: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2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3" name="Group 103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5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6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24" name="Rectangle 159">
            <a:extLst>
              <a:ext uri="{FF2B5EF4-FFF2-40B4-BE49-F238E27FC236}">
                <a16:creationId xmlns:a16="http://schemas.microsoft.com/office/drawing/2014/main" id="{61C6D790-69F0-40CA-813A-84D724D1C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8476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Round Diagonal Corner Rectangle 7">
            <a:extLst>
              <a:ext uri="{FF2B5EF4-FFF2-40B4-BE49-F238E27FC236}">
                <a16:creationId xmlns:a16="http://schemas.microsoft.com/office/drawing/2014/main" id="{F5A78137-DBB7-4A93-98AC-5606814E2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0673" y="806450"/>
            <a:ext cx="9319476" cy="4502149"/>
          </a:xfrm>
          <a:prstGeom prst="round2DiagRect">
            <a:avLst>
              <a:gd name="adj1" fmla="val 7929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srgbClr val="09233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C8C5EE9C-6290-4CF0-B6D9-5754FA3A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145" y="1125511"/>
            <a:ext cx="7135566" cy="8652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1. </a:t>
            </a:r>
            <a:r>
              <a:rPr lang="en-US" sz="5400" b="1" dirty="0" err="1">
                <a:solidFill>
                  <a:srgbClr val="FFFFFF"/>
                </a:solidFill>
              </a:rPr>
              <a:t>Objetivos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7CE1E0-4A1B-4F7F-AE60-FBC8C07EE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4139" y="2160588"/>
            <a:ext cx="7136760" cy="2826278"/>
          </a:xfrm>
        </p:spPr>
        <p:txBody>
          <a:bodyPr vert="horz" lIns="91440" tIns="45720" rIns="91440" bIns="45720" numCol="1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establecer unos pasos comunes para cualquier migración de entornos en las propias instalaciones de una empresa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Dar importancia a la gestión de proyectos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establecer unas bases para poder identificar nuevas tendencias en el mercado, analizar y escoger las mejores soluciones ante una migración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AF930F3-D667-439C-940C-C851B91A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4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13" y="609601"/>
            <a:ext cx="9906000" cy="790574"/>
          </a:xfrm>
        </p:spPr>
        <p:txBody>
          <a:bodyPr>
            <a:normAutofit fontScale="90000"/>
          </a:bodyPr>
          <a:lstStyle/>
          <a:p>
            <a:r>
              <a:rPr lang="es-ES" sz="5400" b="1" dirty="0">
                <a:solidFill>
                  <a:srgbClr val="FFFFFF"/>
                </a:solidFill>
              </a:rPr>
              <a:t>2. Introducción - </a:t>
            </a:r>
            <a:r>
              <a:rPr lang="es-ES" sz="5400" b="1" dirty="0" err="1">
                <a:solidFill>
                  <a:srgbClr val="FFFFFF"/>
                </a:solidFill>
              </a:rPr>
              <a:t>DEfiniciones</a:t>
            </a:r>
            <a:endParaRPr lang="es-ES" sz="5400" b="1" dirty="0">
              <a:solidFill>
                <a:srgbClr val="FFFFFF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F39094-7E5F-4330-8705-04CA0A0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2299" y="1731961"/>
            <a:ext cx="4524375" cy="4333875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IaaS</a:t>
            </a:r>
            <a:r>
              <a:rPr lang="es-ES" sz="1600" dirty="0"/>
              <a:t> (</a:t>
            </a:r>
            <a:r>
              <a:rPr lang="es-ES" sz="1600" i="1" dirty="0" err="1"/>
              <a:t>Infrastructure</a:t>
            </a:r>
            <a:r>
              <a:rPr lang="es-ES" sz="1600" i="1" dirty="0"/>
              <a:t> as a </a:t>
            </a:r>
            <a:r>
              <a:rPr lang="es-ES" sz="1600" i="1" dirty="0" err="1"/>
              <a:t>Service</a:t>
            </a:r>
            <a:r>
              <a:rPr lang="es-ES" sz="1600" dirty="0"/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Permite a los clientes subcontratar todas sus necesidades de red y computación al proveedor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PaaS</a:t>
            </a:r>
            <a:r>
              <a:rPr lang="es-ES" sz="1600" dirty="0"/>
              <a:t> (</a:t>
            </a:r>
            <a:r>
              <a:rPr lang="es-ES" sz="1600" i="1" dirty="0" err="1"/>
              <a:t>Platform</a:t>
            </a:r>
            <a:r>
              <a:rPr lang="es-ES" sz="1600" i="1" dirty="0"/>
              <a:t> as a </a:t>
            </a:r>
            <a:r>
              <a:rPr lang="es-ES" sz="1600" i="1" dirty="0" err="1"/>
              <a:t>Service</a:t>
            </a:r>
            <a:r>
              <a:rPr lang="es-ES" sz="1600" dirty="0"/>
              <a:t>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Permite a los desarrolladores y profesionales operativos crear </a:t>
            </a:r>
            <a:r>
              <a:rPr lang="es-ES" sz="1600" i="1" dirty="0"/>
              <a:t>software</a:t>
            </a:r>
            <a:r>
              <a:rPr lang="es-ES" sz="1600" dirty="0"/>
              <a:t> sobre las plataformas proporcionadas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SaaS </a:t>
            </a:r>
            <a:r>
              <a:rPr lang="es-ES" sz="1600" dirty="0"/>
              <a:t>(</a:t>
            </a:r>
            <a:r>
              <a:rPr lang="es-ES" sz="1600" i="1" dirty="0"/>
              <a:t>Software as a </a:t>
            </a:r>
            <a:r>
              <a:rPr lang="es-ES" sz="1600" i="1" dirty="0" err="1"/>
              <a:t>Service</a:t>
            </a:r>
            <a:r>
              <a:rPr lang="es-ES" sz="1600" dirty="0"/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El proveedor externo aloja una parte del </a:t>
            </a:r>
            <a:r>
              <a:rPr lang="es-ES" sz="1600" i="1" dirty="0"/>
              <a:t>software</a:t>
            </a:r>
            <a:r>
              <a:rPr lang="es-ES" sz="1600" dirty="0"/>
              <a:t> y el cliente puede acceder a él fácilmente a través de la web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6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80D319-14FD-4644-9F3B-C0AF6489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4935E37B-5733-4289-A1E3-93E3564C2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5" y="2181859"/>
            <a:ext cx="6399819" cy="2666365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D22A3C1-F299-4416-87E3-A407D6FA39E7}"/>
              </a:ext>
            </a:extLst>
          </p:cNvPr>
          <p:cNvSpPr txBox="1"/>
          <p:nvPr/>
        </p:nvSpPr>
        <p:spPr>
          <a:xfrm>
            <a:off x="1590393" y="4848224"/>
            <a:ext cx="4635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Esquema 1: Responsabilidades en base a los modelos de servicio</a:t>
            </a:r>
          </a:p>
        </p:txBody>
      </p:sp>
    </p:spTree>
    <p:extLst>
      <p:ext uri="{BB962C8B-B14F-4D97-AF65-F5344CB8AC3E}">
        <p14:creationId xmlns:p14="http://schemas.microsoft.com/office/powerpoint/2010/main" val="22898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2">
            <a:extLst>
              <a:ext uri="{FF2B5EF4-FFF2-40B4-BE49-F238E27FC236}">
                <a16:creationId xmlns:a16="http://schemas.microsoft.com/office/drawing/2014/main" id="{EDA90D89-770A-4C09-978C-9E38FE15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3B344D7-1AE2-4947-876E-2A5267450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51" name="Rectangle 5">
              <a:extLst>
                <a:ext uri="{FF2B5EF4-FFF2-40B4-BE49-F238E27FC236}">
                  <a16:creationId xmlns:a16="http://schemas.microsoft.com/office/drawing/2014/main" id="{D6633E5C-867B-4E17-9151-FF0FDB122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2" name="Freeform 6">
              <a:extLst>
                <a:ext uri="{FF2B5EF4-FFF2-40B4-BE49-F238E27FC236}">
                  <a16:creationId xmlns:a16="http://schemas.microsoft.com/office/drawing/2014/main" id="{2D5EDC2E-587B-4E85-8185-D99B438AB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7">
              <a:extLst>
                <a:ext uri="{FF2B5EF4-FFF2-40B4-BE49-F238E27FC236}">
                  <a16:creationId xmlns:a16="http://schemas.microsoft.com/office/drawing/2014/main" id="{996B1479-D8B0-4D98-B382-877F9A3AE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Rectangle 8">
              <a:extLst>
                <a:ext uri="{FF2B5EF4-FFF2-40B4-BE49-F238E27FC236}">
                  <a16:creationId xmlns:a16="http://schemas.microsoft.com/office/drawing/2014/main" id="{3B7BA112-C364-4D4C-97F9-A1DC76F1E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5" name="Freeform 9">
              <a:extLst>
                <a:ext uri="{FF2B5EF4-FFF2-40B4-BE49-F238E27FC236}">
                  <a16:creationId xmlns:a16="http://schemas.microsoft.com/office/drawing/2014/main" id="{8B9D9B13-8F5D-41E6-93D6-CDFEB34AB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10">
              <a:extLst>
                <a:ext uri="{FF2B5EF4-FFF2-40B4-BE49-F238E27FC236}">
                  <a16:creationId xmlns:a16="http://schemas.microsoft.com/office/drawing/2014/main" id="{B5720BDB-EA73-4DE9-8A10-11DA3A1AC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11">
              <a:extLst>
                <a:ext uri="{FF2B5EF4-FFF2-40B4-BE49-F238E27FC236}">
                  <a16:creationId xmlns:a16="http://schemas.microsoft.com/office/drawing/2014/main" id="{F1D2313E-4168-41D0-A5B5-2187D1B3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12">
              <a:extLst>
                <a:ext uri="{FF2B5EF4-FFF2-40B4-BE49-F238E27FC236}">
                  <a16:creationId xmlns:a16="http://schemas.microsoft.com/office/drawing/2014/main" id="{0F1B19F3-A09E-4891-8916-D5F8B0B2A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13">
              <a:extLst>
                <a:ext uri="{FF2B5EF4-FFF2-40B4-BE49-F238E27FC236}">
                  <a16:creationId xmlns:a16="http://schemas.microsoft.com/office/drawing/2014/main" id="{4D61F564-BB90-4A5C-829A-4F984FD6C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14">
              <a:extLst>
                <a:ext uri="{FF2B5EF4-FFF2-40B4-BE49-F238E27FC236}">
                  <a16:creationId xmlns:a16="http://schemas.microsoft.com/office/drawing/2014/main" id="{3803B77E-8C29-4857-B5C1-B89B01F46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15">
              <a:extLst>
                <a:ext uri="{FF2B5EF4-FFF2-40B4-BE49-F238E27FC236}">
                  <a16:creationId xmlns:a16="http://schemas.microsoft.com/office/drawing/2014/main" id="{B96F39B0-FB50-4957-8F85-2E2CCF6D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A54B5837-452A-4FC3-A8C8-E275AA929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17">
              <a:extLst>
                <a:ext uri="{FF2B5EF4-FFF2-40B4-BE49-F238E27FC236}">
                  <a16:creationId xmlns:a16="http://schemas.microsoft.com/office/drawing/2014/main" id="{FDE2A683-C13C-4A7F-935C-4C5279BF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18">
              <a:extLst>
                <a:ext uri="{FF2B5EF4-FFF2-40B4-BE49-F238E27FC236}">
                  <a16:creationId xmlns:a16="http://schemas.microsoft.com/office/drawing/2014/main" id="{30C5773F-6573-4E1F-B3DC-BB2B01D88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19">
              <a:extLst>
                <a:ext uri="{FF2B5EF4-FFF2-40B4-BE49-F238E27FC236}">
                  <a16:creationId xmlns:a16="http://schemas.microsoft.com/office/drawing/2014/main" id="{E280F9F5-EF46-41DF-B672-013B025B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20">
              <a:extLst>
                <a:ext uri="{FF2B5EF4-FFF2-40B4-BE49-F238E27FC236}">
                  <a16:creationId xmlns:a16="http://schemas.microsoft.com/office/drawing/2014/main" id="{5876ADD8-345E-4A8D-81CB-0D5C3F76F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21">
              <a:extLst>
                <a:ext uri="{FF2B5EF4-FFF2-40B4-BE49-F238E27FC236}">
                  <a16:creationId xmlns:a16="http://schemas.microsoft.com/office/drawing/2014/main" id="{8D2F7216-B310-4AB4-9948-2CF747F77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22">
              <a:extLst>
                <a:ext uri="{FF2B5EF4-FFF2-40B4-BE49-F238E27FC236}">
                  <a16:creationId xmlns:a16="http://schemas.microsoft.com/office/drawing/2014/main" id="{D113E940-FD31-4B25-B33F-5B213CC75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23">
              <a:extLst>
                <a:ext uri="{FF2B5EF4-FFF2-40B4-BE49-F238E27FC236}">
                  <a16:creationId xmlns:a16="http://schemas.microsoft.com/office/drawing/2014/main" id="{D6211283-9342-40E7-88F7-14A90284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24">
              <a:extLst>
                <a:ext uri="{FF2B5EF4-FFF2-40B4-BE49-F238E27FC236}">
                  <a16:creationId xmlns:a16="http://schemas.microsoft.com/office/drawing/2014/main" id="{B0118661-823B-4754-B0E3-52ACCB8DF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25">
              <a:extLst>
                <a:ext uri="{FF2B5EF4-FFF2-40B4-BE49-F238E27FC236}">
                  <a16:creationId xmlns:a16="http://schemas.microsoft.com/office/drawing/2014/main" id="{263B289D-A43D-47C8-AA8E-40C86C60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26">
              <a:extLst>
                <a:ext uri="{FF2B5EF4-FFF2-40B4-BE49-F238E27FC236}">
                  <a16:creationId xmlns:a16="http://schemas.microsoft.com/office/drawing/2014/main" id="{D5A2D8F7-A5A4-4B2E-89AE-F99CC5B05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27">
              <a:extLst>
                <a:ext uri="{FF2B5EF4-FFF2-40B4-BE49-F238E27FC236}">
                  <a16:creationId xmlns:a16="http://schemas.microsoft.com/office/drawing/2014/main" id="{6847785C-2F02-4845-9257-9DE5E6EDA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28">
              <a:extLst>
                <a:ext uri="{FF2B5EF4-FFF2-40B4-BE49-F238E27FC236}">
                  <a16:creationId xmlns:a16="http://schemas.microsoft.com/office/drawing/2014/main" id="{4B83A129-3D7E-44D8-8C6C-9DE73E12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29">
              <a:extLst>
                <a:ext uri="{FF2B5EF4-FFF2-40B4-BE49-F238E27FC236}">
                  <a16:creationId xmlns:a16="http://schemas.microsoft.com/office/drawing/2014/main" id="{7E1A9847-AC3D-4B5D-A29A-A93B0C6AB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30">
              <a:extLst>
                <a:ext uri="{FF2B5EF4-FFF2-40B4-BE49-F238E27FC236}">
                  <a16:creationId xmlns:a16="http://schemas.microsoft.com/office/drawing/2014/main" id="{2450F521-5F68-4148-9905-6232B08F8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31">
              <a:extLst>
                <a:ext uri="{FF2B5EF4-FFF2-40B4-BE49-F238E27FC236}">
                  <a16:creationId xmlns:a16="http://schemas.microsoft.com/office/drawing/2014/main" id="{8C6F916A-08CA-4F4C-BDBA-0F63A621F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32">
              <a:extLst>
                <a:ext uri="{FF2B5EF4-FFF2-40B4-BE49-F238E27FC236}">
                  <a16:creationId xmlns:a16="http://schemas.microsoft.com/office/drawing/2014/main" id="{D68FB199-D330-4EF4-94F5-1C07371E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Rectangle 33">
              <a:extLst>
                <a:ext uri="{FF2B5EF4-FFF2-40B4-BE49-F238E27FC236}">
                  <a16:creationId xmlns:a16="http://schemas.microsoft.com/office/drawing/2014/main" id="{3B67568D-CC47-4BBA-A084-154AEAA82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0" name="Freeform 34">
              <a:extLst>
                <a:ext uri="{FF2B5EF4-FFF2-40B4-BE49-F238E27FC236}">
                  <a16:creationId xmlns:a16="http://schemas.microsoft.com/office/drawing/2014/main" id="{C9C25D1A-5E1E-4B22-B8D3-B0F526392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35">
              <a:extLst>
                <a:ext uri="{FF2B5EF4-FFF2-40B4-BE49-F238E27FC236}">
                  <a16:creationId xmlns:a16="http://schemas.microsoft.com/office/drawing/2014/main" id="{4D8DB054-D1D3-4C30-B62E-7F2C6A812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36">
              <a:extLst>
                <a:ext uri="{FF2B5EF4-FFF2-40B4-BE49-F238E27FC236}">
                  <a16:creationId xmlns:a16="http://schemas.microsoft.com/office/drawing/2014/main" id="{9EB76371-2F16-4BA0-994C-2575FD933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37">
              <a:extLst>
                <a:ext uri="{FF2B5EF4-FFF2-40B4-BE49-F238E27FC236}">
                  <a16:creationId xmlns:a16="http://schemas.microsoft.com/office/drawing/2014/main" id="{2B61AF6D-2A6D-4C90-BCCA-CD97F7246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38">
              <a:extLst>
                <a:ext uri="{FF2B5EF4-FFF2-40B4-BE49-F238E27FC236}">
                  <a16:creationId xmlns:a16="http://schemas.microsoft.com/office/drawing/2014/main" id="{B35F6DFD-5D34-4BE6-8B2A-0D6CDCE28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39">
              <a:extLst>
                <a:ext uri="{FF2B5EF4-FFF2-40B4-BE49-F238E27FC236}">
                  <a16:creationId xmlns:a16="http://schemas.microsoft.com/office/drawing/2014/main" id="{BCB0EEDB-7826-499E-BB87-6D0DD545F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40">
              <a:extLst>
                <a:ext uri="{FF2B5EF4-FFF2-40B4-BE49-F238E27FC236}">
                  <a16:creationId xmlns:a16="http://schemas.microsoft.com/office/drawing/2014/main" id="{F16B5CE0-3198-436D-888B-A01A98384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41">
              <a:extLst>
                <a:ext uri="{FF2B5EF4-FFF2-40B4-BE49-F238E27FC236}">
                  <a16:creationId xmlns:a16="http://schemas.microsoft.com/office/drawing/2014/main" id="{B550414A-8DF0-4572-A382-B88DBE0B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42">
              <a:extLst>
                <a:ext uri="{FF2B5EF4-FFF2-40B4-BE49-F238E27FC236}">
                  <a16:creationId xmlns:a16="http://schemas.microsoft.com/office/drawing/2014/main" id="{AFB98517-BD8F-45DD-A2BA-52FD61A48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43">
              <a:extLst>
                <a:ext uri="{FF2B5EF4-FFF2-40B4-BE49-F238E27FC236}">
                  <a16:creationId xmlns:a16="http://schemas.microsoft.com/office/drawing/2014/main" id="{78C67202-AF18-4690-8000-4C12C4042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44">
              <a:extLst>
                <a:ext uri="{FF2B5EF4-FFF2-40B4-BE49-F238E27FC236}">
                  <a16:creationId xmlns:a16="http://schemas.microsoft.com/office/drawing/2014/main" id="{AD51A156-6972-43DA-BF32-CA187641B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Rectangle 45">
              <a:extLst>
                <a:ext uri="{FF2B5EF4-FFF2-40B4-BE49-F238E27FC236}">
                  <a16:creationId xmlns:a16="http://schemas.microsoft.com/office/drawing/2014/main" id="{B5CE61CC-EBDF-4355-A6C3-D44E62D78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2" name="Freeform 46">
              <a:extLst>
                <a:ext uri="{FF2B5EF4-FFF2-40B4-BE49-F238E27FC236}">
                  <a16:creationId xmlns:a16="http://schemas.microsoft.com/office/drawing/2014/main" id="{ACB1B7F1-FBEF-48FA-97A7-9FAE7708E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47">
              <a:extLst>
                <a:ext uri="{FF2B5EF4-FFF2-40B4-BE49-F238E27FC236}">
                  <a16:creationId xmlns:a16="http://schemas.microsoft.com/office/drawing/2014/main" id="{4851370A-7D0E-4B9F-BA8B-B1966748F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48">
              <a:extLst>
                <a:ext uri="{FF2B5EF4-FFF2-40B4-BE49-F238E27FC236}">
                  <a16:creationId xmlns:a16="http://schemas.microsoft.com/office/drawing/2014/main" id="{B882F537-DDEB-49AE-BF36-6380A45F0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49">
              <a:extLst>
                <a:ext uri="{FF2B5EF4-FFF2-40B4-BE49-F238E27FC236}">
                  <a16:creationId xmlns:a16="http://schemas.microsoft.com/office/drawing/2014/main" id="{A53D3CF4-BFB0-4D0B-8471-26ACAFE0A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50">
              <a:extLst>
                <a:ext uri="{FF2B5EF4-FFF2-40B4-BE49-F238E27FC236}">
                  <a16:creationId xmlns:a16="http://schemas.microsoft.com/office/drawing/2014/main" id="{13BC2FA8-8256-44BD-9A62-0EE83D647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51">
              <a:extLst>
                <a:ext uri="{FF2B5EF4-FFF2-40B4-BE49-F238E27FC236}">
                  <a16:creationId xmlns:a16="http://schemas.microsoft.com/office/drawing/2014/main" id="{90A9C5D2-72E3-4B31-A271-57A883ADC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52">
              <a:extLst>
                <a:ext uri="{FF2B5EF4-FFF2-40B4-BE49-F238E27FC236}">
                  <a16:creationId xmlns:a16="http://schemas.microsoft.com/office/drawing/2014/main" id="{2A5948D4-F239-4BEA-8E38-76F358E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53">
              <a:extLst>
                <a:ext uri="{FF2B5EF4-FFF2-40B4-BE49-F238E27FC236}">
                  <a16:creationId xmlns:a16="http://schemas.microsoft.com/office/drawing/2014/main" id="{7384B304-194D-400B-B568-5E6DEA885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54">
              <a:extLst>
                <a:ext uri="{FF2B5EF4-FFF2-40B4-BE49-F238E27FC236}">
                  <a16:creationId xmlns:a16="http://schemas.microsoft.com/office/drawing/2014/main" id="{B680594F-341A-4C19-BF7F-F6D76386A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55">
              <a:extLst>
                <a:ext uri="{FF2B5EF4-FFF2-40B4-BE49-F238E27FC236}">
                  <a16:creationId xmlns:a16="http://schemas.microsoft.com/office/drawing/2014/main" id="{4EA6807C-3B8A-43FE-BA1B-8D6D3851F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56">
              <a:extLst>
                <a:ext uri="{FF2B5EF4-FFF2-40B4-BE49-F238E27FC236}">
                  <a16:creationId xmlns:a16="http://schemas.microsoft.com/office/drawing/2014/main" id="{BA316439-CB72-49C9-BE80-934799D83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57">
              <a:extLst>
                <a:ext uri="{FF2B5EF4-FFF2-40B4-BE49-F238E27FC236}">
                  <a16:creationId xmlns:a16="http://schemas.microsoft.com/office/drawing/2014/main" id="{6BC7FE05-950C-4A73-B6A9-282B142C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58">
              <a:extLst>
                <a:ext uri="{FF2B5EF4-FFF2-40B4-BE49-F238E27FC236}">
                  <a16:creationId xmlns:a16="http://schemas.microsoft.com/office/drawing/2014/main" id="{81C014C7-E085-4923-B533-732801FC2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259" y="1957388"/>
            <a:ext cx="536786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900" b="1" dirty="0">
                <a:solidFill>
                  <a:srgbClr val="FFFFFF"/>
                </a:solidFill>
              </a:rPr>
              <a:t>3. </a:t>
            </a:r>
            <a:r>
              <a:rPr lang="en-US" sz="4900" b="1" dirty="0" err="1">
                <a:solidFill>
                  <a:srgbClr val="FFFFFF"/>
                </a:solidFill>
              </a:rPr>
              <a:t>Consultoría</a:t>
            </a:r>
            <a:r>
              <a:rPr lang="en-US" sz="4900" b="1" dirty="0">
                <a:solidFill>
                  <a:srgbClr val="FFFFFF"/>
                </a:solidFill>
              </a:rPr>
              <a:t> actual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A6076C37-F8A2-436C-A773-A43912EE8107}"/>
              </a:ext>
            </a:extLst>
          </p:cNvPr>
          <p:cNvSpPr/>
          <p:nvPr/>
        </p:nvSpPr>
        <p:spPr>
          <a:xfrm>
            <a:off x="2825239" y="2270019"/>
            <a:ext cx="514154" cy="514154"/>
          </a:xfrm>
          <a:custGeom>
            <a:avLst/>
            <a:gdLst>
              <a:gd name="connsiteX0" fmla="*/ 514154 w 514154"/>
              <a:gd name="connsiteY0" fmla="*/ 257077 h 514154"/>
              <a:gd name="connsiteX1" fmla="*/ 257077 w 514154"/>
              <a:gd name="connsiteY1" fmla="*/ 514154 h 514154"/>
              <a:gd name="connsiteX2" fmla="*/ 0 w 514154"/>
              <a:gd name="connsiteY2" fmla="*/ 257077 h 514154"/>
              <a:gd name="connsiteX3" fmla="*/ 257077 w 514154"/>
              <a:gd name="connsiteY3" fmla="*/ 0 h 514154"/>
              <a:gd name="connsiteX4" fmla="*/ 514154 w 514154"/>
              <a:gd name="connsiteY4" fmla="*/ 257077 h 51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54" h="514154">
                <a:moveTo>
                  <a:pt x="514154" y="257077"/>
                </a:moveTo>
                <a:cubicBezTo>
                  <a:pt x="514154" y="400306"/>
                  <a:pt x="400306" y="514154"/>
                  <a:pt x="257077" y="514154"/>
                </a:cubicBezTo>
                <a:cubicBezTo>
                  <a:pt x="113848" y="514154"/>
                  <a:pt x="0" y="400306"/>
                  <a:pt x="0" y="257077"/>
                </a:cubicBezTo>
                <a:cubicBezTo>
                  <a:pt x="0" y="113848"/>
                  <a:pt x="113848" y="0"/>
                  <a:pt x="257077" y="0"/>
                </a:cubicBezTo>
                <a:cubicBezTo>
                  <a:pt x="400306" y="0"/>
                  <a:pt x="514154" y="117521"/>
                  <a:pt x="514154" y="257077"/>
                </a:cubicBezTo>
              </a:path>
            </a:pathLst>
          </a:custGeom>
          <a:solidFill>
            <a:schemeClr val="bg1"/>
          </a:solidFill>
          <a:ln w="36711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s-ES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D60BE368-0D79-414E-9750-281D2505017F}"/>
              </a:ext>
            </a:extLst>
          </p:cNvPr>
          <p:cNvSpPr/>
          <p:nvPr/>
        </p:nvSpPr>
        <p:spPr>
          <a:xfrm>
            <a:off x="3853548" y="2416920"/>
            <a:ext cx="514154" cy="514154"/>
          </a:xfrm>
          <a:custGeom>
            <a:avLst/>
            <a:gdLst>
              <a:gd name="connsiteX0" fmla="*/ 514154 w 514154"/>
              <a:gd name="connsiteY0" fmla="*/ 257077 h 514154"/>
              <a:gd name="connsiteX1" fmla="*/ 257077 w 514154"/>
              <a:gd name="connsiteY1" fmla="*/ 514154 h 514154"/>
              <a:gd name="connsiteX2" fmla="*/ 0 w 514154"/>
              <a:gd name="connsiteY2" fmla="*/ 257077 h 514154"/>
              <a:gd name="connsiteX3" fmla="*/ 257077 w 514154"/>
              <a:gd name="connsiteY3" fmla="*/ 0 h 514154"/>
              <a:gd name="connsiteX4" fmla="*/ 514154 w 514154"/>
              <a:gd name="connsiteY4" fmla="*/ 257077 h 51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54" h="514154">
                <a:moveTo>
                  <a:pt x="514154" y="257077"/>
                </a:moveTo>
                <a:cubicBezTo>
                  <a:pt x="514154" y="400306"/>
                  <a:pt x="400306" y="514154"/>
                  <a:pt x="257077" y="514154"/>
                </a:cubicBezTo>
                <a:cubicBezTo>
                  <a:pt x="113848" y="514154"/>
                  <a:pt x="0" y="400306"/>
                  <a:pt x="0" y="257077"/>
                </a:cubicBezTo>
                <a:cubicBezTo>
                  <a:pt x="0" y="113848"/>
                  <a:pt x="113848" y="0"/>
                  <a:pt x="257077" y="0"/>
                </a:cubicBezTo>
                <a:cubicBezTo>
                  <a:pt x="400306" y="0"/>
                  <a:pt x="514154" y="113848"/>
                  <a:pt x="514154" y="257077"/>
                </a:cubicBezTo>
              </a:path>
            </a:pathLst>
          </a:custGeom>
          <a:solidFill>
            <a:schemeClr val="bg1"/>
          </a:solidFill>
          <a:ln w="36711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s-ES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C100502-0EF0-4476-84C5-D21A1CA3B5B1}"/>
              </a:ext>
            </a:extLst>
          </p:cNvPr>
          <p:cNvSpPr/>
          <p:nvPr/>
        </p:nvSpPr>
        <p:spPr>
          <a:xfrm>
            <a:off x="1796931" y="2416920"/>
            <a:ext cx="514154" cy="514154"/>
          </a:xfrm>
          <a:custGeom>
            <a:avLst/>
            <a:gdLst>
              <a:gd name="connsiteX0" fmla="*/ 514154 w 514154"/>
              <a:gd name="connsiteY0" fmla="*/ 257077 h 514154"/>
              <a:gd name="connsiteX1" fmla="*/ 257077 w 514154"/>
              <a:gd name="connsiteY1" fmla="*/ 514154 h 514154"/>
              <a:gd name="connsiteX2" fmla="*/ 0 w 514154"/>
              <a:gd name="connsiteY2" fmla="*/ 257077 h 514154"/>
              <a:gd name="connsiteX3" fmla="*/ 257077 w 514154"/>
              <a:gd name="connsiteY3" fmla="*/ 0 h 514154"/>
              <a:gd name="connsiteX4" fmla="*/ 514154 w 514154"/>
              <a:gd name="connsiteY4" fmla="*/ 257077 h 51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54" h="514154">
                <a:moveTo>
                  <a:pt x="514154" y="257077"/>
                </a:moveTo>
                <a:cubicBezTo>
                  <a:pt x="514154" y="400306"/>
                  <a:pt x="400306" y="514154"/>
                  <a:pt x="257077" y="514154"/>
                </a:cubicBezTo>
                <a:cubicBezTo>
                  <a:pt x="113848" y="514154"/>
                  <a:pt x="0" y="400306"/>
                  <a:pt x="0" y="257077"/>
                </a:cubicBezTo>
                <a:cubicBezTo>
                  <a:pt x="0" y="113848"/>
                  <a:pt x="113848" y="0"/>
                  <a:pt x="257077" y="0"/>
                </a:cubicBezTo>
                <a:cubicBezTo>
                  <a:pt x="400306" y="0"/>
                  <a:pt x="514154" y="113848"/>
                  <a:pt x="514154" y="257077"/>
                </a:cubicBezTo>
              </a:path>
            </a:pathLst>
          </a:custGeom>
          <a:solidFill>
            <a:schemeClr val="bg1"/>
          </a:solidFill>
          <a:ln w="36711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s-ES"/>
          </a:p>
        </p:txBody>
      </p:sp>
      <p:sp>
        <p:nvSpPr>
          <p:cNvPr id="129" name="Forma libre: forma 128">
            <a:extLst>
              <a:ext uri="{FF2B5EF4-FFF2-40B4-BE49-F238E27FC236}">
                <a16:creationId xmlns:a16="http://schemas.microsoft.com/office/drawing/2014/main" id="{6ED0F16B-DA48-4EAA-9768-DA639E9D1788}"/>
              </a:ext>
            </a:extLst>
          </p:cNvPr>
          <p:cNvSpPr/>
          <p:nvPr/>
        </p:nvSpPr>
        <p:spPr>
          <a:xfrm>
            <a:off x="1635340" y="3364433"/>
            <a:ext cx="2893953" cy="969547"/>
          </a:xfrm>
          <a:custGeom>
            <a:avLst/>
            <a:gdLst>
              <a:gd name="connsiteX0" fmla="*/ 0 w 2893953"/>
              <a:gd name="connsiteY0" fmla="*/ 969548 h 969547"/>
              <a:gd name="connsiteX1" fmla="*/ 1446977 w 2893953"/>
              <a:gd name="connsiteY1" fmla="*/ 0 h 969547"/>
              <a:gd name="connsiteX2" fmla="*/ 2893953 w 2893953"/>
              <a:gd name="connsiteY2" fmla="*/ 969548 h 969547"/>
              <a:gd name="connsiteX3" fmla="*/ 0 w 2893953"/>
              <a:gd name="connsiteY3" fmla="*/ 969548 h 96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953" h="969547">
                <a:moveTo>
                  <a:pt x="0" y="969548"/>
                </a:moveTo>
                <a:cubicBezTo>
                  <a:pt x="0" y="433358"/>
                  <a:pt x="646365" y="0"/>
                  <a:pt x="1446977" y="0"/>
                </a:cubicBezTo>
                <a:cubicBezTo>
                  <a:pt x="2243915" y="0"/>
                  <a:pt x="2893953" y="433358"/>
                  <a:pt x="2893953" y="969548"/>
                </a:cubicBezTo>
                <a:lnTo>
                  <a:pt x="0" y="969548"/>
                </a:lnTo>
                <a:close/>
              </a:path>
            </a:pathLst>
          </a:custGeom>
          <a:solidFill>
            <a:schemeClr val="bg1"/>
          </a:solidFill>
          <a:ln w="36711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s-ES"/>
          </a:p>
        </p:txBody>
      </p:sp>
      <p:sp>
        <p:nvSpPr>
          <p:cNvPr id="131" name="Forma libre: forma 130">
            <a:extLst>
              <a:ext uri="{FF2B5EF4-FFF2-40B4-BE49-F238E27FC236}">
                <a16:creationId xmlns:a16="http://schemas.microsoft.com/office/drawing/2014/main" id="{38A23B8C-DE5C-4BD7-B86D-9271301ACFD2}"/>
              </a:ext>
            </a:extLst>
          </p:cNvPr>
          <p:cNvSpPr/>
          <p:nvPr/>
        </p:nvSpPr>
        <p:spPr>
          <a:xfrm>
            <a:off x="1613305" y="3005895"/>
            <a:ext cx="881407" cy="843311"/>
          </a:xfrm>
          <a:custGeom>
            <a:avLst/>
            <a:gdLst>
              <a:gd name="connsiteX0" fmla="*/ 352563 w 881407"/>
              <a:gd name="connsiteY0" fmla="*/ 494421 h 843311"/>
              <a:gd name="connsiteX1" fmla="*/ 881407 w 881407"/>
              <a:gd name="connsiteY1" fmla="*/ 259379 h 843311"/>
              <a:gd name="connsiteX2" fmla="*/ 881407 w 881407"/>
              <a:gd name="connsiteY2" fmla="*/ 218981 h 843311"/>
              <a:gd name="connsiteX3" fmla="*/ 837337 w 881407"/>
              <a:gd name="connsiteY3" fmla="*/ 112478 h 843311"/>
              <a:gd name="connsiteX4" fmla="*/ 767559 w 881407"/>
              <a:gd name="connsiteY4" fmla="*/ 72080 h 843311"/>
              <a:gd name="connsiteX5" fmla="*/ 121193 w 881407"/>
              <a:gd name="connsiteY5" fmla="*/ 68408 h 843311"/>
              <a:gd name="connsiteX6" fmla="*/ 40398 w 881407"/>
              <a:gd name="connsiteY6" fmla="*/ 112478 h 843311"/>
              <a:gd name="connsiteX7" fmla="*/ 0 w 881407"/>
              <a:gd name="connsiteY7" fmla="*/ 218981 h 843311"/>
              <a:gd name="connsiteX8" fmla="*/ 0 w 881407"/>
              <a:gd name="connsiteY8" fmla="*/ 843311 h 843311"/>
              <a:gd name="connsiteX9" fmla="*/ 352563 w 881407"/>
              <a:gd name="connsiteY9" fmla="*/ 494421 h 84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1407" h="843311">
                <a:moveTo>
                  <a:pt x="352563" y="494421"/>
                </a:moveTo>
                <a:cubicBezTo>
                  <a:pt x="506809" y="391590"/>
                  <a:pt x="686763" y="310795"/>
                  <a:pt x="881407" y="259379"/>
                </a:cubicBezTo>
                <a:lnTo>
                  <a:pt x="881407" y="218981"/>
                </a:lnTo>
                <a:cubicBezTo>
                  <a:pt x="881407" y="178583"/>
                  <a:pt x="863044" y="138186"/>
                  <a:pt x="837337" y="112478"/>
                </a:cubicBezTo>
                <a:cubicBezTo>
                  <a:pt x="826319" y="101460"/>
                  <a:pt x="800611" y="86770"/>
                  <a:pt x="767559" y="72080"/>
                </a:cubicBezTo>
                <a:cubicBezTo>
                  <a:pt x="565570" y="-23406"/>
                  <a:pt x="326855" y="-23406"/>
                  <a:pt x="121193" y="68408"/>
                </a:cubicBezTo>
                <a:cubicBezTo>
                  <a:pt x="84468" y="83098"/>
                  <a:pt x="55088" y="101460"/>
                  <a:pt x="40398" y="112478"/>
                </a:cubicBezTo>
                <a:cubicBezTo>
                  <a:pt x="18363" y="138186"/>
                  <a:pt x="0" y="178583"/>
                  <a:pt x="0" y="218981"/>
                </a:cubicBezTo>
                <a:lnTo>
                  <a:pt x="0" y="843311"/>
                </a:lnTo>
                <a:cubicBezTo>
                  <a:pt x="84468" y="714773"/>
                  <a:pt x="201989" y="593579"/>
                  <a:pt x="352563" y="494421"/>
                </a:cubicBezTo>
              </a:path>
            </a:pathLst>
          </a:custGeom>
          <a:solidFill>
            <a:schemeClr val="bg1"/>
          </a:solidFill>
          <a:ln w="36711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s-ES"/>
          </a:p>
        </p:txBody>
      </p:sp>
      <p:sp>
        <p:nvSpPr>
          <p:cNvPr id="136" name="Forma libre: forma 135">
            <a:extLst>
              <a:ext uri="{FF2B5EF4-FFF2-40B4-BE49-F238E27FC236}">
                <a16:creationId xmlns:a16="http://schemas.microsoft.com/office/drawing/2014/main" id="{0077AFEC-7B6B-4FB7-9232-8C515158B4F0}"/>
              </a:ext>
            </a:extLst>
          </p:cNvPr>
          <p:cNvSpPr/>
          <p:nvPr/>
        </p:nvSpPr>
        <p:spPr>
          <a:xfrm>
            <a:off x="2637941" y="2858994"/>
            <a:ext cx="885079" cy="369555"/>
          </a:xfrm>
          <a:custGeom>
            <a:avLst/>
            <a:gdLst>
              <a:gd name="connsiteX0" fmla="*/ 885080 w 885079"/>
              <a:gd name="connsiteY0" fmla="*/ 369555 h 369555"/>
              <a:gd name="connsiteX1" fmla="*/ 885080 w 885079"/>
              <a:gd name="connsiteY1" fmla="*/ 218981 h 369555"/>
              <a:gd name="connsiteX2" fmla="*/ 841009 w 885079"/>
              <a:gd name="connsiteY2" fmla="*/ 112478 h 369555"/>
              <a:gd name="connsiteX3" fmla="*/ 771231 w 885079"/>
              <a:gd name="connsiteY3" fmla="*/ 72080 h 369555"/>
              <a:gd name="connsiteX4" fmla="*/ 124866 w 885079"/>
              <a:gd name="connsiteY4" fmla="*/ 68408 h 369555"/>
              <a:gd name="connsiteX5" fmla="*/ 44070 w 885079"/>
              <a:gd name="connsiteY5" fmla="*/ 112478 h 369555"/>
              <a:gd name="connsiteX6" fmla="*/ 0 w 885079"/>
              <a:gd name="connsiteY6" fmla="*/ 218981 h 369555"/>
              <a:gd name="connsiteX7" fmla="*/ 0 w 885079"/>
              <a:gd name="connsiteY7" fmla="*/ 369555 h 369555"/>
              <a:gd name="connsiteX8" fmla="*/ 440704 w 885079"/>
              <a:gd name="connsiteY8" fmla="*/ 325485 h 369555"/>
              <a:gd name="connsiteX9" fmla="*/ 885080 w 885079"/>
              <a:gd name="connsiteY9" fmla="*/ 369555 h 36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079" h="369555">
                <a:moveTo>
                  <a:pt x="885080" y="369555"/>
                </a:moveTo>
                <a:lnTo>
                  <a:pt x="885080" y="218981"/>
                </a:lnTo>
                <a:cubicBezTo>
                  <a:pt x="885080" y="178583"/>
                  <a:pt x="866717" y="138186"/>
                  <a:pt x="841009" y="112478"/>
                </a:cubicBezTo>
                <a:cubicBezTo>
                  <a:pt x="829992" y="101460"/>
                  <a:pt x="804284" y="86770"/>
                  <a:pt x="771231" y="72080"/>
                </a:cubicBezTo>
                <a:cubicBezTo>
                  <a:pt x="569242" y="-23406"/>
                  <a:pt x="330528" y="-23406"/>
                  <a:pt x="124866" y="68408"/>
                </a:cubicBezTo>
                <a:cubicBezTo>
                  <a:pt x="88141" y="83098"/>
                  <a:pt x="58760" y="101460"/>
                  <a:pt x="44070" y="112478"/>
                </a:cubicBezTo>
                <a:cubicBezTo>
                  <a:pt x="14690" y="138186"/>
                  <a:pt x="0" y="178583"/>
                  <a:pt x="0" y="218981"/>
                </a:cubicBezTo>
                <a:lnTo>
                  <a:pt x="0" y="369555"/>
                </a:lnTo>
                <a:cubicBezTo>
                  <a:pt x="143229" y="340175"/>
                  <a:pt x="290130" y="325485"/>
                  <a:pt x="440704" y="325485"/>
                </a:cubicBezTo>
                <a:cubicBezTo>
                  <a:pt x="591277" y="325485"/>
                  <a:pt x="741851" y="343847"/>
                  <a:pt x="885080" y="369555"/>
                </a:cubicBezTo>
              </a:path>
            </a:pathLst>
          </a:custGeom>
          <a:solidFill>
            <a:schemeClr val="bg1"/>
          </a:solidFill>
          <a:ln w="36711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s-ES"/>
          </a:p>
        </p:txBody>
      </p:sp>
      <p:sp>
        <p:nvSpPr>
          <p:cNvPr id="141" name="Forma libre: forma 140">
            <a:extLst>
              <a:ext uri="{FF2B5EF4-FFF2-40B4-BE49-F238E27FC236}">
                <a16:creationId xmlns:a16="http://schemas.microsoft.com/office/drawing/2014/main" id="{2209F198-CB5E-472D-8F37-E85EEB9092AA}"/>
              </a:ext>
            </a:extLst>
          </p:cNvPr>
          <p:cNvSpPr/>
          <p:nvPr/>
        </p:nvSpPr>
        <p:spPr>
          <a:xfrm>
            <a:off x="3666249" y="3005895"/>
            <a:ext cx="885079" cy="843311"/>
          </a:xfrm>
          <a:custGeom>
            <a:avLst/>
            <a:gdLst>
              <a:gd name="connsiteX0" fmla="*/ 885080 w 885079"/>
              <a:gd name="connsiteY0" fmla="*/ 843311 h 843311"/>
              <a:gd name="connsiteX1" fmla="*/ 885080 w 885079"/>
              <a:gd name="connsiteY1" fmla="*/ 218981 h 843311"/>
              <a:gd name="connsiteX2" fmla="*/ 841009 w 885079"/>
              <a:gd name="connsiteY2" fmla="*/ 112478 h 843311"/>
              <a:gd name="connsiteX3" fmla="*/ 771231 w 885079"/>
              <a:gd name="connsiteY3" fmla="*/ 72080 h 843311"/>
              <a:gd name="connsiteX4" fmla="*/ 124866 w 885079"/>
              <a:gd name="connsiteY4" fmla="*/ 68408 h 843311"/>
              <a:gd name="connsiteX5" fmla="*/ 44070 w 885079"/>
              <a:gd name="connsiteY5" fmla="*/ 112478 h 843311"/>
              <a:gd name="connsiteX6" fmla="*/ 0 w 885079"/>
              <a:gd name="connsiteY6" fmla="*/ 218981 h 843311"/>
              <a:gd name="connsiteX7" fmla="*/ 0 w 885079"/>
              <a:gd name="connsiteY7" fmla="*/ 259379 h 843311"/>
              <a:gd name="connsiteX8" fmla="*/ 528844 w 885079"/>
              <a:gd name="connsiteY8" fmla="*/ 494421 h 843311"/>
              <a:gd name="connsiteX9" fmla="*/ 885080 w 885079"/>
              <a:gd name="connsiteY9" fmla="*/ 843311 h 84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079" h="843311">
                <a:moveTo>
                  <a:pt x="885080" y="843311"/>
                </a:moveTo>
                <a:lnTo>
                  <a:pt x="885080" y="218981"/>
                </a:lnTo>
                <a:cubicBezTo>
                  <a:pt x="885080" y="178583"/>
                  <a:pt x="866717" y="138186"/>
                  <a:pt x="841009" y="112478"/>
                </a:cubicBezTo>
                <a:cubicBezTo>
                  <a:pt x="829992" y="101460"/>
                  <a:pt x="804284" y="86770"/>
                  <a:pt x="771231" y="72080"/>
                </a:cubicBezTo>
                <a:cubicBezTo>
                  <a:pt x="569242" y="-23406"/>
                  <a:pt x="330528" y="-23406"/>
                  <a:pt x="124866" y="68408"/>
                </a:cubicBezTo>
                <a:cubicBezTo>
                  <a:pt x="88141" y="83098"/>
                  <a:pt x="58760" y="101460"/>
                  <a:pt x="44070" y="112478"/>
                </a:cubicBezTo>
                <a:cubicBezTo>
                  <a:pt x="14690" y="138186"/>
                  <a:pt x="0" y="178583"/>
                  <a:pt x="0" y="218981"/>
                </a:cubicBezTo>
                <a:lnTo>
                  <a:pt x="0" y="259379"/>
                </a:lnTo>
                <a:cubicBezTo>
                  <a:pt x="194644" y="310795"/>
                  <a:pt x="374598" y="391590"/>
                  <a:pt x="528844" y="494421"/>
                </a:cubicBezTo>
                <a:cubicBezTo>
                  <a:pt x="683090" y="593579"/>
                  <a:pt x="800611" y="714773"/>
                  <a:pt x="885080" y="843311"/>
                </a:cubicBezTo>
              </a:path>
            </a:pathLst>
          </a:custGeom>
          <a:solidFill>
            <a:schemeClr val="bg1"/>
          </a:solidFill>
          <a:ln w="36711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C3E611-A866-4F51-9635-54D729BF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410199"/>
            <a:ext cx="7710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mtClean="0"/>
              <a:pPr defTabSz="914400">
                <a:spcAft>
                  <a:spcPts val="60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7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50360"/>
            <a:ext cx="9906000" cy="790574"/>
          </a:xfrm>
        </p:spPr>
        <p:txBody>
          <a:bodyPr>
            <a:normAutofit/>
          </a:bodyPr>
          <a:lstStyle/>
          <a:p>
            <a:r>
              <a:rPr lang="es-ES" sz="3200" b="1" dirty="0"/>
              <a:t>Infraestructura de </a:t>
            </a:r>
            <a:r>
              <a:rPr lang="es-ES" sz="3200" b="1" dirty="0" err="1"/>
              <a:t>todoseguros</a:t>
            </a:r>
            <a:r>
              <a:rPr lang="es-ES" sz="3200" b="1" dirty="0"/>
              <a:t>, s.l.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F39094-7E5F-4330-8705-04CA0A0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2443163"/>
            <a:ext cx="4335464" cy="1971673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2 nodos de computo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Carga balanceada en caso de sobrecarga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Conectividad entre CPD vía VPN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accent4"/>
              </a:solidFill>
              <a:highlight>
                <a:srgbClr val="FFFF00"/>
              </a:highlight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150A59-0FE5-4935-8B5E-8B0C35B7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Nube 7">
            <a:extLst>
              <a:ext uri="{FF2B5EF4-FFF2-40B4-BE49-F238E27FC236}">
                <a16:creationId xmlns:a16="http://schemas.microsoft.com/office/drawing/2014/main" id="{F084BAAF-C8C9-4FEC-981E-676375610A16}"/>
              </a:ext>
            </a:extLst>
          </p:cNvPr>
          <p:cNvSpPr/>
          <p:nvPr/>
        </p:nvSpPr>
        <p:spPr>
          <a:xfrm>
            <a:off x="10196053" y="-117986"/>
            <a:ext cx="2526890" cy="1455174"/>
          </a:xfrm>
          <a:prstGeom prst="cloud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CONSULTORÍA ACTUAL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8C837C-1D3E-4C4A-90A4-C4FB53A4C141}"/>
              </a:ext>
            </a:extLst>
          </p:cNvPr>
          <p:cNvSpPr txBox="1"/>
          <p:nvPr/>
        </p:nvSpPr>
        <p:spPr>
          <a:xfrm>
            <a:off x="6865544" y="5788837"/>
            <a:ext cx="3071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Ilustración 1: Esquema de red </a:t>
            </a:r>
            <a:r>
              <a:rPr lang="es-ES" sz="1200" dirty="0" err="1"/>
              <a:t>TodoSeguros</a:t>
            </a:r>
            <a:r>
              <a:rPr lang="es-ES" sz="1200" dirty="0"/>
              <a:t>, S.L.</a:t>
            </a:r>
          </a:p>
        </p:txBody>
      </p:sp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81708140-EA6E-4DC5-B067-36C60E180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9" b="1480"/>
          <a:stretch/>
        </p:blipFill>
        <p:spPr bwMode="auto">
          <a:xfrm>
            <a:off x="5743911" y="1685023"/>
            <a:ext cx="4917954" cy="4054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637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609601"/>
            <a:ext cx="9906000" cy="790574"/>
          </a:xfrm>
        </p:spPr>
        <p:txBody>
          <a:bodyPr>
            <a:normAutofit/>
          </a:bodyPr>
          <a:lstStyle/>
          <a:p>
            <a:r>
              <a:rPr lang="es-ES" sz="3200" b="1" dirty="0"/>
              <a:t>personal de </a:t>
            </a:r>
            <a:r>
              <a:rPr lang="es-ES" sz="3200" b="1" dirty="0" err="1"/>
              <a:t>todoseguros</a:t>
            </a:r>
            <a:r>
              <a:rPr lang="es-ES" sz="3200" b="1" dirty="0"/>
              <a:t>, </a:t>
            </a:r>
            <a:r>
              <a:rPr lang="es-ES" sz="3200" b="1" dirty="0" err="1"/>
              <a:t>s.l</a:t>
            </a:r>
            <a:endParaRPr lang="es-ES" sz="5400" dirty="0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819CA1-194E-4B6C-AD69-EE4F349D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Nube 8">
            <a:extLst>
              <a:ext uri="{FF2B5EF4-FFF2-40B4-BE49-F238E27FC236}">
                <a16:creationId xmlns:a16="http://schemas.microsoft.com/office/drawing/2014/main" id="{5BBE51FB-A9F0-458D-B9CC-B1F437CBAAEC}"/>
              </a:ext>
            </a:extLst>
          </p:cNvPr>
          <p:cNvSpPr/>
          <p:nvPr/>
        </p:nvSpPr>
        <p:spPr>
          <a:xfrm>
            <a:off x="10196053" y="-117986"/>
            <a:ext cx="2526890" cy="1455174"/>
          </a:xfrm>
          <a:prstGeom prst="cloud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CONSULTORÍA ACTUAL</a:t>
            </a:r>
          </a:p>
        </p:txBody>
      </p:sp>
      <p:pic>
        <p:nvPicPr>
          <p:cNvPr id="5" name="Imagen 4" descr="Diagrama, Escala de tiempo&#10;&#10;Descripción generada automáticamente">
            <a:extLst>
              <a:ext uri="{FF2B5EF4-FFF2-40B4-BE49-F238E27FC236}">
                <a16:creationId xmlns:a16="http://schemas.microsoft.com/office/drawing/2014/main" id="{2E0462EC-CE75-44F1-A174-58D8F4802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656324"/>
            <a:ext cx="8266546" cy="45920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7898F4F-A2B3-418B-AA3E-27DEB7AB2DB7}"/>
              </a:ext>
            </a:extLst>
          </p:cNvPr>
          <p:cNvSpPr txBox="1"/>
          <p:nvPr/>
        </p:nvSpPr>
        <p:spPr>
          <a:xfrm>
            <a:off x="4594063" y="6366048"/>
            <a:ext cx="3000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Esquema 2: </a:t>
            </a:r>
            <a:r>
              <a:rPr lang="pt-BR" sz="1200" dirty="0" err="1"/>
              <a:t>Organigrama</a:t>
            </a:r>
            <a:r>
              <a:rPr lang="pt-BR" sz="1200" dirty="0"/>
              <a:t> TI </a:t>
            </a:r>
            <a:r>
              <a:rPr lang="pt-BR" sz="1200" dirty="0" err="1"/>
              <a:t>TodoSeguros</a:t>
            </a:r>
            <a:r>
              <a:rPr lang="pt-BR" sz="1200" dirty="0"/>
              <a:t>, S.L.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12799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50360"/>
            <a:ext cx="9906000" cy="790574"/>
          </a:xfrm>
        </p:spPr>
        <p:txBody>
          <a:bodyPr>
            <a:normAutofit/>
          </a:bodyPr>
          <a:lstStyle/>
          <a:p>
            <a:r>
              <a:rPr lang="es-ES" sz="3200" b="1" dirty="0"/>
              <a:t>Objetivos de TODOSEGUROS, S.L.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F39094-7E5F-4330-8705-04CA0A0C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2084261"/>
            <a:ext cx="8690847" cy="34788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Implantación de una solución de nube híbrida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Utilización de herramientas colaborativas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Escalabilidad de la infraestructura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Reducción de gasto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Facilidad de administración para TI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C3E611-A866-4F51-9635-54D729BF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8832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Nube 5">
            <a:extLst>
              <a:ext uri="{FF2B5EF4-FFF2-40B4-BE49-F238E27FC236}">
                <a16:creationId xmlns:a16="http://schemas.microsoft.com/office/drawing/2014/main" id="{938F72E7-0216-4B29-91B5-5D5BCC3CF80C}"/>
              </a:ext>
            </a:extLst>
          </p:cNvPr>
          <p:cNvSpPr/>
          <p:nvPr/>
        </p:nvSpPr>
        <p:spPr>
          <a:xfrm>
            <a:off x="10196053" y="-117986"/>
            <a:ext cx="2526890" cy="1455174"/>
          </a:xfrm>
          <a:prstGeom prst="cloud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CONSULTORÍA ACTUAL</a:t>
            </a:r>
          </a:p>
        </p:txBody>
      </p:sp>
    </p:spTree>
    <p:extLst>
      <p:ext uri="{BB962C8B-B14F-4D97-AF65-F5344CB8AC3E}">
        <p14:creationId xmlns:p14="http://schemas.microsoft.com/office/powerpoint/2010/main" val="53621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>
            <a:extLst>
              <a:ext uri="{FF2B5EF4-FFF2-40B4-BE49-F238E27FC236}">
                <a16:creationId xmlns:a16="http://schemas.microsoft.com/office/drawing/2014/main" id="{EDA90D89-770A-4C09-978C-9E38FE15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3B344D7-1AE2-4947-876E-2A5267450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61" name="Rectangle 5">
              <a:extLst>
                <a:ext uri="{FF2B5EF4-FFF2-40B4-BE49-F238E27FC236}">
                  <a16:creationId xmlns:a16="http://schemas.microsoft.com/office/drawing/2014/main" id="{D6633E5C-867B-4E17-9151-FF0FDB122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2" name="Freeform 6">
              <a:extLst>
                <a:ext uri="{FF2B5EF4-FFF2-40B4-BE49-F238E27FC236}">
                  <a16:creationId xmlns:a16="http://schemas.microsoft.com/office/drawing/2014/main" id="{2D5EDC2E-587B-4E85-8185-D99B438AB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7">
              <a:extLst>
                <a:ext uri="{FF2B5EF4-FFF2-40B4-BE49-F238E27FC236}">
                  <a16:creationId xmlns:a16="http://schemas.microsoft.com/office/drawing/2014/main" id="{996B1479-D8B0-4D98-B382-877F9A3AE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Rectangle 8">
              <a:extLst>
                <a:ext uri="{FF2B5EF4-FFF2-40B4-BE49-F238E27FC236}">
                  <a16:creationId xmlns:a16="http://schemas.microsoft.com/office/drawing/2014/main" id="{3B7BA112-C364-4D4C-97F9-A1DC76F1E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5" name="Freeform 9">
              <a:extLst>
                <a:ext uri="{FF2B5EF4-FFF2-40B4-BE49-F238E27FC236}">
                  <a16:creationId xmlns:a16="http://schemas.microsoft.com/office/drawing/2014/main" id="{8B9D9B13-8F5D-41E6-93D6-CDFEB34AB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10">
              <a:extLst>
                <a:ext uri="{FF2B5EF4-FFF2-40B4-BE49-F238E27FC236}">
                  <a16:creationId xmlns:a16="http://schemas.microsoft.com/office/drawing/2014/main" id="{B5720BDB-EA73-4DE9-8A10-11DA3A1AC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11">
              <a:extLst>
                <a:ext uri="{FF2B5EF4-FFF2-40B4-BE49-F238E27FC236}">
                  <a16:creationId xmlns:a16="http://schemas.microsoft.com/office/drawing/2014/main" id="{F1D2313E-4168-41D0-A5B5-2187D1B3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12">
              <a:extLst>
                <a:ext uri="{FF2B5EF4-FFF2-40B4-BE49-F238E27FC236}">
                  <a16:creationId xmlns:a16="http://schemas.microsoft.com/office/drawing/2014/main" id="{0F1B19F3-A09E-4891-8916-D5F8B0B2A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13">
              <a:extLst>
                <a:ext uri="{FF2B5EF4-FFF2-40B4-BE49-F238E27FC236}">
                  <a16:creationId xmlns:a16="http://schemas.microsoft.com/office/drawing/2014/main" id="{4D61F564-BB90-4A5C-829A-4F984FD6C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14">
              <a:extLst>
                <a:ext uri="{FF2B5EF4-FFF2-40B4-BE49-F238E27FC236}">
                  <a16:creationId xmlns:a16="http://schemas.microsoft.com/office/drawing/2014/main" id="{3803B77E-8C29-4857-B5C1-B89B01F46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15">
              <a:extLst>
                <a:ext uri="{FF2B5EF4-FFF2-40B4-BE49-F238E27FC236}">
                  <a16:creationId xmlns:a16="http://schemas.microsoft.com/office/drawing/2014/main" id="{B96F39B0-FB50-4957-8F85-2E2CCF6D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16">
              <a:extLst>
                <a:ext uri="{FF2B5EF4-FFF2-40B4-BE49-F238E27FC236}">
                  <a16:creationId xmlns:a16="http://schemas.microsoft.com/office/drawing/2014/main" id="{A54B5837-452A-4FC3-A8C8-E275AA929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17">
              <a:extLst>
                <a:ext uri="{FF2B5EF4-FFF2-40B4-BE49-F238E27FC236}">
                  <a16:creationId xmlns:a16="http://schemas.microsoft.com/office/drawing/2014/main" id="{FDE2A683-C13C-4A7F-935C-4C5279BF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18">
              <a:extLst>
                <a:ext uri="{FF2B5EF4-FFF2-40B4-BE49-F238E27FC236}">
                  <a16:creationId xmlns:a16="http://schemas.microsoft.com/office/drawing/2014/main" id="{30C5773F-6573-4E1F-B3DC-BB2B01D88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E280F9F5-EF46-41DF-B672-013B025B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20">
              <a:extLst>
                <a:ext uri="{FF2B5EF4-FFF2-40B4-BE49-F238E27FC236}">
                  <a16:creationId xmlns:a16="http://schemas.microsoft.com/office/drawing/2014/main" id="{5876ADD8-345E-4A8D-81CB-0D5C3F76F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21">
              <a:extLst>
                <a:ext uri="{FF2B5EF4-FFF2-40B4-BE49-F238E27FC236}">
                  <a16:creationId xmlns:a16="http://schemas.microsoft.com/office/drawing/2014/main" id="{8D2F7216-B310-4AB4-9948-2CF747F77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22">
              <a:extLst>
                <a:ext uri="{FF2B5EF4-FFF2-40B4-BE49-F238E27FC236}">
                  <a16:creationId xmlns:a16="http://schemas.microsoft.com/office/drawing/2014/main" id="{D113E940-FD31-4B25-B33F-5B213CC75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23">
              <a:extLst>
                <a:ext uri="{FF2B5EF4-FFF2-40B4-BE49-F238E27FC236}">
                  <a16:creationId xmlns:a16="http://schemas.microsoft.com/office/drawing/2014/main" id="{D6211283-9342-40E7-88F7-14A90284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24">
              <a:extLst>
                <a:ext uri="{FF2B5EF4-FFF2-40B4-BE49-F238E27FC236}">
                  <a16:creationId xmlns:a16="http://schemas.microsoft.com/office/drawing/2014/main" id="{B0118661-823B-4754-B0E3-52ACCB8DF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25">
              <a:extLst>
                <a:ext uri="{FF2B5EF4-FFF2-40B4-BE49-F238E27FC236}">
                  <a16:creationId xmlns:a16="http://schemas.microsoft.com/office/drawing/2014/main" id="{263B289D-A43D-47C8-AA8E-40C86C60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26">
              <a:extLst>
                <a:ext uri="{FF2B5EF4-FFF2-40B4-BE49-F238E27FC236}">
                  <a16:creationId xmlns:a16="http://schemas.microsoft.com/office/drawing/2014/main" id="{D5A2D8F7-A5A4-4B2E-89AE-F99CC5B05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7">
              <a:extLst>
                <a:ext uri="{FF2B5EF4-FFF2-40B4-BE49-F238E27FC236}">
                  <a16:creationId xmlns:a16="http://schemas.microsoft.com/office/drawing/2014/main" id="{6847785C-2F02-4845-9257-9DE5E6EDA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28">
              <a:extLst>
                <a:ext uri="{FF2B5EF4-FFF2-40B4-BE49-F238E27FC236}">
                  <a16:creationId xmlns:a16="http://schemas.microsoft.com/office/drawing/2014/main" id="{4B83A129-3D7E-44D8-8C6C-9DE73E12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29">
              <a:extLst>
                <a:ext uri="{FF2B5EF4-FFF2-40B4-BE49-F238E27FC236}">
                  <a16:creationId xmlns:a16="http://schemas.microsoft.com/office/drawing/2014/main" id="{7E1A9847-AC3D-4B5D-A29A-A93B0C6AB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30">
              <a:extLst>
                <a:ext uri="{FF2B5EF4-FFF2-40B4-BE49-F238E27FC236}">
                  <a16:creationId xmlns:a16="http://schemas.microsoft.com/office/drawing/2014/main" id="{2450F521-5F68-4148-9905-6232B08F8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31">
              <a:extLst>
                <a:ext uri="{FF2B5EF4-FFF2-40B4-BE49-F238E27FC236}">
                  <a16:creationId xmlns:a16="http://schemas.microsoft.com/office/drawing/2014/main" id="{8C6F916A-08CA-4F4C-BDBA-0F63A621F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32">
              <a:extLst>
                <a:ext uri="{FF2B5EF4-FFF2-40B4-BE49-F238E27FC236}">
                  <a16:creationId xmlns:a16="http://schemas.microsoft.com/office/drawing/2014/main" id="{D68FB199-D330-4EF4-94F5-1C07371E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Rectangle 33">
              <a:extLst>
                <a:ext uri="{FF2B5EF4-FFF2-40B4-BE49-F238E27FC236}">
                  <a16:creationId xmlns:a16="http://schemas.microsoft.com/office/drawing/2014/main" id="{3B67568D-CC47-4BBA-A084-154AEAA82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0" name="Freeform 34">
              <a:extLst>
                <a:ext uri="{FF2B5EF4-FFF2-40B4-BE49-F238E27FC236}">
                  <a16:creationId xmlns:a16="http://schemas.microsoft.com/office/drawing/2014/main" id="{C9C25D1A-5E1E-4B22-B8D3-B0F526392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35">
              <a:extLst>
                <a:ext uri="{FF2B5EF4-FFF2-40B4-BE49-F238E27FC236}">
                  <a16:creationId xmlns:a16="http://schemas.microsoft.com/office/drawing/2014/main" id="{4D8DB054-D1D3-4C30-B62E-7F2C6A812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36">
              <a:extLst>
                <a:ext uri="{FF2B5EF4-FFF2-40B4-BE49-F238E27FC236}">
                  <a16:creationId xmlns:a16="http://schemas.microsoft.com/office/drawing/2014/main" id="{9EB76371-2F16-4BA0-994C-2575FD933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2B61AF6D-2A6D-4C90-BCCA-CD97F7246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38">
              <a:extLst>
                <a:ext uri="{FF2B5EF4-FFF2-40B4-BE49-F238E27FC236}">
                  <a16:creationId xmlns:a16="http://schemas.microsoft.com/office/drawing/2014/main" id="{B35F6DFD-5D34-4BE6-8B2A-0D6CDCE28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BCB0EEDB-7826-499E-BB87-6D0DD545F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40">
              <a:extLst>
                <a:ext uri="{FF2B5EF4-FFF2-40B4-BE49-F238E27FC236}">
                  <a16:creationId xmlns:a16="http://schemas.microsoft.com/office/drawing/2014/main" id="{F16B5CE0-3198-436D-888B-A01A98384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41">
              <a:extLst>
                <a:ext uri="{FF2B5EF4-FFF2-40B4-BE49-F238E27FC236}">
                  <a16:creationId xmlns:a16="http://schemas.microsoft.com/office/drawing/2014/main" id="{B550414A-8DF0-4572-A382-B88DBE0B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42">
              <a:extLst>
                <a:ext uri="{FF2B5EF4-FFF2-40B4-BE49-F238E27FC236}">
                  <a16:creationId xmlns:a16="http://schemas.microsoft.com/office/drawing/2014/main" id="{AFB98517-BD8F-45DD-A2BA-52FD61A48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43">
              <a:extLst>
                <a:ext uri="{FF2B5EF4-FFF2-40B4-BE49-F238E27FC236}">
                  <a16:creationId xmlns:a16="http://schemas.microsoft.com/office/drawing/2014/main" id="{78C67202-AF18-4690-8000-4C12C4042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44">
              <a:extLst>
                <a:ext uri="{FF2B5EF4-FFF2-40B4-BE49-F238E27FC236}">
                  <a16:creationId xmlns:a16="http://schemas.microsoft.com/office/drawing/2014/main" id="{AD51A156-6972-43DA-BF32-CA187641B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Rectangle 45">
              <a:extLst>
                <a:ext uri="{FF2B5EF4-FFF2-40B4-BE49-F238E27FC236}">
                  <a16:creationId xmlns:a16="http://schemas.microsoft.com/office/drawing/2014/main" id="{B5CE61CC-EBDF-4355-A6C3-D44E62D78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2" name="Freeform 46">
              <a:extLst>
                <a:ext uri="{FF2B5EF4-FFF2-40B4-BE49-F238E27FC236}">
                  <a16:creationId xmlns:a16="http://schemas.microsoft.com/office/drawing/2014/main" id="{ACB1B7F1-FBEF-48FA-97A7-9FAE7708E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47">
              <a:extLst>
                <a:ext uri="{FF2B5EF4-FFF2-40B4-BE49-F238E27FC236}">
                  <a16:creationId xmlns:a16="http://schemas.microsoft.com/office/drawing/2014/main" id="{4851370A-7D0E-4B9F-BA8B-B1966748F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48">
              <a:extLst>
                <a:ext uri="{FF2B5EF4-FFF2-40B4-BE49-F238E27FC236}">
                  <a16:creationId xmlns:a16="http://schemas.microsoft.com/office/drawing/2014/main" id="{B882F537-DDEB-49AE-BF36-6380A45F0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5" name="Freeform 49">
              <a:extLst>
                <a:ext uri="{FF2B5EF4-FFF2-40B4-BE49-F238E27FC236}">
                  <a16:creationId xmlns:a16="http://schemas.microsoft.com/office/drawing/2014/main" id="{A53D3CF4-BFB0-4D0B-8471-26ACAFE0A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50">
              <a:extLst>
                <a:ext uri="{FF2B5EF4-FFF2-40B4-BE49-F238E27FC236}">
                  <a16:creationId xmlns:a16="http://schemas.microsoft.com/office/drawing/2014/main" id="{13BC2FA8-8256-44BD-9A62-0EE83D647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51">
              <a:extLst>
                <a:ext uri="{FF2B5EF4-FFF2-40B4-BE49-F238E27FC236}">
                  <a16:creationId xmlns:a16="http://schemas.microsoft.com/office/drawing/2014/main" id="{90A9C5D2-72E3-4B31-A271-57A883ADC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Freeform 52">
              <a:extLst>
                <a:ext uri="{FF2B5EF4-FFF2-40B4-BE49-F238E27FC236}">
                  <a16:creationId xmlns:a16="http://schemas.microsoft.com/office/drawing/2014/main" id="{2A5948D4-F239-4BEA-8E38-76F358E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" name="Freeform 53">
              <a:extLst>
                <a:ext uri="{FF2B5EF4-FFF2-40B4-BE49-F238E27FC236}">
                  <a16:creationId xmlns:a16="http://schemas.microsoft.com/office/drawing/2014/main" id="{7384B304-194D-400B-B568-5E6DEA885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54">
              <a:extLst>
                <a:ext uri="{FF2B5EF4-FFF2-40B4-BE49-F238E27FC236}">
                  <a16:creationId xmlns:a16="http://schemas.microsoft.com/office/drawing/2014/main" id="{B680594F-341A-4C19-BF7F-F6D76386A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55">
              <a:extLst>
                <a:ext uri="{FF2B5EF4-FFF2-40B4-BE49-F238E27FC236}">
                  <a16:creationId xmlns:a16="http://schemas.microsoft.com/office/drawing/2014/main" id="{4EA6807C-3B8A-43FE-BA1B-8D6D3851F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56">
              <a:extLst>
                <a:ext uri="{FF2B5EF4-FFF2-40B4-BE49-F238E27FC236}">
                  <a16:creationId xmlns:a16="http://schemas.microsoft.com/office/drawing/2014/main" id="{BA316439-CB72-49C9-BE80-934799D83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57">
              <a:extLst>
                <a:ext uri="{FF2B5EF4-FFF2-40B4-BE49-F238E27FC236}">
                  <a16:creationId xmlns:a16="http://schemas.microsoft.com/office/drawing/2014/main" id="{6BC7FE05-950C-4A73-B6A9-282B142C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58">
              <a:extLst>
                <a:ext uri="{FF2B5EF4-FFF2-40B4-BE49-F238E27FC236}">
                  <a16:creationId xmlns:a16="http://schemas.microsoft.com/office/drawing/2014/main" id="{81C014C7-E085-4923-B533-732801FC2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2DCD3E1-5BA9-4CC3-8CC9-F4A637B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164" y="1633538"/>
            <a:ext cx="536786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900" b="1" dirty="0">
                <a:solidFill>
                  <a:srgbClr val="FFFFFF"/>
                </a:solidFill>
              </a:rPr>
              <a:t>4. </a:t>
            </a:r>
            <a:r>
              <a:rPr lang="en-US" sz="4900" b="1" dirty="0" err="1">
                <a:solidFill>
                  <a:srgbClr val="FFFFFF"/>
                </a:solidFill>
              </a:rPr>
              <a:t>Nubes</a:t>
            </a:r>
            <a:r>
              <a:rPr lang="en-US" sz="4900" b="1" dirty="0">
                <a:solidFill>
                  <a:srgbClr val="FFFFFF"/>
                </a:solidFill>
              </a:rPr>
              <a:t> </a:t>
            </a:r>
            <a:r>
              <a:rPr lang="en-US" sz="4900" b="1" dirty="0" err="1">
                <a:solidFill>
                  <a:srgbClr val="FFFFFF"/>
                </a:solidFill>
              </a:rPr>
              <a:t>públicas</a:t>
            </a:r>
            <a:endParaRPr lang="en-US" sz="4900" b="1" dirty="0">
              <a:solidFill>
                <a:srgbClr val="FFFFFF"/>
              </a:solidFill>
            </a:endParaRPr>
          </a:p>
        </p:txBody>
      </p:sp>
      <p:sp>
        <p:nvSpPr>
          <p:cNvPr id="155" name="Graphic 6" descr="Nube">
            <a:extLst>
              <a:ext uri="{FF2B5EF4-FFF2-40B4-BE49-F238E27FC236}">
                <a16:creationId xmlns:a16="http://schemas.microsoft.com/office/drawing/2014/main" id="{7ACF0D02-F1BC-43AB-98F5-B4753BF9AB7C}"/>
              </a:ext>
            </a:extLst>
          </p:cNvPr>
          <p:cNvSpPr/>
          <p:nvPr/>
        </p:nvSpPr>
        <p:spPr>
          <a:xfrm>
            <a:off x="1533213" y="2421136"/>
            <a:ext cx="3095238" cy="1762270"/>
          </a:xfrm>
          <a:custGeom>
            <a:avLst/>
            <a:gdLst>
              <a:gd name="connsiteX0" fmla="*/ 2658207 w 3095238"/>
              <a:gd name="connsiteY0" fmla="*/ 877191 h 1762270"/>
              <a:gd name="connsiteX1" fmla="*/ 2621482 w 3095238"/>
              <a:gd name="connsiteY1" fmla="*/ 877191 h 1762270"/>
              <a:gd name="connsiteX2" fmla="*/ 2621482 w 3095238"/>
              <a:gd name="connsiteY2" fmla="*/ 877191 h 1762270"/>
              <a:gd name="connsiteX3" fmla="*/ 2390113 w 3095238"/>
              <a:gd name="connsiteY3" fmla="*/ 429142 h 1762270"/>
              <a:gd name="connsiteX4" fmla="*/ 1886976 w 3095238"/>
              <a:gd name="connsiteY4" fmla="*/ 359364 h 1762270"/>
              <a:gd name="connsiteX5" fmla="*/ 1145125 w 3095238"/>
              <a:gd name="connsiteY5" fmla="*/ 17819 h 1762270"/>
              <a:gd name="connsiteX6" fmla="*/ 638316 w 3095238"/>
              <a:gd name="connsiteY6" fmla="*/ 656839 h 1762270"/>
              <a:gd name="connsiteX7" fmla="*/ 638316 w 3095238"/>
              <a:gd name="connsiteY7" fmla="*/ 664184 h 1762270"/>
              <a:gd name="connsiteX8" fmla="*/ 109472 w 3095238"/>
              <a:gd name="connsiteY8" fmla="*/ 877191 h 1762270"/>
              <a:gd name="connsiteX9" fmla="*/ 50712 w 3095238"/>
              <a:gd name="connsiteY9" fmla="*/ 1442760 h 1762270"/>
              <a:gd name="connsiteX10" fmla="*/ 524468 w 3095238"/>
              <a:gd name="connsiteY10" fmla="*/ 1758598 h 1762270"/>
              <a:gd name="connsiteX11" fmla="*/ 524468 w 3095238"/>
              <a:gd name="connsiteY11" fmla="*/ 1762271 h 1762270"/>
              <a:gd name="connsiteX12" fmla="*/ 2654535 w 3095238"/>
              <a:gd name="connsiteY12" fmla="*/ 1762271 h 1762270"/>
              <a:gd name="connsiteX13" fmla="*/ 3095238 w 3095238"/>
              <a:gd name="connsiteY13" fmla="*/ 1321567 h 1762270"/>
              <a:gd name="connsiteX14" fmla="*/ 2658207 w 3095238"/>
              <a:gd name="connsiteY14" fmla="*/ 877191 h 1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5238" h="1762270">
                <a:moveTo>
                  <a:pt x="2658207" y="877191"/>
                </a:moveTo>
                <a:cubicBezTo>
                  <a:pt x="2647190" y="877191"/>
                  <a:pt x="2632500" y="877191"/>
                  <a:pt x="2621482" y="877191"/>
                </a:cubicBezTo>
                <a:cubicBezTo>
                  <a:pt x="2621482" y="877191"/>
                  <a:pt x="2621482" y="877191"/>
                  <a:pt x="2621482" y="877191"/>
                </a:cubicBezTo>
                <a:cubicBezTo>
                  <a:pt x="2621482" y="697237"/>
                  <a:pt x="2533342" y="531973"/>
                  <a:pt x="2390113" y="429142"/>
                </a:cubicBezTo>
                <a:cubicBezTo>
                  <a:pt x="2243212" y="326312"/>
                  <a:pt x="2055913" y="300604"/>
                  <a:pt x="1886976" y="359364"/>
                </a:cubicBezTo>
                <a:cubicBezTo>
                  <a:pt x="1747420" y="87597"/>
                  <a:pt x="1438928" y="-51959"/>
                  <a:pt x="1145125" y="17819"/>
                </a:cubicBezTo>
                <a:cubicBezTo>
                  <a:pt x="851323" y="87597"/>
                  <a:pt x="638316" y="352019"/>
                  <a:pt x="638316" y="656839"/>
                </a:cubicBezTo>
                <a:cubicBezTo>
                  <a:pt x="638316" y="656839"/>
                  <a:pt x="638316" y="660512"/>
                  <a:pt x="638316" y="664184"/>
                </a:cubicBezTo>
                <a:cubicBezTo>
                  <a:pt x="436327" y="631132"/>
                  <a:pt x="234338" y="715600"/>
                  <a:pt x="109472" y="877191"/>
                </a:cubicBezTo>
                <a:cubicBezTo>
                  <a:pt x="-11721" y="1042455"/>
                  <a:pt x="-33756" y="1259134"/>
                  <a:pt x="50712" y="1442760"/>
                </a:cubicBezTo>
                <a:cubicBezTo>
                  <a:pt x="138852" y="1626387"/>
                  <a:pt x="322479" y="1747580"/>
                  <a:pt x="524468" y="1758598"/>
                </a:cubicBezTo>
                <a:lnTo>
                  <a:pt x="524468" y="1762271"/>
                </a:lnTo>
                <a:lnTo>
                  <a:pt x="2654535" y="1762271"/>
                </a:lnTo>
                <a:cubicBezTo>
                  <a:pt x="2896922" y="1762271"/>
                  <a:pt x="3095238" y="1563954"/>
                  <a:pt x="3095238" y="1321567"/>
                </a:cubicBezTo>
                <a:cubicBezTo>
                  <a:pt x="3095238" y="1079180"/>
                  <a:pt x="2900595" y="877191"/>
                  <a:pt x="2658207" y="877191"/>
                </a:cubicBezTo>
                <a:close/>
              </a:path>
            </a:pathLst>
          </a:custGeom>
          <a:solidFill>
            <a:schemeClr val="accent3"/>
          </a:solidFill>
          <a:ln w="36711" cap="flat">
            <a:solidFill>
              <a:schemeClr val="accent3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376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0</TotalTime>
  <Words>1634</Words>
  <Application>Microsoft Office PowerPoint</Application>
  <PresentationFormat>Panorámica</PresentationFormat>
  <Paragraphs>542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Tw Cen MT</vt:lpstr>
      <vt:lpstr>Circuito</vt:lpstr>
      <vt:lpstr>Hibridación de un centro de datos en la nube Grado de Ingeniería informática   Gestión de Proyectos   </vt:lpstr>
      <vt:lpstr>CONTENIDO</vt:lpstr>
      <vt:lpstr>1. Objetivos</vt:lpstr>
      <vt:lpstr>2. Introducción - DEfiniciones</vt:lpstr>
      <vt:lpstr>3. Consultoría actual</vt:lpstr>
      <vt:lpstr>Infraestructura de todoseguros, s.l.</vt:lpstr>
      <vt:lpstr>personal de todoseguros, s.l</vt:lpstr>
      <vt:lpstr>Objetivos de TODOSEGUROS, S.L.</vt:lpstr>
      <vt:lpstr>4. Nubes públicas</vt:lpstr>
      <vt:lpstr>Comparativa mediante el modelo de Gartner</vt:lpstr>
      <vt:lpstr>Lideres del mercado</vt:lpstr>
      <vt:lpstr>Modelo elegido</vt:lpstr>
      <vt:lpstr>Comparativa de los lideres públicos</vt:lpstr>
      <vt:lpstr>5. Riesgos DE LA MIGRACIÓN</vt:lpstr>
      <vt:lpstr>Dafo: Debilidades, Amenazas, Fortalezas, Oportunidades</vt:lpstr>
      <vt:lpstr>Kpi: Key Performance indicator</vt:lpstr>
      <vt:lpstr>6. Costes de la migración</vt:lpstr>
      <vt:lpstr>7. Gestión del cambio</vt:lpstr>
      <vt:lpstr>8. Propuestas de migración</vt:lpstr>
      <vt:lpstr>Estrategia 6r</vt:lpstr>
      <vt:lpstr>WELL ARCHITECTED</vt:lpstr>
      <vt:lpstr>Metodología Caf (Cloud Adoption Framework)</vt:lpstr>
      <vt:lpstr>Herramientas hibridación</vt:lpstr>
      <vt:lpstr>9. FASES</vt:lpstr>
      <vt:lpstr>DIAGRAMA DE FASES</vt:lpstr>
      <vt:lpstr>Presentación de PowerPoint</vt:lpstr>
      <vt:lpstr>Presentación de PowerPoint</vt:lpstr>
      <vt:lpstr>10. conclusiones</vt:lpstr>
      <vt:lpstr>¡MUCHAS GRACIAS  POR SU ATENCIÓN!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2022-01-05T19:27:46Z</dcterms:created>
  <dcterms:modified xsi:type="dcterms:W3CDTF">2022-01-07T12:13:00Z</dcterms:modified>
</cp:coreProperties>
</file>