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4"/>
  </p:notesMasterIdLst>
  <p:sldIdLst>
    <p:sldId id="256" r:id="rId2"/>
    <p:sldId id="296" r:id="rId3"/>
    <p:sldId id="257" r:id="rId4"/>
    <p:sldId id="316" r:id="rId5"/>
    <p:sldId id="258" r:id="rId6"/>
    <p:sldId id="261" r:id="rId7"/>
    <p:sldId id="263" r:id="rId8"/>
    <p:sldId id="262" r:id="rId9"/>
    <p:sldId id="297" r:id="rId10"/>
    <p:sldId id="264" r:id="rId11"/>
    <p:sldId id="272" r:id="rId12"/>
    <p:sldId id="298" r:id="rId13"/>
    <p:sldId id="276" r:id="rId14"/>
    <p:sldId id="299" r:id="rId15"/>
    <p:sldId id="280" r:id="rId16"/>
    <p:sldId id="300" r:id="rId17"/>
    <p:sldId id="301" r:id="rId18"/>
    <p:sldId id="306" r:id="rId19"/>
    <p:sldId id="302" r:id="rId20"/>
    <p:sldId id="303" r:id="rId21"/>
    <p:sldId id="304" r:id="rId22"/>
    <p:sldId id="305" r:id="rId23"/>
    <p:sldId id="307" r:id="rId24"/>
    <p:sldId id="308" r:id="rId25"/>
    <p:sldId id="309" r:id="rId26"/>
    <p:sldId id="310" r:id="rId27"/>
    <p:sldId id="317" r:id="rId28"/>
    <p:sldId id="311" r:id="rId29"/>
    <p:sldId id="312" r:id="rId30"/>
    <p:sldId id="313" r:id="rId31"/>
    <p:sldId id="314" r:id="rId32"/>
    <p:sldId id="315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nsolas" panose="020B0609020204030204" pitchFamily="49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  <p:embeddedFont>
      <p:font typeface="Roboto Slab" panose="020B0604020202020204" charset="0"/>
      <p:regular r:id="rId47"/>
      <p:bold r:id="rId48"/>
    </p:embeddedFont>
    <p:embeddedFont>
      <p:font typeface="Source Sans Pro" panose="020B050303040302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1FB10D-A61A-4DE4-8506-F670E7A89527}">
  <a:tblStyle styleId="{701FB10D-A61A-4DE4-8506-F670E7A895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398DAF6-0271-4389-B3DC-BA433CC306D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931" y="58"/>
      </p:cViewPr>
      <p:guideLst>
        <p:guide orient="horz" pos="162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Motivación</a:t>
            </a:r>
            <a:r>
              <a:rPr lang="es-ES" dirty="0"/>
              <a:t>: Weihrich (2017) la motivación consiste en necesidades, las cuales pueden ser conscientes o inconscientes, algunas primarias como las fisiológicas y otras secundarias como la autoestima, el estatus, los logros y la autoafirmación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6483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Salovey y Mayer </a:t>
            </a:r>
            <a:r>
              <a:rPr lang="es-ES" dirty="0"/>
              <a:t>(1990) : respuestas organizadas que suelen surgir en réplica a un acontecimiento, que bien puede ser interno, externo, positivo o negativo, y que a nivel adaptativo podrá repercutir a una transformación de la interacción personal y social, enriquecedora para el propio individuo y para los demás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Todos piensan que la IE es una habilidad beneficiosa para las propias emociones (y en los demás) y saber regularlas, y además es necesario para afrontar cambios (por lo que es importante a nivel adaptativo)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Una plantilla motivada repercutirá en estrechar el sentimiento de compromiso para con la empresa y optimizará la productividad y el desempeño.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A mayor motivación, mayor nivel de desempeño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estudio transversal</a:t>
            </a:r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se define como un tipo de investigación observacional que analiza datos de variables recopiladas en un periodo de tiempo</a:t>
            </a:r>
            <a:b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s-E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correlacional descriptiva</a:t>
            </a:r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 finalidad establecer el grado de relación o asociación no causal existente entre dos o más variables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diseño no experimental</a:t>
            </a:r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 se realiza sin manipular deliberadamente variables (se basa en observar como actúan las variables)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enfoque cuantitativo</a:t>
            </a:r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  recolección y el análisis de datos para contestar preguntas de investigación y probar hipótesis establecidas previamente</a:t>
            </a:r>
            <a:b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s-E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muestreo probabilístico aleatorio simple</a:t>
            </a:r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 todos los elementos que forman el universo, tienen idéntica probabilidad de ser seleccionados para la muestra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8850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00185" y="1991850"/>
            <a:ext cx="5807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37531" y="463007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790243" y="4182401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893253" y="3333348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771302" y="4923775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386266" y="50813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79460" y="2703980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61540" y="643097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07235" y="1080863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314019" y="3625322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882858" y="4186761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58313" y="1596559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396483" y="226428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17492" y="2000594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3425273" y="387880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014029" y="4567546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1546025" y="1754794"/>
            <a:ext cx="583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546025" y="301151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786137" y="1200150"/>
            <a:ext cx="36753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4682659" y="1200150"/>
            <a:ext cx="36753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786150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3329992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3"/>
          </p:nvPr>
        </p:nvSpPr>
        <p:spPr>
          <a:xfrm>
            <a:off x="5873834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457200" y="4055343"/>
            <a:ext cx="82296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-92" y="4749844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6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nkedin.com/in/lauragonzalezrovira?lipi=urn%3Ali%3Apage%3Ad_flagship3_profile_view_base_contact_details%3Bjx5ZY6o5SpKgtZjpEO9hMQ%3D%3D" TargetMode="External"/><Relationship Id="rId5" Type="http://schemas.openxmlformats.org/officeDocument/2006/relationships/hyperlink" Target="mailto:lauragonzaro@uoc.edu" TargetMode="Externa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scielo.conicyt.cl/revistas/bosque/einstruc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4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ctrTitle"/>
          </p:nvPr>
        </p:nvSpPr>
        <p:spPr>
          <a:xfrm>
            <a:off x="1353879" y="1274507"/>
            <a:ext cx="6724333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“El liderazgo emocionalmente inteligente y su relación con la motivación y el desempeño laboral</a:t>
            </a:r>
            <a:r>
              <a:rPr lang="es-ES" sz="3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”</a:t>
            </a:r>
            <a:endParaRPr sz="3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2C7CED-BBDE-4C18-B944-177A5C7DC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801" y="3289093"/>
            <a:ext cx="2986485" cy="11598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847C3B3-5E0F-48E8-97FF-368204FAD35F}"/>
              </a:ext>
            </a:extLst>
          </p:cNvPr>
          <p:cNvSpPr txBox="1"/>
          <p:nvPr/>
        </p:nvSpPr>
        <p:spPr>
          <a:xfrm>
            <a:off x="2346251" y="2509962"/>
            <a:ext cx="4557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accent1">
                    <a:lumMod val="75000"/>
                  </a:schemeClr>
                </a:solidFill>
              </a:rPr>
              <a:t>Máster Universitario en Dirección y Gestión de Recursos Humanos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730268-D573-43EA-B6CF-2F2FD536A42C}"/>
              </a:ext>
            </a:extLst>
          </p:cNvPr>
          <p:cNvSpPr txBox="1"/>
          <p:nvPr/>
        </p:nvSpPr>
        <p:spPr>
          <a:xfrm>
            <a:off x="707033" y="3868993"/>
            <a:ext cx="3127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Autora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: Laura González Rovira</a:t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Tutor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: Martín Sánchez Gómez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090682-2E71-4847-8823-1F385AE71D05}"/>
              </a:ext>
            </a:extLst>
          </p:cNvPr>
          <p:cNvSpPr txBox="1"/>
          <p:nvPr/>
        </p:nvSpPr>
        <p:spPr>
          <a:xfrm>
            <a:off x="779721" y="4508204"/>
            <a:ext cx="1694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i="1" dirty="0">
                <a:solidFill>
                  <a:schemeClr val="accent6">
                    <a:lumMod val="50000"/>
                  </a:schemeClr>
                </a:solidFill>
              </a:rPr>
              <a:t>07 de febrero de 2022</a:t>
            </a:r>
          </a:p>
        </p:txBody>
      </p:sp>
    </p:spTree>
  </p:cSld>
  <p:clrMapOvr>
    <a:masterClrMapping/>
  </p:clrMapOvr>
  <p:transition advTm="16889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7BB3F22-0987-41AF-97F7-0C57B335EC6D}"/>
              </a:ext>
            </a:extLst>
          </p:cNvPr>
          <p:cNvSpPr txBox="1"/>
          <p:nvPr/>
        </p:nvSpPr>
        <p:spPr>
          <a:xfrm>
            <a:off x="2589595" y="179069"/>
            <a:ext cx="333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6. Metodología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A67E36F-E34A-4E6D-9AAD-872C261C9E79}"/>
              </a:ext>
            </a:extLst>
          </p:cNvPr>
          <p:cNvSpPr txBox="1"/>
          <p:nvPr/>
        </p:nvSpPr>
        <p:spPr>
          <a:xfrm>
            <a:off x="466450" y="925145"/>
            <a:ext cx="579628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Estudio Transversal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s-E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Investigación Correlacional descriptiva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s-E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Diseño no experimental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s-E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Enfoque cuantitativo 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s-E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Soporte cuestionario: Google Forms (MIX) 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s-E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Muestreo probabilístico aleatorio simple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s-E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Total muestra: 119 personas </a:t>
            </a:r>
            <a:endParaRPr lang="es-ES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D3736544-5A1A-4DA3-AB52-5772372B956A}"/>
              </a:ext>
            </a:extLst>
          </p:cNvPr>
          <p:cNvSpPr/>
          <p:nvPr/>
        </p:nvSpPr>
        <p:spPr>
          <a:xfrm>
            <a:off x="2252452" y="4660589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1.- ¿Qué son las emociones?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FD6D5B4-9AFF-45C2-873E-9C6D5432BB8B}"/>
              </a:ext>
            </a:extLst>
          </p:cNvPr>
          <p:cNvSpPr/>
          <p:nvPr/>
        </p:nvSpPr>
        <p:spPr>
          <a:xfrm>
            <a:off x="3159216" y="466058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2.- Autores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C68BC51-9627-434B-A068-579EA57FCA86}"/>
              </a:ext>
            </a:extLst>
          </p:cNvPr>
          <p:cNvSpPr/>
          <p:nvPr/>
        </p:nvSpPr>
        <p:spPr>
          <a:xfrm>
            <a:off x="4088328" y="466058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3.- Tipos de jefe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1F5D0177-C022-458B-ADBC-9E45A700B2B7}"/>
              </a:ext>
            </a:extLst>
          </p:cNvPr>
          <p:cNvSpPr/>
          <p:nvPr/>
        </p:nvSpPr>
        <p:spPr>
          <a:xfrm>
            <a:off x="4995094" y="466058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4.- Motivación y desempeño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969365B-1759-43F0-808E-9D3114942BC7}"/>
              </a:ext>
            </a:extLst>
          </p:cNvPr>
          <p:cNvSpPr/>
          <p:nvPr/>
        </p:nvSpPr>
        <p:spPr>
          <a:xfrm>
            <a:off x="2248521" y="4840427"/>
            <a:ext cx="923357" cy="178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b="1" dirty="0">
                <a:solidFill>
                  <a:schemeClr val="bg1"/>
                </a:solidFill>
              </a:rPr>
              <a:t>6.- Metodología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2909AFC-7E52-4DA3-AFAB-EB0EEA35465B}"/>
              </a:ext>
            </a:extLst>
          </p:cNvPr>
          <p:cNvSpPr/>
          <p:nvPr/>
        </p:nvSpPr>
        <p:spPr>
          <a:xfrm>
            <a:off x="3160129" y="4839113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7.- Resultados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4ACCA805-979E-4A8A-8B9C-01376C896CAC}"/>
              </a:ext>
            </a:extLst>
          </p:cNvPr>
          <p:cNvSpPr/>
          <p:nvPr/>
        </p:nvSpPr>
        <p:spPr>
          <a:xfrm>
            <a:off x="4089241" y="4839113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8.- Limitaciones estudio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E1F3DD8-9993-4DE3-8FFC-46C9FCCE8271}"/>
              </a:ext>
            </a:extLst>
          </p:cNvPr>
          <p:cNvSpPr/>
          <p:nvPr/>
        </p:nvSpPr>
        <p:spPr>
          <a:xfrm>
            <a:off x="4995093" y="4839113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9.- Conclusiones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50B3FC1-C181-4562-A76B-5A5B53759D43}"/>
              </a:ext>
            </a:extLst>
          </p:cNvPr>
          <p:cNvSpPr/>
          <p:nvPr/>
        </p:nvSpPr>
        <p:spPr>
          <a:xfrm>
            <a:off x="5918449" y="4660589"/>
            <a:ext cx="923357" cy="17852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5.- Objetivo estudios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D6937E45-4E12-4BA6-8441-BAC0133CC641}"/>
              </a:ext>
            </a:extLst>
          </p:cNvPr>
          <p:cNvSpPr/>
          <p:nvPr/>
        </p:nvSpPr>
        <p:spPr>
          <a:xfrm>
            <a:off x="5918449" y="4839113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10.- Preguntas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891349AC-E57F-4F5C-8900-4368A501D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00" y="630"/>
            <a:ext cx="932900" cy="362291"/>
          </a:xfrm>
          <a:prstGeom prst="rect">
            <a:avLst/>
          </a:prstGeom>
        </p:spPr>
      </p:pic>
      <p:pic>
        <p:nvPicPr>
          <p:cNvPr id="3074" name="Picture 2" descr="Trazabilidad en imágenes (juego) | Page 29 | Cotilleando - El mejor foro de  cotilleos | Desde 2004">
            <a:extLst>
              <a:ext uri="{FF2B5EF4-FFF2-40B4-BE49-F238E27FC236}">
                <a16:creationId xmlns:a16="http://schemas.microsoft.com/office/drawing/2014/main" id="{49DBCA11-4510-44F1-B28D-83095602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494" y="2281645"/>
            <a:ext cx="2090056" cy="228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08AA15E-CA59-49AE-AD3D-AE0F3404A79F}"/>
              </a:ext>
            </a:extLst>
          </p:cNvPr>
          <p:cNvSpPr txBox="1"/>
          <p:nvPr/>
        </p:nvSpPr>
        <p:spPr>
          <a:xfrm>
            <a:off x="2589595" y="175777"/>
            <a:ext cx="333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7. Resultados (I)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066401C-F86D-4E34-8C6A-EFEEEA4B776C}"/>
              </a:ext>
            </a:extLst>
          </p:cNvPr>
          <p:cNvSpPr txBox="1"/>
          <p:nvPr/>
        </p:nvSpPr>
        <p:spPr>
          <a:xfrm>
            <a:off x="177392" y="777825"/>
            <a:ext cx="83152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</a:rPr>
              <a:t>OBJ. ESP. 1: Relación entre IE del líder (VI) y Motivación (VD)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EXISTE RELACIÓN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VALOR P &lt; 0,05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SE RECHAZA H</a:t>
            </a:r>
            <a:r>
              <a:rPr lang="es-ES" sz="800" dirty="0">
                <a:solidFill>
                  <a:schemeClr val="accent1">
                    <a:lumMod val="75000"/>
                  </a:schemeClr>
                </a:solidFill>
              </a:rPr>
              <a:t>0, 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SE ACEPTA H</a:t>
            </a:r>
            <a:r>
              <a:rPr lang="es-ES" sz="8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:  </a:t>
            </a:r>
            <a:r>
              <a:rPr lang="es-ES" sz="1200" i="1" dirty="0">
                <a:solidFill>
                  <a:schemeClr val="accent1">
                    <a:lumMod val="75000"/>
                  </a:schemeClr>
                </a:solidFill>
              </a:rPr>
              <a:t>“La IE del líder tiene un impacto positivo sobre la motivación”</a:t>
            </a:r>
            <a:endParaRPr lang="es-ES"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RELACIÓN FUERTE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</a:rPr>
              <a:t>OBJ. ESP. 2: Relación entre IE del líder (VI) y Desempeño laboral (VD)</a:t>
            </a:r>
          </a:p>
          <a:p>
            <a:endParaRPr lang="es-ES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EXISTE RELACIÓN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VALOR P&lt; 0,05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SE RECHAZA H</a:t>
            </a:r>
            <a:r>
              <a:rPr lang="es-ES" sz="800" dirty="0">
                <a:solidFill>
                  <a:schemeClr val="accent1">
                    <a:lumMod val="75000"/>
                  </a:schemeClr>
                </a:solidFill>
              </a:rPr>
              <a:t>0, 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SE ACEPTA H</a:t>
            </a:r>
            <a:r>
              <a:rPr lang="es-ES" sz="8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es-ES" sz="1200" i="1" dirty="0">
                <a:solidFill>
                  <a:schemeClr val="accent1">
                    <a:lumMod val="75000"/>
                  </a:schemeClr>
                </a:solidFill>
              </a:rPr>
              <a:t>“La IE del líder provoca que los empleados rindan más”</a:t>
            </a:r>
            <a:endParaRPr lang="es-ES" sz="8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RELACIÓN FUERTE</a:t>
            </a:r>
          </a:p>
          <a:p>
            <a:endParaRPr lang="es-ES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</a:rPr>
              <a:t>OBJ. ESP. 3: Relación entre IE del empleado (VI) y Motivación (VD)</a:t>
            </a:r>
          </a:p>
          <a:p>
            <a:endParaRPr lang="es-ES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NO EXISTE RELACIÓN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VALOR P &gt; 0,05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SE ACEPTA H</a:t>
            </a:r>
            <a:r>
              <a:rPr lang="es-ES" sz="800" dirty="0">
                <a:solidFill>
                  <a:schemeClr val="accent1">
                    <a:lumMod val="75000"/>
                  </a:schemeClr>
                </a:solidFill>
              </a:rPr>
              <a:t>0, 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SE RECHAZA H</a:t>
            </a:r>
            <a:r>
              <a:rPr lang="es-ES" sz="8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:  </a:t>
            </a:r>
            <a:r>
              <a:rPr lang="es-ES" sz="1200" i="1" dirty="0">
                <a:solidFill>
                  <a:schemeClr val="accent1">
                    <a:lumMod val="75000"/>
                  </a:schemeClr>
                </a:solidFill>
              </a:rPr>
              <a:t>“La IE del empleado no afecta a su nivel de motivación”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NO EXISTE FUERZA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6EA0A98-E9F2-4D7E-A3F6-C8FD95ABD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562" y="1083332"/>
            <a:ext cx="1216938" cy="841616"/>
          </a:xfrm>
          <a:prstGeom prst="roundRect">
            <a:avLst>
              <a:gd name="adj" fmla="val 16667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78A450D-97B6-4396-9A3A-EA1C910BA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407" y="2228469"/>
            <a:ext cx="1194093" cy="799177"/>
          </a:xfrm>
          <a:prstGeom prst="roundRect">
            <a:avLst>
              <a:gd name="adj" fmla="val 16667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3907A9E-7658-4F5E-A82E-75D4D966D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407" y="3477153"/>
            <a:ext cx="1245795" cy="784479"/>
          </a:xfrm>
          <a:prstGeom prst="roundRect">
            <a:avLst>
              <a:gd name="adj" fmla="val 16667"/>
            </a:avLst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3959C6B-8B2D-4582-AB92-2F2F2269924B}"/>
              </a:ext>
            </a:extLst>
          </p:cNvPr>
          <p:cNvSpPr/>
          <p:nvPr/>
        </p:nvSpPr>
        <p:spPr>
          <a:xfrm>
            <a:off x="2339539" y="4660589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1.- ¿Qué son las emociones?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362FF10-6FB9-4077-8098-B98F01919495}"/>
              </a:ext>
            </a:extLst>
          </p:cNvPr>
          <p:cNvSpPr/>
          <p:nvPr/>
        </p:nvSpPr>
        <p:spPr>
          <a:xfrm>
            <a:off x="3246303" y="466058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2.- Autores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BC6B1D1-1D4F-4949-8D18-F48FB550FCD3}"/>
              </a:ext>
            </a:extLst>
          </p:cNvPr>
          <p:cNvSpPr/>
          <p:nvPr/>
        </p:nvSpPr>
        <p:spPr>
          <a:xfrm>
            <a:off x="4175415" y="466058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3.- Tipos de jefe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D36F7EB-457D-4EF7-90C3-223E6E8CB829}"/>
              </a:ext>
            </a:extLst>
          </p:cNvPr>
          <p:cNvSpPr/>
          <p:nvPr/>
        </p:nvSpPr>
        <p:spPr>
          <a:xfrm>
            <a:off x="5082181" y="466058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4.- Motivación y desempeño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E47F7CB-8591-4540-BC0D-F697173E078F}"/>
              </a:ext>
            </a:extLst>
          </p:cNvPr>
          <p:cNvSpPr/>
          <p:nvPr/>
        </p:nvSpPr>
        <p:spPr>
          <a:xfrm>
            <a:off x="2335608" y="4840427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6.- Metodología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A6D67A3-6825-4D1B-BE65-49A9FE36D2FE}"/>
              </a:ext>
            </a:extLst>
          </p:cNvPr>
          <p:cNvSpPr/>
          <p:nvPr/>
        </p:nvSpPr>
        <p:spPr>
          <a:xfrm>
            <a:off x="3247216" y="4839113"/>
            <a:ext cx="923357" cy="178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b="1" dirty="0">
                <a:solidFill>
                  <a:schemeClr val="bg1"/>
                </a:solidFill>
              </a:rPr>
              <a:t>7.- Resultados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AF06F52-7512-432A-A8EB-89A44C8C35A0}"/>
              </a:ext>
            </a:extLst>
          </p:cNvPr>
          <p:cNvSpPr/>
          <p:nvPr/>
        </p:nvSpPr>
        <p:spPr>
          <a:xfrm>
            <a:off x="4176328" y="4839113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8.- Limitaciones estudio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D8A1C9F-B730-4320-8B5F-680FED70CFE6}"/>
              </a:ext>
            </a:extLst>
          </p:cNvPr>
          <p:cNvSpPr/>
          <p:nvPr/>
        </p:nvSpPr>
        <p:spPr>
          <a:xfrm>
            <a:off x="5082180" y="4839113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9.- Conclusiones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B44300D-1EFC-4CFC-8DE1-811036A07DFB}"/>
              </a:ext>
            </a:extLst>
          </p:cNvPr>
          <p:cNvSpPr/>
          <p:nvPr/>
        </p:nvSpPr>
        <p:spPr>
          <a:xfrm>
            <a:off x="6005536" y="466058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5.- Objetivo estudios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5E8B2AC-DECF-402D-A8DD-DABA64B72B77}"/>
              </a:ext>
            </a:extLst>
          </p:cNvPr>
          <p:cNvSpPr/>
          <p:nvPr/>
        </p:nvSpPr>
        <p:spPr>
          <a:xfrm>
            <a:off x="6005536" y="4839113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10.- Preguntas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B86F98F-DA92-41E9-B3FB-410ABC540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1100" y="630"/>
            <a:ext cx="932900" cy="3622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08AA15E-CA59-49AE-AD3D-AE0F3404A79F}"/>
              </a:ext>
            </a:extLst>
          </p:cNvPr>
          <p:cNvSpPr txBox="1"/>
          <p:nvPr/>
        </p:nvSpPr>
        <p:spPr>
          <a:xfrm>
            <a:off x="703943" y="302473"/>
            <a:ext cx="3331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7. Resultados (II)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066401C-F86D-4E34-8C6A-EFEEEA4B776C}"/>
              </a:ext>
            </a:extLst>
          </p:cNvPr>
          <p:cNvSpPr txBox="1"/>
          <p:nvPr/>
        </p:nvSpPr>
        <p:spPr>
          <a:xfrm>
            <a:off x="299026" y="1286950"/>
            <a:ext cx="66315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</a:rPr>
              <a:t>OBJ. ESP. 4: Relación entre IE del empleado (VI) y su Desempeño Laboral (VD)</a:t>
            </a:r>
          </a:p>
          <a:p>
            <a:endParaRPr lang="es-ES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EXISTE RELACIÓN</a:t>
            </a:r>
          </a:p>
          <a:p>
            <a:pPr marL="171450" indent="-1714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VALOR P &lt; 0,05 </a:t>
            </a:r>
          </a:p>
          <a:p>
            <a:pPr marL="171450" indent="-1714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SE RECHAZA H0, SE ACEPTA H1: </a:t>
            </a:r>
            <a:r>
              <a:rPr lang="es-ES" sz="1200" i="1" dirty="0">
                <a:solidFill>
                  <a:schemeClr val="accent1">
                    <a:lumMod val="75000"/>
                  </a:schemeClr>
                </a:solidFill>
              </a:rPr>
              <a:t>“La IE del empleado está relacionada significativamente con su desempeño laboral”</a:t>
            </a:r>
          </a:p>
          <a:p>
            <a:pPr marL="171450" indent="-1714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RELACIÓN MODERADA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s-ES" sz="1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</a:rPr>
              <a:t>OBJ. ESP. 5: Relación entre Motivación (VI) y Desempeño Laboral (VD)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s-ES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EXISTE RELACIÓN</a:t>
            </a:r>
          </a:p>
          <a:p>
            <a:pPr marL="171450" indent="-1714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VALOR P &lt; 0,05 </a:t>
            </a:r>
          </a:p>
          <a:p>
            <a:pPr marL="171450" indent="-1714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SE RECHAZA H0, SE ACEPTA H1:</a:t>
            </a:r>
            <a:r>
              <a:rPr lang="es-ES" sz="1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200" i="1" dirty="0">
                <a:solidFill>
                  <a:schemeClr val="accent1">
                    <a:lumMod val="75000"/>
                  </a:schemeClr>
                </a:solidFill>
              </a:rPr>
              <a:t>“La Motivación influye positivamente en la consecución de las metas de los empleados”</a:t>
            </a:r>
          </a:p>
          <a:p>
            <a:pPr marL="171450" indent="-1714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1200" dirty="0">
                <a:solidFill>
                  <a:schemeClr val="accent1">
                    <a:lumMod val="75000"/>
                  </a:schemeClr>
                </a:solidFill>
              </a:rPr>
              <a:t>RELACIÓN MÁS FUERTE DE TODAS</a:t>
            </a:r>
            <a:endParaRPr lang="es-ES" sz="1200" b="1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9FC3E24-1073-4E05-9744-3CCAC8495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344" y="1298718"/>
            <a:ext cx="1343843" cy="838445"/>
          </a:xfrm>
          <a:prstGeom prst="roundRect">
            <a:avLst>
              <a:gd name="adj" fmla="val 16667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CADE6DA-AFA2-4FB0-9A8E-E4C7B922E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062" y="2728119"/>
            <a:ext cx="1304409" cy="838445"/>
          </a:xfrm>
          <a:prstGeom prst="roundRect">
            <a:avLst>
              <a:gd name="adj" fmla="val 16667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15E439-30A1-4CD7-B157-9274B64BFF57}"/>
              </a:ext>
            </a:extLst>
          </p:cNvPr>
          <p:cNvSpPr/>
          <p:nvPr/>
        </p:nvSpPr>
        <p:spPr>
          <a:xfrm>
            <a:off x="2246355" y="4579751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1.- ¿Qué son las emociones?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15CA6EC-DFC1-4772-9885-DB812FAEB84D}"/>
              </a:ext>
            </a:extLst>
          </p:cNvPr>
          <p:cNvSpPr/>
          <p:nvPr/>
        </p:nvSpPr>
        <p:spPr>
          <a:xfrm>
            <a:off x="3153119" y="4579751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2.- Autores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66DC558-E01A-4978-9280-D5F43ECD318A}"/>
              </a:ext>
            </a:extLst>
          </p:cNvPr>
          <p:cNvSpPr/>
          <p:nvPr/>
        </p:nvSpPr>
        <p:spPr>
          <a:xfrm>
            <a:off x="4082231" y="4579751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3.- Tipos de jefe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BE614F7-D2E7-4A39-B9AC-CFC7FA1CB05C}"/>
              </a:ext>
            </a:extLst>
          </p:cNvPr>
          <p:cNvSpPr/>
          <p:nvPr/>
        </p:nvSpPr>
        <p:spPr>
          <a:xfrm>
            <a:off x="4988997" y="4579751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4.- Motivación y desempeño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CE68F27-5F01-426E-9702-B8B9206130FA}"/>
              </a:ext>
            </a:extLst>
          </p:cNvPr>
          <p:cNvSpPr/>
          <p:nvPr/>
        </p:nvSpPr>
        <p:spPr>
          <a:xfrm>
            <a:off x="2242424" y="4759589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6.- Metodología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95D7DF0-E0FE-4135-8C09-DDC8F1A73A30}"/>
              </a:ext>
            </a:extLst>
          </p:cNvPr>
          <p:cNvSpPr/>
          <p:nvPr/>
        </p:nvSpPr>
        <p:spPr>
          <a:xfrm>
            <a:off x="3154032" y="4758275"/>
            <a:ext cx="923357" cy="178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b="1" dirty="0">
                <a:solidFill>
                  <a:schemeClr val="bg1"/>
                </a:solidFill>
              </a:rPr>
              <a:t>7.- Resultados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834D320-5020-4821-ACE6-3BB49E9010DC}"/>
              </a:ext>
            </a:extLst>
          </p:cNvPr>
          <p:cNvSpPr/>
          <p:nvPr/>
        </p:nvSpPr>
        <p:spPr>
          <a:xfrm>
            <a:off x="4083144" y="4758275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8.- Limitaciones estudio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05C6FC4-9475-4488-A9DF-96D4970E889F}"/>
              </a:ext>
            </a:extLst>
          </p:cNvPr>
          <p:cNvSpPr/>
          <p:nvPr/>
        </p:nvSpPr>
        <p:spPr>
          <a:xfrm>
            <a:off x="4988996" y="4758275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9.- Conclusiones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677A408-B927-43EF-919E-640F8A6BDF7C}"/>
              </a:ext>
            </a:extLst>
          </p:cNvPr>
          <p:cNvSpPr/>
          <p:nvPr/>
        </p:nvSpPr>
        <p:spPr>
          <a:xfrm>
            <a:off x="5912352" y="4579751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5.- Objetivo estudios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9B60AEE-81EA-40C2-A14E-27A7E83B0C86}"/>
              </a:ext>
            </a:extLst>
          </p:cNvPr>
          <p:cNvSpPr/>
          <p:nvPr/>
        </p:nvSpPr>
        <p:spPr>
          <a:xfrm>
            <a:off x="5912352" y="4758275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10.- Preguntas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05048D6-BD66-4107-BB4D-6A834BC18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100" y="630"/>
            <a:ext cx="932900" cy="36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0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2B585DC-3210-4249-A37A-57EE76235446}"/>
              </a:ext>
            </a:extLst>
          </p:cNvPr>
          <p:cNvSpPr txBox="1"/>
          <p:nvPr/>
        </p:nvSpPr>
        <p:spPr>
          <a:xfrm>
            <a:off x="446541" y="257795"/>
            <a:ext cx="8323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8. Limitaciones del estudio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1E7FE46-81D1-4818-A602-E0664527AD53}"/>
              </a:ext>
            </a:extLst>
          </p:cNvPr>
          <p:cNvSpPr txBox="1"/>
          <p:nvPr/>
        </p:nvSpPr>
        <p:spPr>
          <a:xfrm>
            <a:off x="893577" y="1518972"/>
            <a:ext cx="501086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u="sng" dirty="0">
                <a:solidFill>
                  <a:schemeClr val="accent1">
                    <a:lumMod val="75000"/>
                  </a:schemeClr>
                </a:solidFill>
              </a:rPr>
              <a:t>Limitaciones</a:t>
            </a:r>
            <a:r>
              <a:rPr lang="es-ES" sz="18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endParaRPr lang="es-E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FALTA CONOCIMIENTO POR LA TEMÁTICA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FALTA EXPERIENCIA EN INVESTIGACIÓN</a:t>
            </a:r>
          </a:p>
          <a:p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FALTA DE EVIDENCIA CIENTÍFICA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CFBD40-F196-4373-8E26-DBC148354D6B}"/>
              </a:ext>
            </a:extLst>
          </p:cNvPr>
          <p:cNvSpPr/>
          <p:nvPr/>
        </p:nvSpPr>
        <p:spPr>
          <a:xfrm>
            <a:off x="2234513" y="4498746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1.- ¿Qué son las emociones?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330D742-124F-4FCB-982E-45580F460678}"/>
              </a:ext>
            </a:extLst>
          </p:cNvPr>
          <p:cNvSpPr/>
          <p:nvPr/>
        </p:nvSpPr>
        <p:spPr>
          <a:xfrm>
            <a:off x="3145209" y="4500060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2.- Autores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1DB534A-01D3-443C-A0EC-DB6503091E5B}"/>
              </a:ext>
            </a:extLst>
          </p:cNvPr>
          <p:cNvSpPr/>
          <p:nvPr/>
        </p:nvSpPr>
        <p:spPr>
          <a:xfrm>
            <a:off x="4074321" y="4500060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3.- Tipos de jefe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996BC91-A486-4858-B866-C7425BA64843}"/>
              </a:ext>
            </a:extLst>
          </p:cNvPr>
          <p:cNvSpPr/>
          <p:nvPr/>
        </p:nvSpPr>
        <p:spPr>
          <a:xfrm>
            <a:off x="4981087" y="4500060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4.- Motivación y desempeño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2A84F8A-3048-4848-B5ED-C0F2DD8173FB}"/>
              </a:ext>
            </a:extLst>
          </p:cNvPr>
          <p:cNvSpPr/>
          <p:nvPr/>
        </p:nvSpPr>
        <p:spPr>
          <a:xfrm>
            <a:off x="2234514" y="4679898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6.- Metodología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CA1B8D8-8569-4527-B5C9-51B60385B9BD}"/>
              </a:ext>
            </a:extLst>
          </p:cNvPr>
          <p:cNvSpPr/>
          <p:nvPr/>
        </p:nvSpPr>
        <p:spPr>
          <a:xfrm>
            <a:off x="3146122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7.- Resultados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5C0BBBA-668F-4541-8475-A7B16ABDFA81}"/>
              </a:ext>
            </a:extLst>
          </p:cNvPr>
          <p:cNvSpPr/>
          <p:nvPr/>
        </p:nvSpPr>
        <p:spPr>
          <a:xfrm>
            <a:off x="4075234" y="4678584"/>
            <a:ext cx="923357" cy="178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b="1" dirty="0">
                <a:solidFill>
                  <a:schemeClr val="bg1"/>
                </a:solidFill>
              </a:rPr>
              <a:t>8.- Limitaciones estudio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218AF1E-8C60-4F63-854D-D7FC82DC492E}"/>
              </a:ext>
            </a:extLst>
          </p:cNvPr>
          <p:cNvSpPr/>
          <p:nvPr/>
        </p:nvSpPr>
        <p:spPr>
          <a:xfrm>
            <a:off x="4981086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9.- Conclusiones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0274A0D-7374-40F7-A005-6CE8EC4CD57D}"/>
              </a:ext>
            </a:extLst>
          </p:cNvPr>
          <p:cNvSpPr/>
          <p:nvPr/>
        </p:nvSpPr>
        <p:spPr>
          <a:xfrm>
            <a:off x="5904442" y="4500060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5.- Objetivo estudios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1E5355E-6C96-4837-88FA-1D432847F462}"/>
              </a:ext>
            </a:extLst>
          </p:cNvPr>
          <p:cNvSpPr/>
          <p:nvPr/>
        </p:nvSpPr>
        <p:spPr>
          <a:xfrm>
            <a:off x="5904442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10.- Preguntas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9B3D211-6D6B-4E40-90E8-CAF025F7C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00" y="630"/>
            <a:ext cx="932900" cy="362291"/>
          </a:xfrm>
          <a:prstGeom prst="rect">
            <a:avLst/>
          </a:prstGeom>
        </p:spPr>
      </p:pic>
      <p:pic>
        <p:nvPicPr>
          <p:cNvPr id="4098" name="Picture 2" descr="Camino de Piedras | Club Penguin Wiki | Fandom">
            <a:extLst>
              <a:ext uri="{FF2B5EF4-FFF2-40B4-BE49-F238E27FC236}">
                <a16:creationId xmlns:a16="http://schemas.microsoft.com/office/drawing/2014/main" id="{0C568384-B0CF-4D76-B576-81AF52F90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778" y="837587"/>
            <a:ext cx="2286000" cy="379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2B585DC-3210-4249-A37A-57EE76235446}"/>
              </a:ext>
            </a:extLst>
          </p:cNvPr>
          <p:cNvSpPr txBox="1"/>
          <p:nvPr/>
        </p:nvSpPr>
        <p:spPr>
          <a:xfrm>
            <a:off x="537028" y="242403"/>
            <a:ext cx="8323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9. Conclusiones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967934-D395-4C23-9CF2-EAF137AA2649}"/>
              </a:ext>
            </a:extLst>
          </p:cNvPr>
          <p:cNvSpPr txBox="1"/>
          <p:nvPr/>
        </p:nvSpPr>
        <p:spPr>
          <a:xfrm>
            <a:off x="1126049" y="953732"/>
            <a:ext cx="5586808" cy="2985433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b="1" i="0" u="sng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Los datos parecen indicar que</a:t>
            </a:r>
            <a:r>
              <a:rPr lang="es-ES" sz="16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:</a:t>
            </a:r>
          </a:p>
          <a:p>
            <a:endParaRPr lang="es-E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LA IE PARECE TENER UN GRAN IMPACTO EN MOTIVACIÓN Y DESEMPEÑO LABORAL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(las variables incrementan positivamente juntas)</a:t>
            </a:r>
            <a:endParaRPr lang="es-ES" sz="1200" b="0" i="0" u="none" strike="noStrike" baseline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es-ES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-EL 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LÍDER JUEGA UN PAPEL IMPORTANTE 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A LA HORA DE INCREMENTAR LA MOTIVACIÓN</a:t>
            </a:r>
          </a:p>
          <a:p>
            <a:endParaRPr lang="es-ES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-LA INTELIGENCIA EMOCIONAL DEL EMPLEADO 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NO TIENE TANTA RELEVANCIA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COMO LA  DEL  LÍDER SOBRE EL EMPLEADO (objetivo 3 no hay relación entre variables)</a:t>
            </a:r>
          </a:p>
          <a:p>
            <a:endParaRPr lang="es-ES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-EMOCIONES INFLUYEN 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POSITIVAMENTE </a:t>
            </a:r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EN LA MOTIVACIÓN Y EN EL DESEMPEÑO LABORAL  </a:t>
            </a:r>
          </a:p>
          <a:p>
            <a:endParaRPr lang="es-ES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604384-95C9-4CF6-98F9-E5A157A7061B}"/>
              </a:ext>
            </a:extLst>
          </p:cNvPr>
          <p:cNvSpPr txBox="1"/>
          <p:nvPr/>
        </p:nvSpPr>
        <p:spPr>
          <a:xfrm>
            <a:off x="3069771" y="41656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7D65261-21F5-4511-9DF0-C5CE2C42C938}"/>
              </a:ext>
            </a:extLst>
          </p:cNvPr>
          <p:cNvSpPr/>
          <p:nvPr/>
        </p:nvSpPr>
        <p:spPr>
          <a:xfrm>
            <a:off x="2177187" y="4383458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1.- ¿Qué son las emociones?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4AE5425-BF60-4E3C-8549-88BB715BFBA2}"/>
              </a:ext>
            </a:extLst>
          </p:cNvPr>
          <p:cNvSpPr/>
          <p:nvPr/>
        </p:nvSpPr>
        <p:spPr>
          <a:xfrm>
            <a:off x="3083617" y="4384115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2.- Autores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16F22F1-199B-44BD-A9FD-398652E4EF33}"/>
              </a:ext>
            </a:extLst>
          </p:cNvPr>
          <p:cNvSpPr/>
          <p:nvPr/>
        </p:nvSpPr>
        <p:spPr>
          <a:xfrm>
            <a:off x="4012729" y="4384115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3.- Tipos de jefe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8AAB54E-6FD0-40D5-92E1-F15FD4A83CCF}"/>
              </a:ext>
            </a:extLst>
          </p:cNvPr>
          <p:cNvSpPr/>
          <p:nvPr/>
        </p:nvSpPr>
        <p:spPr>
          <a:xfrm>
            <a:off x="4919495" y="4384115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4.- Motivación y desempeño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4141EB7-E8FC-4073-B088-80E780D6D8CE}"/>
              </a:ext>
            </a:extLst>
          </p:cNvPr>
          <p:cNvSpPr/>
          <p:nvPr/>
        </p:nvSpPr>
        <p:spPr>
          <a:xfrm>
            <a:off x="2172922" y="4563953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6.- Metodología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C5D34AF-9158-431F-81BF-B8CDBC44C7F8}"/>
              </a:ext>
            </a:extLst>
          </p:cNvPr>
          <p:cNvSpPr/>
          <p:nvPr/>
        </p:nvSpPr>
        <p:spPr>
          <a:xfrm>
            <a:off x="3084530" y="4562639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7.- Resultados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1A81666-1290-48F5-BE2B-96DCB6B7F0AD}"/>
              </a:ext>
            </a:extLst>
          </p:cNvPr>
          <p:cNvSpPr/>
          <p:nvPr/>
        </p:nvSpPr>
        <p:spPr>
          <a:xfrm>
            <a:off x="4013642" y="456263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8.- Limitaciones estudio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44766D8-7A17-4906-9C7E-EE553B7C3115}"/>
              </a:ext>
            </a:extLst>
          </p:cNvPr>
          <p:cNvSpPr/>
          <p:nvPr/>
        </p:nvSpPr>
        <p:spPr>
          <a:xfrm>
            <a:off x="4919494" y="4562639"/>
            <a:ext cx="923357" cy="178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b="1" dirty="0">
                <a:solidFill>
                  <a:schemeClr val="bg1"/>
                </a:solidFill>
              </a:rPr>
              <a:t>9.- Conclusiones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7311600-43F5-4DF8-AEB1-E8F34069E599}"/>
              </a:ext>
            </a:extLst>
          </p:cNvPr>
          <p:cNvSpPr/>
          <p:nvPr/>
        </p:nvSpPr>
        <p:spPr>
          <a:xfrm>
            <a:off x="5842850" y="4384115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5.- Objetivo estudios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093293EE-862D-4EB1-9967-5F6621586CD6}"/>
              </a:ext>
            </a:extLst>
          </p:cNvPr>
          <p:cNvSpPr/>
          <p:nvPr/>
        </p:nvSpPr>
        <p:spPr>
          <a:xfrm>
            <a:off x="5842850" y="4562639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10.- Preguntas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20A8FF3-AC15-474F-BDC1-B6583CE09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00" y="630"/>
            <a:ext cx="932900" cy="362291"/>
          </a:xfrm>
          <a:prstGeom prst="rect">
            <a:avLst/>
          </a:prstGeom>
        </p:spPr>
      </p:pic>
      <p:pic>
        <p:nvPicPr>
          <p:cNvPr id="5124" name="Picture 4" descr="Presentar empresaria">
            <a:extLst>
              <a:ext uri="{FF2B5EF4-FFF2-40B4-BE49-F238E27FC236}">
                <a16:creationId xmlns:a16="http://schemas.microsoft.com/office/drawing/2014/main" id="{F5E638FF-BE25-4845-804A-6A9708914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2343" r="25890" b="1573"/>
          <a:stretch/>
        </p:blipFill>
        <p:spPr bwMode="auto">
          <a:xfrm>
            <a:off x="6766207" y="1297215"/>
            <a:ext cx="2094764" cy="384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768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8C77F4-3CCC-4B1A-9BBA-AD7273509C36}"/>
              </a:ext>
            </a:extLst>
          </p:cNvPr>
          <p:cNvSpPr txBox="1"/>
          <p:nvPr/>
        </p:nvSpPr>
        <p:spPr>
          <a:xfrm>
            <a:off x="394476" y="267033"/>
            <a:ext cx="84280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Gracias por su atención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D866783-936B-47E4-9C08-50419639ABC6}"/>
              </a:ext>
            </a:extLst>
          </p:cNvPr>
          <p:cNvSpPr/>
          <p:nvPr/>
        </p:nvSpPr>
        <p:spPr>
          <a:xfrm>
            <a:off x="2208588" y="4660589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1.- ¿Qué son las emociones?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AF81793-D55C-4428-AD80-8AF30ABD49C4}"/>
              </a:ext>
            </a:extLst>
          </p:cNvPr>
          <p:cNvSpPr/>
          <p:nvPr/>
        </p:nvSpPr>
        <p:spPr>
          <a:xfrm>
            <a:off x="3131032" y="466058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2.- Autores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A9C1996-36EC-42F2-BCE6-F0D71AFDC734}"/>
              </a:ext>
            </a:extLst>
          </p:cNvPr>
          <p:cNvSpPr/>
          <p:nvPr/>
        </p:nvSpPr>
        <p:spPr>
          <a:xfrm>
            <a:off x="4060144" y="466058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3.- Tipos de jefe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317991C-23A9-4ADD-BDFC-AC60FB803CA1}"/>
              </a:ext>
            </a:extLst>
          </p:cNvPr>
          <p:cNvSpPr/>
          <p:nvPr/>
        </p:nvSpPr>
        <p:spPr>
          <a:xfrm>
            <a:off x="4966910" y="466058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4.- Motivación y desempeño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FAFC72A-0C16-4AAE-9475-06F0AA843B93}"/>
              </a:ext>
            </a:extLst>
          </p:cNvPr>
          <p:cNvSpPr/>
          <p:nvPr/>
        </p:nvSpPr>
        <p:spPr>
          <a:xfrm>
            <a:off x="2220337" y="4840427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6.- Metodología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1B0857F-6226-4C19-A2FA-C0C8B9D46DDD}"/>
              </a:ext>
            </a:extLst>
          </p:cNvPr>
          <p:cNvSpPr/>
          <p:nvPr/>
        </p:nvSpPr>
        <p:spPr>
          <a:xfrm>
            <a:off x="3131945" y="4839113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7.- Resultados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39F0762-B299-4516-B18E-0F50551390A7}"/>
              </a:ext>
            </a:extLst>
          </p:cNvPr>
          <p:cNvSpPr/>
          <p:nvPr/>
        </p:nvSpPr>
        <p:spPr>
          <a:xfrm>
            <a:off x="4061057" y="4839113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8.- Limitaciones estudio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408C38C-074F-418D-BB50-A59FD0C7C015}"/>
              </a:ext>
            </a:extLst>
          </p:cNvPr>
          <p:cNvSpPr/>
          <p:nvPr/>
        </p:nvSpPr>
        <p:spPr>
          <a:xfrm>
            <a:off x="4966909" y="4839113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9.- Conclusiones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11007A4-9E7B-4849-8C11-FF58B986E3D6}"/>
              </a:ext>
            </a:extLst>
          </p:cNvPr>
          <p:cNvSpPr/>
          <p:nvPr/>
        </p:nvSpPr>
        <p:spPr>
          <a:xfrm>
            <a:off x="5890265" y="466058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5.- Objetivo estudios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04DF608E-76D1-485A-B53C-BCD6B05AFEEA}"/>
              </a:ext>
            </a:extLst>
          </p:cNvPr>
          <p:cNvSpPr/>
          <p:nvPr/>
        </p:nvSpPr>
        <p:spPr>
          <a:xfrm>
            <a:off x="5890265" y="4839113"/>
            <a:ext cx="923357" cy="178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b="1" dirty="0">
                <a:solidFill>
                  <a:schemeClr val="bg1"/>
                </a:solidFill>
              </a:rPr>
              <a:t>10.- Preguntas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43F337C-4B40-4306-B5BA-A9C87D057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00" y="630"/>
            <a:ext cx="932900" cy="362291"/>
          </a:xfrm>
          <a:prstGeom prst="rect">
            <a:avLst/>
          </a:prstGeom>
        </p:spPr>
      </p:pic>
      <p:pic>
        <p:nvPicPr>
          <p:cNvPr id="6148" name="Picture 4" descr="Temor / Miedo Mirando detrás de su Espalda PNG transparente - StickPNG">
            <a:extLst>
              <a:ext uri="{FF2B5EF4-FFF2-40B4-BE49-F238E27FC236}">
                <a16:creationId xmlns:a16="http://schemas.microsoft.com/office/drawing/2014/main" id="{9D2862F5-AADE-4853-8260-6C35F1073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21" y="600349"/>
            <a:ext cx="4267368" cy="427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ocadillo nube: nube 2">
            <a:extLst>
              <a:ext uri="{FF2B5EF4-FFF2-40B4-BE49-F238E27FC236}">
                <a16:creationId xmlns:a16="http://schemas.microsoft.com/office/drawing/2014/main" id="{45EFC477-A3EA-487C-AE77-EF38FDBCA17D}"/>
              </a:ext>
            </a:extLst>
          </p:cNvPr>
          <p:cNvSpPr/>
          <p:nvPr/>
        </p:nvSpPr>
        <p:spPr>
          <a:xfrm>
            <a:off x="1030698" y="1607100"/>
            <a:ext cx="3323587" cy="2173871"/>
          </a:xfrm>
          <a:prstGeom prst="cloudCallout">
            <a:avLst>
              <a:gd name="adj1" fmla="val 92166"/>
              <a:gd name="adj2" fmla="val -533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Turno de preguntas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8B160CA-388D-4466-8071-00616C736256}"/>
              </a:ext>
            </a:extLst>
          </p:cNvPr>
          <p:cNvSpPr txBox="1"/>
          <p:nvPr/>
        </p:nvSpPr>
        <p:spPr>
          <a:xfrm>
            <a:off x="1868620" y="3887625"/>
            <a:ext cx="3081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0" dirty="0">
                <a:solidFill>
                  <a:srgbClr val="5F6368"/>
                </a:solidFill>
                <a:effectLst/>
                <a:latin typeface="Roboto" panose="02000000000000000000" pitchFamily="2" charset="0"/>
                <a:hlinkClick r:id="rId5"/>
              </a:rPr>
              <a:t>lauragonzaro@uoc.edu</a:t>
            </a:r>
            <a:br>
              <a:rPr lang="es-E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</a:br>
            <a:r>
              <a:rPr lang="es-ES" sz="1200" i="0" dirty="0">
                <a:effectLst/>
                <a:latin typeface="+mn-lt"/>
                <a:hlinkClick r:id="rId6"/>
              </a:rPr>
              <a:t>linkedin.com/in/lauragonzalezrovira</a:t>
            </a:r>
            <a:r>
              <a:rPr lang="es-ES" sz="1200" b="0" i="0" dirty="0">
                <a:solidFill>
                  <a:srgbClr val="5F6368"/>
                </a:solidFill>
                <a:effectLst/>
                <a:latin typeface="+mn-lt"/>
              </a:rPr>
              <a:t> </a:t>
            </a:r>
            <a:endParaRPr lang="es-ES" sz="1200" dirty="0">
              <a:latin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5862EA-DA2C-4A90-AD3E-692639BAAB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Anexos Defensa</a:t>
            </a:r>
          </a:p>
        </p:txBody>
      </p:sp>
    </p:spTree>
    <p:extLst>
      <p:ext uri="{BB962C8B-B14F-4D97-AF65-F5344CB8AC3E}">
        <p14:creationId xmlns:p14="http://schemas.microsoft.com/office/powerpoint/2010/main" val="211038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030DA3-CE14-45AD-BDB7-253C273ED1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Asteriscos – Valor p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D1806E-10E8-47F3-8120-1A3A01463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5700" y="3403911"/>
            <a:ext cx="5832600" cy="784800"/>
          </a:xfrm>
        </p:spPr>
        <p:txBody>
          <a:bodyPr/>
          <a:lstStyle/>
          <a:p>
            <a:r>
              <a:rPr lang="es-ES" sz="16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Fuente: </a:t>
            </a:r>
            <a:r>
              <a:rPr lang="es-ES" sz="1600" dirty="0">
                <a:solidFill>
                  <a:srgbClr val="0091E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https://scielo.conicyt.cl/revistas/bosque/einstruc</a:t>
            </a:r>
            <a:endParaRPr lang="es-ES" sz="16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80B4326-1962-4DDD-A387-4161126BC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9640"/>
            <a:ext cx="9144000" cy="49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65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7E8162-523F-43F9-9B11-2A7C201A3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/>
              <a:t>Anexo – Conceptos estadísticos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205FFB-A7A0-458D-8EA9-563012A3F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663" y="784950"/>
            <a:ext cx="7571700" cy="3573600"/>
          </a:xfrm>
        </p:spPr>
        <p:txBody>
          <a:bodyPr/>
          <a:lstStyle/>
          <a:p>
            <a:r>
              <a:rPr lang="es-E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 dos variables están relacionadas o no, se sabe atendiendo al valor de la significación (p), el cual debe ser inferior a 0,05.</a:t>
            </a:r>
          </a:p>
          <a:p>
            <a:pPr marL="76200" indent="0">
              <a:buNone/>
            </a:pPr>
            <a:r>
              <a:rPr lang="es-E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es-ES" sz="1400" dirty="0">
                <a:solidFill>
                  <a:srgbClr val="222222"/>
                </a:solidFill>
                <a:latin typeface="Arial" panose="020B0604020202020204" pitchFamily="34" charset="0"/>
              </a:rPr>
              <a:t>El </a:t>
            </a:r>
            <a:r>
              <a:rPr lang="es-E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valor p </a:t>
            </a:r>
            <a:r>
              <a:rPr lang="es-E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significa que tenemos una probabilidad de error inferior al 5% al afirmar que se da una relación entre dichas variables. </a:t>
            </a:r>
            <a:r>
              <a:rPr lang="es-ES" sz="1400" b="0" u="sng" dirty="0">
                <a:solidFill>
                  <a:srgbClr val="222222"/>
                </a:solidFill>
                <a:latin typeface="Arial" panose="020B0604020202020204" pitchFamily="34" charset="0"/>
              </a:rPr>
              <a:t>Cuando el valor es mayor, la relación no es significativa</a:t>
            </a:r>
            <a:r>
              <a:rPr lang="es-E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por tanto se infiere que esas dos variables analizadas no tienen relación.</a:t>
            </a:r>
          </a:p>
          <a:p>
            <a:pPr marL="76200" indent="0">
              <a:buNone/>
            </a:pPr>
            <a:endParaRPr lang="es-ES" sz="1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s-E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La fuerza de la relación entre ambas, la cual se sabe mirando el valor de la correlación (r) que va de -1 a 1.</a:t>
            </a:r>
          </a:p>
          <a:p>
            <a:pPr algn="just"/>
            <a:endParaRPr lang="es-ES" sz="1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s-ES" sz="1400" dirty="0">
                <a:solidFill>
                  <a:srgbClr val="222222"/>
                </a:solidFill>
                <a:latin typeface="Arial" panose="020B0604020202020204" pitchFamily="34" charset="0"/>
              </a:rPr>
              <a:t>Las</a:t>
            </a:r>
            <a:r>
              <a:rPr lang="es-E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 correlaciones </a:t>
            </a:r>
            <a:r>
              <a:rPr lang="es-ES" sz="1400" dirty="0">
                <a:solidFill>
                  <a:srgbClr val="222222"/>
                </a:solidFill>
                <a:latin typeface="Arial" panose="020B0604020202020204" pitchFamily="34" charset="0"/>
              </a:rPr>
              <a:t>se consideran:</a:t>
            </a:r>
          </a:p>
          <a:p>
            <a:pPr lvl="1" algn="just"/>
            <a:r>
              <a:rPr lang="es-E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Altas por encima de 0,30</a:t>
            </a:r>
          </a:p>
          <a:p>
            <a:pPr lvl="1" algn="just"/>
            <a:r>
              <a:rPr lang="es-ES" sz="1400" dirty="0">
                <a:solidFill>
                  <a:srgbClr val="222222"/>
                </a:solidFill>
                <a:latin typeface="Arial" panose="020B0604020202020204" pitchFamily="34" charset="0"/>
              </a:rPr>
              <a:t>M</a:t>
            </a:r>
            <a:r>
              <a:rPr lang="es-E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oderadas las que van de 0,15 a 0,30</a:t>
            </a:r>
          </a:p>
          <a:p>
            <a:pPr lvl="1" algn="just"/>
            <a:r>
              <a:rPr lang="es-ES" sz="1400" dirty="0">
                <a:solidFill>
                  <a:srgbClr val="222222"/>
                </a:solidFill>
                <a:latin typeface="Arial" panose="020B0604020202020204" pitchFamily="34" charset="0"/>
              </a:rPr>
              <a:t>B</a:t>
            </a:r>
            <a:r>
              <a:rPr lang="es-E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ajas las menores a 0,15</a:t>
            </a:r>
            <a:endParaRPr lang="es-ES" sz="14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2C537FF-EE3D-41AE-9535-7922AAE4C9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7617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2B8F74-5729-4EA8-AF31-C2D991342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405" y="287501"/>
            <a:ext cx="5897155" cy="784800"/>
          </a:xfrm>
        </p:spPr>
        <p:txBody>
          <a:bodyPr/>
          <a:lstStyle/>
          <a:p>
            <a:r>
              <a:rPr lang="es-ES" dirty="0"/>
              <a:t>Código RStudio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49B9A8-5282-43FD-BF7D-0466A4AD6C2A}"/>
              </a:ext>
            </a:extLst>
          </p:cNvPr>
          <p:cNvSpPr txBox="1"/>
          <p:nvPr/>
        </p:nvSpPr>
        <p:spPr>
          <a:xfrm>
            <a:off x="1286354" y="1362924"/>
            <a:ext cx="8151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Primero se lee el cuestionario (en un fichero Excel) mediante la función </a:t>
            </a:r>
            <a:r>
              <a:rPr lang="es-ES" dirty="0">
                <a:latin typeface="Consolas" panose="020B0609020204030204" pitchFamily="49" charset="0"/>
              </a:rPr>
              <a:t>read_excel( )</a:t>
            </a:r>
          </a:p>
          <a:p>
            <a:endParaRPr lang="es-ES" dirty="0">
              <a:latin typeface="Consolas" panose="020B0609020204030204" pitchFamily="49" charset="0"/>
            </a:endParaRPr>
          </a:p>
          <a:p>
            <a:r>
              <a:rPr lang="es-ES" dirty="0">
                <a:latin typeface="Courier New" panose="02070309020205020404" pitchFamily="49" charset="0"/>
                <a:cs typeface="Courier New" panose="02070309020205020404" pitchFamily="49" charset="0"/>
              </a:rPr>
              <a:t>   df &lt;- read_excel(“../Documentos/Cuestionario.xlsx”)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EE53A71-8E89-4881-8203-89ABF7835FB0}"/>
              </a:ext>
            </a:extLst>
          </p:cNvPr>
          <p:cNvSpPr txBox="1"/>
          <p:nvPr/>
        </p:nvSpPr>
        <p:spPr>
          <a:xfrm>
            <a:off x="1286354" y="2532317"/>
            <a:ext cx="62165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Una vez cargado el fichero en la variable llamada “</a:t>
            </a:r>
            <a:r>
              <a:rPr lang="es-ES" dirty="0">
                <a:latin typeface="Consolas" panose="020B0609020204030204" pitchFamily="49" charset="0"/>
              </a:rPr>
              <a:t>df</a:t>
            </a:r>
            <a:r>
              <a:rPr lang="es-ES" dirty="0"/>
              <a:t>” , se calculan las medias de cada variable: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r>
              <a:rPr lang="es-ES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df$IE_Lider &lt;- rowMeans(df[,</a:t>
            </a:r>
            <a:r>
              <a:rPr lang="es-ES" b="0" i="0" u="none" strike="noStrike" baseline="0" dirty="0">
                <a:solidFill>
                  <a:srgbClr val="009A9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s-ES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s-ES" b="0" i="0" u="none" strike="noStrike" baseline="0" dirty="0">
                <a:solidFill>
                  <a:srgbClr val="009A9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15</a:t>
            </a:r>
            <a:r>
              <a:rPr lang="es-ES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r>
              <a:rPr lang="en-US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df$IE_Empleado &lt;- rowMeans(df[,</a:t>
            </a:r>
            <a:r>
              <a:rPr lang="en-US" b="0" i="0" u="none" strike="noStrike" baseline="0" dirty="0">
                <a:solidFill>
                  <a:srgbClr val="009A9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16</a:t>
            </a:r>
            <a:r>
              <a:rPr lang="en-US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 b="0" i="0" u="none" strike="noStrike" baseline="0" dirty="0">
                <a:solidFill>
                  <a:srgbClr val="009A9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26</a:t>
            </a:r>
            <a:r>
              <a:rPr lang="en-US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  <a:endParaRPr lang="es-ES" dirty="0">
              <a:solidFill>
                <a:srgbClr val="3333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df$Motivacion &lt;- rowMeans(df[,</a:t>
            </a:r>
            <a:r>
              <a:rPr lang="en-US" b="0" i="0" u="none" strike="noStrike" baseline="0" dirty="0">
                <a:solidFill>
                  <a:srgbClr val="009A9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27</a:t>
            </a:r>
            <a:r>
              <a:rPr lang="en-US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 b="0" i="0" u="none" strike="noStrike" baseline="0" dirty="0">
                <a:solidFill>
                  <a:srgbClr val="009A9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37</a:t>
            </a:r>
            <a:r>
              <a:rPr lang="en-US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r>
              <a:rPr lang="en-US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df$Desemp_Laboral &lt;- rowMeans(df[,</a:t>
            </a:r>
            <a:r>
              <a:rPr lang="en-US" b="0" i="0" u="none" strike="noStrike" baseline="0" dirty="0">
                <a:solidFill>
                  <a:srgbClr val="009A9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lang="en-US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 b="0" i="0" u="none" strike="noStrike" baseline="0" dirty="0">
                <a:solidFill>
                  <a:srgbClr val="009A9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48</a:t>
            </a:r>
            <a:r>
              <a:rPr lang="en-US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2841312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569CE1-213F-40CC-BF53-0C5A2DE0C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4883" y="616707"/>
            <a:ext cx="2559926" cy="751349"/>
          </a:xfrm>
        </p:spPr>
        <p:txBody>
          <a:bodyPr/>
          <a:lstStyle/>
          <a:p>
            <a:r>
              <a:rPr lang="es-E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Índice: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CFD0F1-E12D-431D-8376-62BD64C7B7CB}"/>
              </a:ext>
            </a:extLst>
          </p:cNvPr>
          <p:cNvSpPr txBox="1"/>
          <p:nvPr/>
        </p:nvSpPr>
        <p:spPr>
          <a:xfrm>
            <a:off x="941985" y="1676447"/>
            <a:ext cx="3225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Definición de Emoción</a:t>
            </a:r>
            <a:b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s-E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Autores Relevantes</a:t>
            </a:r>
            <a:b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s-E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Tipos de jefe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endParaRPr lang="es-E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Motivación y Desempeño Laboral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FA2D5C-4FCF-4E57-A205-E58477F682B1}"/>
              </a:ext>
            </a:extLst>
          </p:cNvPr>
          <p:cNvSpPr txBox="1"/>
          <p:nvPr/>
        </p:nvSpPr>
        <p:spPr>
          <a:xfrm>
            <a:off x="4738914" y="1430225"/>
            <a:ext cx="41293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 startAt="5"/>
            </a:pP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Objetivo general del estudio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 startAt="5"/>
            </a:pPr>
            <a:endParaRPr lang="es-E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 startAt="5"/>
            </a:pP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Metodología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 startAt="5"/>
            </a:pPr>
            <a:endParaRPr lang="es-E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 startAt="5"/>
            </a:pP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Resultados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 startAt="5"/>
            </a:pPr>
            <a:endParaRPr lang="es-E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 startAt="5"/>
            </a:pP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Limitaciones del estudio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 startAt="5"/>
            </a:pPr>
            <a:endParaRPr lang="es-E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 startAt="5"/>
            </a:pP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Conclusiones</a:t>
            </a:r>
            <a:br>
              <a:rPr lang="es-E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s-E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77B05E-F2FF-4672-B5D4-608C8702D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00" y="630"/>
            <a:ext cx="932900" cy="36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160"/>
      </p:ext>
    </p:extLst>
  </p:cSld>
  <p:clrMapOvr>
    <a:masterClrMapping/>
  </p:clrMapOvr>
  <p:transition advTm="11251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71194D6-CE33-4973-B18A-9A47A2411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b="1" dirty="0"/>
              <a:t>Código RStudio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042F46-3A49-4F29-BF63-5DD190C5B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082" y="921458"/>
            <a:ext cx="7571700" cy="357360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Se pueden extraer los histogramas (con sus respectivas líneas de densidad), las correlaciones y los diagramas de dispersión de cada variable en un solo gráfico mediante la función </a:t>
            </a:r>
            <a:r>
              <a:rPr lang="es-E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chart.Correlation(df)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s-E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3B7F3B-87C6-4B12-9341-F169C4CB8A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20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73DB85E-814C-4D6A-A28E-21E103B0B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758" y="1977441"/>
            <a:ext cx="4432483" cy="316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9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C0F8AC-812F-4C5C-A58F-3CF12ED06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b="1" dirty="0"/>
              <a:t>Código RStudio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DA139D-6E22-4D0D-B99A-C2A8F4049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425" y="1130951"/>
            <a:ext cx="7571700" cy="1440799"/>
          </a:xfrm>
        </p:spPr>
        <p:txBody>
          <a:bodyPr/>
          <a:lstStyle/>
          <a:p>
            <a:r>
              <a:rPr lang="es-ES" dirty="0"/>
              <a:t>Para calcular el </a:t>
            </a:r>
            <a:r>
              <a:rPr lang="es-ES" b="1" dirty="0"/>
              <a:t>valor p</a:t>
            </a:r>
            <a:r>
              <a:rPr lang="es-ES" dirty="0"/>
              <a:t>, se utiliza el </a:t>
            </a:r>
            <a:r>
              <a:rPr lang="es-ES" b="1" dirty="0"/>
              <a:t>modelo de regresión lineal </a:t>
            </a:r>
            <a:r>
              <a:rPr lang="es-ES" dirty="0"/>
              <a:t>con la función </a:t>
            </a:r>
            <a:r>
              <a:rPr lang="es-ES" dirty="0">
                <a:latin typeface="Courier New" panose="02070309020205020404" pitchFamily="49" charset="0"/>
                <a:cs typeface="Courier New" panose="02070309020205020404" pitchFamily="49" charset="0"/>
              </a:rPr>
              <a:t>lm( )</a:t>
            </a:r>
          </a:p>
          <a:p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En este caso, la variable </a:t>
            </a:r>
            <a:r>
              <a:rPr lang="es-E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IE_Lider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con la variable </a:t>
            </a:r>
            <a:r>
              <a:rPr lang="es-E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Motivacion</a:t>
            </a:r>
          </a:p>
          <a:p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Y se ven los resultados del modelo de regresión con la función </a:t>
            </a:r>
            <a:r>
              <a:rPr lang="es-E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summary( )</a:t>
            </a:r>
          </a:p>
          <a:p>
            <a:pPr marL="76200" indent="0">
              <a:buNone/>
            </a:pPr>
            <a:endParaRPr lang="es-E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BDA5CE-05BF-4867-A3AA-87137898C0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21</a:t>
            </a:fld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D7EDA74-8DC7-4BAA-85B0-A288ECA1C6C8}"/>
              </a:ext>
            </a:extLst>
          </p:cNvPr>
          <p:cNvSpPr txBox="1"/>
          <p:nvPr/>
        </p:nvSpPr>
        <p:spPr>
          <a:xfrm>
            <a:off x="1236921" y="3338624"/>
            <a:ext cx="6670157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16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modelo2 &lt;- lm(formula=IE_Lider ~ Motivacion, data=df)</a:t>
            </a:r>
          </a:p>
          <a:p>
            <a:pPr algn="l"/>
            <a:r>
              <a:rPr lang="es-ES" sz="16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summary(modelo2)</a:t>
            </a:r>
            <a:endParaRPr lang="es-E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60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056DAA-E06F-447F-8DBD-7E4F7296A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684" y="113413"/>
            <a:ext cx="7571700" cy="4749851"/>
          </a:xfrm>
          <a:solidFill>
            <a:schemeClr val="accent6"/>
          </a:solidFill>
        </p:spPr>
        <p:txBody>
          <a:bodyPr/>
          <a:lstStyle/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Call: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</a:t>
            </a:r>
            <a:r>
              <a:rPr lang="es-ES" sz="1400" b="1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lm(formula = IE_Lider ~ Motivacion, data = df)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Residuals:</a:t>
            </a:r>
          </a:p>
          <a:p>
            <a:pPr marL="76200" indent="0" algn="l">
              <a:buNone/>
            </a:pPr>
            <a:r>
              <a:rPr lang="sv-SE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Min 1Q Median 3Q Max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-1.55264 -0.27424 0.02148 0.35890 1.04601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Coefficients: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Estimate Std. Error t value Pr(&gt;|t|)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(</a:t>
            </a:r>
            <a:r>
              <a:rPr lang="es-ES" sz="1200" b="0" i="0" u="none" strike="noStrike" baseline="0" dirty="0" err="1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Intercept</a:t>
            </a: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0.63712 0.20477 3.111 0.00234 **</a:t>
            </a:r>
          </a:p>
          <a:p>
            <a:pPr marL="76200" indent="0" algn="l">
              <a:buNone/>
            </a:pPr>
            <a:r>
              <a:rPr lang="pt-B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Motivacion </a:t>
            </a:r>
            <a:r>
              <a:rPr lang="pt-BR" sz="120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0.68465</a:t>
            </a:r>
            <a:r>
              <a:rPr lang="pt-B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0.07019 9.754 &lt; 2e-16 ***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---</a:t>
            </a:r>
          </a:p>
          <a:p>
            <a:pPr marL="76200" indent="0" algn="l">
              <a:buNone/>
            </a:pPr>
            <a:r>
              <a:rPr lang="fr-F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</a:t>
            </a:r>
            <a:r>
              <a:rPr lang="fr-FR" sz="1200" b="0" i="0" u="none" strike="noStrike" baseline="0" dirty="0" err="1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Signif</a:t>
            </a:r>
            <a:r>
              <a:rPr lang="fr-F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codes: 0 '***' 0.001 '**' 0.01 '*' 0.05 '.' 0.1 ' ' 1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Residual standard error: 0.4895 on 117 degrees of freedom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Multiple R-squared: 0.4485, Adjusted R-squared: 0.4438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F-statistic: 95.14 on 1 and 117 DF, </a:t>
            </a:r>
            <a:r>
              <a:rPr lang="en-US" sz="1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p-value: &lt; 2.2e-16</a:t>
            </a:r>
            <a:endParaRPr lang="es-E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98DC80-0F73-49AF-97F3-A306E6BB5F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068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056DAA-E06F-447F-8DBD-7E4F7296A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684" y="113413"/>
            <a:ext cx="7571700" cy="4749851"/>
          </a:xfrm>
          <a:solidFill>
            <a:schemeClr val="accent6"/>
          </a:solidFill>
        </p:spPr>
        <p:txBody>
          <a:bodyPr/>
          <a:lstStyle/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Call: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</a:t>
            </a:r>
            <a:r>
              <a:rPr lang="es-ES" sz="1400" b="1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lm(formula = IE_Lider ~ Desemp_Laboral, data = df)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Residuals:</a:t>
            </a:r>
          </a:p>
          <a:p>
            <a:pPr marL="76200" indent="0" algn="l">
              <a:buNone/>
            </a:pPr>
            <a:r>
              <a:rPr lang="sv-SE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Min 1Q Median 3Q Max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-1.92120 -0.34031 -0.02013 0.37910 1.08649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Coefficients: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Estimate Std. Error t value Pr(&gt;|t|)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(</a:t>
            </a:r>
            <a:r>
              <a:rPr lang="es-ES" sz="1200" b="0" i="0" u="none" strike="noStrike" baseline="0" dirty="0" err="1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Intercept</a:t>
            </a: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0.32894 0.30348 1.084 0.281</a:t>
            </a:r>
          </a:p>
          <a:p>
            <a:pPr marL="76200" indent="0" algn="l">
              <a:buNone/>
            </a:pPr>
            <a:r>
              <a:rPr lang="pt-B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Desemp_Laboral 0.73898 0.09803 7.538 1.11e-11 ***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---</a:t>
            </a:r>
          </a:p>
          <a:p>
            <a:pPr marL="76200" indent="0" algn="l">
              <a:buNone/>
            </a:pPr>
            <a:r>
              <a:rPr lang="fr-F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</a:t>
            </a:r>
            <a:r>
              <a:rPr lang="fr-FR" sz="1200" b="0" i="0" u="none" strike="noStrike" baseline="0" dirty="0" err="1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Signif</a:t>
            </a:r>
            <a:r>
              <a:rPr lang="fr-F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codes: 0 '***' 0.001 '**' 0.01 '*' 0.05 '.' 0.1 ' ' 1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Residual standard error: 0.5408 on 117 degrees of freedom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Multiple R-squared: 0.3269, Adjusted R-squared: 0.3212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F-statistic: 56.83 on 1 and 117 DF, </a:t>
            </a:r>
            <a:r>
              <a:rPr lang="en-US" sz="1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p-value: 1.107e-11</a:t>
            </a:r>
            <a:endParaRPr lang="es-E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98DC80-0F73-49AF-97F3-A306E6BB5F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5222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056DAA-E06F-447F-8DBD-7E4F7296A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684" y="113413"/>
            <a:ext cx="7571700" cy="4749851"/>
          </a:xfrm>
          <a:solidFill>
            <a:schemeClr val="accent6"/>
          </a:solidFill>
        </p:spPr>
        <p:txBody>
          <a:bodyPr/>
          <a:lstStyle/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Call: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</a:t>
            </a:r>
            <a:r>
              <a:rPr lang="es-ES" sz="1400" b="1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lm(formula = IE_Empleado ~ Motivacion, data = df)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Residuals:</a:t>
            </a:r>
          </a:p>
          <a:p>
            <a:pPr marL="76200" indent="0" algn="l">
              <a:buNone/>
            </a:pPr>
            <a:r>
              <a:rPr lang="sv-SE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Min 1Q Median 3Q Max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-1.05292 -0.18064 0.03799 0.24860 0.85617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Coefficients: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Estimate Std. Error t value Pr(&gt;|t|)</a:t>
            </a:r>
          </a:p>
          <a:p>
            <a:pPr marL="76200" indent="0" algn="l">
              <a:buNone/>
            </a:pPr>
            <a:r>
              <a:rPr lang="pt-B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(</a:t>
            </a:r>
            <a:r>
              <a:rPr lang="pt-BR" sz="1200" b="0" i="0" u="none" strike="noStrike" baseline="0" dirty="0" err="1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Intercept</a:t>
            </a:r>
            <a:r>
              <a:rPr lang="pt-B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2.76624 0.15490 17.859 &lt;2e-16 ***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Motivacion 0.06334 0.05309 1.193 0.235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---</a:t>
            </a:r>
          </a:p>
          <a:p>
            <a:pPr marL="76200" indent="0" algn="l">
              <a:buNone/>
            </a:pPr>
            <a:r>
              <a:rPr lang="fr-F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</a:t>
            </a:r>
            <a:r>
              <a:rPr lang="fr-FR" sz="1200" b="0" i="0" u="none" strike="noStrike" baseline="0" dirty="0" err="1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Signif</a:t>
            </a:r>
            <a:r>
              <a:rPr lang="fr-F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codes: 0 '***' 0.001 '**' 0.01 '*' 0.05 '.' 0.1 ' ' 1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Residual standard error: 0.3703 on 117 degrees of freedom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Multiple R-squared: 0.01202, Adjusted R-squared: 0.003572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F-statistic: 1.423 on 1 and 117 DF, </a:t>
            </a:r>
            <a:r>
              <a:rPr lang="en-US" sz="1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p-value: 0.2353</a:t>
            </a:r>
            <a:endParaRPr lang="es-E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98DC80-0F73-49AF-97F3-A306E6BB5F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4422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056DAA-E06F-447F-8DBD-7E4F7296A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684" y="113413"/>
            <a:ext cx="7571700" cy="4749851"/>
          </a:xfrm>
          <a:solidFill>
            <a:schemeClr val="accent6"/>
          </a:solidFill>
        </p:spPr>
        <p:txBody>
          <a:bodyPr/>
          <a:lstStyle/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Call: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</a:t>
            </a:r>
            <a:r>
              <a:rPr lang="es-ES" sz="1400" b="1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lm(formula = IE_Empleado ~ Desemp_Laboral, data = df)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Residuals:</a:t>
            </a:r>
          </a:p>
          <a:p>
            <a:pPr marL="76200" indent="0" algn="l">
              <a:buNone/>
            </a:pPr>
            <a:r>
              <a:rPr lang="sv-SE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Min 1Q Median 3Q Max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-1.03390 -0.17930 0.04797 0.25708 0.76621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Coefficients: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Estimate Std. Error t value Pr(&gt;|t|)</a:t>
            </a:r>
          </a:p>
          <a:p>
            <a:pPr marL="76200" indent="0" algn="l">
              <a:buNone/>
            </a:pPr>
            <a:r>
              <a:rPr lang="pt-B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(</a:t>
            </a:r>
            <a:r>
              <a:rPr lang="pt-BR" sz="1200" b="0" i="0" u="none" strike="noStrike" baseline="0" dirty="0" err="1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Intercept</a:t>
            </a:r>
            <a:r>
              <a:rPr lang="pt-B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2.48808 0.20460 12.161 &lt;2e-16 ***</a:t>
            </a:r>
          </a:p>
          <a:p>
            <a:pPr marL="76200" indent="0" algn="l">
              <a:buNone/>
            </a:pPr>
            <a:r>
              <a:rPr lang="pt-B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Desemp_Laboral 0.15010 0.06609 2.271 0.025 *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---</a:t>
            </a:r>
          </a:p>
          <a:p>
            <a:pPr marL="76200" indent="0" algn="l">
              <a:buNone/>
            </a:pPr>
            <a:r>
              <a:rPr lang="fr-F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</a:t>
            </a:r>
            <a:r>
              <a:rPr lang="fr-FR" sz="1200" b="0" i="0" u="none" strike="noStrike" baseline="0" dirty="0" err="1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Signif</a:t>
            </a:r>
            <a:r>
              <a:rPr lang="fr-F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codes: 0 '***' 0.001 '**' 0.01 '*' 0.05 '.' 0.1 ' ' 1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Residual standard error: 0.3646 on 117 degrees of freedom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Multiple R-squared: 0.04223, Adjusted R-squared: 0.03404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F-statistic: 5.158 on 1 and 117 DF, </a:t>
            </a:r>
            <a:r>
              <a:rPr lang="en-US" sz="1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p-value: 0.02496</a:t>
            </a:r>
            <a:endParaRPr lang="es-E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98DC80-0F73-49AF-97F3-A306E6BB5F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6555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056DAA-E06F-447F-8DBD-7E4F7296A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684" y="113413"/>
            <a:ext cx="7571700" cy="4749851"/>
          </a:xfrm>
          <a:solidFill>
            <a:schemeClr val="accent6"/>
          </a:solidFill>
        </p:spPr>
        <p:txBody>
          <a:bodyPr/>
          <a:lstStyle/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Call: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</a:t>
            </a:r>
            <a:r>
              <a:rPr lang="es-ES" sz="1400" b="1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lm(formula = Motivacion ~ Desemp_Laboral, data = df)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Residuals:</a:t>
            </a:r>
          </a:p>
          <a:p>
            <a:pPr marL="76200" indent="0" algn="l">
              <a:buNone/>
            </a:pPr>
            <a:r>
              <a:rPr lang="sv-SE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Min 1Q Median 3Q Max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-1.46468 -0.26251 0.04006 0.30777 1.01998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Coefficients: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Estimate Std. Error t value Pr(&gt;|t|)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(</a:t>
            </a:r>
            <a:r>
              <a:rPr lang="es-ES" sz="1200" b="0" i="0" u="none" strike="noStrike" baseline="0" dirty="0" err="1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Intercept</a:t>
            </a: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0.12952 0.25709 0.504 0.615</a:t>
            </a:r>
          </a:p>
          <a:p>
            <a:pPr marL="76200" indent="0" algn="l">
              <a:buNone/>
            </a:pPr>
            <a:r>
              <a:rPr lang="pt-B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Desemp_Laboral 0.88956 0.08304 10.712 &lt;2e-16 ***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---</a:t>
            </a:r>
          </a:p>
          <a:p>
            <a:pPr marL="76200" indent="0" algn="l">
              <a:buNone/>
            </a:pPr>
            <a:r>
              <a:rPr lang="fr-F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</a:t>
            </a:r>
            <a:r>
              <a:rPr lang="fr-FR" sz="1200" b="0" i="0" u="none" strike="noStrike" baseline="0" dirty="0" err="1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Signif</a:t>
            </a:r>
            <a:r>
              <a:rPr lang="fr-FR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codes: 0 '***' 0.001 '**' 0.01 '*' 0.05 '.' 0.1 ' ' 1</a:t>
            </a:r>
          </a:p>
          <a:p>
            <a:pPr marL="76200" indent="0" algn="l">
              <a:buNone/>
            </a:pPr>
            <a:r>
              <a:rPr lang="es-E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Residual standard error: 0.4581 on 117 degrees of freedom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Multiple R-squared: 0.4951, Adjusted R-squared: 0.4908</a:t>
            </a:r>
          </a:p>
          <a:p>
            <a:pPr marL="76200" indent="0" algn="l">
              <a:buNone/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F-statistic: 114.7 on 1 and 117 DF, </a:t>
            </a:r>
            <a:r>
              <a:rPr lang="en-US" sz="1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p-value: &lt; 2.2e-16</a:t>
            </a:r>
            <a:endParaRPr lang="es-ES" sz="1400" b="1" i="0" u="none" strike="noStrike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76200" indent="0" algn="l">
              <a:buNone/>
            </a:pPr>
            <a:endParaRPr lang="es-ES" sz="1200" b="0" i="0" u="none" strike="noStrike" baseline="0" dirty="0">
              <a:solidFill>
                <a:srgbClr val="333333"/>
              </a:solidFill>
              <a:latin typeface="CourierNewPSM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98DC80-0F73-49AF-97F3-A306E6BB5F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5063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4FDD3-10AB-4824-9941-C8167EE7E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07" y="246741"/>
            <a:ext cx="7571700" cy="480949"/>
          </a:xfrm>
        </p:spPr>
        <p:txBody>
          <a:bodyPr/>
          <a:lstStyle/>
          <a:p>
            <a:r>
              <a:rPr lang="es-ES" dirty="0"/>
              <a:t>Objetivos específicos estudio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26EEBA2-6F6F-4BD4-80F6-225DA202B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27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3749B74-B956-42B2-8F71-EBDC081CD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560" y="727690"/>
            <a:ext cx="4576879" cy="412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65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AA3F6-09B9-4170-A485-A2613250E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25" y="208883"/>
            <a:ext cx="7571700" cy="702600"/>
          </a:xfrm>
        </p:spPr>
        <p:txBody>
          <a:bodyPr/>
          <a:lstStyle/>
          <a:p>
            <a:r>
              <a:rPr lang="es-ES" sz="2400" dirty="0"/>
              <a:t>Motivación de mi TFM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22C6AFE-0D6B-4A76-98E9-12154671B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994" y="1629475"/>
            <a:ext cx="8299825" cy="1772944"/>
          </a:xfrm>
        </p:spPr>
        <p:txBody>
          <a:bodyPr/>
          <a:lstStyle/>
          <a:p>
            <a:pPr marL="76200" indent="0">
              <a:buNone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Buscaba el sentido o respuesta a la sensación de desgana, desmotivación en mi ámbito laboral a pesar de que se trata de un ámbito que me apasiona como es el de RRHH</a:t>
            </a:r>
          </a:p>
          <a:p>
            <a:pPr marL="76200" indent="0">
              <a:buNone/>
            </a:pPr>
            <a:endParaRPr lang="es-ES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76200" indent="0">
              <a:buNone/>
            </a:pPr>
            <a:endParaRPr lang="es-ES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76200" indent="0">
              <a:buNone/>
            </a:pPr>
            <a:endParaRPr lang="es-ES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5BCC1B-3228-4E12-80E3-99D7ECAFB9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2222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5DEB7F-B11F-4B42-A201-9CDA045F2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¿Qué aporta al área académica?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A4DC2CCC-9F2F-4974-B140-BA9CD3D95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87" y="1113207"/>
            <a:ext cx="7572375" cy="3573462"/>
          </a:xfrm>
        </p:spPr>
        <p:txBody>
          <a:bodyPr/>
          <a:lstStyle/>
          <a:p>
            <a:pPr marL="76200" indent="0">
              <a:buNone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Valor científico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la investigación permite profundizar en el conocimiento científico mediante la aportación de datos empíricos. Pretende explorar un poco en la temática del área empresarial.</a:t>
            </a:r>
          </a:p>
          <a:p>
            <a:pPr marL="76200" indent="0">
              <a:buNone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Valor social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esta investigación pretende colaborar a mejorar la sociedad ya que si las personas se sienten más motivadas, serán felices y al incrementar el desempeño, mejorará el rendimiento de las organizaciones y la economía de la sociedad.</a:t>
            </a:r>
          </a:p>
          <a:p>
            <a:pPr marL="76200" indent="0">
              <a:buNone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Valor práctico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considero que el trabajo realizado tiene aplicabilidad real y será útil para mejorar la práctica profesional. En este caso, está enfocado al área empresarial, pero puede aplicarse a cualquier ámbito.</a:t>
            </a:r>
          </a:p>
          <a:p>
            <a:pPr marL="76200" indent="0">
              <a:buNone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Valor económico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el estudio está orientado también, en cierta manera, a evitar el absentismo laboral e incluso que los empleados se marchen de sus empresas</a:t>
            </a:r>
          </a:p>
          <a:p>
            <a:pPr marL="76200" indent="0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ABB382B-B4D3-4E6A-A8E9-55456FDF2B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2118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026" name="Picture 2" descr="Cuántas emociones básicas existen? | Muy Interesante">
            <a:extLst>
              <a:ext uri="{FF2B5EF4-FFF2-40B4-BE49-F238E27FC236}">
                <a16:creationId xmlns:a16="http://schemas.microsoft.com/office/drawing/2014/main" id="{3764F6F0-A213-4E78-9B5F-4C56C9AB7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"/>
          <a:stretch/>
        </p:blipFill>
        <p:spPr bwMode="auto">
          <a:xfrm>
            <a:off x="0" y="0"/>
            <a:ext cx="9144000" cy="517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A1492CD-2208-42F8-82BA-2FE7D531E045}"/>
              </a:ext>
            </a:extLst>
          </p:cNvPr>
          <p:cNvSpPr txBox="1"/>
          <p:nvPr/>
        </p:nvSpPr>
        <p:spPr>
          <a:xfrm>
            <a:off x="1797831" y="171929"/>
            <a:ext cx="5548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1. ¿Qué son las emociones?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0C9856B-4F20-4E96-B4BF-72E66F8D95F2}"/>
              </a:ext>
            </a:extLst>
          </p:cNvPr>
          <p:cNvSpPr/>
          <p:nvPr/>
        </p:nvSpPr>
        <p:spPr>
          <a:xfrm>
            <a:off x="2222764" y="4748537"/>
            <a:ext cx="923357" cy="178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b="1" dirty="0">
                <a:solidFill>
                  <a:schemeClr val="bg1"/>
                </a:solidFill>
              </a:rPr>
              <a:t>1.- ¿Qué son las emociones?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86C8164-1502-4669-8C2C-C551A9DEAA2D}"/>
              </a:ext>
            </a:extLst>
          </p:cNvPr>
          <p:cNvSpPr/>
          <p:nvPr/>
        </p:nvSpPr>
        <p:spPr>
          <a:xfrm>
            <a:off x="3145209" y="4749851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2.- Autores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472D1E8-845A-4B0A-A142-499EC7DF63F2}"/>
              </a:ext>
            </a:extLst>
          </p:cNvPr>
          <p:cNvSpPr/>
          <p:nvPr/>
        </p:nvSpPr>
        <p:spPr>
          <a:xfrm>
            <a:off x="4074321" y="4749851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3.- Tipos de jefe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62DA953-1C54-4346-B3F3-CF45EDCEDE44}"/>
              </a:ext>
            </a:extLst>
          </p:cNvPr>
          <p:cNvSpPr/>
          <p:nvPr/>
        </p:nvSpPr>
        <p:spPr>
          <a:xfrm>
            <a:off x="4981087" y="4749851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4.- Motivación y desempeño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4A60460-5767-4ABA-9B21-488074F69EF4}"/>
              </a:ext>
            </a:extLst>
          </p:cNvPr>
          <p:cNvSpPr/>
          <p:nvPr/>
        </p:nvSpPr>
        <p:spPr>
          <a:xfrm>
            <a:off x="2234514" y="4929689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6.- Metodología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22A4316-3594-46DE-B185-5AAEF308B460}"/>
              </a:ext>
            </a:extLst>
          </p:cNvPr>
          <p:cNvSpPr/>
          <p:nvPr/>
        </p:nvSpPr>
        <p:spPr>
          <a:xfrm>
            <a:off x="3146122" y="4928375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7.- Resultados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2F0E3E6-DFEE-4DB9-AFCB-456360AC06AE}"/>
              </a:ext>
            </a:extLst>
          </p:cNvPr>
          <p:cNvSpPr/>
          <p:nvPr/>
        </p:nvSpPr>
        <p:spPr>
          <a:xfrm>
            <a:off x="4075234" y="4928375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8.- Limitaciones estudio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1C42F26-659A-4E2C-9631-6D302D712C0A}"/>
              </a:ext>
            </a:extLst>
          </p:cNvPr>
          <p:cNvSpPr/>
          <p:nvPr/>
        </p:nvSpPr>
        <p:spPr>
          <a:xfrm>
            <a:off x="4981086" y="4928375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9.- Conclusiones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FD18B15-1932-4FED-A217-3B5B66E96D07}"/>
              </a:ext>
            </a:extLst>
          </p:cNvPr>
          <p:cNvSpPr/>
          <p:nvPr/>
        </p:nvSpPr>
        <p:spPr>
          <a:xfrm>
            <a:off x="5904443" y="4749851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5.- Objetivo estudios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C0D8365-71F9-4A57-86CF-D087802FAB99}"/>
              </a:ext>
            </a:extLst>
          </p:cNvPr>
          <p:cNvSpPr/>
          <p:nvPr/>
        </p:nvSpPr>
        <p:spPr>
          <a:xfrm>
            <a:off x="5904442" y="4928375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10.- Preguntas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034A5B8-FABE-440D-A9AE-AB1F96D5D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100" y="630"/>
            <a:ext cx="932900" cy="362291"/>
          </a:xfrm>
          <a:prstGeom prst="rect">
            <a:avLst/>
          </a:prstGeom>
        </p:spPr>
      </p:pic>
    </p:spTree>
  </p:cSld>
  <p:clrMapOvr>
    <a:masterClrMapping/>
  </p:clrMapOvr>
  <p:transition advTm="8598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B41BC7-1F1C-4316-AF6C-6F9EA5F62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200" dirty="0"/>
              <a:t>¿Cuáles son las líneas de investigación futuras?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FB43E0-EC81-434B-BF55-26AB8F116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383" y="1176251"/>
            <a:ext cx="7571700" cy="3573600"/>
          </a:xfrm>
        </p:spPr>
        <p:txBody>
          <a:bodyPr/>
          <a:lstStyle/>
          <a:p>
            <a:pPr marL="76200" indent="0">
              <a:buNone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Estudios por género 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(ver si hay diferencias entre IE entre hombres, mujeres u otros)</a:t>
            </a:r>
          </a:p>
          <a:p>
            <a:pPr marL="76200" indent="0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76200" indent="0">
              <a:buNone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Estudios por edad 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(intentar conocer si a más edad también se incrementa la IE)</a:t>
            </a:r>
          </a:p>
          <a:p>
            <a:pPr marL="76200" indent="0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76200" indent="0">
              <a:buNone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Estudios por Sector 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(Conocer si en función del área donde trabajas implica tener más o menos IE)</a:t>
            </a:r>
          </a:p>
          <a:p>
            <a:pPr marL="76200" indent="0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76200" indent="0">
              <a:buNone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Analizar más variables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como por ejemplo: entorno laboral seguro, relación entre compañeros, compromiso con la organización, etc. </a:t>
            </a:r>
          </a:p>
          <a:p>
            <a:pPr marL="76200" indent="0">
              <a:buNone/>
            </a:pPr>
            <a:endParaRPr lang="es-ES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6C3276-B908-4AF8-9DDF-BEC8292F71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126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BB3E7-659B-4D12-B816-25022962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5" y="308200"/>
            <a:ext cx="8399721" cy="702600"/>
          </a:xfrm>
        </p:spPr>
        <p:txBody>
          <a:bodyPr/>
          <a:lstStyle/>
          <a:p>
            <a:r>
              <a:rPr lang="es-ES" sz="2400" dirty="0"/>
              <a:t>¿Cuáles son los artículos que considero más importantes o interesantes?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D0D3A6-9B24-4DAC-BC81-CBD3CCCBB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828" y="1131222"/>
            <a:ext cx="8131022" cy="3704078"/>
          </a:xfrm>
        </p:spPr>
        <p:txBody>
          <a:bodyPr/>
          <a:lstStyle/>
          <a:p>
            <a:pPr marL="76200" indent="0">
              <a:buNone/>
            </a:pPr>
            <a:r>
              <a:rPr lang="es-ES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Salovey, P., &amp; Mayer, J. D. (1990).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Emotional intelligence</a:t>
            </a:r>
          </a:p>
          <a:p>
            <a:pPr marL="76200" indent="0">
              <a:buNone/>
            </a:pPr>
            <a:endParaRPr lang="en-US" sz="1800" i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76200" indent="0">
              <a:buNone/>
            </a:pP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</a:t>
            </a:r>
            <a:r>
              <a:rPr lang="pt-PT" sz="1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Chamorro-Premuzic, T., &amp; Yearsley, A. (2017).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Downsides of Being Very Emotionally Intelligent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Harvard Business Review</a:t>
            </a:r>
          </a:p>
          <a:p>
            <a:pPr marL="76200" indent="0">
              <a:buNone/>
            </a:pPr>
            <a:endParaRPr lang="en-US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76200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Sabin, S. C. (2021). </a:t>
            </a:r>
            <a:r>
              <a:rPr lang="es-ES" sz="1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¿Los empleados confían en los robots más que en los líderes de la empresa?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Entrepreneur</a:t>
            </a:r>
          </a:p>
          <a:p>
            <a:pPr marL="76200" indent="0">
              <a:buNone/>
            </a:pPr>
            <a:endParaRPr lang="en-US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76200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Bradberry, T. (2016).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Things That Make Good Employees Quit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Huff Post</a:t>
            </a:r>
            <a:endParaRPr lang="es-ES" sz="1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s-ES" sz="1400" dirty="0"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BF2C21-0A44-4372-9BB7-B0AA87BB55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2804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2AF64-B3DA-44F7-84C0-7AACA60AF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Preguntas para el tribunal: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C26F85-4B6A-495B-92E2-7E17A4EC8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409" y="1835858"/>
            <a:ext cx="8024697" cy="1006579"/>
          </a:xfrm>
        </p:spPr>
        <p:txBody>
          <a:bodyPr/>
          <a:lstStyle/>
          <a:p>
            <a:pPr marL="76200" indent="0">
              <a:buNone/>
            </a:pPr>
            <a:r>
              <a:rPr lang="es-ES" sz="2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¿Qué aspectos podría mejorar de cara a futuros proyectos?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969938-5067-43E9-AEFF-3F9E40C757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509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99EAA28-C6CA-4150-802C-239484516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231" y="0"/>
            <a:ext cx="932769" cy="3657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ABFA4BA-A7D5-4066-B8D9-5A50246FF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61" y="908285"/>
            <a:ext cx="1561772" cy="1392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20F716C-DAE2-4157-BB36-D170E10BCD95}"/>
              </a:ext>
            </a:extLst>
          </p:cNvPr>
          <p:cNvSpPr txBox="1"/>
          <p:nvPr/>
        </p:nvSpPr>
        <p:spPr>
          <a:xfrm>
            <a:off x="1932033" y="1329032"/>
            <a:ext cx="3029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1">
                    <a:lumMod val="75000"/>
                  </a:schemeClr>
                </a:solidFill>
              </a:rPr>
              <a:t>EDWARD </a:t>
            </a:r>
          </a:p>
          <a:p>
            <a:r>
              <a:rPr lang="es-ES" sz="1200" b="1" dirty="0">
                <a:solidFill>
                  <a:schemeClr val="accent1">
                    <a:lumMod val="75000"/>
                  </a:schemeClr>
                </a:solidFill>
              </a:rPr>
              <a:t>LEE THORNDIKE (1874-1949)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96A9B0D-205F-4C80-BE4F-675047FDFA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859" b="15108"/>
          <a:stretch/>
        </p:blipFill>
        <p:spPr>
          <a:xfrm>
            <a:off x="1123353" y="2778305"/>
            <a:ext cx="1561237" cy="1392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941F158-7804-4967-990B-4E8F43111FBE}"/>
              </a:ext>
            </a:extLst>
          </p:cNvPr>
          <p:cNvSpPr txBox="1"/>
          <p:nvPr/>
        </p:nvSpPr>
        <p:spPr>
          <a:xfrm>
            <a:off x="2848151" y="3151253"/>
            <a:ext cx="1311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1">
                    <a:lumMod val="75000"/>
                  </a:schemeClr>
                </a:solidFill>
              </a:rPr>
              <a:t>HOWARD </a:t>
            </a:r>
          </a:p>
          <a:p>
            <a:r>
              <a:rPr lang="es-ES" sz="1200" b="1" dirty="0">
                <a:solidFill>
                  <a:schemeClr val="accent1">
                    <a:lumMod val="75000"/>
                  </a:schemeClr>
                </a:solidFill>
              </a:rPr>
              <a:t>GARDNER (1943)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E59965C-A608-45F0-931F-21D9E89049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56901"/>
          <a:stretch/>
        </p:blipFill>
        <p:spPr>
          <a:xfrm>
            <a:off x="6139246" y="1855468"/>
            <a:ext cx="1326241" cy="1249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4EB87C7-7885-4D7A-8F18-9548249FD02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13005" y="908285"/>
            <a:ext cx="1326241" cy="1219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11E4C4A-0C39-4FF2-A0D4-B4F52E4B50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451" y="3372322"/>
            <a:ext cx="983395" cy="924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DE1A05E-1A6D-4BF3-9018-4DC3C857AFCB}"/>
              </a:ext>
            </a:extLst>
          </p:cNvPr>
          <p:cNvSpPr txBox="1"/>
          <p:nvPr/>
        </p:nvSpPr>
        <p:spPr>
          <a:xfrm>
            <a:off x="6377300" y="1329032"/>
            <a:ext cx="24481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1200" b="1" dirty="0">
                <a:solidFill>
                  <a:srgbClr val="0091EA">
                    <a:lumMod val="75000"/>
                  </a:srgbClr>
                </a:solidFill>
              </a:rPr>
              <a:t>PETER SALOVEY (1958)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1200" b="1" dirty="0">
                <a:solidFill>
                  <a:srgbClr val="0091EA">
                    <a:lumMod val="75000"/>
                  </a:srgbClr>
                </a:solidFill>
              </a:rPr>
              <a:t>JOHN D. MAYER (1953)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3D4B33D-A951-4A4A-B3E0-F3A63AB70ED6}"/>
              </a:ext>
            </a:extLst>
          </p:cNvPr>
          <p:cNvSpPr txBox="1"/>
          <p:nvPr/>
        </p:nvSpPr>
        <p:spPr>
          <a:xfrm>
            <a:off x="6414062" y="3629811"/>
            <a:ext cx="12342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1">
                    <a:lumMod val="75000"/>
                  </a:schemeClr>
                </a:solidFill>
              </a:rPr>
              <a:t>DANIEL GOLEMAN (1946)</a:t>
            </a:r>
          </a:p>
          <a:p>
            <a:br>
              <a:rPr lang="es-ES" sz="11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s-E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47E7C17-63B2-4041-863A-F2B7D956C814}"/>
              </a:ext>
            </a:extLst>
          </p:cNvPr>
          <p:cNvSpPr/>
          <p:nvPr/>
        </p:nvSpPr>
        <p:spPr>
          <a:xfrm>
            <a:off x="1913045" y="4648325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1.- ¿Qué son las emociones?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FD2358C-5A53-4AC6-B0AA-C0890074222F}"/>
              </a:ext>
            </a:extLst>
          </p:cNvPr>
          <p:cNvSpPr/>
          <p:nvPr/>
        </p:nvSpPr>
        <p:spPr>
          <a:xfrm>
            <a:off x="2835489" y="4648325"/>
            <a:ext cx="923357" cy="1785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b="1" dirty="0">
                <a:solidFill>
                  <a:schemeClr val="bg1"/>
                </a:solidFill>
              </a:rPr>
              <a:t>2.-Autores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F4A7CE5-F8FD-4F70-9A12-07D63EFE8D48}"/>
              </a:ext>
            </a:extLst>
          </p:cNvPr>
          <p:cNvSpPr/>
          <p:nvPr/>
        </p:nvSpPr>
        <p:spPr>
          <a:xfrm>
            <a:off x="3764601" y="4648325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3.- Tipos de jefe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414B7A3-C083-4D86-8AF4-213008321A10}"/>
              </a:ext>
            </a:extLst>
          </p:cNvPr>
          <p:cNvSpPr/>
          <p:nvPr/>
        </p:nvSpPr>
        <p:spPr>
          <a:xfrm>
            <a:off x="4671367" y="4648325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4.- Motivación y desempeño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B3C558E-8D2B-4CA7-91DB-E94BC0F81C15}"/>
              </a:ext>
            </a:extLst>
          </p:cNvPr>
          <p:cNvSpPr/>
          <p:nvPr/>
        </p:nvSpPr>
        <p:spPr>
          <a:xfrm>
            <a:off x="1924794" y="4828163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6.- Metodología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EA826AC-2FF9-4620-8FF9-37ACC133E3D7}"/>
              </a:ext>
            </a:extLst>
          </p:cNvPr>
          <p:cNvSpPr/>
          <p:nvPr/>
        </p:nvSpPr>
        <p:spPr>
          <a:xfrm>
            <a:off x="2836402" y="4826849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7.- Resultados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2FC17D1-4099-4CB2-AB25-1285BFEE14AD}"/>
              </a:ext>
            </a:extLst>
          </p:cNvPr>
          <p:cNvSpPr/>
          <p:nvPr/>
        </p:nvSpPr>
        <p:spPr>
          <a:xfrm>
            <a:off x="3765514" y="4826849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8.- Limitaciones estudio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E0861DBC-9995-45BE-8E30-D23DEC5C5CE5}"/>
              </a:ext>
            </a:extLst>
          </p:cNvPr>
          <p:cNvSpPr/>
          <p:nvPr/>
        </p:nvSpPr>
        <p:spPr>
          <a:xfrm>
            <a:off x="4671366" y="4826849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9.- Conclusiones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90DCD5D-C612-40E9-9703-260AB4656E50}"/>
              </a:ext>
            </a:extLst>
          </p:cNvPr>
          <p:cNvSpPr/>
          <p:nvPr/>
        </p:nvSpPr>
        <p:spPr>
          <a:xfrm>
            <a:off x="5594723" y="4648325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5.- Objetivo estudios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12B1FB9-1582-433E-BAB0-2A1F6A195B88}"/>
              </a:ext>
            </a:extLst>
          </p:cNvPr>
          <p:cNvSpPr/>
          <p:nvPr/>
        </p:nvSpPr>
        <p:spPr>
          <a:xfrm>
            <a:off x="5594722" y="4826849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10.- Preguntas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952E74D-704B-464D-AFA8-B719FEBF5B20}"/>
              </a:ext>
            </a:extLst>
          </p:cNvPr>
          <p:cNvSpPr txBox="1"/>
          <p:nvPr/>
        </p:nvSpPr>
        <p:spPr>
          <a:xfrm>
            <a:off x="1785113" y="172912"/>
            <a:ext cx="5573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 Autores Relevantes IE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302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5880381" y="2562025"/>
            <a:ext cx="1381800" cy="1365600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9" name="Google Shape;89;p14"/>
          <p:cNvCxnSpPr/>
          <p:nvPr/>
        </p:nvCxnSpPr>
        <p:spPr>
          <a:xfrm>
            <a:off x="6694986" y="3933625"/>
            <a:ext cx="214500" cy="8568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059842" y="3727574"/>
            <a:ext cx="394200" cy="525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7224089" y="3501963"/>
            <a:ext cx="752400" cy="4641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5EE2FD-DD39-400A-9842-E82860453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36" y="2511968"/>
            <a:ext cx="1478406" cy="14784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5D33A63-106E-45D8-9AED-3AC7ACF0DDE4}"/>
              </a:ext>
            </a:extLst>
          </p:cNvPr>
          <p:cNvSpPr txBox="1"/>
          <p:nvPr/>
        </p:nvSpPr>
        <p:spPr>
          <a:xfrm>
            <a:off x="800986" y="1279668"/>
            <a:ext cx="75420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</a:t>
            </a:r>
            <a:r>
              <a:rPr lang="es-E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Qué tienen en común estos autores?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49491A3-89E3-4F11-AD67-B6928F51D6C4}"/>
              </a:ext>
            </a:extLst>
          </p:cNvPr>
          <p:cNvSpPr/>
          <p:nvPr/>
        </p:nvSpPr>
        <p:spPr>
          <a:xfrm>
            <a:off x="2222765" y="4500060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1.- ¿Qué son las emociones?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1768305-2141-4AE6-9F83-67A6EDEE5D10}"/>
              </a:ext>
            </a:extLst>
          </p:cNvPr>
          <p:cNvSpPr/>
          <p:nvPr/>
        </p:nvSpPr>
        <p:spPr>
          <a:xfrm>
            <a:off x="3145209" y="4500060"/>
            <a:ext cx="923357" cy="1785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b="1" dirty="0">
                <a:solidFill>
                  <a:schemeClr val="bg1"/>
                </a:solidFill>
              </a:rPr>
              <a:t>2.- Autores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77EAD28-50F3-440C-869A-ED39658D3F27}"/>
              </a:ext>
            </a:extLst>
          </p:cNvPr>
          <p:cNvSpPr/>
          <p:nvPr/>
        </p:nvSpPr>
        <p:spPr>
          <a:xfrm>
            <a:off x="4074321" y="4500060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3.- Tipos de jefe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C16173A-7CA5-4E5B-A240-A53C07EA2FDE}"/>
              </a:ext>
            </a:extLst>
          </p:cNvPr>
          <p:cNvSpPr/>
          <p:nvPr/>
        </p:nvSpPr>
        <p:spPr>
          <a:xfrm>
            <a:off x="4981087" y="4500060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4.- Motivación y desempeño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25F97C9-00D0-4DEE-B712-D31B51018D5E}"/>
              </a:ext>
            </a:extLst>
          </p:cNvPr>
          <p:cNvSpPr/>
          <p:nvPr/>
        </p:nvSpPr>
        <p:spPr>
          <a:xfrm>
            <a:off x="2234514" y="4679898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6.- Metodología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0CA9B70-C0E0-47CB-AC76-282B1CCF158D}"/>
              </a:ext>
            </a:extLst>
          </p:cNvPr>
          <p:cNvSpPr/>
          <p:nvPr/>
        </p:nvSpPr>
        <p:spPr>
          <a:xfrm>
            <a:off x="3146122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7.- Resultados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9F95D00-D981-4A9E-AE3F-72EC9EE279F2}"/>
              </a:ext>
            </a:extLst>
          </p:cNvPr>
          <p:cNvSpPr/>
          <p:nvPr/>
        </p:nvSpPr>
        <p:spPr>
          <a:xfrm>
            <a:off x="4075234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8.- Limitaciones estudio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AAF1DD5-2C25-4F09-89A3-AEE191AC4A21}"/>
              </a:ext>
            </a:extLst>
          </p:cNvPr>
          <p:cNvSpPr/>
          <p:nvPr/>
        </p:nvSpPr>
        <p:spPr>
          <a:xfrm>
            <a:off x="4981086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9.- Conclusiones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6FFA45F-DFA5-4EA2-A650-8AFDAEC6F686}"/>
              </a:ext>
            </a:extLst>
          </p:cNvPr>
          <p:cNvSpPr/>
          <p:nvPr/>
        </p:nvSpPr>
        <p:spPr>
          <a:xfrm>
            <a:off x="5904443" y="4500060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5.- Objetivo estudios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CE44942-44B4-4122-80FF-A8FF1BB61DFB}"/>
              </a:ext>
            </a:extLst>
          </p:cNvPr>
          <p:cNvSpPr/>
          <p:nvPr/>
        </p:nvSpPr>
        <p:spPr>
          <a:xfrm>
            <a:off x="5904442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10.- Preguntas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5F889907-5B44-4199-8EE3-9BB76D762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100" y="630"/>
            <a:ext cx="932900" cy="3622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D87EFBB-4DDD-4FFB-8538-02C6498E23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9761" y="266995"/>
            <a:ext cx="7202780" cy="61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3.  Tipos de jefe</a:t>
            </a:r>
            <a:endParaRPr lang="es-ES" sz="2800" dirty="0">
              <a:latin typeface="+mj-lt"/>
            </a:endParaRPr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1B3EF82-9AA1-4AB3-99F5-BDE355F37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027" y="1371540"/>
            <a:ext cx="1966130" cy="230143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12A2CC-06B1-436B-9E3D-F80C834B4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544" y="1417220"/>
            <a:ext cx="1958510" cy="230906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D31BD133-0FBD-486A-949A-3C53D5601FD3}"/>
              </a:ext>
            </a:extLst>
          </p:cNvPr>
          <p:cNvSpPr txBox="1">
            <a:spLocks/>
          </p:cNvSpPr>
          <p:nvPr/>
        </p:nvSpPr>
        <p:spPr>
          <a:xfrm>
            <a:off x="1668379" y="3892296"/>
            <a:ext cx="2055626" cy="40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s-E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Jefe sin IE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ABCA89DD-02FB-4122-BA9B-0292109FA850}"/>
              </a:ext>
            </a:extLst>
          </p:cNvPr>
          <p:cNvSpPr txBox="1">
            <a:spLocks/>
          </p:cNvSpPr>
          <p:nvPr/>
        </p:nvSpPr>
        <p:spPr>
          <a:xfrm>
            <a:off x="5940946" y="3705136"/>
            <a:ext cx="1773705" cy="59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s-ES" sz="2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Líder con IE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DE13BD9-F462-429C-824D-D56F83C27BE9}"/>
              </a:ext>
            </a:extLst>
          </p:cNvPr>
          <p:cNvSpPr/>
          <p:nvPr/>
        </p:nvSpPr>
        <p:spPr>
          <a:xfrm>
            <a:off x="2222765" y="4500060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1.- ¿Qué son las emociones?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C34EFD7-84F9-448E-A3D7-4CE6854FBBDD}"/>
              </a:ext>
            </a:extLst>
          </p:cNvPr>
          <p:cNvSpPr/>
          <p:nvPr/>
        </p:nvSpPr>
        <p:spPr>
          <a:xfrm>
            <a:off x="3145209" y="4500060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2.- Autores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0D43BCC-4D51-4AEA-82FF-C39A76EF2171}"/>
              </a:ext>
            </a:extLst>
          </p:cNvPr>
          <p:cNvSpPr/>
          <p:nvPr/>
        </p:nvSpPr>
        <p:spPr>
          <a:xfrm>
            <a:off x="4074321" y="4500060"/>
            <a:ext cx="923357" cy="178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b="1" dirty="0">
                <a:solidFill>
                  <a:schemeClr val="bg1"/>
                </a:solidFill>
              </a:rPr>
              <a:t>3.- Tipos de jefe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FF28CF2-D790-4508-A4E1-46B6AF8338BC}"/>
              </a:ext>
            </a:extLst>
          </p:cNvPr>
          <p:cNvSpPr/>
          <p:nvPr/>
        </p:nvSpPr>
        <p:spPr>
          <a:xfrm>
            <a:off x="4981087" y="4500060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4.- Motivación y desempeño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9C35DE5-3722-48C9-8C65-D4D0913D9451}"/>
              </a:ext>
            </a:extLst>
          </p:cNvPr>
          <p:cNvSpPr/>
          <p:nvPr/>
        </p:nvSpPr>
        <p:spPr>
          <a:xfrm>
            <a:off x="2234514" y="4679898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6.- Metodología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3B70C86-AF37-4F1F-B45A-70F757E5B1FE}"/>
              </a:ext>
            </a:extLst>
          </p:cNvPr>
          <p:cNvSpPr/>
          <p:nvPr/>
        </p:nvSpPr>
        <p:spPr>
          <a:xfrm>
            <a:off x="3146122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7.- Resultados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D2A1CCB-74F7-4905-BDAD-8AF7116D0716}"/>
              </a:ext>
            </a:extLst>
          </p:cNvPr>
          <p:cNvSpPr/>
          <p:nvPr/>
        </p:nvSpPr>
        <p:spPr>
          <a:xfrm>
            <a:off x="4075234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8.- Limitaciones estudio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B9D3A1D-382B-461D-B0DE-474C1F1D93D0}"/>
              </a:ext>
            </a:extLst>
          </p:cNvPr>
          <p:cNvSpPr/>
          <p:nvPr/>
        </p:nvSpPr>
        <p:spPr>
          <a:xfrm>
            <a:off x="4981086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9.- Conclusiones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D1FB3B0F-B115-4A0E-B260-722E4AB28B85}"/>
              </a:ext>
            </a:extLst>
          </p:cNvPr>
          <p:cNvSpPr/>
          <p:nvPr/>
        </p:nvSpPr>
        <p:spPr>
          <a:xfrm>
            <a:off x="5904443" y="4500060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5.- Objetivo estudios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488E93A-56B8-4CFF-AA61-285C376E6ED8}"/>
              </a:ext>
            </a:extLst>
          </p:cNvPr>
          <p:cNvSpPr/>
          <p:nvPr/>
        </p:nvSpPr>
        <p:spPr>
          <a:xfrm>
            <a:off x="5904442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10.- Preguntas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D542182-D26E-4E84-991D-372730EDE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100" y="630"/>
            <a:ext cx="932900" cy="36229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E65011F-DFBF-45A6-B73C-07B6392FA691}"/>
              </a:ext>
            </a:extLst>
          </p:cNvPr>
          <p:cNvSpPr txBox="1"/>
          <p:nvPr/>
        </p:nvSpPr>
        <p:spPr>
          <a:xfrm>
            <a:off x="3669095" y="3107141"/>
            <a:ext cx="637549" cy="52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026" name="Picture 2" descr="184,305 Versus Imágenes y Fotos - 123RF">
            <a:extLst>
              <a:ext uri="{FF2B5EF4-FFF2-40B4-BE49-F238E27FC236}">
                <a16:creationId xmlns:a16="http://schemas.microsoft.com/office/drawing/2014/main" id="{A34F8D19-391E-41DB-AED7-F554C6A11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27" y="1867097"/>
            <a:ext cx="1901778" cy="16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4">
            <a:extLst>
              <a:ext uri="{FF2B5EF4-FFF2-40B4-BE49-F238E27FC236}">
                <a16:creationId xmlns:a16="http://schemas.microsoft.com/office/drawing/2014/main" id="{96F49D9B-D069-4685-BF96-95E3874C86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7012" y="184693"/>
            <a:ext cx="6901543" cy="61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4. Motivación y Desempeño Laboral</a:t>
            </a:r>
            <a:endParaRPr lang="es-ES" sz="2800" dirty="0">
              <a:latin typeface="+mj-lt"/>
            </a:endParaRPr>
          </a:p>
        </p:txBody>
      </p:sp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61802E-8CCA-4BDC-984C-C403EFB7FB28}"/>
              </a:ext>
            </a:extLst>
          </p:cNvPr>
          <p:cNvSpPr txBox="1"/>
          <p:nvPr/>
        </p:nvSpPr>
        <p:spPr>
          <a:xfrm>
            <a:off x="600561" y="1039337"/>
            <a:ext cx="3020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endParaRPr lang="es-E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773CE51-762F-4E65-AA0D-6CAFF5CE73C1}"/>
              </a:ext>
            </a:extLst>
          </p:cNvPr>
          <p:cNvSpPr/>
          <p:nvPr/>
        </p:nvSpPr>
        <p:spPr>
          <a:xfrm>
            <a:off x="2222765" y="4500060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1.- ¿Qué son las emociones?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619CDE9-7D7D-446F-AED1-0DF22A3C54FC}"/>
              </a:ext>
            </a:extLst>
          </p:cNvPr>
          <p:cNvSpPr/>
          <p:nvPr/>
        </p:nvSpPr>
        <p:spPr>
          <a:xfrm>
            <a:off x="3145209" y="4500060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2.- Autores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8022CFC-56B6-488A-9C46-717FC7DB19F5}"/>
              </a:ext>
            </a:extLst>
          </p:cNvPr>
          <p:cNvSpPr/>
          <p:nvPr/>
        </p:nvSpPr>
        <p:spPr>
          <a:xfrm>
            <a:off x="4074321" y="4500060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3.- Tipos de jefe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F1D01BE-9C5F-465C-8859-FF1B4B3B3D68}"/>
              </a:ext>
            </a:extLst>
          </p:cNvPr>
          <p:cNvSpPr/>
          <p:nvPr/>
        </p:nvSpPr>
        <p:spPr>
          <a:xfrm>
            <a:off x="4981087" y="4500060"/>
            <a:ext cx="923357" cy="178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b="1" dirty="0">
                <a:solidFill>
                  <a:schemeClr val="bg1"/>
                </a:solidFill>
              </a:rPr>
              <a:t>4.- Motivación y desempeño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51CDC8F-F563-43EF-963C-726198AEDE18}"/>
              </a:ext>
            </a:extLst>
          </p:cNvPr>
          <p:cNvSpPr/>
          <p:nvPr/>
        </p:nvSpPr>
        <p:spPr>
          <a:xfrm>
            <a:off x="2234514" y="4679898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6.- Metodología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637C3A0-7F7E-465A-A5B6-DAE2290FAFC0}"/>
              </a:ext>
            </a:extLst>
          </p:cNvPr>
          <p:cNvSpPr/>
          <p:nvPr/>
        </p:nvSpPr>
        <p:spPr>
          <a:xfrm>
            <a:off x="3146122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7.- Resultados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0E9A831-79FC-421E-AD11-88BFEBFEEC78}"/>
              </a:ext>
            </a:extLst>
          </p:cNvPr>
          <p:cNvSpPr/>
          <p:nvPr/>
        </p:nvSpPr>
        <p:spPr>
          <a:xfrm>
            <a:off x="4075234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8.- Limitaciones estudio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11184AA-E375-42C4-B476-A35C9EA030FD}"/>
              </a:ext>
            </a:extLst>
          </p:cNvPr>
          <p:cNvSpPr/>
          <p:nvPr/>
        </p:nvSpPr>
        <p:spPr>
          <a:xfrm>
            <a:off x="4981086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9.- Conclusiones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82E5E0E-9D11-40BF-AF93-08B6890F9E7D}"/>
              </a:ext>
            </a:extLst>
          </p:cNvPr>
          <p:cNvSpPr/>
          <p:nvPr/>
        </p:nvSpPr>
        <p:spPr>
          <a:xfrm>
            <a:off x="5904443" y="4500060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5.- Objetivo estudios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025722A-5030-49D9-B763-46E685A12320}"/>
              </a:ext>
            </a:extLst>
          </p:cNvPr>
          <p:cNvSpPr/>
          <p:nvPr/>
        </p:nvSpPr>
        <p:spPr>
          <a:xfrm>
            <a:off x="5904442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10.- Preguntas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D6BA9E8-05B5-409B-87EF-3C332D153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00" y="630"/>
            <a:ext cx="932900" cy="362291"/>
          </a:xfrm>
          <a:prstGeom prst="rect">
            <a:avLst/>
          </a:prstGeom>
        </p:spPr>
      </p:pic>
      <p:pic>
        <p:nvPicPr>
          <p:cNvPr id="2056" name="Picture 8" descr="Curso de técnicas de liderazgo: Aprende a ser un buen líder">
            <a:extLst>
              <a:ext uri="{FF2B5EF4-FFF2-40B4-BE49-F238E27FC236}">
                <a16:creationId xmlns:a16="http://schemas.microsoft.com/office/drawing/2014/main" id="{F04F1938-A2B0-4F7D-B6FB-93A1210A7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335" l="9836" r="8993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83" y="800873"/>
            <a:ext cx="6716032" cy="387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>
            <a:off x="5725650" y="909615"/>
            <a:ext cx="1875600" cy="1852800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cxnSp>
        <p:nvCxnSpPr>
          <p:cNvPr id="120" name="Google Shape;120;p18"/>
          <p:cNvCxnSpPr/>
          <p:nvPr/>
        </p:nvCxnSpPr>
        <p:spPr>
          <a:xfrm rot="10800000" flipH="1">
            <a:off x="6805299" y="540952"/>
            <a:ext cx="143700" cy="3771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18"/>
          <p:cNvCxnSpPr/>
          <p:nvPr/>
        </p:nvCxnSpPr>
        <p:spPr>
          <a:xfrm flipH="1">
            <a:off x="7451750" y="1182125"/>
            <a:ext cx="337200" cy="1311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8"/>
          <p:cNvCxnSpPr>
            <a:endCxn id="117" idx="6"/>
          </p:cNvCxnSpPr>
          <p:nvPr/>
        </p:nvCxnSpPr>
        <p:spPr>
          <a:xfrm rot="10800000">
            <a:off x="7601250" y="1836015"/>
            <a:ext cx="998100" cy="981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FAECAA4-C3E0-489B-9597-AC0B251E1849}"/>
              </a:ext>
            </a:extLst>
          </p:cNvPr>
          <p:cNvSpPr txBox="1"/>
          <p:nvPr/>
        </p:nvSpPr>
        <p:spPr>
          <a:xfrm>
            <a:off x="1594023" y="176448"/>
            <a:ext cx="6007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5. Objetivo General</a:t>
            </a:r>
          </a:p>
        </p:txBody>
      </p:sp>
      <p:pic>
        <p:nvPicPr>
          <p:cNvPr id="2054" name="Picture 6" descr="Out line bob hair dress mujer lente | Vector Premium">
            <a:extLst>
              <a:ext uri="{FF2B5EF4-FFF2-40B4-BE49-F238E27FC236}">
                <a16:creationId xmlns:a16="http://schemas.microsoft.com/office/drawing/2014/main" id="{56947782-8F14-4870-822C-D02A5D712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9" b="100000" l="8580" r="781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524" r="12940"/>
          <a:stretch/>
        </p:blipFill>
        <p:spPr bwMode="auto">
          <a:xfrm>
            <a:off x="5725651" y="1167083"/>
            <a:ext cx="1733650" cy="151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E9E3339-8B1C-4E10-9F05-D48AD21C8014}"/>
              </a:ext>
            </a:extLst>
          </p:cNvPr>
          <p:cNvSpPr/>
          <p:nvPr/>
        </p:nvSpPr>
        <p:spPr>
          <a:xfrm>
            <a:off x="2222765" y="4500060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1.- ¿Qué son las emociones?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CA0E28E-EE65-4E62-ABE5-55A783121AB1}"/>
              </a:ext>
            </a:extLst>
          </p:cNvPr>
          <p:cNvSpPr/>
          <p:nvPr/>
        </p:nvSpPr>
        <p:spPr>
          <a:xfrm>
            <a:off x="3145209" y="4500060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2.- Autores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02902AE-D79A-4B81-9F0E-58263289E253}"/>
              </a:ext>
            </a:extLst>
          </p:cNvPr>
          <p:cNvSpPr/>
          <p:nvPr/>
        </p:nvSpPr>
        <p:spPr>
          <a:xfrm>
            <a:off x="4074321" y="4500060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3.- Tipos de jefe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8D2635A-9E08-4CF2-9BAB-028F1930FD1A}"/>
              </a:ext>
            </a:extLst>
          </p:cNvPr>
          <p:cNvSpPr/>
          <p:nvPr/>
        </p:nvSpPr>
        <p:spPr>
          <a:xfrm>
            <a:off x="4981087" y="4500060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4.- Motivación y desempeño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EB0A325-0154-44CE-8118-57DC0AABC550}"/>
              </a:ext>
            </a:extLst>
          </p:cNvPr>
          <p:cNvSpPr/>
          <p:nvPr/>
        </p:nvSpPr>
        <p:spPr>
          <a:xfrm>
            <a:off x="2234514" y="4679898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6.- Metodología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38F9580-D95B-4DCA-9114-2409EE893D93}"/>
              </a:ext>
            </a:extLst>
          </p:cNvPr>
          <p:cNvSpPr/>
          <p:nvPr/>
        </p:nvSpPr>
        <p:spPr>
          <a:xfrm>
            <a:off x="3146122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7.- Resultados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B1C047E-623D-4F55-A337-76B474D56D01}"/>
              </a:ext>
            </a:extLst>
          </p:cNvPr>
          <p:cNvSpPr/>
          <p:nvPr/>
        </p:nvSpPr>
        <p:spPr>
          <a:xfrm>
            <a:off x="4075234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8.- Limitaciones estudio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F698CE8-045D-4F37-96C2-66A9709A2CCF}"/>
              </a:ext>
            </a:extLst>
          </p:cNvPr>
          <p:cNvSpPr/>
          <p:nvPr/>
        </p:nvSpPr>
        <p:spPr>
          <a:xfrm>
            <a:off x="4981086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9.- Conclusiones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C82D4D5-173E-4333-A0E2-C2316A18F027}"/>
              </a:ext>
            </a:extLst>
          </p:cNvPr>
          <p:cNvSpPr/>
          <p:nvPr/>
        </p:nvSpPr>
        <p:spPr>
          <a:xfrm>
            <a:off x="5904442" y="4500060"/>
            <a:ext cx="923357" cy="178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550" b="1" dirty="0">
                <a:solidFill>
                  <a:schemeClr val="bg1"/>
                </a:solidFill>
              </a:rPr>
              <a:t>5.- Objetivo estudios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A26B238-A85B-4CCF-A0F1-2B66AFA88DD2}"/>
              </a:ext>
            </a:extLst>
          </p:cNvPr>
          <p:cNvSpPr/>
          <p:nvPr/>
        </p:nvSpPr>
        <p:spPr>
          <a:xfrm>
            <a:off x="5904442" y="4678584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10.- Preguntas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73C4986-0343-41D5-9F78-5670C9BA8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100" y="630"/>
            <a:ext cx="932900" cy="362291"/>
          </a:xfrm>
          <a:prstGeom prst="rect">
            <a:avLst/>
          </a:prstGeom>
        </p:spPr>
      </p:pic>
      <p:sp>
        <p:nvSpPr>
          <p:cNvPr id="2" name="Bocadillo nube: nube 1">
            <a:extLst>
              <a:ext uri="{FF2B5EF4-FFF2-40B4-BE49-F238E27FC236}">
                <a16:creationId xmlns:a16="http://schemas.microsoft.com/office/drawing/2014/main" id="{2BBA873E-3E12-403D-B7AB-90602F6FBD2C}"/>
              </a:ext>
            </a:extLst>
          </p:cNvPr>
          <p:cNvSpPr/>
          <p:nvPr/>
        </p:nvSpPr>
        <p:spPr>
          <a:xfrm>
            <a:off x="445673" y="1213922"/>
            <a:ext cx="4902841" cy="2690421"/>
          </a:xfrm>
          <a:prstGeom prst="cloudCallout">
            <a:avLst>
              <a:gd name="adj1" fmla="val 62167"/>
              <a:gd name="adj2" fmla="val -521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“Demostrar si la Inteligencia Emocional del líder </a:t>
            </a:r>
            <a:r>
              <a:rPr lang="es-ES" sz="1400" b="1" i="0" u="none" strike="noStrike" baseline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se relaciona positivamente </a:t>
            </a:r>
            <a:r>
              <a:rPr lang="es-ES" sz="14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con la motivación y desempeño del empleado”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0755A4-5712-4631-A143-7899F9FA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83" y="233472"/>
            <a:ext cx="3172891" cy="419571"/>
          </a:xfrm>
        </p:spPr>
        <p:txBody>
          <a:bodyPr/>
          <a:lstStyle/>
          <a:p>
            <a:r>
              <a:rPr lang="es-ES" sz="2400" dirty="0">
                <a:latin typeface="+mj-lt"/>
              </a:rPr>
              <a:t>Objetivos específicos: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7B92E-03F4-4D0C-ABBB-48B088FD5B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9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8B493F6-1AC7-490C-9E3D-00596C024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029" y="1390055"/>
            <a:ext cx="3014474" cy="256177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E337628-F1BC-4BFD-B3D7-284631116302}"/>
              </a:ext>
            </a:extLst>
          </p:cNvPr>
          <p:cNvSpPr/>
          <p:nvPr/>
        </p:nvSpPr>
        <p:spPr>
          <a:xfrm>
            <a:off x="2208910" y="4660589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1.- ¿Qué son las emociones?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B836FA4-1F54-4568-8C4D-48B29BBFA904}"/>
              </a:ext>
            </a:extLst>
          </p:cNvPr>
          <p:cNvSpPr/>
          <p:nvPr/>
        </p:nvSpPr>
        <p:spPr>
          <a:xfrm>
            <a:off x="3115674" y="466058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2.- Autores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DD80E40-F417-4C4B-AE4E-AA6E995EAC30}"/>
              </a:ext>
            </a:extLst>
          </p:cNvPr>
          <p:cNvSpPr/>
          <p:nvPr/>
        </p:nvSpPr>
        <p:spPr>
          <a:xfrm>
            <a:off x="4044786" y="466058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3.- Tipos de jefe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DDAFE8A-7751-46FA-9DE5-E45EE1C72204}"/>
              </a:ext>
            </a:extLst>
          </p:cNvPr>
          <p:cNvSpPr/>
          <p:nvPr/>
        </p:nvSpPr>
        <p:spPr>
          <a:xfrm>
            <a:off x="4951552" y="4660589"/>
            <a:ext cx="923357" cy="17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tx1"/>
                </a:solidFill>
              </a:rPr>
              <a:t>4.- Motivación y desempeño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DB67B1D-2537-427F-A9A7-472370E779A8}"/>
              </a:ext>
            </a:extLst>
          </p:cNvPr>
          <p:cNvSpPr/>
          <p:nvPr/>
        </p:nvSpPr>
        <p:spPr>
          <a:xfrm>
            <a:off x="2204979" y="4840427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6.- Metodología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3B4E12E-3DCF-44D6-B580-F1AF32D0401F}"/>
              </a:ext>
            </a:extLst>
          </p:cNvPr>
          <p:cNvSpPr/>
          <p:nvPr/>
        </p:nvSpPr>
        <p:spPr>
          <a:xfrm>
            <a:off x="3116587" y="4839113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7.- Resultados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421D17E-A9A1-4A2D-A105-AB833A5C0579}"/>
              </a:ext>
            </a:extLst>
          </p:cNvPr>
          <p:cNvSpPr/>
          <p:nvPr/>
        </p:nvSpPr>
        <p:spPr>
          <a:xfrm>
            <a:off x="4045699" y="4839113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8.- Limitaciones estudio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5F64D-EAD8-49F1-92FC-7121002F5633}"/>
              </a:ext>
            </a:extLst>
          </p:cNvPr>
          <p:cNvSpPr/>
          <p:nvPr/>
        </p:nvSpPr>
        <p:spPr>
          <a:xfrm>
            <a:off x="4951551" y="4839113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9.- Conclusiones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54F1770-DE91-4622-925A-D6EDC665E1C4}"/>
              </a:ext>
            </a:extLst>
          </p:cNvPr>
          <p:cNvSpPr/>
          <p:nvPr/>
        </p:nvSpPr>
        <p:spPr>
          <a:xfrm>
            <a:off x="5874907" y="4660589"/>
            <a:ext cx="923357" cy="178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550" b="1" dirty="0">
                <a:solidFill>
                  <a:schemeClr val="bg1"/>
                </a:solidFill>
              </a:rPr>
              <a:t>5.- Objetivo estudios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5287671-E18A-4973-BE20-688535B85532}"/>
              </a:ext>
            </a:extLst>
          </p:cNvPr>
          <p:cNvSpPr/>
          <p:nvPr/>
        </p:nvSpPr>
        <p:spPr>
          <a:xfrm>
            <a:off x="5874907" y="4839113"/>
            <a:ext cx="923357" cy="178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" dirty="0"/>
              <a:t>10.- Preguntas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1A345D5D-49CA-46E0-930F-DF3906ECF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00" y="630"/>
            <a:ext cx="932900" cy="3622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7F931B4-A35A-44AD-A023-EFA6B6AE1356}"/>
              </a:ext>
            </a:extLst>
          </p:cNvPr>
          <p:cNvSpPr txBox="1"/>
          <p:nvPr/>
        </p:nvSpPr>
        <p:spPr>
          <a:xfrm>
            <a:off x="299723" y="800306"/>
            <a:ext cx="53937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Objetivo específico 1</a:t>
            </a:r>
          </a:p>
          <a:p>
            <a:r>
              <a:rPr lang="es-ES" sz="1600" dirty="0">
                <a:solidFill>
                  <a:schemeClr val="accent1">
                    <a:lumMod val="75000"/>
                  </a:schemeClr>
                </a:solidFill>
              </a:rPr>
              <a:t> Relación: IE del líder (VI) y Motivación (VD)</a:t>
            </a:r>
          </a:p>
          <a:p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Objetivo específico 2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</a:rPr>
              <a:t>Relación: IE del líder (VI) y Desempeño Laboral (VD)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Objetivo específico 3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</a:rPr>
              <a:t>Relación: IE propio empleado (VI) y Motivación (VD)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Objetivo específico 4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</a:rPr>
              <a:t>Relación: IE propio empleado (VI) y Desempeño Laboral (VD)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Objetivo específico 5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</a:rPr>
              <a:t>Relación: Motivación (VI) y Desempeño Laboral (VD)</a:t>
            </a:r>
          </a:p>
        </p:txBody>
      </p:sp>
    </p:spTree>
    <p:extLst>
      <p:ext uri="{BB962C8B-B14F-4D97-AF65-F5344CB8AC3E}">
        <p14:creationId xmlns:p14="http://schemas.microsoft.com/office/powerpoint/2010/main" val="1817875482"/>
      </p:ext>
    </p:extLst>
  </p:cSld>
  <p:clrMapOvr>
    <a:masterClrMapping/>
  </p:clrMapOvr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263238"/>
      </a:dk1>
      <a:lt1>
        <a:srgbClr val="FFFFFF"/>
      </a:lt1>
      <a:dk2>
        <a:srgbClr val="607D8B"/>
      </a:dk2>
      <a:lt2>
        <a:srgbClr val="ECEFF1"/>
      </a:lt2>
      <a:accent1>
        <a:srgbClr val="0091EA"/>
      </a:accent1>
      <a:accent2>
        <a:srgbClr val="0053A3"/>
      </a:accent2>
      <a:accent3>
        <a:srgbClr val="607D8B"/>
      </a:accent3>
      <a:accent4>
        <a:srgbClr val="CFD8DC"/>
      </a:accent4>
      <a:accent5>
        <a:srgbClr val="ECEFF1"/>
      </a:accent5>
      <a:accent6>
        <a:srgbClr val="ACDBF8"/>
      </a:accent6>
      <a:hlink>
        <a:srgbClr val="0091E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2852</Words>
  <Application>Microsoft Office PowerPoint</Application>
  <PresentationFormat>Presentación en pantalla (16:9)</PresentationFormat>
  <Paragraphs>431</Paragraphs>
  <Slides>32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3" baseType="lpstr">
      <vt:lpstr>arial</vt:lpstr>
      <vt:lpstr>Roboto Slab</vt:lpstr>
      <vt:lpstr>Calibri</vt:lpstr>
      <vt:lpstr>Source Sans Pro</vt:lpstr>
      <vt:lpstr>CourierNewPSMT</vt:lpstr>
      <vt:lpstr>arial</vt:lpstr>
      <vt:lpstr>Courier New</vt:lpstr>
      <vt:lpstr>Wingdings</vt:lpstr>
      <vt:lpstr>Consolas</vt:lpstr>
      <vt:lpstr>Roboto</vt:lpstr>
      <vt:lpstr>Cordelia template</vt:lpstr>
      <vt:lpstr>“El liderazgo emocionalmente inteligente y su relación con la motivación y el desempeño laboral”</vt:lpstr>
      <vt:lpstr>Índice:</vt:lpstr>
      <vt:lpstr>Presentación de PowerPoint</vt:lpstr>
      <vt:lpstr>Presentación de PowerPoint</vt:lpstr>
      <vt:lpstr>Presentación de PowerPoint</vt:lpstr>
      <vt:lpstr>3.  Tipos de jefe</vt:lpstr>
      <vt:lpstr>4. Motivación y Desempeño Laboral</vt:lpstr>
      <vt:lpstr>Presentación de PowerPoint</vt:lpstr>
      <vt:lpstr>Objetivos específicos: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Anexos Defensa</vt:lpstr>
      <vt:lpstr>Asteriscos – Valor p</vt:lpstr>
      <vt:lpstr>Anexo – Conceptos estadísticos</vt:lpstr>
      <vt:lpstr>Código RStudio</vt:lpstr>
      <vt:lpstr>Código RStudio</vt:lpstr>
      <vt:lpstr>Código RStudio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Objetivos específicos estudio</vt:lpstr>
      <vt:lpstr>Motivación de mi TFM</vt:lpstr>
      <vt:lpstr>¿Qué aporta al área académica?</vt:lpstr>
      <vt:lpstr>¿Cuáles son las líneas de investigación futuras?</vt:lpstr>
      <vt:lpstr>¿Cuáles son los artículos que considero más importantes o interesantes?</vt:lpstr>
      <vt:lpstr>Preguntas para el tribunal: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“El liderazgo emocionalmente inteligente y su relación con la motivación y el desempeño laboral”</dc:title>
  <dc:creator>Laura Gonzalez</dc:creator>
  <cp:lastModifiedBy>SABRINA NILDA SILVA VILLAVERDE</cp:lastModifiedBy>
  <cp:revision>116</cp:revision>
  <dcterms:modified xsi:type="dcterms:W3CDTF">2022-04-12T08:38:30Z</dcterms:modified>
</cp:coreProperties>
</file>