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rimo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Lato" panose="020F0502020204030203" pitchFamily="34" charset="0"/>
      <p:regular r:id="rId23"/>
    </p:embeddedFont>
    <p:embeddedFont>
      <p:font typeface="Lato Bold" panose="020B0604020202020204" charset="0"/>
      <p:regular r:id="rId24"/>
      <p:bold r:id="rId25"/>
    </p:embeddedFont>
    <p:embeddedFont>
      <p:font typeface="Lato Bold Italics" panose="020B0604020202020204" charset="0"/>
      <p:regular r:id="rId26"/>
      <p:bold r:id="rId27"/>
      <p:italic r:id="rId28"/>
      <p:boldItalic r:id="rId29"/>
    </p:embeddedFont>
    <p:embeddedFont>
      <p:font typeface="Lato Italics" panose="020B0604020202020204" charset="0"/>
      <p:regular r:id="rId30"/>
      <p:italic r:id="rId31"/>
    </p:embeddedFont>
    <p:embeddedFont>
      <p:font typeface="Poppins ExtraBold" panose="00000900000000000000" pitchFamily="2" charset="0"/>
      <p:regular r:id="rId32"/>
      <p:bold r:id="rId33"/>
    </p:embeddedFont>
    <p:embeddedFont>
      <p:font typeface="Poppins ExtraBold Bold" panose="020B0604020202020204" charset="0"/>
      <p:regular r:id="rId34"/>
      <p:bold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32" autoAdjust="0"/>
  </p:normalViewPr>
  <p:slideViewPr>
    <p:cSldViewPr>
      <p:cViewPr varScale="1">
        <p:scale>
          <a:sx n="34" d="100"/>
          <a:sy n="34" d="100"/>
        </p:scale>
        <p:origin x="888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t="23463" r="10168" b="16404"/>
          <a:stretch>
            <a:fillRect/>
          </a:stretch>
        </p:blipFill>
        <p:spPr>
          <a:xfrm>
            <a:off x="10672319" y="33699"/>
            <a:ext cx="5165868" cy="345796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2700000">
            <a:off x="15004959" y="1860459"/>
            <a:ext cx="6566081" cy="6566081"/>
            <a:chOff x="0" y="0"/>
            <a:chExt cx="191389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5" name="Group 5"/>
          <p:cNvGrpSpPr/>
          <p:nvPr/>
        </p:nvGrpSpPr>
        <p:grpSpPr>
          <a:xfrm rot="2700000">
            <a:off x="15361560" y="2217060"/>
            <a:ext cx="5852880" cy="5852880"/>
            <a:chOff x="0" y="0"/>
            <a:chExt cx="1913890" cy="191389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7" name="Group 7"/>
          <p:cNvGrpSpPr/>
          <p:nvPr/>
        </p:nvGrpSpPr>
        <p:grpSpPr>
          <a:xfrm rot="2700000">
            <a:off x="11143419" y="8163269"/>
            <a:ext cx="6164339" cy="6164339"/>
            <a:chOff x="0" y="0"/>
            <a:chExt cx="1913890" cy="191389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alphaModFix amt="6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4134433" y="1004889"/>
            <a:ext cx="12993464" cy="2102579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0" y="0"/>
            <a:ext cx="541602" cy="10287000"/>
            <a:chOff x="0" y="0"/>
            <a:chExt cx="157867" cy="299846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7867" cy="2998468"/>
            </a:xfrm>
            <a:custGeom>
              <a:avLst/>
              <a:gdLst/>
              <a:ahLst/>
              <a:cxnLst/>
              <a:rect l="l" t="t" r="r" b="b"/>
              <a:pathLst>
                <a:path w="157867" h="2998468">
                  <a:moveTo>
                    <a:pt x="0" y="0"/>
                  </a:moveTo>
                  <a:lnTo>
                    <a:pt x="157867" y="0"/>
                  </a:lnTo>
                  <a:lnTo>
                    <a:pt x="157867" y="2998468"/>
                  </a:lnTo>
                  <a:lnTo>
                    <a:pt x="0" y="2998468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2224837" y="3682163"/>
            <a:ext cx="8577424" cy="9415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7"/>
              </a:lnSpc>
            </a:pPr>
            <a:r>
              <a:rPr lang="en-US" sz="6426" spc="642">
                <a:solidFill>
                  <a:srgbClr val="2B4A9D"/>
                </a:solidFill>
                <a:latin typeface="Poppins ExtraBold Bold"/>
              </a:rPr>
              <a:t>PRESENTACIÓN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24837" y="4831892"/>
            <a:ext cx="12616379" cy="3381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2600"/>
              </a:lnSpc>
            </a:pPr>
            <a:r>
              <a:rPr lang="en-US" sz="12000" spc="600">
                <a:solidFill>
                  <a:srgbClr val="38B6FF"/>
                </a:solidFill>
                <a:latin typeface="Poppins ExtraBold Bold"/>
              </a:rPr>
              <a:t>LET`S GO</a:t>
            </a:r>
          </a:p>
          <a:p>
            <a:pPr>
              <a:lnSpc>
                <a:spcPts val="12600"/>
              </a:lnSpc>
            </a:pPr>
            <a:r>
              <a:rPr lang="en-US" sz="12000" spc="600">
                <a:solidFill>
                  <a:srgbClr val="38B6FF"/>
                </a:solidFill>
                <a:latin typeface="Poppins ExtraBold Bold"/>
              </a:rPr>
              <a:t>MADRID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094895" y="8146603"/>
            <a:ext cx="1261637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0">
                <a:solidFill>
                  <a:srgbClr val="000000"/>
                </a:solidFill>
                <a:latin typeface="Lato Bold"/>
              </a:rPr>
              <a:t>SITIO WEB DE EVENTOS GRATUITOS EN MADRID</a:t>
            </a:r>
          </a:p>
        </p:txBody>
      </p:sp>
      <p:pic>
        <p:nvPicPr>
          <p:cNvPr id="16" name="bensound-elevate.mp3" descr="bensound-elevate.mp3">
            <a:hlinkClick r:id="" action="ppaction://media"/>
            <a:extLst>
              <a:ext uri="{FF2B5EF4-FFF2-40B4-BE49-F238E27FC236}">
                <a16:creationId xmlns:a16="http://schemas.microsoft.com/office/drawing/2014/main" id="{6334E6B2-D366-6A42-9EFC-7594F9930C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7600" y="47371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76816" y="0"/>
            <a:ext cx="452408" cy="10287000"/>
            <a:chOff x="0" y="0"/>
            <a:chExt cx="165040" cy="3752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5040" cy="3752726"/>
            </a:xfrm>
            <a:custGeom>
              <a:avLst/>
              <a:gdLst/>
              <a:ahLst/>
              <a:cxnLst/>
              <a:rect l="l" t="t" r="r" b="b"/>
              <a:pathLst>
                <a:path w="165040" h="3752726">
                  <a:moveTo>
                    <a:pt x="0" y="0"/>
                  </a:moveTo>
                  <a:lnTo>
                    <a:pt x="165040" y="0"/>
                  </a:lnTo>
                  <a:lnTo>
                    <a:pt x="165040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2700000">
            <a:off x="15385959" y="1860459"/>
            <a:ext cx="6566081" cy="6566081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6" name="Group 6"/>
          <p:cNvGrpSpPr/>
          <p:nvPr/>
        </p:nvGrpSpPr>
        <p:grpSpPr>
          <a:xfrm rot="2700000">
            <a:off x="15742560" y="2217060"/>
            <a:ext cx="5852880" cy="5852880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8" name="Group 8"/>
          <p:cNvGrpSpPr/>
          <p:nvPr/>
        </p:nvGrpSpPr>
        <p:grpSpPr>
          <a:xfrm rot="2700000">
            <a:off x="11524419" y="8043030"/>
            <a:ext cx="6164339" cy="6164339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2700000">
            <a:off x="11524419" y="-3920369"/>
            <a:ext cx="6164339" cy="6164339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13677280" y="1955378"/>
            <a:ext cx="3963020" cy="5276243"/>
            <a:chOff x="0" y="0"/>
            <a:chExt cx="3663950" cy="4878070"/>
          </a:xfrm>
        </p:grpSpPr>
        <p:sp>
          <p:nvSpPr>
            <p:cNvPr id="13" name="Freeform 13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/>
              <a:stretch>
                <a:fillRect l="-52928" r="-52928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11836892" y="3055379"/>
            <a:ext cx="3963020" cy="5276243"/>
            <a:chOff x="0" y="0"/>
            <a:chExt cx="3663950" cy="4878070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3"/>
              <a:stretch>
                <a:fillRect l="-50259" r="-50259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18" name="Group 18"/>
          <p:cNvGrpSpPr/>
          <p:nvPr/>
        </p:nvGrpSpPr>
        <p:grpSpPr>
          <a:xfrm rot="-5400000">
            <a:off x="568482" y="1386895"/>
            <a:ext cx="829509" cy="1966473"/>
            <a:chOff x="0" y="0"/>
            <a:chExt cx="2354580" cy="558188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20" name="Group 20"/>
          <p:cNvGrpSpPr/>
          <p:nvPr/>
        </p:nvGrpSpPr>
        <p:grpSpPr>
          <a:xfrm rot="-5400000">
            <a:off x="4819010" y="-3161228"/>
            <a:ext cx="1629197" cy="7951652"/>
            <a:chOff x="0" y="0"/>
            <a:chExt cx="2354580" cy="1149204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353310" cy="11492046"/>
            </a:xfrm>
            <a:custGeom>
              <a:avLst/>
              <a:gdLst/>
              <a:ahLst/>
              <a:cxnLst/>
              <a:rect l="l" t="t" r="r" b="b"/>
              <a:pathLst>
                <a:path w="2353310" h="11492046">
                  <a:moveTo>
                    <a:pt x="784860" y="11424736"/>
                  </a:moveTo>
                  <a:cubicBezTo>
                    <a:pt x="905510" y="11465376"/>
                    <a:pt x="1042670" y="11492046"/>
                    <a:pt x="1177290" y="11492046"/>
                  </a:cubicBezTo>
                  <a:cubicBezTo>
                    <a:pt x="1311910" y="11492046"/>
                    <a:pt x="1441450" y="11469186"/>
                    <a:pt x="1560830" y="11428546"/>
                  </a:cubicBezTo>
                  <a:cubicBezTo>
                    <a:pt x="1563370" y="11427276"/>
                    <a:pt x="1565910" y="11427276"/>
                    <a:pt x="1568450" y="11426006"/>
                  </a:cubicBezTo>
                  <a:cubicBezTo>
                    <a:pt x="2016760" y="11263446"/>
                    <a:pt x="2346960" y="10834186"/>
                    <a:pt x="2353310" y="10306003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0298100"/>
                  </a:lnTo>
                  <a:cubicBezTo>
                    <a:pt x="6350" y="10836725"/>
                    <a:pt x="331470" y="11265986"/>
                    <a:pt x="784860" y="11424736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22" name="Group 22"/>
          <p:cNvGrpSpPr/>
          <p:nvPr/>
        </p:nvGrpSpPr>
        <p:grpSpPr>
          <a:xfrm rot="-5400000">
            <a:off x="568482" y="3610263"/>
            <a:ext cx="829509" cy="1966473"/>
            <a:chOff x="0" y="0"/>
            <a:chExt cx="2354580" cy="558188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24" name="Group 24"/>
          <p:cNvGrpSpPr/>
          <p:nvPr/>
        </p:nvGrpSpPr>
        <p:grpSpPr>
          <a:xfrm rot="-5400000">
            <a:off x="613946" y="5525035"/>
            <a:ext cx="829509" cy="1966473"/>
            <a:chOff x="0" y="0"/>
            <a:chExt cx="2354580" cy="558188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26" name="Group 26"/>
          <p:cNvGrpSpPr/>
          <p:nvPr/>
        </p:nvGrpSpPr>
        <p:grpSpPr>
          <a:xfrm rot="-5400000">
            <a:off x="613946" y="7559088"/>
            <a:ext cx="829509" cy="1966473"/>
            <a:chOff x="0" y="0"/>
            <a:chExt cx="2354580" cy="5581882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353310" cy="5581882"/>
            </a:xfrm>
            <a:custGeom>
              <a:avLst/>
              <a:gdLst/>
              <a:ahLst/>
              <a:cxnLst/>
              <a:rect l="l" t="t" r="r" b="b"/>
              <a:pathLst>
                <a:path w="2353310" h="5581882">
                  <a:moveTo>
                    <a:pt x="784860" y="5514572"/>
                  </a:moveTo>
                  <a:cubicBezTo>
                    <a:pt x="905510" y="5555212"/>
                    <a:pt x="1042670" y="5581882"/>
                    <a:pt x="1177290" y="5581882"/>
                  </a:cubicBezTo>
                  <a:cubicBezTo>
                    <a:pt x="1311910" y="5581882"/>
                    <a:pt x="1441450" y="5559022"/>
                    <a:pt x="1560830" y="5518382"/>
                  </a:cubicBezTo>
                  <a:cubicBezTo>
                    <a:pt x="1563370" y="5517112"/>
                    <a:pt x="1565910" y="5517112"/>
                    <a:pt x="1568450" y="5515842"/>
                  </a:cubicBezTo>
                  <a:cubicBezTo>
                    <a:pt x="2016760" y="5353282"/>
                    <a:pt x="2346960" y="4924022"/>
                    <a:pt x="2353310" y="4414025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4410668"/>
                  </a:lnTo>
                  <a:cubicBezTo>
                    <a:pt x="6350" y="4926562"/>
                    <a:pt x="331470" y="5355822"/>
                    <a:pt x="784860" y="5514572"/>
                  </a:cubicBezTo>
                  <a:close/>
                </a:path>
              </a:pathLst>
            </a:custGeom>
            <a:solidFill>
              <a:srgbClr val="38B6FF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2428018" y="2765836"/>
            <a:ext cx="8926205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3000" spc="300">
                <a:solidFill>
                  <a:srgbClr val="000000"/>
                </a:solidFill>
                <a:latin typeface="Lato Italics"/>
              </a:rPr>
              <a:t>Listado de eventos gratuitos con la posibilidad de filtrar por tipo de evento.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2428018" y="4974549"/>
            <a:ext cx="8926205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3000" spc="300">
                <a:solidFill>
                  <a:srgbClr val="000000"/>
                </a:solidFill>
                <a:latin typeface="Lato Italics"/>
              </a:rPr>
              <a:t>Calendario donde visualizar todos los eventos gratuitos de la ciudad.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28018" y="6889271"/>
            <a:ext cx="8926205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3000" spc="300">
                <a:solidFill>
                  <a:srgbClr val="000000"/>
                </a:solidFill>
                <a:latin typeface="Lato Italics"/>
              </a:rPr>
              <a:t>Otros lugares de interés en la ciudad que visitar.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428018" y="2074907"/>
            <a:ext cx="892620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0">
                <a:solidFill>
                  <a:srgbClr val="38B6FF"/>
                </a:solidFill>
                <a:latin typeface="Lato Bold"/>
              </a:rPr>
              <a:t>LISTADO DE EVENTOS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59492" y="2074907"/>
            <a:ext cx="487056" cy="52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1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42168" y="4298274"/>
            <a:ext cx="487056" cy="52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2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342168" y="6242578"/>
            <a:ext cx="487056" cy="52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3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428018" y="4298274"/>
            <a:ext cx="892620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0">
                <a:solidFill>
                  <a:srgbClr val="38B6FF"/>
                </a:solidFill>
                <a:latin typeface="Lato Bold"/>
              </a:rPr>
              <a:t>CALENDARIO DE EVENTOS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428018" y="6212996"/>
            <a:ext cx="892620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0">
                <a:solidFill>
                  <a:srgbClr val="38B6FF"/>
                </a:solidFill>
                <a:latin typeface="Lato Bold"/>
              </a:rPr>
              <a:t>+MADRID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966473" y="462173"/>
            <a:ext cx="7020782" cy="7334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0"/>
              </a:lnSpc>
            </a:pPr>
            <a:r>
              <a:rPr lang="en-US" sz="5000" spc="250">
                <a:solidFill>
                  <a:srgbClr val="FFFFFF"/>
                </a:solidFill>
                <a:latin typeface="Poppins ExtraBold"/>
              </a:rPr>
              <a:t>CARACTERISTICAS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359492" y="8289446"/>
            <a:ext cx="48705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FFFFFF"/>
                </a:solidFill>
                <a:latin typeface="Lato Bold"/>
              </a:rPr>
              <a:t>4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428018" y="8289446"/>
            <a:ext cx="8926205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0">
                <a:solidFill>
                  <a:srgbClr val="38B6FF"/>
                </a:solidFill>
                <a:latin typeface="Lato Bold"/>
              </a:rPr>
              <a:t>REGISTRO DE USUARIOS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2428018" y="8938029"/>
            <a:ext cx="8926205" cy="95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50"/>
              </a:lnSpc>
            </a:pPr>
            <a:r>
              <a:rPr lang="en-US" sz="3000" spc="300">
                <a:solidFill>
                  <a:srgbClr val="000000"/>
                </a:solidFill>
                <a:latin typeface="Lato Italics"/>
              </a:rPr>
              <a:t>Posibilidad de registro de usuarios dentro del sitio web.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-3283041" y="-3283041"/>
            <a:ext cx="6566081" cy="6566081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4" name="Group 4"/>
          <p:cNvGrpSpPr/>
          <p:nvPr/>
        </p:nvGrpSpPr>
        <p:grpSpPr>
          <a:xfrm rot="2700000">
            <a:off x="-2926440" y="-2926440"/>
            <a:ext cx="5852880" cy="585288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-2700000">
            <a:off x="-3283041" y="7003959"/>
            <a:ext cx="6566081" cy="6566081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8" name="Group 8"/>
          <p:cNvGrpSpPr/>
          <p:nvPr/>
        </p:nvGrpSpPr>
        <p:grpSpPr>
          <a:xfrm rot="2700000">
            <a:off x="-2926440" y="7360560"/>
            <a:ext cx="5852880" cy="5852880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2700000">
            <a:off x="-3283041" y="8117325"/>
            <a:ext cx="6566081" cy="6566081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2700000">
            <a:off x="-2926440" y="8473925"/>
            <a:ext cx="5852880" cy="5852880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t="24719" b="24719"/>
          <a:stretch>
            <a:fillRect/>
          </a:stretch>
        </p:blipFill>
        <p:spPr>
          <a:xfrm>
            <a:off x="5075569" y="0"/>
            <a:ext cx="7761008" cy="392406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-2965254">
            <a:off x="14717149" y="-3647485"/>
            <a:ext cx="6566081" cy="6566081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7" name="Group 17"/>
          <p:cNvGrpSpPr/>
          <p:nvPr/>
        </p:nvGrpSpPr>
        <p:grpSpPr>
          <a:xfrm rot="2434745">
            <a:off x="15073749" y="-3290885"/>
            <a:ext cx="5852880" cy="5852880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2700000">
            <a:off x="15004959" y="7003959"/>
            <a:ext cx="6566081" cy="6566081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21" name="Group 21"/>
          <p:cNvGrpSpPr/>
          <p:nvPr/>
        </p:nvGrpSpPr>
        <p:grpSpPr>
          <a:xfrm rot="2700000">
            <a:off x="15361560" y="7360560"/>
            <a:ext cx="5852880" cy="5852880"/>
            <a:chOff x="0" y="0"/>
            <a:chExt cx="1913890" cy="1913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 rot="-2700000">
            <a:off x="15004959" y="8117325"/>
            <a:ext cx="6566081" cy="6566081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25" name="Group 25"/>
          <p:cNvGrpSpPr/>
          <p:nvPr/>
        </p:nvGrpSpPr>
        <p:grpSpPr>
          <a:xfrm rot="2700000">
            <a:off x="15361560" y="8473925"/>
            <a:ext cx="5852880" cy="5852880"/>
            <a:chOff x="0" y="0"/>
            <a:chExt cx="1913890" cy="19138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3373534" y="4500558"/>
            <a:ext cx="11540931" cy="312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 spc="899">
                <a:solidFill>
                  <a:srgbClr val="000000"/>
                </a:solidFill>
                <a:latin typeface="Lato Bold Italics"/>
              </a:rPr>
              <a:t>¿QUÉ Y COMO LO VERAS?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228850"/>
            <a:ext cx="18288000" cy="8058150"/>
            <a:chOff x="0" y="0"/>
            <a:chExt cx="6671512" cy="29396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2939635"/>
            </a:xfrm>
            <a:custGeom>
              <a:avLst/>
              <a:gdLst/>
              <a:ahLst/>
              <a:cxnLst/>
              <a:rect l="l" t="t" r="r" b="b"/>
              <a:pathLst>
                <a:path w="6671512" h="2939635">
                  <a:moveTo>
                    <a:pt x="0" y="0"/>
                  </a:moveTo>
                  <a:lnTo>
                    <a:pt x="6671512" y="0"/>
                  </a:lnTo>
                  <a:lnTo>
                    <a:pt x="6671512" y="2939635"/>
                  </a:lnTo>
                  <a:lnTo>
                    <a:pt x="0" y="2939635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417760"/>
            <a:chOff x="0" y="0"/>
            <a:chExt cx="6671512" cy="152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1512" cy="152400"/>
            </a:xfrm>
            <a:custGeom>
              <a:avLst/>
              <a:gdLst/>
              <a:ahLst/>
              <a:cxnLst/>
              <a:rect l="l" t="t" r="r" b="b"/>
              <a:pathLst>
                <a:path w="6671512" h="152400">
                  <a:moveTo>
                    <a:pt x="0" y="0"/>
                  </a:moveTo>
                  <a:lnTo>
                    <a:pt x="6671512" y="0"/>
                  </a:lnTo>
                  <a:lnTo>
                    <a:pt x="6671512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-1963" y="1309"/>
            <a:ext cx="1635964" cy="1633346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6652690" y="1309"/>
            <a:ext cx="1635964" cy="1633346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27598" b="20027"/>
          <a:stretch>
            <a:fillRect/>
          </a:stretch>
        </p:blipFill>
        <p:spPr>
          <a:xfrm>
            <a:off x="7415018" y="417760"/>
            <a:ext cx="3457965" cy="18110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l="793" t="831" b="22885"/>
          <a:stretch>
            <a:fillRect/>
          </a:stretch>
        </p:blipFill>
        <p:spPr>
          <a:xfrm>
            <a:off x="363939" y="3181349"/>
            <a:ext cx="8314304" cy="687031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 t="17291" r="37172" b="1743"/>
          <a:stretch>
            <a:fillRect/>
          </a:stretch>
        </p:blipFill>
        <p:spPr>
          <a:xfrm>
            <a:off x="13230697" y="7135292"/>
            <a:ext cx="5201058" cy="315170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r="3424" b="791"/>
          <a:stretch>
            <a:fillRect/>
          </a:stretch>
        </p:blipFill>
        <p:spPr>
          <a:xfrm>
            <a:off x="8884535" y="3119661"/>
            <a:ext cx="4346162" cy="4015632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0" y="2428875"/>
            <a:ext cx="8678243" cy="40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spc="240">
                <a:solidFill>
                  <a:srgbClr val="FFFFFF"/>
                </a:solidFill>
                <a:latin typeface="Lato Bold"/>
              </a:rPr>
              <a:t>LISTADO DE EVENTOS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84535" y="2428875"/>
            <a:ext cx="9403465" cy="40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spc="240">
                <a:solidFill>
                  <a:srgbClr val="FFFFFF"/>
                </a:solidFill>
                <a:latin typeface="Lato Bold"/>
              </a:rPr>
              <a:t>DETALLE EVENTO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440247" y="3133724"/>
            <a:ext cx="4503757" cy="2077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  <a:spcBef>
                <a:spcPct val="0"/>
              </a:spcBef>
            </a:pPr>
            <a:r>
              <a:rPr lang="en-US" sz="2120" spc="212">
                <a:solidFill>
                  <a:srgbClr val="FFFFFF"/>
                </a:solidFill>
                <a:latin typeface="Lato Bold"/>
              </a:rPr>
              <a:t>INFORMACIÓN SOBRE EL EVENTO  </a:t>
            </a:r>
          </a:p>
          <a:p>
            <a:pPr algn="ctr">
              <a:lnSpc>
                <a:spcPts val="2129"/>
              </a:lnSpc>
              <a:spcBef>
                <a:spcPct val="0"/>
              </a:spcBef>
            </a:pPr>
            <a:endParaRPr lang="en-US" sz="2120" spc="212">
              <a:solidFill>
                <a:srgbClr val="FFFFFF"/>
              </a:solidFill>
              <a:latin typeface="Lato Bold"/>
            </a:endParaRPr>
          </a:p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 spc="152">
                <a:solidFill>
                  <a:srgbClr val="FFFFFF"/>
                </a:solidFill>
                <a:latin typeface="Lato Bold"/>
              </a:rPr>
              <a:t>- FOTOGRAFÍA DEL EVENTO</a:t>
            </a:r>
          </a:p>
          <a:p>
            <a:pPr algn="ctr">
              <a:lnSpc>
                <a:spcPts val="2129"/>
              </a:lnSpc>
              <a:spcBef>
                <a:spcPct val="0"/>
              </a:spcBef>
            </a:pPr>
            <a:endParaRPr lang="en-US" sz="1520" spc="152">
              <a:solidFill>
                <a:srgbClr val="FFFFFF"/>
              </a:solidFill>
              <a:latin typeface="Lato Bold"/>
            </a:endParaRPr>
          </a:p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 spc="152">
                <a:solidFill>
                  <a:srgbClr val="FFFFFF"/>
                </a:solidFill>
                <a:latin typeface="Lato Bold"/>
              </a:rPr>
              <a:t>- CONTEXTO E INFORMACIÓN RELEVANTE SOBRE EL MISMO.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678243" y="7287268"/>
            <a:ext cx="4552454" cy="365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  <a:spcBef>
                <a:spcPct val="0"/>
              </a:spcBef>
            </a:pPr>
            <a:r>
              <a:rPr lang="en-US" sz="2120" spc="212">
                <a:solidFill>
                  <a:srgbClr val="FFFFFF"/>
                </a:solidFill>
                <a:latin typeface="Lato Bold"/>
              </a:rPr>
              <a:t>LOCALIZACIÓN DEL EVENTO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678243" y="7823950"/>
            <a:ext cx="4552454" cy="2105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  <a:spcBef>
                <a:spcPct val="0"/>
              </a:spcBef>
            </a:pPr>
            <a:endParaRPr/>
          </a:p>
          <a:p>
            <a:pPr algn="ctr">
              <a:lnSpc>
                <a:spcPts val="2121"/>
              </a:lnSpc>
              <a:spcBef>
                <a:spcPct val="0"/>
              </a:spcBef>
            </a:pPr>
            <a:r>
              <a:rPr lang="en-US" sz="1515" spc="151">
                <a:solidFill>
                  <a:srgbClr val="FFFFFF"/>
                </a:solidFill>
                <a:latin typeface="Lato Bold"/>
              </a:rPr>
              <a:t>- DIRECCIÓN </a:t>
            </a:r>
          </a:p>
          <a:p>
            <a:pPr algn="ctr">
              <a:lnSpc>
                <a:spcPts val="2121"/>
              </a:lnSpc>
              <a:spcBef>
                <a:spcPct val="0"/>
              </a:spcBef>
            </a:pPr>
            <a:endParaRPr lang="en-US" sz="1515" spc="151">
              <a:solidFill>
                <a:srgbClr val="FFFFFF"/>
              </a:solidFill>
              <a:latin typeface="Lato Bold"/>
            </a:endParaRPr>
          </a:p>
          <a:p>
            <a:pPr algn="ctr">
              <a:lnSpc>
                <a:spcPts val="2121"/>
              </a:lnSpc>
              <a:spcBef>
                <a:spcPct val="0"/>
              </a:spcBef>
            </a:pPr>
            <a:r>
              <a:rPr lang="en-US" sz="1515" spc="151">
                <a:solidFill>
                  <a:srgbClr val="FFFFFF"/>
                </a:solidFill>
                <a:latin typeface="Lato Bold"/>
              </a:rPr>
              <a:t>- HORA DEL EVENTO</a:t>
            </a:r>
          </a:p>
          <a:p>
            <a:pPr algn="ctr">
              <a:lnSpc>
                <a:spcPts val="2121"/>
              </a:lnSpc>
              <a:spcBef>
                <a:spcPct val="0"/>
              </a:spcBef>
            </a:pPr>
            <a:endParaRPr lang="en-US" sz="1515" spc="151">
              <a:solidFill>
                <a:srgbClr val="FFFFFF"/>
              </a:solidFill>
              <a:latin typeface="Lato Bold"/>
            </a:endParaRPr>
          </a:p>
          <a:p>
            <a:pPr algn="ctr">
              <a:lnSpc>
                <a:spcPts val="2121"/>
              </a:lnSpc>
              <a:spcBef>
                <a:spcPct val="0"/>
              </a:spcBef>
            </a:pPr>
            <a:r>
              <a:rPr lang="en-US" sz="1515" spc="151">
                <a:solidFill>
                  <a:srgbClr val="FFFFFF"/>
                </a:solidFill>
                <a:latin typeface="Lato Bold"/>
              </a:rPr>
              <a:t>- ORGANIZADOR</a:t>
            </a:r>
          </a:p>
          <a:p>
            <a:pPr algn="ctr">
              <a:lnSpc>
                <a:spcPts val="2121"/>
              </a:lnSpc>
              <a:spcBef>
                <a:spcPct val="0"/>
              </a:spcBef>
            </a:pPr>
            <a:endParaRPr lang="en-US" sz="1515" spc="151">
              <a:solidFill>
                <a:srgbClr val="FFFFFF"/>
              </a:solidFill>
              <a:latin typeface="Lato Bold"/>
            </a:endParaRPr>
          </a:p>
          <a:p>
            <a:pPr algn="ctr">
              <a:lnSpc>
                <a:spcPts val="2121"/>
              </a:lnSpc>
              <a:spcBef>
                <a:spcPct val="0"/>
              </a:spcBef>
            </a:pPr>
            <a:r>
              <a:rPr lang="en-US" sz="1515" spc="151">
                <a:solidFill>
                  <a:srgbClr val="FFFFFF"/>
                </a:solidFill>
                <a:latin typeface="Lato Bold"/>
              </a:rPr>
              <a:t>- MAPA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4" y="2228850"/>
            <a:ext cx="18288000" cy="8058150"/>
            <a:chOff x="0" y="0"/>
            <a:chExt cx="6671512" cy="29396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2939635"/>
            </a:xfrm>
            <a:custGeom>
              <a:avLst/>
              <a:gdLst/>
              <a:ahLst/>
              <a:cxnLst/>
              <a:rect l="l" t="t" r="r" b="b"/>
              <a:pathLst>
                <a:path w="6671512" h="2939635">
                  <a:moveTo>
                    <a:pt x="0" y="0"/>
                  </a:moveTo>
                  <a:lnTo>
                    <a:pt x="6671512" y="0"/>
                  </a:lnTo>
                  <a:lnTo>
                    <a:pt x="6671512" y="2939635"/>
                  </a:lnTo>
                  <a:lnTo>
                    <a:pt x="0" y="2939635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417760"/>
            <a:chOff x="0" y="0"/>
            <a:chExt cx="6671512" cy="1524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1512" cy="152400"/>
            </a:xfrm>
            <a:custGeom>
              <a:avLst/>
              <a:gdLst/>
              <a:ahLst/>
              <a:cxnLst/>
              <a:rect l="l" t="t" r="r" b="b"/>
              <a:pathLst>
                <a:path w="6671512" h="152400">
                  <a:moveTo>
                    <a:pt x="0" y="0"/>
                  </a:moveTo>
                  <a:lnTo>
                    <a:pt x="6671512" y="0"/>
                  </a:lnTo>
                  <a:lnTo>
                    <a:pt x="6671512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6" name="Group 6"/>
          <p:cNvGrpSpPr/>
          <p:nvPr/>
        </p:nvGrpSpPr>
        <p:grpSpPr>
          <a:xfrm rot="5400000">
            <a:off x="-1963" y="1309"/>
            <a:ext cx="1635964" cy="1633346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6652690" y="1309"/>
            <a:ext cx="1635964" cy="1633346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t="27598" b="20027"/>
          <a:stretch>
            <a:fillRect/>
          </a:stretch>
        </p:blipFill>
        <p:spPr>
          <a:xfrm>
            <a:off x="7415018" y="417760"/>
            <a:ext cx="3457965" cy="181109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l="156" r="156"/>
          <a:stretch>
            <a:fillRect/>
          </a:stretch>
        </p:blipFill>
        <p:spPr>
          <a:xfrm>
            <a:off x="1173694" y="5046063"/>
            <a:ext cx="6883787" cy="50944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840515" y="3338664"/>
            <a:ext cx="4745752" cy="43806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 l="1445" r="17713" b="5218"/>
          <a:stretch>
            <a:fillRect/>
          </a:stretch>
        </p:blipFill>
        <p:spPr>
          <a:xfrm>
            <a:off x="13758559" y="3338664"/>
            <a:ext cx="4331466" cy="4380695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0" y="2428875"/>
            <a:ext cx="8678243" cy="40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spc="240" dirty="0">
                <a:solidFill>
                  <a:srgbClr val="FFFFFF"/>
                </a:solidFill>
                <a:latin typeface="Lato Bold"/>
              </a:rPr>
              <a:t>CALENDARIO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884535" y="2428875"/>
            <a:ext cx="9403465" cy="405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spc="240">
                <a:solidFill>
                  <a:srgbClr val="FFFFFF"/>
                </a:solidFill>
                <a:latin typeface="Lato Bold"/>
              </a:rPr>
              <a:t>DETALLE CALENDARIO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672413" y="7919384"/>
            <a:ext cx="4503757" cy="2077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  <a:spcBef>
                <a:spcPct val="0"/>
              </a:spcBef>
            </a:pPr>
            <a:r>
              <a:rPr lang="en-US" sz="2120" spc="212" dirty="0">
                <a:solidFill>
                  <a:srgbClr val="FFFFFF"/>
                </a:solidFill>
                <a:latin typeface="Lato Bold"/>
              </a:rPr>
              <a:t>ACCESO DIRECTO AL EVENTO DESDE CALENDARIO  </a:t>
            </a:r>
          </a:p>
          <a:p>
            <a:pPr algn="ctr">
              <a:lnSpc>
                <a:spcPts val="2129"/>
              </a:lnSpc>
              <a:spcBef>
                <a:spcPct val="0"/>
              </a:spcBef>
            </a:pPr>
            <a:endParaRPr lang="en-US" sz="2120" spc="212" dirty="0">
              <a:solidFill>
                <a:srgbClr val="FFFFFF"/>
              </a:solidFill>
              <a:latin typeface="Lato Bold"/>
            </a:endParaRPr>
          </a:p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 spc="152" dirty="0">
                <a:solidFill>
                  <a:srgbClr val="FFFFFF"/>
                </a:solidFill>
                <a:latin typeface="Lato Bold"/>
              </a:rPr>
              <a:t>- ACCESO A LA INFORMACIÓN DEL EVENTO CON UN CLICK DESDE EL CALENDARIO </a:t>
            </a:r>
          </a:p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 spc="152" dirty="0">
                <a:solidFill>
                  <a:srgbClr val="FFFFFF"/>
                </a:solidFill>
                <a:latin typeface="Lato 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678243" y="7919384"/>
            <a:ext cx="4552454" cy="365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  <a:spcBef>
                <a:spcPct val="0"/>
              </a:spcBef>
            </a:pPr>
            <a:r>
              <a:rPr lang="en-US" sz="2120" spc="212">
                <a:solidFill>
                  <a:srgbClr val="FFFFFF"/>
                </a:solidFill>
                <a:latin typeface="Lato Bold"/>
              </a:rPr>
              <a:t>DETALLE CALENDARIO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697293" y="8369079"/>
            <a:ext cx="4552454" cy="1839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2121"/>
              </a:lnSpc>
              <a:spcBef>
                <a:spcPct val="0"/>
              </a:spcBef>
            </a:pPr>
            <a:r>
              <a:rPr lang="en-US" sz="1515" spc="151" dirty="0">
                <a:solidFill>
                  <a:srgbClr val="FFFFFF"/>
                </a:solidFill>
                <a:latin typeface="Lato Bold"/>
              </a:rPr>
              <a:t>- MINI FOTOGRAFÍA EVENTO </a:t>
            </a:r>
          </a:p>
          <a:p>
            <a:pPr algn="ctr">
              <a:lnSpc>
                <a:spcPts val="2121"/>
              </a:lnSpc>
              <a:spcBef>
                <a:spcPct val="0"/>
              </a:spcBef>
            </a:pPr>
            <a:endParaRPr lang="en-US" sz="1515" spc="151" dirty="0">
              <a:solidFill>
                <a:srgbClr val="FFFFFF"/>
              </a:solidFill>
              <a:latin typeface="Lato Bold"/>
            </a:endParaRPr>
          </a:p>
          <a:p>
            <a:pPr algn="ctr">
              <a:lnSpc>
                <a:spcPts val="2121"/>
              </a:lnSpc>
              <a:spcBef>
                <a:spcPct val="0"/>
              </a:spcBef>
            </a:pPr>
            <a:r>
              <a:rPr lang="en-US" sz="1515" spc="151" dirty="0">
                <a:solidFill>
                  <a:srgbClr val="FFFFFF"/>
                </a:solidFill>
                <a:latin typeface="Lato Bold"/>
              </a:rPr>
              <a:t>- TÍTULO EVENTO </a:t>
            </a:r>
          </a:p>
          <a:p>
            <a:pPr algn="ctr">
              <a:lnSpc>
                <a:spcPts val="2121"/>
              </a:lnSpc>
              <a:spcBef>
                <a:spcPct val="0"/>
              </a:spcBef>
            </a:pPr>
            <a:endParaRPr lang="en-US" sz="1515" spc="151" dirty="0">
              <a:solidFill>
                <a:srgbClr val="FFFFFF"/>
              </a:solidFill>
              <a:latin typeface="Lato Bold"/>
            </a:endParaRPr>
          </a:p>
          <a:p>
            <a:pPr algn="ctr">
              <a:lnSpc>
                <a:spcPts val="2121"/>
              </a:lnSpc>
              <a:spcBef>
                <a:spcPct val="0"/>
              </a:spcBef>
            </a:pPr>
            <a:r>
              <a:rPr lang="en-US" sz="1515" spc="151" dirty="0">
                <a:solidFill>
                  <a:srgbClr val="FFFFFF"/>
                </a:solidFill>
                <a:latin typeface="Lato Bold"/>
              </a:rPr>
              <a:t>-INFO DETALLE EVENTO </a:t>
            </a:r>
          </a:p>
          <a:p>
            <a:pPr algn="ctr">
              <a:lnSpc>
                <a:spcPts val="2121"/>
              </a:lnSpc>
              <a:spcBef>
                <a:spcPct val="0"/>
              </a:spcBef>
            </a:pPr>
            <a:r>
              <a:rPr lang="en-US" sz="1515" spc="151" dirty="0">
                <a:solidFill>
                  <a:srgbClr val="FFFFFF"/>
                </a:solidFill>
                <a:latin typeface="Lato Bold"/>
              </a:rPr>
              <a:t> </a:t>
            </a:r>
          </a:p>
        </p:txBody>
      </p:sp>
      <p:sp>
        <p:nvSpPr>
          <p:cNvPr id="20" name="TextBox 18">
            <a:extLst>
              <a:ext uri="{FF2B5EF4-FFF2-40B4-BE49-F238E27FC236}">
                <a16:creationId xmlns:a16="http://schemas.microsoft.com/office/drawing/2014/main" id="{0B3EAABA-E128-0644-9823-FBE124EB4844}"/>
              </a:ext>
            </a:extLst>
          </p:cNvPr>
          <p:cNvSpPr txBox="1"/>
          <p:nvPr/>
        </p:nvSpPr>
        <p:spPr>
          <a:xfrm>
            <a:off x="2062894" y="2812843"/>
            <a:ext cx="4552454" cy="2384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2121"/>
              </a:lnSpc>
              <a:spcBef>
                <a:spcPct val="0"/>
              </a:spcBef>
            </a:pPr>
            <a:r>
              <a:rPr lang="en-US" sz="1515" spc="151" dirty="0">
                <a:solidFill>
                  <a:srgbClr val="FFFFFF"/>
                </a:solidFill>
                <a:latin typeface="Lato Bold"/>
              </a:rPr>
              <a:t>- CALENDARIO COMPLETO POR MES O DÍA</a:t>
            </a:r>
          </a:p>
          <a:p>
            <a:pPr algn="ctr">
              <a:lnSpc>
                <a:spcPts val="2121"/>
              </a:lnSpc>
              <a:spcBef>
                <a:spcPct val="0"/>
              </a:spcBef>
            </a:pPr>
            <a:endParaRPr lang="en-US" sz="1515" spc="151" dirty="0">
              <a:solidFill>
                <a:srgbClr val="FFFFFF"/>
              </a:solidFill>
              <a:latin typeface="Lato Bold"/>
            </a:endParaRPr>
          </a:p>
          <a:p>
            <a:pPr algn="ctr">
              <a:lnSpc>
                <a:spcPts val="2121"/>
              </a:lnSpc>
              <a:spcBef>
                <a:spcPct val="0"/>
              </a:spcBef>
            </a:pPr>
            <a:r>
              <a:rPr lang="en-US" sz="1515" spc="151" dirty="0">
                <a:solidFill>
                  <a:srgbClr val="FFFFFF"/>
                </a:solidFill>
                <a:latin typeface="Lato Bold"/>
              </a:rPr>
              <a:t>- LINEA DE TIEMPO CON LA DURACIÓN DEL EVENTO</a:t>
            </a:r>
          </a:p>
          <a:p>
            <a:pPr algn="ctr">
              <a:lnSpc>
                <a:spcPts val="2121"/>
              </a:lnSpc>
              <a:spcBef>
                <a:spcPct val="0"/>
              </a:spcBef>
            </a:pPr>
            <a:endParaRPr lang="en-US" sz="1515" spc="151" dirty="0">
              <a:solidFill>
                <a:srgbClr val="FFFFFF"/>
              </a:solidFill>
              <a:latin typeface="Lato Bold"/>
            </a:endParaRPr>
          </a:p>
          <a:p>
            <a:pPr algn="ctr">
              <a:lnSpc>
                <a:spcPts val="2121"/>
              </a:lnSpc>
              <a:spcBef>
                <a:spcPct val="0"/>
              </a:spcBef>
            </a:pPr>
            <a:r>
              <a:rPr lang="en-US" sz="1515" spc="151" dirty="0">
                <a:solidFill>
                  <a:srgbClr val="FFFFFF"/>
                </a:solidFill>
                <a:latin typeface="Lato Bold"/>
              </a:rPr>
              <a:t>-FILTRO DE EVENTOS</a:t>
            </a:r>
          </a:p>
          <a:p>
            <a:pPr algn="ctr">
              <a:lnSpc>
                <a:spcPts val="2121"/>
              </a:lnSpc>
              <a:spcBef>
                <a:spcPct val="0"/>
              </a:spcBef>
            </a:pPr>
            <a:r>
              <a:rPr lang="en-US" sz="1515" spc="151" dirty="0">
                <a:solidFill>
                  <a:srgbClr val="FFFFFF"/>
                </a:solidFill>
                <a:latin typeface="Lato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4500" y="2228850"/>
            <a:ext cx="8953500" cy="8058150"/>
            <a:chOff x="0" y="0"/>
            <a:chExt cx="3266261" cy="29396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6261" cy="2939635"/>
            </a:xfrm>
            <a:custGeom>
              <a:avLst/>
              <a:gdLst/>
              <a:ahLst/>
              <a:cxnLst/>
              <a:rect l="l" t="t" r="r" b="b"/>
              <a:pathLst>
                <a:path w="3266261" h="2939635">
                  <a:moveTo>
                    <a:pt x="0" y="0"/>
                  </a:moveTo>
                  <a:lnTo>
                    <a:pt x="3266261" y="0"/>
                  </a:lnTo>
                  <a:lnTo>
                    <a:pt x="3266261" y="2939635"/>
                  </a:lnTo>
                  <a:lnTo>
                    <a:pt x="0" y="2939635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2228850"/>
            <a:ext cx="8953500" cy="8058150"/>
            <a:chOff x="0" y="0"/>
            <a:chExt cx="3266261" cy="29396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66261" cy="2939635"/>
            </a:xfrm>
            <a:custGeom>
              <a:avLst/>
              <a:gdLst/>
              <a:ahLst/>
              <a:cxnLst/>
              <a:rect l="l" t="t" r="r" b="b"/>
              <a:pathLst>
                <a:path w="3266261" h="2939635">
                  <a:moveTo>
                    <a:pt x="0" y="0"/>
                  </a:moveTo>
                  <a:lnTo>
                    <a:pt x="3266261" y="0"/>
                  </a:lnTo>
                  <a:lnTo>
                    <a:pt x="3266261" y="2939635"/>
                  </a:lnTo>
                  <a:lnTo>
                    <a:pt x="0" y="2939635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417760"/>
            <a:chOff x="0" y="0"/>
            <a:chExt cx="6671512" cy="152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71512" cy="152400"/>
            </a:xfrm>
            <a:custGeom>
              <a:avLst/>
              <a:gdLst/>
              <a:ahLst/>
              <a:cxnLst/>
              <a:rect l="l" t="t" r="r" b="b"/>
              <a:pathLst>
                <a:path w="6671512" h="152400">
                  <a:moveTo>
                    <a:pt x="0" y="0"/>
                  </a:moveTo>
                  <a:lnTo>
                    <a:pt x="6671512" y="0"/>
                  </a:lnTo>
                  <a:lnTo>
                    <a:pt x="6671512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8" name="Group 8"/>
          <p:cNvGrpSpPr/>
          <p:nvPr/>
        </p:nvGrpSpPr>
        <p:grpSpPr>
          <a:xfrm rot="5400000">
            <a:off x="-1963" y="1309"/>
            <a:ext cx="1635964" cy="1633346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10800000">
            <a:off x="16652690" y="1309"/>
            <a:ext cx="1635964" cy="1633346"/>
            <a:chOff x="0" y="0"/>
            <a:chExt cx="6350000" cy="63398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t="27598" b="20027"/>
          <a:stretch>
            <a:fillRect/>
          </a:stretch>
        </p:blipFill>
        <p:spPr>
          <a:xfrm>
            <a:off x="7415018" y="417760"/>
            <a:ext cx="3457965" cy="18110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l="1231" r="9874"/>
          <a:stretch>
            <a:fillRect/>
          </a:stretch>
        </p:blipFill>
        <p:spPr>
          <a:xfrm>
            <a:off x="610059" y="4743639"/>
            <a:ext cx="7960380" cy="525780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 l="192" t="1146" b="3934"/>
          <a:stretch>
            <a:fillRect/>
          </a:stretch>
        </p:blipFill>
        <p:spPr>
          <a:xfrm>
            <a:off x="9576758" y="4994442"/>
            <a:ext cx="8328181" cy="507512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9332438" y="2408674"/>
            <a:ext cx="8953499" cy="4859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2400" spc="300" dirty="0">
                <a:solidFill>
                  <a:srgbClr val="FFFFFF"/>
                </a:solidFill>
                <a:latin typeface="Lato Bold"/>
              </a:rPr>
              <a:t>DETALLE</a:t>
            </a:r>
            <a:r>
              <a:rPr lang="en-US" sz="3000" spc="300" dirty="0">
                <a:solidFill>
                  <a:srgbClr val="FFFFFF"/>
                </a:solidFill>
                <a:latin typeface="Lato Bold"/>
              </a:rPr>
              <a:t>  +</a:t>
            </a:r>
            <a:r>
              <a:rPr lang="en-US" sz="2400" spc="300" dirty="0">
                <a:solidFill>
                  <a:srgbClr val="FFFFFF"/>
                </a:solidFill>
                <a:latin typeface="Lato Bold"/>
              </a:rPr>
              <a:t>MADRID</a:t>
            </a:r>
            <a:r>
              <a:rPr lang="en-US" sz="3000" spc="300" dirty="0">
                <a:solidFill>
                  <a:srgbClr val="FFFFFF"/>
                </a:solidFill>
                <a:latin typeface="Lato Bold"/>
              </a:rPr>
              <a:t>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0" y="2408674"/>
            <a:ext cx="8951439" cy="4859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 dirty="0">
                <a:solidFill>
                  <a:srgbClr val="FFFFFF"/>
                </a:solidFill>
                <a:latin typeface="Lato Bold"/>
              </a:rPr>
              <a:t>+ </a:t>
            </a:r>
            <a:r>
              <a:rPr lang="en-US" sz="2400" spc="300" dirty="0">
                <a:solidFill>
                  <a:srgbClr val="FFFFFF"/>
                </a:solidFill>
                <a:latin typeface="Lato Bold"/>
              </a:rPr>
              <a:t>MADRID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332439" y="3324632"/>
            <a:ext cx="8953498" cy="10129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</a:pPr>
            <a:r>
              <a:rPr lang="en-US" sz="2120" spc="212" dirty="0">
                <a:solidFill>
                  <a:srgbClr val="FFFFFF"/>
                </a:solidFill>
                <a:latin typeface="Lato Bold"/>
              </a:rPr>
              <a:t>INFORMACIÓN ACTUALIZA</a:t>
            </a:r>
          </a:p>
          <a:p>
            <a:pPr algn="ctr">
              <a:lnSpc>
                <a:spcPts val="2969"/>
              </a:lnSpc>
              <a:spcBef>
                <a:spcPct val="0"/>
              </a:spcBef>
            </a:pPr>
            <a:endParaRPr lang="en-US" sz="2120" spc="212" dirty="0">
              <a:solidFill>
                <a:srgbClr val="FFFFFF"/>
              </a:solidFill>
              <a:latin typeface="Lato Bold"/>
            </a:endParaRPr>
          </a:p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 spc="152" dirty="0">
                <a:solidFill>
                  <a:srgbClr val="FFFFFF"/>
                </a:solidFill>
                <a:latin typeface="Lato Bold"/>
              </a:rPr>
              <a:t>- ENLACE DIRECTO A LA PÁGINA OFICIAL DEL AYUNTAMIENTO DE MADRID </a:t>
            </a: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B79D214C-5A43-C542-AD07-0754F5D6BCFC}"/>
              </a:ext>
            </a:extLst>
          </p:cNvPr>
          <p:cNvSpPr txBox="1"/>
          <p:nvPr/>
        </p:nvSpPr>
        <p:spPr>
          <a:xfrm>
            <a:off x="0" y="2870193"/>
            <a:ext cx="8951439" cy="1839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81"/>
              </a:lnSpc>
              <a:spcBef>
                <a:spcPct val="0"/>
              </a:spcBef>
            </a:pPr>
            <a:endParaRPr dirty="0"/>
          </a:p>
          <a:p>
            <a:pPr algn="ctr">
              <a:lnSpc>
                <a:spcPts val="2121"/>
              </a:lnSpc>
              <a:spcBef>
                <a:spcPct val="0"/>
              </a:spcBef>
            </a:pPr>
            <a:r>
              <a:rPr lang="en-US" sz="1515" spc="151" dirty="0">
                <a:solidFill>
                  <a:srgbClr val="FFFFFF"/>
                </a:solidFill>
                <a:latin typeface="Lato Bold"/>
              </a:rPr>
              <a:t>- FOTOGRAFÍA DEL LUGAR </a:t>
            </a:r>
          </a:p>
          <a:p>
            <a:pPr algn="ctr">
              <a:lnSpc>
                <a:spcPts val="2121"/>
              </a:lnSpc>
              <a:spcBef>
                <a:spcPct val="0"/>
              </a:spcBef>
            </a:pPr>
            <a:endParaRPr lang="en-US" sz="1515" spc="151" dirty="0">
              <a:solidFill>
                <a:srgbClr val="FFFFFF"/>
              </a:solidFill>
              <a:latin typeface="Lato Bold"/>
            </a:endParaRPr>
          </a:p>
          <a:p>
            <a:pPr algn="ctr">
              <a:lnSpc>
                <a:spcPts val="2121"/>
              </a:lnSpc>
              <a:spcBef>
                <a:spcPct val="0"/>
              </a:spcBef>
            </a:pPr>
            <a:r>
              <a:rPr lang="en-US" sz="1515" spc="151" dirty="0">
                <a:solidFill>
                  <a:srgbClr val="FFFFFF"/>
                </a:solidFill>
                <a:latin typeface="Lato Bold"/>
              </a:rPr>
              <a:t>- NOMBRE DEL LUGAR </a:t>
            </a:r>
          </a:p>
          <a:p>
            <a:pPr algn="ctr">
              <a:lnSpc>
                <a:spcPts val="2121"/>
              </a:lnSpc>
              <a:spcBef>
                <a:spcPct val="0"/>
              </a:spcBef>
            </a:pPr>
            <a:endParaRPr lang="en-US" sz="1515" spc="151" dirty="0">
              <a:solidFill>
                <a:srgbClr val="FFFFFF"/>
              </a:solidFill>
              <a:latin typeface="Lato Bold"/>
            </a:endParaRPr>
          </a:p>
          <a:p>
            <a:pPr algn="ctr">
              <a:lnSpc>
                <a:spcPts val="2121"/>
              </a:lnSpc>
              <a:spcBef>
                <a:spcPct val="0"/>
              </a:spcBef>
            </a:pPr>
            <a:r>
              <a:rPr lang="en-US" sz="1515" spc="151" dirty="0">
                <a:solidFill>
                  <a:srgbClr val="FFFFFF"/>
                </a:solidFill>
                <a:latin typeface="Lato Bold"/>
              </a:rPr>
              <a:t>- ENLACE MÁS INFORMACIÓN </a:t>
            </a:r>
          </a:p>
          <a:p>
            <a:pPr algn="ctr">
              <a:lnSpc>
                <a:spcPts val="2121"/>
              </a:lnSpc>
              <a:spcBef>
                <a:spcPct val="0"/>
              </a:spcBef>
            </a:pPr>
            <a:r>
              <a:rPr lang="en-US" sz="1515" spc="151" dirty="0">
                <a:solidFill>
                  <a:srgbClr val="FFFFFF"/>
                </a:solidFill>
                <a:latin typeface="Lato Bold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4500" y="2228850"/>
            <a:ext cx="8953500" cy="8058150"/>
            <a:chOff x="0" y="0"/>
            <a:chExt cx="3266261" cy="29396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6261" cy="2939635"/>
            </a:xfrm>
            <a:custGeom>
              <a:avLst/>
              <a:gdLst/>
              <a:ahLst/>
              <a:cxnLst/>
              <a:rect l="l" t="t" r="r" b="b"/>
              <a:pathLst>
                <a:path w="3266261" h="2939635">
                  <a:moveTo>
                    <a:pt x="0" y="0"/>
                  </a:moveTo>
                  <a:lnTo>
                    <a:pt x="3266261" y="0"/>
                  </a:lnTo>
                  <a:lnTo>
                    <a:pt x="3266261" y="2939635"/>
                  </a:lnTo>
                  <a:lnTo>
                    <a:pt x="0" y="2939635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2228850"/>
            <a:ext cx="8953500" cy="8058150"/>
            <a:chOff x="0" y="0"/>
            <a:chExt cx="3266261" cy="293963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266261" cy="2939635"/>
            </a:xfrm>
            <a:custGeom>
              <a:avLst/>
              <a:gdLst/>
              <a:ahLst/>
              <a:cxnLst/>
              <a:rect l="l" t="t" r="r" b="b"/>
              <a:pathLst>
                <a:path w="3266261" h="2939635">
                  <a:moveTo>
                    <a:pt x="0" y="0"/>
                  </a:moveTo>
                  <a:lnTo>
                    <a:pt x="3266261" y="0"/>
                  </a:lnTo>
                  <a:lnTo>
                    <a:pt x="3266261" y="2939635"/>
                  </a:lnTo>
                  <a:lnTo>
                    <a:pt x="0" y="2939635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18288000" cy="417760"/>
            <a:chOff x="0" y="0"/>
            <a:chExt cx="6671512" cy="152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71512" cy="152400"/>
            </a:xfrm>
            <a:custGeom>
              <a:avLst/>
              <a:gdLst/>
              <a:ahLst/>
              <a:cxnLst/>
              <a:rect l="l" t="t" r="r" b="b"/>
              <a:pathLst>
                <a:path w="6671512" h="152400">
                  <a:moveTo>
                    <a:pt x="0" y="0"/>
                  </a:moveTo>
                  <a:lnTo>
                    <a:pt x="6671512" y="0"/>
                  </a:lnTo>
                  <a:lnTo>
                    <a:pt x="6671512" y="152400"/>
                  </a:lnTo>
                  <a:lnTo>
                    <a:pt x="0" y="15240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8" name="Group 8"/>
          <p:cNvGrpSpPr/>
          <p:nvPr/>
        </p:nvGrpSpPr>
        <p:grpSpPr>
          <a:xfrm rot="5400000">
            <a:off x="-1963" y="1309"/>
            <a:ext cx="1635964" cy="1633346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10800000">
            <a:off x="16652690" y="1309"/>
            <a:ext cx="1635964" cy="1633346"/>
            <a:chOff x="0" y="0"/>
            <a:chExt cx="6350000" cy="63398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2"/>
          <a:srcRect t="27598" b="20027"/>
          <a:stretch>
            <a:fillRect/>
          </a:stretch>
        </p:blipFill>
        <p:spPr>
          <a:xfrm>
            <a:off x="7415018" y="417760"/>
            <a:ext cx="3457965" cy="181109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/>
          <a:srcRect r="19071" b="802"/>
          <a:stretch>
            <a:fillRect/>
          </a:stretch>
        </p:blipFill>
        <p:spPr>
          <a:xfrm>
            <a:off x="251117" y="3375214"/>
            <a:ext cx="4419696" cy="594355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23358" y="7259403"/>
            <a:ext cx="3622366" cy="267238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31640" y="8739805"/>
            <a:ext cx="2996107" cy="76026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/>
          <a:srcRect r="33827" b="1607"/>
          <a:stretch>
            <a:fillRect/>
          </a:stretch>
        </p:blipFill>
        <p:spPr>
          <a:xfrm>
            <a:off x="9501215" y="3523764"/>
            <a:ext cx="4213894" cy="294221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rcRect l="1558" r="5735"/>
          <a:stretch>
            <a:fillRect/>
          </a:stretch>
        </p:blipFill>
        <p:spPr>
          <a:xfrm>
            <a:off x="13867509" y="3523764"/>
            <a:ext cx="4267924" cy="2942211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9334500" y="2408674"/>
            <a:ext cx="8953500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 dirty="0">
                <a:solidFill>
                  <a:srgbClr val="FFFFFF"/>
                </a:solidFill>
                <a:latin typeface="Lato Bold"/>
              </a:rPr>
              <a:t>REGISTRO/LOGIN DE USUARIOS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-27008" y="2417757"/>
            <a:ext cx="8953499" cy="4859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 dirty="0">
                <a:solidFill>
                  <a:srgbClr val="FFFFFF"/>
                </a:solidFill>
                <a:latin typeface="Lato Bold"/>
              </a:rPr>
              <a:t>PRÓXIMOS EVENTOS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501215" y="7211778"/>
            <a:ext cx="4503757" cy="1277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</a:pPr>
            <a:r>
              <a:rPr lang="en-US" sz="2120" spc="212">
                <a:solidFill>
                  <a:srgbClr val="FFFFFF"/>
                </a:solidFill>
                <a:latin typeface="Lato Bold"/>
              </a:rPr>
              <a:t>INFORMACIÓN REGISTRO </a:t>
            </a:r>
          </a:p>
          <a:p>
            <a:pPr algn="ctr">
              <a:lnSpc>
                <a:spcPts val="2969"/>
              </a:lnSpc>
              <a:spcBef>
                <a:spcPct val="0"/>
              </a:spcBef>
            </a:pPr>
            <a:endParaRPr lang="en-US" sz="2120" spc="212">
              <a:solidFill>
                <a:srgbClr val="FFFFFF"/>
              </a:solidFill>
              <a:latin typeface="Lato Bold"/>
            </a:endParaRPr>
          </a:p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 spc="152">
                <a:solidFill>
                  <a:srgbClr val="FFFFFF"/>
                </a:solidFill>
                <a:latin typeface="Lato Bold"/>
              </a:rPr>
              <a:t>- REGISTRO RÁPIDO Y SENCILLO DE USUARIOS EN EL SITIO WEB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827746" y="3379998"/>
            <a:ext cx="4013590" cy="2877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</a:pPr>
            <a:r>
              <a:rPr lang="en-US" sz="2120" spc="212">
                <a:solidFill>
                  <a:srgbClr val="FFFFFF"/>
                </a:solidFill>
                <a:latin typeface="Lato Bold"/>
              </a:rPr>
              <a:t>CALENDARIO ACCESIBLE </a:t>
            </a:r>
          </a:p>
          <a:p>
            <a:pPr algn="ctr">
              <a:lnSpc>
                <a:spcPts val="2969"/>
              </a:lnSpc>
              <a:spcBef>
                <a:spcPct val="0"/>
              </a:spcBef>
            </a:pPr>
            <a:endParaRPr lang="en-US" sz="2120" spc="212">
              <a:solidFill>
                <a:srgbClr val="FFFFFF"/>
              </a:solidFill>
              <a:latin typeface="Lato Bold"/>
            </a:endParaRPr>
          </a:p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 spc="152">
                <a:solidFill>
                  <a:srgbClr val="FFFFFF"/>
                </a:solidFill>
                <a:latin typeface="Lato Bold"/>
              </a:rPr>
              <a:t>- LISTADO DE PRÓXIOS EVENTOS EN TODAS LAS PÁGINAS DE LA WEB PARA SU ACCESO DE FORMA RÁPIDA E INTUITIVA.</a:t>
            </a:r>
          </a:p>
          <a:p>
            <a:pPr algn="ctr">
              <a:lnSpc>
                <a:spcPts val="2129"/>
              </a:lnSpc>
              <a:spcBef>
                <a:spcPct val="0"/>
              </a:spcBef>
            </a:pPr>
            <a:endParaRPr lang="en-US" sz="1520" spc="152">
              <a:solidFill>
                <a:srgbClr val="FFFFFF"/>
              </a:solidFill>
              <a:latin typeface="Lato Bold"/>
            </a:endParaRPr>
          </a:p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 spc="152">
                <a:solidFill>
                  <a:srgbClr val="FFFFFF"/>
                </a:solidFill>
                <a:latin typeface="Lato Bold"/>
              </a:rPr>
              <a:t>-ACCESO DIRECTO AL CALENDARIO DESDE CUALQUIER PÁGINA DE LA WEB.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811250" y="7211778"/>
            <a:ext cx="4503757" cy="12777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9"/>
              </a:lnSpc>
            </a:pPr>
            <a:r>
              <a:rPr lang="en-US" sz="2120" spc="212">
                <a:solidFill>
                  <a:srgbClr val="FFFFFF"/>
                </a:solidFill>
                <a:latin typeface="Lato Bold"/>
              </a:rPr>
              <a:t>ACCESO USUARIOS </a:t>
            </a:r>
          </a:p>
          <a:p>
            <a:pPr algn="ctr">
              <a:lnSpc>
                <a:spcPts val="2969"/>
              </a:lnSpc>
              <a:spcBef>
                <a:spcPct val="0"/>
              </a:spcBef>
            </a:pPr>
            <a:endParaRPr lang="en-US" sz="2120" spc="212">
              <a:solidFill>
                <a:srgbClr val="FFFFFF"/>
              </a:solidFill>
              <a:latin typeface="Lato Bold"/>
            </a:endParaRPr>
          </a:p>
          <a:p>
            <a:pPr algn="ctr">
              <a:lnSpc>
                <a:spcPts val="2129"/>
              </a:lnSpc>
              <a:spcBef>
                <a:spcPct val="0"/>
              </a:spcBef>
            </a:pPr>
            <a:r>
              <a:rPr lang="en-US" sz="1520" spc="212">
                <a:solidFill>
                  <a:srgbClr val="FFFFFF"/>
                </a:solidFill>
                <a:latin typeface="Lato Bold"/>
              </a:rPr>
              <a:t>- ACCESO AL SITIO CON NOMBRE DE USUARIO Y CONTRASEÑA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-3283041" y="-3283041"/>
            <a:ext cx="6566081" cy="6566081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4" name="Group 4"/>
          <p:cNvGrpSpPr/>
          <p:nvPr/>
        </p:nvGrpSpPr>
        <p:grpSpPr>
          <a:xfrm rot="2700000">
            <a:off x="-2926440" y="-2926440"/>
            <a:ext cx="5852880" cy="585288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-2700000">
            <a:off x="-3283041" y="7003959"/>
            <a:ext cx="6566081" cy="6566081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8" name="Group 8"/>
          <p:cNvGrpSpPr/>
          <p:nvPr/>
        </p:nvGrpSpPr>
        <p:grpSpPr>
          <a:xfrm rot="2700000">
            <a:off x="-2926440" y="7360560"/>
            <a:ext cx="5852880" cy="5852880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2700000">
            <a:off x="-3283041" y="8117325"/>
            <a:ext cx="6566081" cy="6566081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2700000">
            <a:off x="-2926440" y="8473925"/>
            <a:ext cx="5852880" cy="5852880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t="24719" b="24719"/>
          <a:stretch>
            <a:fillRect/>
          </a:stretch>
        </p:blipFill>
        <p:spPr>
          <a:xfrm>
            <a:off x="4548275" y="4801620"/>
            <a:ext cx="9191451" cy="464732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-2965254">
            <a:off x="14717149" y="-3647485"/>
            <a:ext cx="6566081" cy="6566081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7" name="Group 17"/>
          <p:cNvGrpSpPr/>
          <p:nvPr/>
        </p:nvGrpSpPr>
        <p:grpSpPr>
          <a:xfrm rot="2434745">
            <a:off x="15073749" y="-3290885"/>
            <a:ext cx="5852880" cy="5852880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2700000">
            <a:off x="15004959" y="7003959"/>
            <a:ext cx="6566081" cy="6566081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21" name="Group 21"/>
          <p:cNvGrpSpPr/>
          <p:nvPr/>
        </p:nvGrpSpPr>
        <p:grpSpPr>
          <a:xfrm rot="2700000">
            <a:off x="15361560" y="7360560"/>
            <a:ext cx="5852880" cy="5852880"/>
            <a:chOff x="0" y="0"/>
            <a:chExt cx="1913890" cy="1913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 rot="-2700000">
            <a:off x="15004959" y="8117325"/>
            <a:ext cx="6566081" cy="6566081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25" name="Group 25"/>
          <p:cNvGrpSpPr/>
          <p:nvPr/>
        </p:nvGrpSpPr>
        <p:grpSpPr>
          <a:xfrm rot="2700000">
            <a:off x="15361560" y="8473925"/>
            <a:ext cx="5852880" cy="5852880"/>
            <a:chOff x="0" y="0"/>
            <a:chExt cx="1913890" cy="19138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3501722" y="2228317"/>
            <a:ext cx="11540931" cy="1533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 spc="899">
                <a:solidFill>
                  <a:srgbClr val="000000"/>
                </a:solidFill>
                <a:latin typeface="Lato Bold Italics"/>
              </a:rPr>
              <a:t>¿TE APUNTAS?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19537" y="8172754"/>
            <a:ext cx="1635964" cy="1633346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272911" y="3981453"/>
            <a:ext cx="7304695" cy="5553620"/>
            <a:chOff x="0" y="0"/>
            <a:chExt cx="9739593" cy="7404827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6074" r="6074"/>
            <a:stretch>
              <a:fillRect/>
            </a:stretch>
          </p:blipFill>
          <p:spPr>
            <a:xfrm>
              <a:off x="0" y="0"/>
              <a:ext cx="9739593" cy="7404827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 rot="5400000">
            <a:off x="618228" y="566151"/>
            <a:ext cx="1635964" cy="1633346"/>
            <a:chOff x="0" y="0"/>
            <a:chExt cx="6350000" cy="633984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6441318" y="566151"/>
            <a:ext cx="1635964" cy="1633346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5400000">
            <a:off x="16441318" y="8172754"/>
            <a:ext cx="1635964" cy="1633346"/>
            <a:chOff x="0" y="0"/>
            <a:chExt cx="6350000" cy="63398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 l="14335" r="14335"/>
          <a:stretch>
            <a:fillRect/>
          </a:stretch>
        </p:blipFill>
        <p:spPr>
          <a:xfrm>
            <a:off x="10337426" y="3981453"/>
            <a:ext cx="7057981" cy="55536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77606" y="5923523"/>
            <a:ext cx="1759820" cy="1139884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0012231" y="2344849"/>
            <a:ext cx="7383176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000000"/>
                </a:solidFill>
                <a:latin typeface="Lato Bold"/>
              </a:rPr>
              <a:t>EL MUNDO SE PARALIZÓ...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100034" y="306499"/>
            <a:ext cx="8183276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400">
                <a:solidFill>
                  <a:srgbClr val="38B6FF"/>
                </a:solidFill>
                <a:latin typeface="Poppins ExtraBold"/>
              </a:rPr>
              <a:t>2020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94429" y="1811449"/>
            <a:ext cx="7383176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spc="300">
                <a:solidFill>
                  <a:srgbClr val="000000"/>
                </a:solidFill>
                <a:latin typeface="Lato Bold"/>
              </a:rPr>
              <a:t>CASI 8 BILLONES DE PERSONAS NO SE PODÍAN IMAGINAR LO QUE IBAN A CAMBIAR SUS VIDAS...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6350625"/>
            <a:chOff x="0" y="0"/>
            <a:chExt cx="6671512" cy="2316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2316725"/>
            </a:xfrm>
            <a:custGeom>
              <a:avLst/>
              <a:gdLst/>
              <a:ahLst/>
              <a:cxnLst/>
              <a:rect l="l" t="t" r="r" b="b"/>
              <a:pathLst>
                <a:path w="6671512" h="2316725">
                  <a:moveTo>
                    <a:pt x="0" y="0"/>
                  </a:moveTo>
                  <a:lnTo>
                    <a:pt x="6671512" y="0"/>
                  </a:lnTo>
                  <a:lnTo>
                    <a:pt x="6671512" y="2316725"/>
                  </a:lnTo>
                  <a:lnTo>
                    <a:pt x="0" y="2316725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510755" y="471606"/>
            <a:ext cx="12308361" cy="5407413"/>
            <a:chOff x="0" y="0"/>
            <a:chExt cx="16411148" cy="720988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16463" b="16463"/>
            <a:stretch>
              <a:fillRect/>
            </a:stretch>
          </p:blipFill>
          <p:spPr>
            <a:xfrm>
              <a:off x="0" y="0"/>
              <a:ext cx="16411148" cy="7209884"/>
            </a:xfrm>
            <a:prstGeom prst="rect">
              <a:avLst/>
            </a:prstGeom>
          </p:spPr>
        </p:pic>
      </p:grpSp>
      <p:sp>
        <p:nvSpPr>
          <p:cNvPr id="6" name="AutoShape 6"/>
          <p:cNvSpPr/>
          <p:nvPr/>
        </p:nvSpPr>
        <p:spPr>
          <a:xfrm rot="-5400000">
            <a:off x="7555473" y="8529786"/>
            <a:ext cx="2209027" cy="0"/>
          </a:xfrm>
          <a:prstGeom prst="line">
            <a:avLst/>
          </a:prstGeom>
          <a:ln w="9525" cap="flat">
            <a:solidFill>
              <a:srgbClr val="2B4A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AutoShape 7"/>
          <p:cNvSpPr/>
          <p:nvPr/>
        </p:nvSpPr>
        <p:spPr>
          <a:xfrm rot="-5400000">
            <a:off x="8224774" y="8520261"/>
            <a:ext cx="832326" cy="0"/>
          </a:xfrm>
          <a:prstGeom prst="line">
            <a:avLst/>
          </a:prstGeom>
          <a:ln w="28575" cap="flat">
            <a:solidFill>
              <a:srgbClr val="2B4A9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8" name="AutoShape 8"/>
          <p:cNvSpPr/>
          <p:nvPr/>
        </p:nvSpPr>
        <p:spPr>
          <a:xfrm rot="5400000">
            <a:off x="4060431" y="7787679"/>
            <a:ext cx="684889" cy="0"/>
          </a:xfrm>
          <a:prstGeom prst="line">
            <a:avLst/>
          </a:prstGeom>
          <a:ln w="123825" cap="flat">
            <a:solidFill>
              <a:srgbClr val="38B6FF"/>
            </a:solidFill>
            <a:prstDash val="solid"/>
            <a:headEnd type="none" w="sm" len="sm"/>
            <a:tailEnd type="triangle" w="lg" len="med"/>
          </a:ln>
        </p:spPr>
      </p:sp>
      <p:sp>
        <p:nvSpPr>
          <p:cNvPr id="9" name="AutoShape 9"/>
          <p:cNvSpPr/>
          <p:nvPr/>
        </p:nvSpPr>
        <p:spPr>
          <a:xfrm rot="5400000">
            <a:off x="13285829" y="7787679"/>
            <a:ext cx="684889" cy="0"/>
          </a:xfrm>
          <a:prstGeom prst="line">
            <a:avLst/>
          </a:prstGeom>
          <a:ln w="123825" cap="flat">
            <a:solidFill>
              <a:srgbClr val="38B6FF"/>
            </a:solidFill>
            <a:prstDash val="solid"/>
            <a:headEnd type="none" w="sm" len="sm"/>
            <a:tailEnd type="triangle" w="lg" len="med"/>
          </a:ln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68779" y="7926469"/>
            <a:ext cx="1759820" cy="1139884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531218" y="8277761"/>
            <a:ext cx="4926638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3" lvl="1" indent="-323852">
              <a:lnSpc>
                <a:spcPts val="4200"/>
              </a:lnSpc>
              <a:buFont typeface="Arial"/>
              <a:buChar char="•"/>
            </a:pPr>
            <a:r>
              <a:rPr lang="en-US" sz="3000" spc="300">
                <a:solidFill>
                  <a:srgbClr val="000000"/>
                </a:solidFill>
                <a:latin typeface="Lato"/>
              </a:rPr>
              <a:t>RESTRICCIONES</a:t>
            </a:r>
          </a:p>
          <a:p>
            <a:pPr marL="647703" lvl="1" indent="-323852">
              <a:lnSpc>
                <a:spcPts val="4200"/>
              </a:lnSpc>
              <a:buFont typeface="Arial"/>
              <a:buChar char="•"/>
            </a:pPr>
            <a:r>
              <a:rPr lang="en-US" sz="3000" spc="300">
                <a:solidFill>
                  <a:srgbClr val="000000"/>
                </a:solidFill>
                <a:latin typeface="Lato"/>
              </a:rPr>
              <a:t>CUARENTENA</a:t>
            </a:r>
          </a:p>
          <a:p>
            <a:pPr marL="647703" lvl="1" indent="-323852">
              <a:lnSpc>
                <a:spcPts val="4200"/>
              </a:lnSpc>
              <a:buFont typeface="Arial"/>
              <a:buChar char="•"/>
            </a:pPr>
            <a:r>
              <a:rPr lang="en-US" sz="3000" spc="300">
                <a:solidFill>
                  <a:srgbClr val="000000"/>
                </a:solidFill>
                <a:latin typeface="Lato"/>
              </a:rPr>
              <a:t>AISLAMIENTO</a:t>
            </a:r>
            <a:r>
              <a:rPr lang="en-US" sz="3000" spc="120">
                <a:solidFill>
                  <a:srgbClr val="000000"/>
                </a:solidFill>
                <a:latin typeface="Arimo"/>
              </a:rPr>
              <a:t>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71624" y="8277761"/>
            <a:ext cx="4811406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3" lvl="1" indent="-323852">
              <a:lnSpc>
                <a:spcPts val="4200"/>
              </a:lnSpc>
              <a:buFont typeface="Arial"/>
              <a:buChar char="•"/>
            </a:pPr>
            <a:r>
              <a:rPr lang="en-US" sz="3000" spc="300">
                <a:solidFill>
                  <a:srgbClr val="000000"/>
                </a:solidFill>
                <a:latin typeface="Lato"/>
              </a:rPr>
              <a:t>LIBERTAD </a:t>
            </a:r>
          </a:p>
          <a:p>
            <a:pPr marL="647703" lvl="1" indent="-323852">
              <a:lnSpc>
                <a:spcPts val="4200"/>
              </a:lnSpc>
              <a:buFont typeface="Arial"/>
              <a:buChar char="•"/>
            </a:pPr>
            <a:r>
              <a:rPr lang="en-US" sz="3000" spc="300">
                <a:solidFill>
                  <a:srgbClr val="000000"/>
                </a:solidFill>
                <a:latin typeface="Lato"/>
              </a:rPr>
              <a:t>OCIO</a:t>
            </a:r>
          </a:p>
          <a:p>
            <a:pPr marL="647703" lvl="1" indent="-323852">
              <a:lnSpc>
                <a:spcPts val="4200"/>
              </a:lnSpc>
              <a:buFont typeface="Arial"/>
              <a:buChar char="•"/>
            </a:pPr>
            <a:r>
              <a:rPr lang="en-US" sz="3000" spc="300">
                <a:solidFill>
                  <a:srgbClr val="000000"/>
                </a:solidFill>
                <a:latin typeface="Lato"/>
              </a:rPr>
              <a:t>PLANES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09497" y="2232960"/>
            <a:ext cx="4967830" cy="1695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spc="300">
                <a:solidFill>
                  <a:srgbClr val="FFFFFF"/>
                </a:solidFill>
                <a:latin typeface="Poppins ExtraBold Bold"/>
              </a:rPr>
              <a:t>PANDEMIA </a:t>
            </a:r>
          </a:p>
          <a:p>
            <a:pPr algn="ctr">
              <a:lnSpc>
                <a:spcPts val="6300"/>
              </a:lnSpc>
            </a:pPr>
            <a:r>
              <a:rPr lang="en-US" sz="6000" spc="300">
                <a:solidFill>
                  <a:srgbClr val="FFFFFF"/>
                </a:solidFill>
                <a:latin typeface="Poppins ExtraBold Bold"/>
              </a:rPr>
              <a:t>COVID-19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31499" y="6816621"/>
            <a:ext cx="8724054" cy="61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4200" spc="210">
                <a:solidFill>
                  <a:srgbClr val="000000"/>
                </a:solidFill>
                <a:latin typeface="Poppins ExtraBold Bold"/>
              </a:rPr>
              <a:t>FUERON SUSTITUIDAS POR...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67400" y="6740421"/>
            <a:ext cx="7118576" cy="613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0"/>
              </a:lnSpc>
            </a:pPr>
            <a:r>
              <a:rPr lang="en-US" sz="4200" spc="210">
                <a:solidFill>
                  <a:srgbClr val="000000"/>
                </a:solidFill>
                <a:latin typeface="Poppins ExtraBold Bold"/>
              </a:rPr>
              <a:t>LAS PALABRAS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">
            <a:extLst>
              <a:ext uri="{FF2B5EF4-FFF2-40B4-BE49-F238E27FC236}">
                <a16:creationId xmlns:a16="http://schemas.microsoft.com/office/drawing/2014/main" id="{91E0BFFD-51E0-FB47-9B69-57171546FC27}"/>
              </a:ext>
            </a:extLst>
          </p:cNvPr>
          <p:cNvGrpSpPr/>
          <p:nvPr/>
        </p:nvGrpSpPr>
        <p:grpSpPr>
          <a:xfrm rot="-8100000">
            <a:off x="-1580822" y="-292307"/>
            <a:ext cx="3090723" cy="3090723"/>
            <a:chOff x="0" y="0"/>
            <a:chExt cx="1913890" cy="1913890"/>
          </a:xfrm>
        </p:grpSpPr>
        <p:sp>
          <p:nvSpPr>
            <p:cNvPr id="26" name="Freeform 3">
              <a:extLst>
                <a:ext uri="{FF2B5EF4-FFF2-40B4-BE49-F238E27FC236}">
                  <a16:creationId xmlns:a16="http://schemas.microsoft.com/office/drawing/2014/main" id="{EEE71279-1705-1744-8D5A-9109A0E3467E}"/>
                </a:ext>
              </a:extLst>
            </p:cNvPr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16778099" y="-292307"/>
            <a:ext cx="3090723" cy="3090723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8" name="Group 8"/>
          <p:cNvGrpSpPr/>
          <p:nvPr/>
        </p:nvGrpSpPr>
        <p:grpSpPr>
          <a:xfrm rot="-2700000">
            <a:off x="16945955" y="-124452"/>
            <a:ext cx="2755011" cy="2755011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486900" y="3028950"/>
            <a:ext cx="8801100" cy="7258050"/>
            <a:chOff x="0" y="0"/>
            <a:chExt cx="3210665" cy="2647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10665" cy="2647756"/>
            </a:xfrm>
            <a:custGeom>
              <a:avLst/>
              <a:gdLst/>
              <a:ahLst/>
              <a:cxnLst/>
              <a:rect l="l" t="t" r="r" b="b"/>
              <a:pathLst>
                <a:path w="3210665" h="2647756">
                  <a:moveTo>
                    <a:pt x="0" y="0"/>
                  </a:moveTo>
                  <a:lnTo>
                    <a:pt x="3210665" y="0"/>
                  </a:lnTo>
                  <a:lnTo>
                    <a:pt x="3210665" y="2647756"/>
                  </a:lnTo>
                  <a:lnTo>
                    <a:pt x="0" y="2647756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3028950"/>
            <a:ext cx="8801100" cy="7258050"/>
            <a:chOff x="0" y="0"/>
            <a:chExt cx="3210665" cy="26477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10665" cy="2647756"/>
            </a:xfrm>
            <a:custGeom>
              <a:avLst/>
              <a:gdLst/>
              <a:ahLst/>
              <a:cxnLst/>
              <a:rect l="l" t="t" r="r" b="b"/>
              <a:pathLst>
                <a:path w="3210665" h="2647756">
                  <a:moveTo>
                    <a:pt x="0" y="0"/>
                  </a:moveTo>
                  <a:lnTo>
                    <a:pt x="3210665" y="0"/>
                  </a:lnTo>
                  <a:lnTo>
                    <a:pt x="3210665" y="2647756"/>
                  </a:lnTo>
                  <a:lnTo>
                    <a:pt x="0" y="2647756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486900" y="3028950"/>
            <a:ext cx="8801100" cy="5497847"/>
            <a:chOff x="0" y="0"/>
            <a:chExt cx="11734800" cy="733046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/>
            <a:srcRect l="1183" t="21057" r="21253" b="6264"/>
            <a:stretch>
              <a:fillRect/>
            </a:stretch>
          </p:blipFill>
          <p:spPr>
            <a:xfrm>
              <a:off x="0" y="0"/>
              <a:ext cx="11734800" cy="7330463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-35461" y="4972082"/>
            <a:ext cx="4436011" cy="5314918"/>
            <a:chOff x="0" y="0"/>
            <a:chExt cx="5914681" cy="7086557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/>
            <a:srcRect l="22178" r="22178"/>
            <a:stretch>
              <a:fillRect/>
            </a:stretch>
          </p:blipFill>
          <p:spPr>
            <a:xfrm>
              <a:off x="0" y="0"/>
              <a:ext cx="5914681" cy="7086557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 l="8120" r="10532"/>
          <a:stretch>
            <a:fillRect/>
          </a:stretch>
        </p:blipFill>
        <p:spPr>
          <a:xfrm>
            <a:off x="4400550" y="4972082"/>
            <a:ext cx="4400550" cy="531491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264090" y="1638300"/>
            <a:ext cx="1759820" cy="1139884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0" y="447675"/>
            <a:ext cx="18288000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400" dirty="0">
                <a:solidFill>
                  <a:srgbClr val="38B6FF"/>
                </a:solidFill>
                <a:latin typeface="Poppins ExtraBold"/>
              </a:rPr>
              <a:t>Y TODO CAMBIO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851161" y="9145527"/>
            <a:ext cx="4072578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4"/>
              </a:lnSpc>
            </a:pPr>
            <a:r>
              <a:rPr lang="en-US" sz="4499" spc="224">
                <a:solidFill>
                  <a:srgbClr val="FFFFFF"/>
                </a:solidFill>
                <a:latin typeface="Poppins ExtraBold Bold"/>
              </a:rPr>
              <a:t>TRABAJO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346531" y="3638582"/>
            <a:ext cx="4072578" cy="666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4500" spc="225">
                <a:solidFill>
                  <a:srgbClr val="FFFFFF"/>
                </a:solidFill>
                <a:latin typeface="Poppins ExtraBold Bold"/>
              </a:rPr>
              <a:t>VIDA SOCIAL</a:t>
            </a:r>
          </a:p>
        </p:txBody>
      </p:sp>
      <p:sp>
        <p:nvSpPr>
          <p:cNvPr id="28" name="Freeform 5">
            <a:extLst>
              <a:ext uri="{FF2B5EF4-FFF2-40B4-BE49-F238E27FC236}">
                <a16:creationId xmlns:a16="http://schemas.microsoft.com/office/drawing/2014/main" id="{10740003-C5A9-FD4B-925B-A54A98DA6484}"/>
              </a:ext>
            </a:extLst>
          </p:cNvPr>
          <p:cNvSpPr/>
          <p:nvPr/>
        </p:nvSpPr>
        <p:spPr>
          <a:xfrm rot="18900000">
            <a:off x="-1412966" y="-124452"/>
            <a:ext cx="2755011" cy="2755011"/>
          </a:xfrm>
          <a:custGeom>
            <a:avLst/>
            <a:gdLst/>
            <a:ahLst/>
            <a:cxnLst/>
            <a:rect l="l" t="t" r="r" b="b"/>
            <a:pathLst>
              <a:path w="1913890" h="1913890">
                <a:moveTo>
                  <a:pt x="0" y="0"/>
                </a:moveTo>
                <a:lnTo>
                  <a:pt x="0" y="1913890"/>
                </a:lnTo>
                <a:lnTo>
                  <a:pt x="1913890" y="1913890"/>
                </a:lnTo>
                <a:lnTo>
                  <a:pt x="1913890" y="0"/>
                </a:lnTo>
                <a:lnTo>
                  <a:pt x="0" y="0"/>
                </a:lnTo>
                <a:close/>
                <a:moveTo>
                  <a:pt x="1852930" y="1852930"/>
                </a:moveTo>
                <a:lnTo>
                  <a:pt x="59690" y="1852930"/>
                </a:lnTo>
                <a:lnTo>
                  <a:pt x="59690" y="59690"/>
                </a:lnTo>
                <a:lnTo>
                  <a:pt x="1852930" y="59690"/>
                </a:lnTo>
                <a:lnTo>
                  <a:pt x="1852930" y="1852930"/>
                </a:lnTo>
                <a:close/>
              </a:path>
            </a:pathLst>
          </a:custGeom>
          <a:solidFill>
            <a:srgbClr val="FFFFFF"/>
          </a:solid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100000">
            <a:off x="-1580822" y="-292307"/>
            <a:ext cx="3090723" cy="3090723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2700000">
            <a:off x="-1412966" y="-124452"/>
            <a:ext cx="2755011" cy="2755011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16778099" y="-292307"/>
            <a:ext cx="3090723" cy="3090723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8" name="Group 8"/>
          <p:cNvGrpSpPr/>
          <p:nvPr/>
        </p:nvGrpSpPr>
        <p:grpSpPr>
          <a:xfrm rot="-2700000">
            <a:off x="16945955" y="-124452"/>
            <a:ext cx="2755011" cy="2755011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486900" y="3028950"/>
            <a:ext cx="8801100" cy="7258050"/>
            <a:chOff x="0" y="0"/>
            <a:chExt cx="3210665" cy="2647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10665" cy="2647756"/>
            </a:xfrm>
            <a:custGeom>
              <a:avLst/>
              <a:gdLst/>
              <a:ahLst/>
              <a:cxnLst/>
              <a:rect l="l" t="t" r="r" b="b"/>
              <a:pathLst>
                <a:path w="3210665" h="2647756">
                  <a:moveTo>
                    <a:pt x="0" y="0"/>
                  </a:moveTo>
                  <a:lnTo>
                    <a:pt x="3210665" y="0"/>
                  </a:lnTo>
                  <a:lnTo>
                    <a:pt x="3210665" y="2647756"/>
                  </a:lnTo>
                  <a:lnTo>
                    <a:pt x="0" y="2647756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3028950"/>
            <a:ext cx="8801100" cy="7258050"/>
            <a:chOff x="0" y="0"/>
            <a:chExt cx="3210665" cy="26477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10665" cy="2647756"/>
            </a:xfrm>
            <a:custGeom>
              <a:avLst/>
              <a:gdLst/>
              <a:ahLst/>
              <a:cxnLst/>
              <a:rect l="l" t="t" r="r" b="b"/>
              <a:pathLst>
                <a:path w="3210665" h="2647756">
                  <a:moveTo>
                    <a:pt x="0" y="0"/>
                  </a:moveTo>
                  <a:lnTo>
                    <a:pt x="3210665" y="0"/>
                  </a:lnTo>
                  <a:lnTo>
                    <a:pt x="3210665" y="2647756"/>
                  </a:lnTo>
                  <a:lnTo>
                    <a:pt x="0" y="2647756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486900" y="3028950"/>
            <a:ext cx="8801100" cy="5497847"/>
            <a:chOff x="0" y="0"/>
            <a:chExt cx="11734800" cy="733046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/>
            <a:srcRect t="3207" b="3207"/>
            <a:stretch>
              <a:fillRect/>
            </a:stretch>
          </p:blipFill>
          <p:spPr>
            <a:xfrm>
              <a:off x="0" y="0"/>
              <a:ext cx="11734800" cy="7330463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0" y="4724433"/>
            <a:ext cx="8801100" cy="10256475"/>
            <a:chOff x="0" y="0"/>
            <a:chExt cx="11734800" cy="136753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/>
            <a:srcRect t="11154" b="11154"/>
            <a:stretch>
              <a:fillRect/>
            </a:stretch>
          </p:blipFill>
          <p:spPr>
            <a:xfrm>
              <a:off x="0" y="0"/>
              <a:ext cx="11734800" cy="13675300"/>
            </a:xfrm>
            <a:prstGeom prst="rect">
              <a:avLst/>
            </a:prstGeom>
          </p:spPr>
        </p:pic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264090" y="1638300"/>
            <a:ext cx="1759820" cy="1139884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0" y="447675"/>
            <a:ext cx="18288000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400" dirty="0">
                <a:solidFill>
                  <a:srgbClr val="38B6FF"/>
                </a:solidFill>
                <a:latin typeface="Poppins ExtraBold"/>
              </a:rPr>
              <a:t>Y TODO CAMBIO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1851161" y="9145527"/>
            <a:ext cx="4072578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4"/>
              </a:lnSpc>
            </a:pPr>
            <a:r>
              <a:rPr lang="en-US" sz="4499" spc="224">
                <a:solidFill>
                  <a:srgbClr val="FFFFFF"/>
                </a:solidFill>
                <a:latin typeface="Poppins ExtraBold Bold"/>
              </a:rPr>
              <a:t>AMIGOS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346531" y="3638582"/>
            <a:ext cx="4072578" cy="6667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5"/>
              </a:lnSpc>
            </a:pPr>
            <a:r>
              <a:rPr lang="en-US" sz="4500" spc="225">
                <a:solidFill>
                  <a:srgbClr val="FFFFFF"/>
                </a:solidFill>
                <a:latin typeface="Poppins ExtraBold Bold"/>
              </a:rPr>
              <a:t>FAMILIA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wipe/>
      </p:transition>
    </mc:Choice>
    <mc:Fallback xmlns="">
      <p:transition spd="slow"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8100000">
            <a:off x="-1580822" y="-292307"/>
            <a:ext cx="3090723" cy="3090723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4" name="Group 4"/>
          <p:cNvGrpSpPr/>
          <p:nvPr/>
        </p:nvGrpSpPr>
        <p:grpSpPr>
          <a:xfrm rot="-2700000">
            <a:off x="-1412966" y="-124452"/>
            <a:ext cx="2755011" cy="2755011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-8100000">
            <a:off x="16778099" y="-292307"/>
            <a:ext cx="3090723" cy="3090723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8" name="Group 8"/>
          <p:cNvGrpSpPr/>
          <p:nvPr/>
        </p:nvGrpSpPr>
        <p:grpSpPr>
          <a:xfrm rot="-2700000">
            <a:off x="16945955" y="-124452"/>
            <a:ext cx="2755011" cy="2755011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9486900" y="3028950"/>
            <a:ext cx="8801100" cy="7258050"/>
            <a:chOff x="0" y="0"/>
            <a:chExt cx="3210665" cy="26477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210665" cy="2647756"/>
            </a:xfrm>
            <a:custGeom>
              <a:avLst/>
              <a:gdLst/>
              <a:ahLst/>
              <a:cxnLst/>
              <a:rect l="l" t="t" r="r" b="b"/>
              <a:pathLst>
                <a:path w="3210665" h="2647756">
                  <a:moveTo>
                    <a:pt x="0" y="0"/>
                  </a:moveTo>
                  <a:lnTo>
                    <a:pt x="3210665" y="0"/>
                  </a:lnTo>
                  <a:lnTo>
                    <a:pt x="3210665" y="2647756"/>
                  </a:lnTo>
                  <a:lnTo>
                    <a:pt x="0" y="2647756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0" y="3028950"/>
            <a:ext cx="8801100" cy="7258050"/>
            <a:chOff x="0" y="0"/>
            <a:chExt cx="3210665" cy="264775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210665" cy="2647756"/>
            </a:xfrm>
            <a:custGeom>
              <a:avLst/>
              <a:gdLst/>
              <a:ahLst/>
              <a:cxnLst/>
              <a:rect l="l" t="t" r="r" b="b"/>
              <a:pathLst>
                <a:path w="3210665" h="2647756">
                  <a:moveTo>
                    <a:pt x="0" y="0"/>
                  </a:moveTo>
                  <a:lnTo>
                    <a:pt x="3210665" y="0"/>
                  </a:lnTo>
                  <a:lnTo>
                    <a:pt x="3210665" y="2647756"/>
                  </a:lnTo>
                  <a:lnTo>
                    <a:pt x="0" y="2647756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9486900" y="3028950"/>
            <a:ext cx="8801100" cy="5497847"/>
            <a:chOff x="0" y="0"/>
            <a:chExt cx="11734800" cy="7330463"/>
          </a:xfrm>
        </p:grpSpPr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2"/>
            <a:srcRect t="9972" b="9972"/>
            <a:stretch>
              <a:fillRect/>
            </a:stretch>
          </p:blipFill>
          <p:spPr>
            <a:xfrm>
              <a:off x="0" y="0"/>
              <a:ext cx="11734800" cy="7330463"/>
            </a:xfrm>
            <a:prstGeom prst="rect">
              <a:avLst/>
            </a:prstGeom>
          </p:spPr>
        </p:pic>
      </p:grpSp>
      <p:grpSp>
        <p:nvGrpSpPr>
          <p:cNvPr id="16" name="Group 16"/>
          <p:cNvGrpSpPr/>
          <p:nvPr/>
        </p:nvGrpSpPr>
        <p:grpSpPr>
          <a:xfrm>
            <a:off x="0" y="4572388"/>
            <a:ext cx="8801100" cy="5714612"/>
            <a:chOff x="0" y="0"/>
            <a:chExt cx="11734800" cy="7619483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/>
            <a:srcRect t="8269" b="8269"/>
            <a:stretch>
              <a:fillRect/>
            </a:stretch>
          </p:blipFill>
          <p:spPr>
            <a:xfrm>
              <a:off x="0" y="0"/>
              <a:ext cx="11734800" cy="7619483"/>
            </a:xfrm>
            <a:prstGeom prst="rect">
              <a:avLst/>
            </a:prstGeom>
          </p:spPr>
        </p:pic>
      </p:grpSp>
      <p:sp>
        <p:nvSpPr>
          <p:cNvPr id="18" name="TextBox 18"/>
          <p:cNvSpPr txBox="1"/>
          <p:nvPr/>
        </p:nvSpPr>
        <p:spPr>
          <a:xfrm>
            <a:off x="0" y="790604"/>
            <a:ext cx="18288000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400" dirty="0">
                <a:solidFill>
                  <a:srgbClr val="38B6FF"/>
                </a:solidFill>
                <a:latin typeface="Poppins ExtraBold"/>
              </a:rPr>
              <a:t>DATOS PANDEMIA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486900" y="8939213"/>
            <a:ext cx="8801100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4"/>
              </a:lnSpc>
            </a:pPr>
            <a:r>
              <a:rPr lang="en-US" sz="4499" spc="224">
                <a:solidFill>
                  <a:srgbClr val="FFFFFF"/>
                </a:solidFill>
                <a:latin typeface="Poppins ExtraBold Bold"/>
              </a:rPr>
              <a:t>FALLECIDOS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0" y="3457575"/>
            <a:ext cx="8801100" cy="6133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4199" spc="209">
                <a:solidFill>
                  <a:srgbClr val="FFFFFF"/>
                </a:solidFill>
                <a:latin typeface="Poppins ExtraBold Bold"/>
              </a:rPr>
              <a:t>CONTAGIADOS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15004959" y="1860459"/>
            <a:ext cx="6566081" cy="6566081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4" name="Group 4"/>
          <p:cNvGrpSpPr/>
          <p:nvPr/>
        </p:nvGrpSpPr>
        <p:grpSpPr>
          <a:xfrm rot="2700000">
            <a:off x="15361560" y="2217060"/>
            <a:ext cx="5852880" cy="585288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2700000">
            <a:off x="11143419" y="8043030"/>
            <a:ext cx="6164339" cy="6164339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8" name="Group 8"/>
          <p:cNvGrpSpPr/>
          <p:nvPr/>
        </p:nvGrpSpPr>
        <p:grpSpPr>
          <a:xfrm rot="2700000">
            <a:off x="11143419" y="-3920369"/>
            <a:ext cx="6164339" cy="6164339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296280" y="1955378"/>
            <a:ext cx="3963020" cy="5276243"/>
            <a:chOff x="0" y="0"/>
            <a:chExt cx="3663950" cy="4878070"/>
          </a:xfrm>
        </p:grpSpPr>
        <p:sp>
          <p:nvSpPr>
            <p:cNvPr id="11" name="Freeform 11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2"/>
              <a:stretch>
                <a:fillRect l="-50291" r="-50291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11455892" y="3055379"/>
            <a:ext cx="3963020" cy="5276243"/>
            <a:chOff x="0" y="0"/>
            <a:chExt cx="3663950" cy="4878070"/>
          </a:xfrm>
        </p:grpSpPr>
        <p:sp>
          <p:nvSpPr>
            <p:cNvPr id="14" name="Freeform 14"/>
            <p:cNvSpPr/>
            <p:nvPr/>
          </p:nvSpPr>
          <p:spPr>
            <a:xfrm>
              <a:off x="31750" y="31750"/>
              <a:ext cx="3600450" cy="4814570"/>
            </a:xfrm>
            <a:custGeom>
              <a:avLst/>
              <a:gdLst/>
              <a:ahLst/>
              <a:cxnLst/>
              <a:rect l="l" t="t" r="r" b="b"/>
              <a:pathLst>
                <a:path w="3600450" h="4814570">
                  <a:moveTo>
                    <a:pt x="0" y="0"/>
                  </a:moveTo>
                  <a:lnTo>
                    <a:pt x="3600450" y="0"/>
                  </a:lnTo>
                  <a:lnTo>
                    <a:pt x="3600450" y="4814570"/>
                  </a:lnTo>
                  <a:lnTo>
                    <a:pt x="0" y="4814570"/>
                  </a:lnTo>
                  <a:close/>
                </a:path>
              </a:pathLst>
            </a:custGeom>
            <a:blipFill>
              <a:blip r:embed="rId3"/>
              <a:stretch>
                <a:fillRect t="-6086" b="-6086"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3663950" cy="4878070"/>
            </a:xfrm>
            <a:custGeom>
              <a:avLst/>
              <a:gdLst/>
              <a:ahLst/>
              <a:cxnLst/>
              <a:rect l="l" t="t" r="r" b="b"/>
              <a:pathLst>
                <a:path w="3663950" h="4878070">
                  <a:moveTo>
                    <a:pt x="3663950" y="4878070"/>
                  </a:moveTo>
                  <a:lnTo>
                    <a:pt x="0" y="4878070"/>
                  </a:lnTo>
                  <a:lnTo>
                    <a:pt x="0" y="0"/>
                  </a:lnTo>
                  <a:lnTo>
                    <a:pt x="3663950" y="0"/>
                  </a:lnTo>
                  <a:lnTo>
                    <a:pt x="3663950" y="4878070"/>
                  </a:lnTo>
                  <a:close/>
                  <a:moveTo>
                    <a:pt x="63500" y="4814570"/>
                  </a:moveTo>
                  <a:lnTo>
                    <a:pt x="3600450" y="4814570"/>
                  </a:lnTo>
                  <a:lnTo>
                    <a:pt x="3600450" y="63500"/>
                  </a:lnTo>
                  <a:lnTo>
                    <a:pt x="63500" y="63500"/>
                  </a:lnTo>
                  <a:lnTo>
                    <a:pt x="63500" y="4814570"/>
                  </a:lnTo>
                  <a:close/>
                </a:path>
              </a:pathLst>
            </a:custGeom>
            <a:solidFill>
              <a:srgbClr val="5271FF"/>
            </a:solidFill>
          </p:spPr>
        </p:sp>
      </p:grpSp>
      <p:sp>
        <p:nvSpPr>
          <p:cNvPr id="16" name="TextBox 16"/>
          <p:cNvSpPr txBox="1"/>
          <p:nvPr/>
        </p:nvSpPr>
        <p:spPr>
          <a:xfrm>
            <a:off x="1028700" y="1057275"/>
            <a:ext cx="9135755" cy="1190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8000" spc="400">
                <a:solidFill>
                  <a:srgbClr val="38B6FF"/>
                </a:solidFill>
                <a:latin typeface="Poppins ExtraBold"/>
              </a:rPr>
              <a:t>AÑO 2022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02226" y="7726362"/>
            <a:ext cx="9135755" cy="2873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200"/>
              </a:lnSpc>
            </a:pPr>
            <a:r>
              <a:rPr lang="en-US" sz="8000" spc="800">
                <a:solidFill>
                  <a:srgbClr val="38B6FF"/>
                </a:solidFill>
                <a:latin typeface="Poppins ExtraBold"/>
              </a:rPr>
              <a:t>LET`S GO</a:t>
            </a:r>
          </a:p>
          <a:p>
            <a:pPr>
              <a:lnSpc>
                <a:spcPts val="11200"/>
              </a:lnSpc>
            </a:pPr>
            <a:endParaRPr lang="en-US" sz="8000" spc="800">
              <a:solidFill>
                <a:srgbClr val="38B6FF"/>
              </a:solidFill>
              <a:latin typeface="Poppins ExtraBold"/>
            </a:endParaRPr>
          </a:p>
        </p:txBody>
      </p:sp>
      <p:grpSp>
        <p:nvGrpSpPr>
          <p:cNvPr id="18" name="Group 18"/>
          <p:cNvGrpSpPr/>
          <p:nvPr/>
        </p:nvGrpSpPr>
        <p:grpSpPr>
          <a:xfrm rot="5400000">
            <a:off x="-1309" y="1309"/>
            <a:ext cx="1635964" cy="1633346"/>
            <a:chOff x="0" y="0"/>
            <a:chExt cx="6350000" cy="633984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1633346" y="2570488"/>
            <a:ext cx="9135755" cy="479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spc="300">
                <a:solidFill>
                  <a:srgbClr val="000000"/>
                </a:solidFill>
                <a:latin typeface="Lato Bold"/>
              </a:rPr>
              <a:t>GRACIAS A LAS VACUNAS Y EL CUMPLIMIENTO DE LA POBLACIÓN DE LAS MEDIDAS ADOPTADAS PARA PALIAR ESTA PANDEMIA LOS REGISTROS ACTUALES PERMITEN VOLVER A RETOMAR UNA "NUEVA NORMALIDAD".</a:t>
            </a:r>
          </a:p>
          <a:p>
            <a:pPr>
              <a:lnSpc>
                <a:spcPts val="4200"/>
              </a:lnSpc>
            </a:pPr>
            <a:endParaRPr lang="en-US" sz="3000" spc="300">
              <a:solidFill>
                <a:srgbClr val="000000"/>
              </a:solidFill>
              <a:latin typeface="Lato Bold"/>
            </a:endParaRPr>
          </a:p>
          <a:p>
            <a:pPr>
              <a:lnSpc>
                <a:spcPts val="4200"/>
              </a:lnSpc>
            </a:pPr>
            <a:r>
              <a:rPr lang="en-US" sz="3000" spc="300">
                <a:solidFill>
                  <a:srgbClr val="000000"/>
                </a:solidFill>
                <a:latin typeface="Lato"/>
              </a:rPr>
              <a:t>¡¡</a:t>
            </a:r>
            <a:r>
              <a:rPr lang="en-US" sz="3000" spc="300">
                <a:solidFill>
                  <a:srgbClr val="000000"/>
                </a:solidFill>
                <a:latin typeface="Lato Bold"/>
              </a:rPr>
              <a:t>ES HORA DE VOLVER A RETOMAR NUESTRA VIDA!!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-3283041" y="-3283041"/>
            <a:ext cx="6566081" cy="6566081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4" name="Group 4"/>
          <p:cNvGrpSpPr/>
          <p:nvPr/>
        </p:nvGrpSpPr>
        <p:grpSpPr>
          <a:xfrm rot="2700000">
            <a:off x="-2926440" y="-2926440"/>
            <a:ext cx="5852880" cy="585288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-2700000">
            <a:off x="-3283041" y="7003959"/>
            <a:ext cx="6566081" cy="6566081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8" name="Group 8"/>
          <p:cNvGrpSpPr/>
          <p:nvPr/>
        </p:nvGrpSpPr>
        <p:grpSpPr>
          <a:xfrm rot="2700000">
            <a:off x="-2926440" y="7360560"/>
            <a:ext cx="5852880" cy="5852880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2700000">
            <a:off x="-3283041" y="8117325"/>
            <a:ext cx="6566081" cy="6566081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2700000">
            <a:off x="-2926440" y="8473925"/>
            <a:ext cx="5852880" cy="5852880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t="24719" b="24719"/>
          <a:stretch>
            <a:fillRect/>
          </a:stretch>
        </p:blipFill>
        <p:spPr>
          <a:xfrm>
            <a:off x="5075569" y="0"/>
            <a:ext cx="7761008" cy="392406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-2965254">
            <a:off x="14717149" y="-3647485"/>
            <a:ext cx="6566081" cy="6566081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7" name="Group 17"/>
          <p:cNvGrpSpPr/>
          <p:nvPr/>
        </p:nvGrpSpPr>
        <p:grpSpPr>
          <a:xfrm rot="2434745">
            <a:off x="15073749" y="-3290885"/>
            <a:ext cx="5852880" cy="5852880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2700000">
            <a:off x="15004959" y="7003959"/>
            <a:ext cx="6566081" cy="6566081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21" name="Group 21"/>
          <p:cNvGrpSpPr/>
          <p:nvPr/>
        </p:nvGrpSpPr>
        <p:grpSpPr>
          <a:xfrm rot="2700000">
            <a:off x="15361560" y="7360560"/>
            <a:ext cx="5852880" cy="5852880"/>
            <a:chOff x="0" y="0"/>
            <a:chExt cx="1913890" cy="1913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 rot="-2700000">
            <a:off x="15004959" y="8117325"/>
            <a:ext cx="6566081" cy="6566081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25" name="Group 25"/>
          <p:cNvGrpSpPr/>
          <p:nvPr/>
        </p:nvGrpSpPr>
        <p:grpSpPr>
          <a:xfrm rot="2700000">
            <a:off x="15361560" y="8473925"/>
            <a:ext cx="5852880" cy="5852880"/>
            <a:chOff x="0" y="0"/>
            <a:chExt cx="1913890" cy="19138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3373534" y="4291007"/>
            <a:ext cx="11540931" cy="1533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 spc="899">
                <a:solidFill>
                  <a:srgbClr val="000000"/>
                </a:solidFill>
                <a:latin typeface="Lato Bold Italics"/>
              </a:rPr>
              <a:t>¿QUÉ SOMOS?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661096" y="6852782"/>
            <a:ext cx="11253369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3799" spc="379">
                <a:solidFill>
                  <a:srgbClr val="000000"/>
                </a:solidFill>
                <a:latin typeface="Lato Bold"/>
              </a:rPr>
              <a:t>SITIO WEB DE CONSULTA DE EVENTOS GRATUITOS EN MADRID.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2700000">
            <a:off x="-3283041" y="-3283041"/>
            <a:ext cx="6566081" cy="6566081"/>
            <a:chOff x="0" y="0"/>
            <a:chExt cx="1913890" cy="19138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4" name="Group 4"/>
          <p:cNvGrpSpPr/>
          <p:nvPr/>
        </p:nvGrpSpPr>
        <p:grpSpPr>
          <a:xfrm rot="2700000">
            <a:off x="-2926440" y="-2926440"/>
            <a:ext cx="5852880" cy="5852880"/>
            <a:chOff x="0" y="0"/>
            <a:chExt cx="1913890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 rot="-2700000">
            <a:off x="-3283041" y="7003959"/>
            <a:ext cx="6566081" cy="6566081"/>
            <a:chOff x="0" y="0"/>
            <a:chExt cx="1913890" cy="19138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8" name="Group 8"/>
          <p:cNvGrpSpPr/>
          <p:nvPr/>
        </p:nvGrpSpPr>
        <p:grpSpPr>
          <a:xfrm rot="2700000">
            <a:off x="-2926440" y="7360560"/>
            <a:ext cx="5852880" cy="5852880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2700000">
            <a:off x="-3283041" y="8117325"/>
            <a:ext cx="6566081" cy="6566081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2700000">
            <a:off x="-2926440" y="8473925"/>
            <a:ext cx="5852880" cy="5852880"/>
            <a:chOff x="0" y="0"/>
            <a:chExt cx="1913890" cy="191389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/>
          <a:srcRect t="24719" b="24719"/>
          <a:stretch>
            <a:fillRect/>
          </a:stretch>
        </p:blipFill>
        <p:spPr>
          <a:xfrm>
            <a:off x="5075569" y="0"/>
            <a:ext cx="7761008" cy="3924069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 rot="-2965254">
            <a:off x="14717149" y="-3647485"/>
            <a:ext cx="6566081" cy="6566081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17" name="Group 17"/>
          <p:cNvGrpSpPr/>
          <p:nvPr/>
        </p:nvGrpSpPr>
        <p:grpSpPr>
          <a:xfrm rot="2434745">
            <a:off x="15073749" y="-3290885"/>
            <a:ext cx="5852880" cy="5852880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 rot="-2700000">
            <a:off x="15004959" y="7003959"/>
            <a:ext cx="6566081" cy="6566081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21" name="Group 21"/>
          <p:cNvGrpSpPr/>
          <p:nvPr/>
        </p:nvGrpSpPr>
        <p:grpSpPr>
          <a:xfrm rot="2700000">
            <a:off x="15361560" y="7360560"/>
            <a:ext cx="5852880" cy="5852880"/>
            <a:chOff x="0" y="0"/>
            <a:chExt cx="1913890" cy="191389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23" name="Group 23"/>
          <p:cNvGrpSpPr/>
          <p:nvPr/>
        </p:nvGrpSpPr>
        <p:grpSpPr>
          <a:xfrm rot="-2700000">
            <a:off x="15004959" y="8117325"/>
            <a:ext cx="6566081" cy="6566081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38B6FF"/>
            </a:solidFill>
          </p:spPr>
        </p:sp>
      </p:grpSp>
      <p:grpSp>
        <p:nvGrpSpPr>
          <p:cNvPr id="25" name="Group 25"/>
          <p:cNvGrpSpPr/>
          <p:nvPr/>
        </p:nvGrpSpPr>
        <p:grpSpPr>
          <a:xfrm rot="2700000">
            <a:off x="15361560" y="8473925"/>
            <a:ext cx="5852880" cy="5852880"/>
            <a:chOff x="0" y="0"/>
            <a:chExt cx="1913890" cy="191389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0" y="1913890"/>
                  </a:lnTo>
                  <a:lnTo>
                    <a:pt x="1913890" y="1913890"/>
                  </a:lnTo>
                  <a:lnTo>
                    <a:pt x="1913890" y="0"/>
                  </a:lnTo>
                  <a:lnTo>
                    <a:pt x="0" y="0"/>
                  </a:lnTo>
                  <a:close/>
                  <a:moveTo>
                    <a:pt x="1852930" y="1852930"/>
                  </a:moveTo>
                  <a:lnTo>
                    <a:pt x="59690" y="1852930"/>
                  </a:lnTo>
                  <a:lnTo>
                    <a:pt x="59690" y="59690"/>
                  </a:lnTo>
                  <a:lnTo>
                    <a:pt x="1852930" y="59690"/>
                  </a:lnTo>
                  <a:lnTo>
                    <a:pt x="1852930" y="185293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7" name="TextBox 27"/>
          <p:cNvSpPr txBox="1"/>
          <p:nvPr/>
        </p:nvSpPr>
        <p:spPr>
          <a:xfrm>
            <a:off x="0" y="4110543"/>
            <a:ext cx="18288000" cy="15335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8999" spc="899">
                <a:solidFill>
                  <a:srgbClr val="000000"/>
                </a:solidFill>
                <a:latin typeface="Lato Bold Italics"/>
              </a:rPr>
              <a:t>¿QUÉ OFRECEMOS?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38611" y="6435090"/>
            <a:ext cx="10480591" cy="3851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35" lvl="1" indent="-291467" algn="ctr">
              <a:lnSpc>
                <a:spcPts val="3780"/>
              </a:lnSpc>
              <a:buFont typeface="Arial"/>
              <a:buChar char="•"/>
            </a:pPr>
            <a:r>
              <a:rPr lang="en-US" sz="2700" spc="270">
                <a:solidFill>
                  <a:srgbClr val="000000"/>
                </a:solidFill>
                <a:latin typeface="Lato"/>
              </a:rPr>
              <a:t>LISTADO DE EVENTOS GRATUITOS</a:t>
            </a:r>
          </a:p>
          <a:p>
            <a:pPr algn="ctr">
              <a:lnSpc>
                <a:spcPts val="3780"/>
              </a:lnSpc>
            </a:pPr>
            <a:endParaRPr lang="en-US" sz="2700" spc="270">
              <a:solidFill>
                <a:srgbClr val="000000"/>
              </a:solidFill>
              <a:latin typeface="Lato"/>
            </a:endParaRPr>
          </a:p>
          <a:p>
            <a:pPr marL="582935" lvl="1" indent="-291467" algn="ctr">
              <a:lnSpc>
                <a:spcPts val="3780"/>
              </a:lnSpc>
              <a:buFont typeface="Arial"/>
              <a:buChar char="•"/>
            </a:pPr>
            <a:r>
              <a:rPr lang="en-US" sz="2700" spc="270">
                <a:solidFill>
                  <a:srgbClr val="000000"/>
                </a:solidFill>
                <a:latin typeface="Lato"/>
              </a:rPr>
              <a:t>CALENDARIO DE EVENTOS EN LA CIUDAD </a:t>
            </a:r>
          </a:p>
          <a:p>
            <a:pPr algn="ctr">
              <a:lnSpc>
                <a:spcPts val="3780"/>
              </a:lnSpc>
            </a:pPr>
            <a:endParaRPr lang="en-US" sz="2700" spc="270">
              <a:solidFill>
                <a:srgbClr val="000000"/>
              </a:solidFill>
              <a:latin typeface="Lato"/>
            </a:endParaRPr>
          </a:p>
          <a:p>
            <a:pPr marL="582935" lvl="1" indent="-291467" algn="ctr">
              <a:lnSpc>
                <a:spcPts val="3780"/>
              </a:lnSpc>
              <a:buFont typeface="Arial"/>
              <a:buChar char="•"/>
            </a:pPr>
            <a:r>
              <a:rPr lang="en-US" sz="2700" spc="270">
                <a:solidFill>
                  <a:srgbClr val="000000"/>
                </a:solidFill>
                <a:latin typeface="Lato"/>
              </a:rPr>
              <a:t>+MADRID: MUCHO MÁS DE MADRID</a:t>
            </a:r>
          </a:p>
          <a:p>
            <a:pPr algn="ctr">
              <a:lnSpc>
                <a:spcPts val="3780"/>
              </a:lnSpc>
            </a:pPr>
            <a:endParaRPr lang="en-US" sz="2700" spc="270">
              <a:solidFill>
                <a:srgbClr val="000000"/>
              </a:solidFill>
              <a:latin typeface="Lato"/>
            </a:endParaRPr>
          </a:p>
          <a:p>
            <a:pPr marL="582935" lvl="1" indent="-291467" algn="ctr">
              <a:lnSpc>
                <a:spcPts val="3780"/>
              </a:lnSpc>
              <a:buFont typeface="Arial"/>
              <a:buChar char="•"/>
            </a:pPr>
            <a:r>
              <a:rPr lang="en-US" sz="2700" spc="270">
                <a:solidFill>
                  <a:srgbClr val="000000"/>
                </a:solidFill>
                <a:latin typeface="Lato"/>
              </a:rPr>
              <a:t>REGISTRO Y ADMIN USUARIOS </a:t>
            </a:r>
          </a:p>
          <a:p>
            <a:pPr algn="ctr">
              <a:lnSpc>
                <a:spcPts val="4200"/>
              </a:lnSpc>
            </a:pPr>
            <a:endParaRPr lang="en-US" sz="2700" spc="270">
              <a:solidFill>
                <a:srgbClr val="000000"/>
              </a:solidFill>
              <a:latin typeface="Lato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413</Words>
  <Application>Microsoft Office PowerPoint</Application>
  <PresentationFormat>Personalizado</PresentationFormat>
  <Paragraphs>118</Paragraphs>
  <Slides>16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6" baseType="lpstr">
      <vt:lpstr>Lato Bold</vt:lpstr>
      <vt:lpstr>Lato Bold Italics</vt:lpstr>
      <vt:lpstr>Calibri</vt:lpstr>
      <vt:lpstr>Lato</vt:lpstr>
      <vt:lpstr>Poppins ExtraBold</vt:lpstr>
      <vt:lpstr>Arial</vt:lpstr>
      <vt:lpstr>Arimo</vt:lpstr>
      <vt:lpstr>Poppins ExtraBold Bold</vt:lpstr>
      <vt:lpstr>Lato Italics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Elegante y versátil presentación corporativa ondas azul y tierra</dc:title>
  <dc:creator>Sabrina Silva</dc:creator>
  <cp:lastModifiedBy>SABRINA NILDA SILVA VILLAVERDE</cp:lastModifiedBy>
  <cp:revision>6</cp:revision>
  <dcterms:created xsi:type="dcterms:W3CDTF">2006-08-16T00:00:00Z</dcterms:created>
  <dcterms:modified xsi:type="dcterms:W3CDTF">2022-06-10T09:50:03Z</dcterms:modified>
  <dc:identifier>DAFAf3M4KR8</dc:identifier>
</cp:coreProperties>
</file>