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4"/>
  </p:notesMasterIdLst>
  <p:sldIdLst>
    <p:sldId id="256" r:id="rId2"/>
    <p:sldId id="259" r:id="rId3"/>
    <p:sldId id="262" r:id="rId4"/>
    <p:sldId id="261" r:id="rId5"/>
    <p:sldId id="264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69" r:id="rId15"/>
    <p:sldId id="275" r:id="rId16"/>
    <p:sldId id="276" r:id="rId17"/>
    <p:sldId id="278" r:id="rId18"/>
    <p:sldId id="277" r:id="rId19"/>
    <p:sldId id="279" r:id="rId20"/>
    <p:sldId id="282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45795-C2C5-4976-825B-35944A8D49E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091D0-BA94-4997-8EC5-7B34216D5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63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091D0-BA94-4997-8EC5-7B34216D579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12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091D0-BA94-4997-8EC5-7B34216D579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66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091D0-BA94-4997-8EC5-7B34216D579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68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5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08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27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4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0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27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08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29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37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83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28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307EBA-E52F-4BD1-BCA2-FB811788DC51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C33F7D-39B8-468C-ABC4-DE6844CCFD2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71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1.png"/><Relationship Id="rId4" Type="http://schemas.openxmlformats.org/officeDocument/2006/relationships/image" Target="../media/image3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B38B0-C00C-5313-D303-E267A0397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DISEÑO Y FABRICACIÓN DE UNA ANTENA FRACTAL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62ABF9-DE66-FB99-E1C6-D256EE989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/>
          </a:p>
          <a:p>
            <a:r>
              <a:rPr lang="es-ES" dirty="0"/>
              <a:t>Autor: Antonio Ros</a:t>
            </a:r>
          </a:p>
          <a:p>
            <a:r>
              <a:rPr lang="es-ES" dirty="0"/>
              <a:t>Tutor: Jaume Anguera Pros, Aurora Andújar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PARÁMETROS PRINCIPALES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s-ES" sz="3000" dirty="0"/>
                  <a:t>Parámetro S11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s-ES" sz="30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_tradnl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s-E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s-ES" sz="1800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4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_tradnl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s-ES_tradnl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s-ES_tradnl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_tradnl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_tradnl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_tradnl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ES" sz="4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s-ES" sz="3000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121" t="-30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396814-D935-9207-DCF0-7508BE91B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02" y="2671127"/>
            <a:ext cx="6343008" cy="1780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0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76"/>
    </mc:Choice>
    <mc:Fallback xmlns="">
      <p:transition spd="slow" advTm="5487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FRACTALES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del latín </a:t>
            </a:r>
            <a:r>
              <a:rPr lang="es-ES" i="1" dirty="0" err="1"/>
              <a:t>fractus</a:t>
            </a:r>
            <a:r>
              <a:rPr lang="es-ES" dirty="0"/>
              <a:t>: quebrado, fracturado</a:t>
            </a:r>
          </a:p>
          <a:p>
            <a:pPr marL="0" indent="0">
              <a:buNone/>
            </a:pPr>
            <a:endParaRPr lang="es-ES" sz="3000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302AE7E-B77A-A29A-732A-2AB4A1382E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sz="2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geometrías/formas que describen elementos del entorno mediante la </a:t>
            </a:r>
            <a:r>
              <a:rPr lang="es-ES" sz="20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repetición de un estructura o patrón básico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6"/>
    </mc:Choice>
    <mc:Fallback xmlns="">
      <p:transition spd="slow" advTm="156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FRACTALES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del latín </a:t>
            </a:r>
            <a:r>
              <a:rPr lang="es-ES" i="1" dirty="0" err="1"/>
              <a:t>fractus</a:t>
            </a:r>
            <a:r>
              <a:rPr lang="es-ES" dirty="0"/>
              <a:t>: quebrado, fracturado</a:t>
            </a:r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r>
              <a:rPr lang="es-ES" sz="3000" dirty="0"/>
              <a:t>CARACTERÍSTICAS DE LAS ESTRUCTURAS: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Autosimilitud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Dimensión fractal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Estructura infinita (independiente de la escala)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302AE7E-B77A-A29A-732A-2AB4A1382E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geometrías/formas que describen elementos del entorno mediante la </a:t>
            </a:r>
            <a:r>
              <a:rPr lang="es-ES" dirty="0">
                <a:solidFill>
                  <a:srgbClr val="FF0000"/>
                </a:solidFill>
              </a:rPr>
              <a:t>repetición de un estructura o patrón básico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45"/>
    </mc:Choice>
    <mc:Fallback xmlns="">
      <p:transition spd="slow" advTm="527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FRACTALES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del latín </a:t>
            </a:r>
            <a:r>
              <a:rPr lang="es-ES" i="1" dirty="0" err="1"/>
              <a:t>fractus</a:t>
            </a:r>
            <a:r>
              <a:rPr lang="es-ES" dirty="0"/>
              <a:t>: quebrado, fracturado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3000" dirty="0"/>
              <a:t>CARACTERÍSTICAS DE LAS ESTRUCTURAS: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Autosimilitud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Dimensión fractal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Estructura infinita (independiente de la escala)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302AE7E-B77A-A29A-732A-2AB4A1382E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geometrías/formas que describen elementos del entorno mediante la </a:t>
            </a:r>
            <a:r>
              <a:rPr lang="es-ES" dirty="0">
                <a:solidFill>
                  <a:srgbClr val="FF0000"/>
                </a:solidFill>
              </a:rPr>
              <a:t>repetición de un estructura o patrón básico</a:t>
            </a:r>
          </a:p>
          <a:p>
            <a:endParaRPr lang="es-ES" dirty="0"/>
          </a:p>
          <a:p>
            <a:r>
              <a:rPr lang="es-ES" sz="3000" dirty="0"/>
              <a:t>SE BUSCA: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Mayor ancho de banda y funcionamiento multibanda.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Mayor ganancia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78980F9-D423-0A25-0808-EF8C4AD3ABE4}"/>
              </a:ext>
            </a:extLst>
          </p:cNvPr>
          <p:cNvSpPr/>
          <p:nvPr/>
        </p:nvSpPr>
        <p:spPr>
          <a:xfrm>
            <a:off x="4972050" y="3924300"/>
            <a:ext cx="106299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5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94"/>
    </mc:Choice>
    <mc:Fallback xmlns="">
      <p:transition spd="slow" advTm="161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FRACTALES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8" name="Marcador de contenido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038D23B-532D-1F82-CDFC-21C2D8ED5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73487" y="3594313"/>
            <a:ext cx="3276600" cy="20383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FF2464-7CB5-BBD8-CAFB-0BEEC9560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25" y="2205990"/>
            <a:ext cx="4488815" cy="122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Forma&#10;&#10;Descripción generada automáticamente">
            <a:extLst>
              <a:ext uri="{FF2B5EF4-FFF2-40B4-BE49-F238E27FC236}">
                <a16:creationId xmlns:a16="http://schemas.microsoft.com/office/drawing/2014/main" id="{1254C207-DB59-10AC-864B-12890C8D1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0783" y="2668270"/>
            <a:ext cx="1775460" cy="1479550"/>
          </a:xfrm>
          <a:prstGeom prst="rect">
            <a:avLst/>
          </a:prstGeom>
        </p:spPr>
      </p:pic>
      <p:pic>
        <p:nvPicPr>
          <p:cNvPr id="11" name="Imagen 10" descr="Histograma&#10;&#10;Descripción generada automáticamente con confianza media">
            <a:extLst>
              <a:ext uri="{FF2B5EF4-FFF2-40B4-BE49-F238E27FC236}">
                <a16:creationId xmlns:a16="http://schemas.microsoft.com/office/drawing/2014/main" id="{15833B81-B685-F204-678D-673C66F92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477" y="4147820"/>
            <a:ext cx="3763645" cy="1437640"/>
          </a:xfrm>
          <a:prstGeom prst="rect">
            <a:avLst/>
          </a:prstGeom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36B8DFE7-5A51-D347-6C40-6CBE6DD72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133" y="1845734"/>
            <a:ext cx="3205654" cy="24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03"/>
    </mc:Choice>
    <mc:Fallback xmlns="">
      <p:transition spd="slow" advTm="364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FRACTALES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8" name="Marcador de contenido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038D23B-532D-1F82-CDFC-21C2D8ED5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73487" y="3594313"/>
            <a:ext cx="3276600" cy="20383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FF2464-7CB5-BBD8-CAFB-0BEEC9560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25" y="2205990"/>
            <a:ext cx="4488815" cy="122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Forma&#10;&#10;Descripción generada automáticamente">
            <a:extLst>
              <a:ext uri="{FF2B5EF4-FFF2-40B4-BE49-F238E27FC236}">
                <a16:creationId xmlns:a16="http://schemas.microsoft.com/office/drawing/2014/main" id="{1254C207-DB59-10AC-864B-12890C8D1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0783" y="2668270"/>
            <a:ext cx="1775460" cy="1479550"/>
          </a:xfrm>
          <a:prstGeom prst="rect">
            <a:avLst/>
          </a:prstGeom>
        </p:spPr>
      </p:pic>
      <p:pic>
        <p:nvPicPr>
          <p:cNvPr id="11" name="Imagen 10" descr="Histograma&#10;&#10;Descripción generada automáticamente con confianza media">
            <a:extLst>
              <a:ext uri="{FF2B5EF4-FFF2-40B4-BE49-F238E27FC236}">
                <a16:creationId xmlns:a16="http://schemas.microsoft.com/office/drawing/2014/main" id="{15833B81-B685-F204-678D-673C66F92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477" y="4147820"/>
            <a:ext cx="3763645" cy="1437640"/>
          </a:xfrm>
          <a:prstGeom prst="rect">
            <a:avLst/>
          </a:prstGeom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36B8DFE7-5A51-D347-6C40-6CBE6DD72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133" y="1845734"/>
            <a:ext cx="3205654" cy="2440516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83608F5D-95F0-9A58-F36E-AE0CD961B566}"/>
              </a:ext>
            </a:extLst>
          </p:cNvPr>
          <p:cNvSpPr/>
          <p:nvPr/>
        </p:nvSpPr>
        <p:spPr>
          <a:xfrm>
            <a:off x="2590800" y="3752850"/>
            <a:ext cx="3528377" cy="23903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6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9"/>
    </mc:Choice>
    <mc:Fallback xmlns="">
      <p:transition spd="slow" advTm="1437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FRACTALES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823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_tradnl" sz="25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s-ES_tradnl" sz="25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_tradnl" sz="2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_tradnl" sz="2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s-ES" sz="2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_tradnl" sz="25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_tradnl" sz="2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s-ES_tradnl" sz="2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s-ES" sz="2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25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s-ES" sz="25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_tradnl" sz="25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s-ES_tradnl" sz="25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ES_tradnl" sz="2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s-ES_tradnl" sz="25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=∞</m:t>
                      </m:r>
                    </m:oMath>
                  </m:oMathPara>
                </a14:m>
                <a:endParaRPr lang="es-ES" sz="25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ES" sz="3000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8230" y="1845734"/>
                <a:ext cx="10058400" cy="402336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32FF9493-116C-52FC-CB49-22E65D0CE9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3968500"/>
                  </p:ext>
                </p:extLst>
              </p:nvPr>
            </p:nvGraphicFramePr>
            <p:xfrm>
              <a:off x="4705350" y="2606506"/>
              <a:ext cx="7334250" cy="30699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44750">
                      <a:extLst>
                        <a:ext uri="{9D8B030D-6E8A-4147-A177-3AD203B41FA5}">
                          <a16:colId xmlns:a16="http://schemas.microsoft.com/office/drawing/2014/main" val="2238289804"/>
                        </a:ext>
                      </a:extLst>
                    </a:gridCol>
                    <a:gridCol w="2444750">
                      <a:extLst>
                        <a:ext uri="{9D8B030D-6E8A-4147-A177-3AD203B41FA5}">
                          <a16:colId xmlns:a16="http://schemas.microsoft.com/office/drawing/2014/main" val="2167088753"/>
                        </a:ext>
                      </a:extLst>
                    </a:gridCol>
                    <a:gridCol w="2444750">
                      <a:extLst>
                        <a:ext uri="{9D8B030D-6E8A-4147-A177-3AD203B41FA5}">
                          <a16:colId xmlns:a16="http://schemas.microsoft.com/office/drawing/2014/main" val="2110787022"/>
                        </a:ext>
                      </a:extLst>
                    </a:gridCol>
                  </a:tblGrid>
                  <a:tr h="321125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 dirty="0">
                              <a:effectLst/>
                            </a:rPr>
                            <a:t>NÚMERO DE ITERACIONES</a:t>
                          </a:r>
                          <a:endParaRPr lang="es-ES" sz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NÚMERO DE SEGMENTOS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LONGITUD DE LADO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7518971"/>
                      </a:ext>
                    </a:extLst>
                  </a:tr>
                  <a:tr h="59597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0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69115266"/>
                      </a:ext>
                    </a:extLst>
                  </a:tr>
                  <a:tr h="68718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1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s-E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s-ES_tradnl" sz="1200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s-ES_tradnl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73857156"/>
                      </a:ext>
                    </a:extLst>
                  </a:tr>
                  <a:tr h="76813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2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s-E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s-E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_tradnl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sup>
                                            <m:r>
                                              <a:rPr lang="es-ES_tradnl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s-ES_tradnl" sz="1200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E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s-ES_tradnl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11452788"/>
                      </a:ext>
                    </a:extLst>
                  </a:tr>
                  <a:tr h="697553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n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s-E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s-E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_tradnl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sup>
                                            <m:r>
                                              <a:rPr lang="es-ES_tradnl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s-ES_tradnl" sz="1200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E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s-ES_tradn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s-ES_tradnl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s-E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60650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32FF9493-116C-52FC-CB49-22E65D0CE9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3968500"/>
                  </p:ext>
                </p:extLst>
              </p:nvPr>
            </p:nvGraphicFramePr>
            <p:xfrm>
              <a:off x="4705350" y="2606506"/>
              <a:ext cx="7334250" cy="30699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44750">
                      <a:extLst>
                        <a:ext uri="{9D8B030D-6E8A-4147-A177-3AD203B41FA5}">
                          <a16:colId xmlns:a16="http://schemas.microsoft.com/office/drawing/2014/main" val="2238289804"/>
                        </a:ext>
                      </a:extLst>
                    </a:gridCol>
                    <a:gridCol w="2444750">
                      <a:extLst>
                        <a:ext uri="{9D8B030D-6E8A-4147-A177-3AD203B41FA5}">
                          <a16:colId xmlns:a16="http://schemas.microsoft.com/office/drawing/2014/main" val="2167088753"/>
                        </a:ext>
                      </a:extLst>
                    </a:gridCol>
                    <a:gridCol w="2444750">
                      <a:extLst>
                        <a:ext uri="{9D8B030D-6E8A-4147-A177-3AD203B41FA5}">
                          <a16:colId xmlns:a16="http://schemas.microsoft.com/office/drawing/2014/main" val="2110787022"/>
                        </a:ext>
                      </a:extLst>
                    </a:gridCol>
                  </a:tblGrid>
                  <a:tr h="321125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 dirty="0">
                              <a:effectLst/>
                            </a:rPr>
                            <a:t>NÚMERO DE ITERACIONES</a:t>
                          </a:r>
                          <a:endParaRPr lang="es-ES" sz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NÚMERO DE SEGMENTOS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LONGITUD DE LADO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7518971"/>
                      </a:ext>
                    </a:extLst>
                  </a:tr>
                  <a:tr h="59597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0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" t="-55102" r="-100995" b="-36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00499" t="-55102" r="-1247" b="-3632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9115266"/>
                      </a:ext>
                    </a:extLst>
                  </a:tr>
                  <a:tr h="68718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1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" t="-134513" r="-100995" b="-2150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00499" t="-134513" r="-1247" b="-2150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3857156"/>
                      </a:ext>
                    </a:extLst>
                  </a:tr>
                  <a:tr h="76813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2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" t="-210317" r="-100995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00499" t="-210317" r="-1247" b="-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1452788"/>
                      </a:ext>
                    </a:extLst>
                  </a:tr>
                  <a:tr h="697553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_tradnl" sz="1200">
                              <a:effectLst/>
                            </a:rPr>
                            <a:t>n</a:t>
                          </a:r>
                          <a:endParaRPr lang="es-ES" sz="12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" t="-340000" r="-10099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00499" t="-340000" r="-1247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06503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C63FF2ED-7FC2-ED45-9330-7BFD95F2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0" y="2645881"/>
            <a:ext cx="250317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59"/>
    </mc:Choice>
    <mc:Fallback xmlns="">
      <p:transition spd="slow" advTm="6415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  <a:p>
            <a:r>
              <a:rPr lang="es-ES" dirty="0"/>
              <a:t>OBJETIVOS</a:t>
            </a:r>
          </a:p>
          <a:p>
            <a:r>
              <a:rPr lang="es-ES" dirty="0"/>
              <a:t>PRINCIPIOS TEÓRICOS</a:t>
            </a:r>
          </a:p>
          <a:p>
            <a:r>
              <a:rPr lang="es-ES" b="1" dirty="0"/>
              <a:t>DISEÑO TEORICO ANTENA</a:t>
            </a:r>
          </a:p>
          <a:p>
            <a:r>
              <a:rPr lang="es-ES" b="1" dirty="0"/>
              <a:t>SIMULACIÓN ANTENA</a:t>
            </a:r>
          </a:p>
          <a:p>
            <a:r>
              <a:rPr lang="es-ES" dirty="0"/>
              <a:t>FABRICACIÓN ANTENA</a:t>
            </a:r>
          </a:p>
          <a:p>
            <a:r>
              <a:rPr lang="es-ES" dirty="0"/>
              <a:t>RESULTADOS</a:t>
            </a:r>
          </a:p>
          <a:p>
            <a:r>
              <a:rPr lang="es-ES" dirty="0"/>
              <a:t>CONCLUSIONES Y LÍNEAS FUTURAS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3"/>
    </mc:Choice>
    <mc:Fallback xmlns="">
      <p:transition spd="slow" advTm="1079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Y SIMULACIÓN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823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_tradnl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s-ES_tradnl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𝐷𝐼𝑃𝑂𝐿𝑂</m:t>
                        </m:r>
                      </m:sub>
                    </m:sSub>
                    <m:r>
                      <a:rPr lang="es-ES_tradnl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_tradnl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num>
                      <m:den>
                        <m:r>
                          <a:rPr lang="es-ES_tradnl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s-ES_tradnl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=0.476 </m:t>
                    </m:r>
                    <m:r>
                      <a:rPr lang="es-ES_tradnl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Software de Diseño: </a:t>
                </a:r>
                <a:r>
                  <a:rPr lang="es-ES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Toolbox</a:t>
                </a:r>
                <a:r>
                  <a:rPr lang="es-ES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Antenna</a:t>
                </a:r>
                <a:r>
                  <a:rPr lang="es-ES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Designer</a:t>
                </a:r>
                <a:r>
                  <a:rPr lang="es-ES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Matlab</a:t>
                </a:r>
              </a:p>
              <a:p>
                <a:pPr marL="0" indent="0">
                  <a:buNone/>
                </a:pPr>
                <a:endParaRPr lang="es-ES" sz="3000" dirty="0"/>
              </a:p>
              <a:p>
                <a:pPr marL="0" indent="0">
                  <a:buNone/>
                </a:pPr>
                <a:endParaRPr lang="es-ES" sz="3000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8230" y="1845734"/>
                <a:ext cx="10058400" cy="4023360"/>
              </a:xfrm>
              <a:blipFill>
                <a:blip r:embed="rId4"/>
                <a:stretch>
                  <a:fillRect l="-8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7" name="Imagen 6" descr="Diagrama, Gráfico de dispersión&#10;&#10;Descripción generada automáticamente">
            <a:extLst>
              <a:ext uri="{FF2B5EF4-FFF2-40B4-BE49-F238E27FC236}">
                <a16:creationId xmlns:a16="http://schemas.microsoft.com/office/drawing/2014/main" id="{11166041-7615-7C40-0D08-B4E09A743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61" y="2914501"/>
            <a:ext cx="5399405" cy="2682240"/>
          </a:xfrm>
          <a:prstGeom prst="rect">
            <a:avLst/>
          </a:prstGeom>
        </p:spPr>
      </p:pic>
      <p:pic>
        <p:nvPicPr>
          <p:cNvPr id="9" name="Imagen 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DA9D447-A915-96D6-A7EB-946BD79B9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346" y="2340140"/>
            <a:ext cx="4228383" cy="2054269"/>
          </a:xfrm>
          <a:prstGeom prst="rect">
            <a:avLst/>
          </a:prstGeom>
        </p:spPr>
      </p:pic>
      <p:pic>
        <p:nvPicPr>
          <p:cNvPr id="8" name="Imagen 7" descr="Gráfico, Gráfico radial&#10;&#10;Descripción generada automáticamente">
            <a:extLst>
              <a:ext uri="{FF2B5EF4-FFF2-40B4-BE49-F238E27FC236}">
                <a16:creationId xmlns:a16="http://schemas.microsoft.com/office/drawing/2014/main" id="{8DF7F59F-2EA0-B042-6B55-FE65A2ADE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937" y="3706763"/>
            <a:ext cx="2929182" cy="23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8"/>
    </mc:Choice>
    <mc:Fallback xmlns="">
      <p:transition spd="slow" advTm="6416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Y SIMULACIÓN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823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_tradnl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s-ES_tradnl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𝐷𝐼𝑃𝑂𝐿𝑂</m:t>
                        </m:r>
                      </m:sub>
                    </m:sSub>
                    <m:r>
                      <a:rPr lang="es-ES_tradnl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_tradnl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num>
                      <m:den>
                        <m:r>
                          <a:rPr lang="es-ES_tradnl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s-ES_tradnl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=0.476 </m:t>
                    </m:r>
                    <m:r>
                      <a:rPr lang="es-ES_tradnl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Software de Diseño: </a:t>
                </a:r>
                <a:r>
                  <a:rPr lang="es-ES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Toolbox</a:t>
                </a:r>
                <a:r>
                  <a:rPr lang="es-ES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Antenna</a:t>
                </a:r>
                <a:r>
                  <a:rPr lang="es-ES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Designer</a:t>
                </a:r>
                <a:r>
                  <a:rPr lang="es-ES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Matlab</a:t>
                </a:r>
              </a:p>
              <a:p>
                <a:pPr marL="0" indent="0">
                  <a:buNone/>
                </a:pPr>
                <a:endParaRPr lang="es-ES" sz="3000" dirty="0"/>
              </a:p>
              <a:p>
                <a:pPr marL="0" indent="0">
                  <a:buNone/>
                </a:pPr>
                <a:endParaRPr lang="es-ES" sz="3000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8230" y="1845734"/>
                <a:ext cx="10058400" cy="4023360"/>
              </a:xfrm>
              <a:blipFill>
                <a:blip r:embed="rId4"/>
                <a:stretch>
                  <a:fillRect l="-8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7" name="Imagen 6" descr="Diagrama, Gráfico de dispersión&#10;&#10;Descripción generada automáticamente">
            <a:extLst>
              <a:ext uri="{FF2B5EF4-FFF2-40B4-BE49-F238E27FC236}">
                <a16:creationId xmlns:a16="http://schemas.microsoft.com/office/drawing/2014/main" id="{11166041-7615-7C40-0D08-B4E09A743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61" y="2914501"/>
            <a:ext cx="5399405" cy="2682240"/>
          </a:xfrm>
          <a:prstGeom prst="rect">
            <a:avLst/>
          </a:prstGeom>
        </p:spPr>
      </p:pic>
      <p:pic>
        <p:nvPicPr>
          <p:cNvPr id="10" name="Imagen 9" descr="Gráfico&#10;&#10;Descripción generada automáticamente">
            <a:extLst>
              <a:ext uri="{FF2B5EF4-FFF2-40B4-BE49-F238E27FC236}">
                <a16:creationId xmlns:a16="http://schemas.microsoft.com/office/drawing/2014/main" id="{A37A20B8-72AD-1293-6866-B5FD8263B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193" y="2268527"/>
            <a:ext cx="4451577" cy="34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5"/>
    </mc:Choice>
    <mc:Fallback xmlns="">
      <p:transition spd="slow" advTm="2979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  <a:p>
            <a:r>
              <a:rPr lang="es-ES" dirty="0"/>
              <a:t>OBJETIVOS</a:t>
            </a:r>
          </a:p>
          <a:p>
            <a:r>
              <a:rPr lang="es-ES" dirty="0"/>
              <a:t>PRINCIPIOS TEÓRICOS</a:t>
            </a:r>
          </a:p>
          <a:p>
            <a:r>
              <a:rPr lang="es-ES" dirty="0"/>
              <a:t>DISEÑO TEORICO ANTENA</a:t>
            </a:r>
          </a:p>
          <a:p>
            <a:r>
              <a:rPr lang="es-ES" dirty="0"/>
              <a:t>SIMULACIÓN ANTENA</a:t>
            </a:r>
          </a:p>
          <a:p>
            <a:r>
              <a:rPr lang="es-ES" dirty="0"/>
              <a:t>FABRICACIÓN ANTENA</a:t>
            </a:r>
          </a:p>
          <a:p>
            <a:r>
              <a:rPr lang="es-ES" dirty="0"/>
              <a:t>RESULTADOS</a:t>
            </a:r>
          </a:p>
          <a:p>
            <a:r>
              <a:rPr lang="es-ES" dirty="0"/>
              <a:t>CONCLUSIONES Y LÍNEAS FUTURAS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4"/>
    </mc:Choice>
    <mc:Fallback xmlns="">
      <p:transition spd="slow" advTm="3658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  <a:p>
            <a:r>
              <a:rPr lang="es-ES" dirty="0"/>
              <a:t>OBJETIVOS</a:t>
            </a:r>
          </a:p>
          <a:p>
            <a:r>
              <a:rPr lang="es-ES" dirty="0"/>
              <a:t>PRINCIPIOS TEÓRICOS</a:t>
            </a:r>
          </a:p>
          <a:p>
            <a:r>
              <a:rPr lang="es-ES" dirty="0"/>
              <a:t>DISEÑO TEORICO ANTENA</a:t>
            </a:r>
          </a:p>
          <a:p>
            <a:r>
              <a:rPr lang="es-ES" dirty="0"/>
              <a:t>SIMULACIÓN ANTENA</a:t>
            </a:r>
          </a:p>
          <a:p>
            <a:r>
              <a:rPr lang="es-ES" b="1" dirty="0"/>
              <a:t>FABRICACIÓN ANTENA</a:t>
            </a:r>
          </a:p>
          <a:p>
            <a:r>
              <a:rPr lang="es-ES" dirty="0"/>
              <a:t>RESULTADOS</a:t>
            </a:r>
          </a:p>
          <a:p>
            <a:r>
              <a:rPr lang="es-ES" dirty="0"/>
              <a:t>CONCLUSIONES Y LÍNEAS FUTURAS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9"/>
    </mc:Choice>
    <mc:Fallback xmlns="">
      <p:transition spd="slow" advTm="1440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FABRICACIÓN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/>
              <a:t>SOFTWARE -&gt; ALTIUM DESIGNER</a:t>
            </a:r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12" name="Imagen 11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25A80829-44CE-6332-C8D2-392196AB7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11" y="2553038"/>
            <a:ext cx="6399406" cy="3316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6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1"/>
    </mc:Choice>
    <mc:Fallback xmlns="">
      <p:transition spd="slow" advTm="2154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FABRICACIÓN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/>
              <a:t>SOFTWARE -&gt; ALTIUM DESIGNER</a:t>
            </a:r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r>
              <a:rPr lang="es-ES" sz="3000" dirty="0"/>
              <a:t>45º</a:t>
            </a:r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BEDF67D-087A-386F-0B8F-6DE68144A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244" y="2649644"/>
            <a:ext cx="540004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01"/>
    </mc:Choice>
    <mc:Fallback xmlns="">
      <p:transition spd="slow" advTm="3410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FABRICACIÓN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/>
              <a:t>SOFTWARE -&gt; ALTIUM DESIGNER</a:t>
            </a:r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BD3E3D2-3008-CFEE-2330-014B4A12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084" y="1998975"/>
            <a:ext cx="1897380" cy="40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1"/>
    </mc:Choice>
    <mc:Fallback xmlns="">
      <p:transition spd="slow" advTm="2427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FABRICACIÓN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/>
              <a:t>SOFTWARE -&gt; ALTIUM DESIGNER</a:t>
            </a:r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AE9B6033-1EE3-7500-8AA7-4A44C57B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03" y="2322688"/>
            <a:ext cx="6898394" cy="39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1"/>
    </mc:Choice>
    <mc:Fallback xmlns="">
      <p:transition spd="slow" advTm="1682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FABRICACIÓN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/>
              <a:t>JCLPCB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.GBR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23 días(Fabricación y envío)</a:t>
            </a:r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407C0CF-51DC-C476-FBC1-BEF472B4D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845733"/>
            <a:ext cx="4846320" cy="39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73"/>
    </mc:Choice>
    <mc:Fallback xmlns="">
      <p:transition spd="slow" advTm="38973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FABRICACIÓN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7" name="Imagen 6" descr="Imagen que contiene leer, mujer, sostener, tabla&#10;&#10;Descripción generada automáticamente">
            <a:extLst>
              <a:ext uri="{FF2B5EF4-FFF2-40B4-BE49-F238E27FC236}">
                <a16:creationId xmlns:a16="http://schemas.microsoft.com/office/drawing/2014/main" id="{703B475F-2717-1747-A0C4-B1A3139EF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29" y="2389929"/>
            <a:ext cx="5399405" cy="29349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F33F2C-74E1-41C2-942A-0AAC202E3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79" y="3700902"/>
            <a:ext cx="2787914" cy="1932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9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4"/>
    </mc:Choice>
    <mc:Fallback xmlns="">
      <p:transition spd="slow" advTm="1459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FABRICACIÓN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Soldadura</a:t>
            </a:r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8" name="Imagen 7" descr="Imagen que contiene interior, tabla, computadora, teclado&#10;&#10;Descripción generada automáticamente">
            <a:extLst>
              <a:ext uri="{FF2B5EF4-FFF2-40B4-BE49-F238E27FC236}">
                <a16:creationId xmlns:a16="http://schemas.microsoft.com/office/drawing/2014/main" id="{E992F899-F636-1AB1-1980-AB6A640FE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68" y="2374490"/>
            <a:ext cx="5027814" cy="37773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28046A7-0E03-86EB-9B56-DD12E4AA1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87" y="3429000"/>
            <a:ext cx="2019300" cy="238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8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78"/>
    </mc:Choice>
    <mc:Fallback xmlns="">
      <p:transition spd="slow" advTm="1367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ENSAYOS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Analizador de espectros Rhode Schwarz </a:t>
            </a:r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7" name="Imagen 6" descr="R&amp;S®ZNL3">
            <a:extLst>
              <a:ext uri="{FF2B5EF4-FFF2-40B4-BE49-F238E27FC236}">
                <a16:creationId xmlns:a16="http://schemas.microsoft.com/office/drawing/2014/main" id="{0FC16FD8-8BEF-3DD9-7DEF-199AB6876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88" y="2675996"/>
            <a:ext cx="4200525" cy="236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Imagen que contiene computadora, tabla&#10;&#10;Descripción generada automáticamente">
            <a:extLst>
              <a:ext uri="{FF2B5EF4-FFF2-40B4-BE49-F238E27FC236}">
                <a16:creationId xmlns:a16="http://schemas.microsoft.com/office/drawing/2014/main" id="{9126BC16-B0D4-F7AF-EAA1-5A00A4A89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95" y="2669332"/>
            <a:ext cx="4149090" cy="311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1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3"/>
    </mc:Choice>
    <mc:Fallback xmlns="">
      <p:transition spd="slow" advTm="1352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ENSAYOS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Mediciones </a:t>
            </a:r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BD881D-7E12-AE2F-3ACE-65A04C576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97" y="1775713"/>
            <a:ext cx="5400040" cy="35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2D9037-8CAB-A1B8-6768-D498091BF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" y="2302299"/>
            <a:ext cx="5895503" cy="389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47"/>
    </mc:Choice>
    <mc:Fallback xmlns="">
      <p:transition spd="slow" advTm="2364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7" name="Imagen 6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807F8AF1-CE13-9F15-8EF4-DAC32DA40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41" y="2801119"/>
            <a:ext cx="8876901" cy="12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3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88"/>
    </mc:Choice>
    <mc:Fallback xmlns="">
      <p:transition spd="slow" advTm="2018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ENSAYOS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Mediciones </a:t>
            </a:r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2D9037-8CAB-A1B8-6768-D498091BF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" y="2302299"/>
            <a:ext cx="5895503" cy="38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Gráfico&#10;&#10;Descripción generada automáticamente">
            <a:extLst>
              <a:ext uri="{FF2B5EF4-FFF2-40B4-BE49-F238E27FC236}">
                <a16:creationId xmlns:a16="http://schemas.microsoft.com/office/drawing/2014/main" id="{B090295D-69B5-7A4D-DC9C-BBD9A5211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193" y="2268527"/>
            <a:ext cx="4451577" cy="34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42"/>
    </mc:Choice>
    <mc:Fallback xmlns="">
      <p:transition spd="slow" advTm="3584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823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s-ES" sz="2800" i="1" dirty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_tradnl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E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_tradnl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_tradnl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_tradnl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_tradnl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=0.238 </m:t>
                      </m:r>
                      <m:r>
                        <a:rPr lang="es-ES_tradnl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s-ES_tradnl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s-E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_tradnl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_tradnl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_tradnl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23.8</m:t>
                          </m:r>
                        </m:num>
                        <m:den>
                          <m:r>
                            <a:rPr lang="es-ES_tradnl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1.78</m:t>
                          </m:r>
                        </m:den>
                      </m:f>
                      <m:r>
                        <a:rPr lang="es-ES_tradnl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=13.37 </m:t>
                      </m:r>
                      <m:r>
                        <a:rPr lang="es-ES_tradnl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s-ES" sz="18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ES" sz="3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ES" sz="3000" dirty="0"/>
                  <a:t>Dieléctrico:  </a:t>
                </a:r>
                <a:r>
                  <a:rPr lang="es-ES" sz="3000" dirty="0" err="1"/>
                  <a:t>Ɛr</a:t>
                </a:r>
                <a:endParaRPr lang="es-ES" sz="3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s-ES" sz="3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s-ES" sz="3000" dirty="0"/>
              </a:p>
              <a:p>
                <a:pPr marL="0" indent="0">
                  <a:buNone/>
                </a:pPr>
                <a:endParaRPr lang="es-ES" sz="3000" dirty="0"/>
              </a:p>
              <a:p>
                <a:pPr marL="0" indent="0">
                  <a:buNone/>
                </a:pPr>
                <a:endParaRPr lang="es-ES" sz="3000" dirty="0"/>
              </a:p>
              <a:p>
                <a:pPr marL="0" indent="0">
                  <a:buNone/>
                </a:pPr>
                <a:endParaRPr lang="es-ES" sz="3000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8230" y="1845734"/>
                <a:ext cx="10058400" cy="4023360"/>
              </a:xfrm>
              <a:blipFill>
                <a:blip r:embed="rId4"/>
                <a:stretch>
                  <a:fillRect l="-21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5DCD789-CCAA-0D71-CEF9-CE44E1D50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9396" y="3155770"/>
            <a:ext cx="4599967" cy="23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33"/>
    </mc:Choice>
    <mc:Fallback xmlns="">
      <p:transition spd="slow" advTm="3073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LINEAS FUTURAS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800" i="1" dirty="0">
              <a:effectLst/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Variación iteraciones Koch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Variación estructura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/>
              <a:t>Uso para frecuencias de </a:t>
            </a:r>
            <a:r>
              <a:rPr lang="es-ES" sz="3000" dirty="0" err="1"/>
              <a:t>LoRa</a:t>
            </a:r>
            <a:endParaRPr lang="es-ES" sz="3000" dirty="0"/>
          </a:p>
          <a:p>
            <a:pPr>
              <a:buFont typeface="Arial" panose="020B0604020202020204" pitchFamily="34" charset="0"/>
              <a:buChar char="•"/>
            </a:pPr>
            <a:endParaRPr lang="es-ES" sz="3000" dirty="0"/>
          </a:p>
          <a:p>
            <a:pPr>
              <a:buFont typeface="Arial" panose="020B0604020202020204" pitchFamily="34" charset="0"/>
              <a:buChar char="•"/>
            </a:pPr>
            <a:endParaRPr lang="es-ES" sz="3000" dirty="0"/>
          </a:p>
          <a:p>
            <a:pPr>
              <a:buFont typeface="Arial" panose="020B0604020202020204" pitchFamily="34" charset="0"/>
              <a:buChar char="•"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30"/>
    </mc:Choice>
    <mc:Fallback xmlns="">
      <p:transition spd="slow" advTm="322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Diseño y fabricación de antena fractal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Estudio conceptos teóricos: Teoría de antenas y tecnología fractales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Familiarización herramienta de diseño PCB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Empleo </a:t>
            </a:r>
            <a:r>
              <a:rPr lang="es-ES" sz="2800" dirty="0" err="1"/>
              <a:t>toolbox</a:t>
            </a:r>
            <a:r>
              <a:rPr lang="es-ES" sz="2800" dirty="0"/>
              <a:t> de Matlab </a:t>
            </a:r>
            <a:r>
              <a:rPr lang="es-ES" sz="2800" dirty="0" err="1"/>
              <a:t>Antenna</a:t>
            </a:r>
            <a:r>
              <a:rPr lang="es-ES" sz="2800" dirty="0"/>
              <a:t> </a:t>
            </a:r>
            <a:r>
              <a:rPr lang="es-ES" sz="2800" dirty="0" err="1"/>
              <a:t>Designer</a:t>
            </a:r>
            <a:endParaRPr lang="es-E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Realización ensayos caracterización antena.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45E9A2-3C20-B1DB-CA19-ECD798DAF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625" y="2838899"/>
            <a:ext cx="2064190" cy="20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49"/>
    </mc:Choice>
    <mc:Fallback xmlns="">
      <p:transition spd="slow" advTm="288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  <a:p>
            <a:r>
              <a:rPr lang="es-ES" dirty="0"/>
              <a:t>OBJETIVOS</a:t>
            </a:r>
          </a:p>
          <a:p>
            <a:r>
              <a:rPr lang="es-ES" b="1" dirty="0"/>
              <a:t>PRINCIPIOS TEÓRICOS</a:t>
            </a:r>
          </a:p>
          <a:p>
            <a:r>
              <a:rPr lang="es-ES" dirty="0"/>
              <a:t>DISEÑO TEORICO ANTENA</a:t>
            </a:r>
          </a:p>
          <a:p>
            <a:r>
              <a:rPr lang="es-ES" dirty="0"/>
              <a:t>SIMULACIÓN ANTENA</a:t>
            </a:r>
          </a:p>
          <a:p>
            <a:r>
              <a:rPr lang="es-ES" dirty="0"/>
              <a:t>FABRICACIÓN ANTENA</a:t>
            </a:r>
          </a:p>
          <a:p>
            <a:r>
              <a:rPr lang="es-ES" dirty="0"/>
              <a:t>RESULTADOS</a:t>
            </a:r>
          </a:p>
          <a:p>
            <a:r>
              <a:rPr lang="es-ES" dirty="0"/>
              <a:t>CONCLUSIONES Y LÍNEAS FUTURAS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2"/>
    </mc:Choice>
    <mc:Fallback xmlns="">
      <p:transition spd="slow" advTm="86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PRINCIPIOS TEÓRICOS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5000" dirty="0"/>
              <a:t>¿Como funciona una antena?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2"/>
    </mc:Choice>
    <mc:Fallback xmlns="">
      <p:transition spd="slow" advTm="60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PRINCIPIOS TEÓRICOS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CBBB6-AC72-17FA-D3D9-BFAE3C9E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5000" dirty="0"/>
              <a:t>¿Como funciona una antena?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500" b="1" dirty="0"/>
              <a:t>IEEE: </a:t>
            </a:r>
            <a:r>
              <a:rPr lang="es-ES" sz="2500" dirty="0"/>
              <a:t>"La parte de un emisor o receptor de sistema que está diseñado para irradiar o recibir ondas electromagnéticas ".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F297B4A-5204-7716-642D-2A28A4842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95" y="3857414"/>
            <a:ext cx="1810693" cy="14485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DCEA11-2EB9-28C6-8DB6-53C72C3ED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222" y="3593175"/>
            <a:ext cx="2394983" cy="25463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CD241BC-E483-3C2F-39FF-3302424DC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930" y="4023024"/>
            <a:ext cx="3005750" cy="14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33"/>
    </mc:Choice>
    <mc:Fallback xmlns="">
      <p:transition spd="slow" advTm="3093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PARÁMETROS PRINCIPALES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s-ES" sz="3000" dirty="0"/>
                  <a:t>Coeficiente de Reflexión (</a:t>
                </a:r>
                <a:r>
                  <a:rPr lang="el-GR" sz="3000" dirty="0"/>
                  <a:t>Γ</a:t>
                </a:r>
                <a:r>
                  <a:rPr lang="es-ES" sz="30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s-ES" sz="30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_tradnl" sz="45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Γ</m:t>
                      </m:r>
                      <m:r>
                        <a:rPr lang="es-ES_tradnl" sz="45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4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_tradnl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s-ES_tradnl" sz="4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_tradnl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_tradnl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s-ES_tradnl" sz="4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_tradnl" sz="45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_tradnl" sz="45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ES" sz="45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ES" sz="1800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_trad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s-ES_trad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s-ES_trad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s-E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_trad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s-ES_trad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4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s-ES" sz="3000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121" t="-30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B3F353F-80E7-F22A-B61A-1BA394F23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815" y="2395425"/>
            <a:ext cx="4557911" cy="2574781"/>
          </a:xfrm>
          <a:prstGeom prst="rect">
            <a:avLst/>
          </a:prstGeom>
        </p:spPr>
      </p:pic>
      <p:pic>
        <p:nvPicPr>
          <p:cNvPr id="1026" name="Picture 2" descr="cara sonriente feliz emoticon icono gratis">
            <a:extLst>
              <a:ext uri="{FF2B5EF4-FFF2-40B4-BE49-F238E27FC236}">
                <a16:creationId xmlns:a16="http://schemas.microsoft.com/office/drawing/2014/main" id="{021BC311-FF15-F2F3-1935-2A27E9C1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64" y="4510548"/>
            <a:ext cx="1209368" cy="12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05"/>
    </mc:Choice>
    <mc:Fallback xmlns="">
      <p:transition spd="slow" advTm="3040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549C47-0225-A77E-A8FD-F76DA3F2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PARÁMETROS PRINCIPALES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s-ES" sz="3000" dirty="0"/>
                  <a:t>Relación de Onda Estacionario (ROE)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s-ES" sz="30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_tradnl" sz="4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ROE</m:t>
                    </m:r>
                    <m:r>
                      <a:rPr lang="es-ES_tradnl" sz="4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_trad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s-ES_trad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Γ</m:t>
                            </m:r>
                          </m:e>
                        </m:d>
                      </m:num>
                      <m:den>
                        <m:r>
                          <a:rPr lang="es-ES_trad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s-ES_trad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Γ</m:t>
                            </m:r>
                          </m:e>
                        </m:d>
                        <m:r>
                          <a:rPr lang="es-ES_trad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s-ES" sz="4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--------------&gt; [1, ∞ ) </a:t>
                </a:r>
              </a:p>
              <a:p>
                <a:pPr marL="0" indent="0">
                  <a:buNone/>
                </a:pPr>
                <a:endParaRPr lang="es-ES" sz="4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S" sz="4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ROE &lt; 3</a:t>
                </a:r>
                <a:endParaRPr lang="es-ES" sz="4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s-ES" sz="3000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096CBBB6-AC72-17FA-D3D9-BFAE3C9ED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121" t="-30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9C7C3C1-767D-7B8A-325B-D5A74BE41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7" y="24988"/>
            <a:ext cx="2825741" cy="1097375"/>
          </a:xfrm>
          <a:prstGeom prst="rect">
            <a:avLst/>
          </a:prstGeom>
        </p:spPr>
      </p:pic>
      <p:pic>
        <p:nvPicPr>
          <p:cNvPr id="1026" name="Picture 2" descr="cara sonriente feliz emoticon icono gratis">
            <a:extLst>
              <a:ext uri="{FF2B5EF4-FFF2-40B4-BE49-F238E27FC236}">
                <a16:creationId xmlns:a16="http://schemas.microsoft.com/office/drawing/2014/main" id="{021BC311-FF15-F2F3-1935-2A27E9C1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09" y="4451555"/>
            <a:ext cx="1209368" cy="12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3"/>
    </mc:Choice>
    <mc:Fallback xmlns="">
      <p:transition spd="slow" advTm="14773"/>
    </mc:Fallback>
  </mc:AlternateContent>
</p:sld>
</file>

<file path=ppt/theme/theme1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996</TotalTime>
  <Words>491</Words>
  <Application>Microsoft Office PowerPoint</Application>
  <PresentationFormat>Panorámica</PresentationFormat>
  <Paragraphs>173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Retrospección</vt:lpstr>
      <vt:lpstr>DISEÑO Y FABRICACIÓN DE UNA ANTENA FRACTAL</vt:lpstr>
      <vt:lpstr>ÍNDICE</vt:lpstr>
      <vt:lpstr>INTRODUCCIÓN</vt:lpstr>
      <vt:lpstr>OBJETIVOS</vt:lpstr>
      <vt:lpstr>ÍNDICE</vt:lpstr>
      <vt:lpstr>PRINCIPIOS TEÓRICOS</vt:lpstr>
      <vt:lpstr>PRINCIPIOS TEÓRICOS</vt:lpstr>
      <vt:lpstr>PARÁMETROS PRINCIPALES</vt:lpstr>
      <vt:lpstr>PARÁMETROS PRINCIPALES</vt:lpstr>
      <vt:lpstr>PARÁMETROS PRINCIPALES</vt:lpstr>
      <vt:lpstr>FRACTALES</vt:lpstr>
      <vt:lpstr>FRACTALES</vt:lpstr>
      <vt:lpstr>FRACTALES</vt:lpstr>
      <vt:lpstr>FRACTALES</vt:lpstr>
      <vt:lpstr>FRACTALES</vt:lpstr>
      <vt:lpstr>FRACTALES</vt:lpstr>
      <vt:lpstr>ÍNDICE</vt:lpstr>
      <vt:lpstr>DISEÑO Y SIMULACIÓN</vt:lpstr>
      <vt:lpstr>DISEÑO Y SIMULACIÓN</vt:lpstr>
      <vt:lpstr>ÍNDICE</vt:lpstr>
      <vt:lpstr>FABRICACIÓN</vt:lpstr>
      <vt:lpstr>FABRICACIÓN</vt:lpstr>
      <vt:lpstr>FABRICACIÓN</vt:lpstr>
      <vt:lpstr>FABRICACIÓN</vt:lpstr>
      <vt:lpstr>FABRICACIÓN</vt:lpstr>
      <vt:lpstr>FABRICACIÓN</vt:lpstr>
      <vt:lpstr>FABRICACIÓN</vt:lpstr>
      <vt:lpstr>ENSAYOS</vt:lpstr>
      <vt:lpstr>ENSAYOS</vt:lpstr>
      <vt:lpstr>ENSAYOS</vt:lpstr>
      <vt:lpstr>CONCLUSIONES</vt:lpstr>
      <vt:lpstr>LINEAS FUTURAS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Ros Vioque</dc:creator>
  <cp:lastModifiedBy>Antonio Ros Vioque</cp:lastModifiedBy>
  <cp:revision>8</cp:revision>
  <dcterms:created xsi:type="dcterms:W3CDTF">2022-06-17T09:28:43Z</dcterms:created>
  <dcterms:modified xsi:type="dcterms:W3CDTF">2022-06-20T11:03:25Z</dcterms:modified>
</cp:coreProperties>
</file>