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6" r:id="rId12"/>
    <p:sldId id="273" r:id="rId13"/>
    <p:sldId id="267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3818" autoAdjust="0"/>
  </p:normalViewPr>
  <p:slideViewPr>
    <p:cSldViewPr snapToGrid="0">
      <p:cViewPr varScale="1">
        <p:scale>
          <a:sx n="40" d="100"/>
          <a:sy n="40" d="100"/>
        </p:scale>
        <p:origin x="166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6F2D-DCF0-4ADC-BF83-9932A38D6432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37EC-DC88-42CB-A7FF-812417E97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0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8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87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113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8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126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94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982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054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5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72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83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17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58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93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5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05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19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0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437EC-DC88-42CB-A7FF-812417E9783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71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55D94-9164-E99C-C483-3AEA99721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05A5E-4E25-6BE6-8CCE-1134D2844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0D2B3-96E7-7AB2-2312-00944C02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6F047-03C6-1733-0655-0FE97BB6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FB5DD-1D92-A7B3-901C-EA54DA27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68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FEB15-F376-3379-2076-9502217B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1E0D3-1AF3-F4EE-4975-104127898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F1D34-E796-9732-690E-2E477944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29048-F16C-FB8C-0287-1AEE6422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EBB178-2BEE-15BF-47C7-3C72A7C6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6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589DB7-4C9C-D1E9-BA25-399ACBF2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CCD1BD-68F1-0806-AC78-CBF4F1B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013D9-4FD9-E325-3CD0-F4312D9B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0E108D-488B-CBD2-4F07-0B8ED7C6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EBF6-5794-2998-50BA-45145130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00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8AEC3-7E68-3E2C-A494-C24CE194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15FFC-08EB-C34F-994E-5746AEE9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2E8C8-3EE1-7719-FD61-69BF1F47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7AEC33-768B-308B-BDBC-227F8765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85B81-A70B-8944-83A2-13789E1E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7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3363F-C928-D3C5-219E-DEE17EA1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DAB647-44CB-A88A-2DFA-A51AAEFA1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FE639E-31F6-83AD-55C6-E6C75986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DA38C-F642-8A08-90E9-0B0B30E2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BAC45-F264-30BD-DF3C-299E0272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6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5CB6-DD21-733D-B480-72915779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F0B8F8-3345-F532-A20F-3A00CE685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CB4D21-FC10-AB52-1205-BB0EA3F11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EC031-1415-EA10-4160-F9934FC0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79888-F971-E531-2FAB-019328C5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33D5BF-298B-2D98-6EAD-264C1CD9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57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9CFEC-F9F7-54AA-BC15-C4C00FBC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95D92A-060E-9590-2184-7DF594D6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144F42-E767-A7B6-D200-FE1121D2B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A0D026-1604-1C11-61CE-9E3DAF069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DF0EB-767C-877F-589A-64E48F6C3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8547FD-40C6-C7C6-6998-AC006938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9BCACB-3ACD-AB19-36F7-CFCF7D79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85EADF-9FA0-FDCB-48FE-2F5B1218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48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3ADB7-5F92-DE35-A347-E7D99A59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30DD04-9921-10BD-4693-A7863D61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32F572-C386-0AFA-8220-642EAB21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D8E811-404C-46AA-D143-EC907745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86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4AD3E4-8C62-8CF8-B343-0839FFD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4F3F59-AAC9-CBCF-EAC9-40BDC11C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1C6F88-60DF-D440-371C-534C7FE8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4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D5040-B25C-F9F1-0B53-93F044FC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2A391-E6B6-3D3D-E3D1-D89FFD15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BA1003-317E-9A60-3F16-8F281175C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B866CC-4050-DCD4-9B9E-7D549830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4857F-C9E4-43C0-C319-3F24D1AF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5D0964-ABB1-7E38-425A-E1743861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39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5AB17-0D00-E4AD-4F55-D5AB6D8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C43C4B-6027-D047-80E7-2AC29B883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270D2A-3CEE-34BD-A2B0-4AA9106F4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809A8-A819-B70F-B1A7-94C007A7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C5CFF-4038-7435-16ED-B4B480F9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D89FBA-F96B-9548-51B6-637C2B71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3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5F1F0-FCE0-0063-25F2-64A28521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DAD91E-4905-DB5E-65FE-5E926492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2FAD0-A0A7-2EEA-BC1E-160C94063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9387-81BD-4E82-87E4-BECFB262F7E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A1C360-ACDE-5200-9C72-F34E68BB6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1CB93-ED3E-6DAD-88A7-F1814413E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5F6-917F-4DAD-B835-E5A54F3294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3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468346-F370-EE49-C129-0CD0E2E32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Implantació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d’un chatbot per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complementar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l’entrada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d’incidències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sol·licituds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d’un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departament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d’Informàtica</a:t>
            </a:r>
            <a: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31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9046FB-5B0F-564B-B668-2FD38A07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i="0" u="none" strike="noStrike" baseline="0" dirty="0"/>
              <a:t>Carlos Quirós Morón </a:t>
            </a:r>
            <a:br>
              <a:rPr lang="en-US" b="0" i="0" u="none" strike="noStrike" baseline="0" dirty="0"/>
            </a:br>
            <a:r>
              <a:rPr lang="en-US" b="1" i="1" u="none" strike="noStrike" baseline="0" dirty="0">
                <a:solidFill>
                  <a:schemeClr val="accent1"/>
                </a:solidFill>
              </a:rPr>
              <a:t>Grau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d'Enginyeria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Informàtica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</a:t>
            </a:r>
            <a:br>
              <a:rPr lang="en-US" b="1" i="1" u="none" strike="noStrike" baseline="0" dirty="0">
                <a:solidFill>
                  <a:schemeClr val="accent1"/>
                </a:solidFill>
              </a:rPr>
            </a:br>
            <a:r>
              <a:rPr lang="en-US" b="1" i="1" u="none" strike="noStrike" baseline="0" dirty="0" err="1">
                <a:solidFill>
                  <a:schemeClr val="accent1"/>
                </a:solidFill>
              </a:rPr>
              <a:t>Àrea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intel·ligència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artificial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i="0" u="none" strike="noStrike" baseline="0" dirty="0"/>
              <a:t>Nom Consultor/a 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David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Isern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Alarcón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i="0" u="none" strike="noStrike" baseline="0" dirty="0"/>
              <a:t>Nom Professor /a </a:t>
            </a:r>
            <a:r>
              <a:rPr lang="en-US" b="1" i="0" u="none" strike="noStrike" baseline="0" dirty="0" err="1"/>
              <a:t>responsable</a:t>
            </a:r>
            <a:r>
              <a:rPr lang="en-US" b="1" i="0" u="none" strike="noStrike" baseline="0" dirty="0"/>
              <a:t> de </a:t>
            </a:r>
            <a:r>
              <a:rPr lang="en-US" b="1" i="0" u="none" strike="noStrike" baseline="0" dirty="0" err="1"/>
              <a:t>l'assignatura</a:t>
            </a:r>
            <a:r>
              <a:rPr lang="en-US" b="1" i="0" u="none" strike="noStrike" baseline="0" dirty="0"/>
              <a:t>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Carles</a:t>
            </a:r>
            <a:r>
              <a:rPr lang="en-US" b="1" i="1" u="none" strike="noStrike" baseline="0" dirty="0">
                <a:solidFill>
                  <a:schemeClr val="accent1"/>
                </a:solidFill>
              </a:rPr>
              <a:t> Ventura </a:t>
            </a:r>
            <a:r>
              <a:rPr lang="en-US" b="1" i="1" u="none" strike="noStrike" baseline="0" dirty="0" err="1">
                <a:solidFill>
                  <a:schemeClr val="accent1"/>
                </a:solidFill>
              </a:rPr>
              <a:t>Royo</a:t>
            </a:r>
            <a:endParaRPr lang="en-US" b="1" i="1" u="none" strike="noStrike" baseline="0" dirty="0">
              <a:solidFill>
                <a:schemeClr val="accent1"/>
              </a:solidFill>
            </a:endParaRPr>
          </a:p>
          <a:p>
            <a:pPr algn="l"/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4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5C6715-1093-747E-31BC-FA5FF45F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ES" b="1" i="1" dirty="0" err="1"/>
              <a:t>Tècniques</a:t>
            </a:r>
            <a:r>
              <a:rPr lang="es-ES" b="1" i="1" dirty="0"/>
              <a:t> </a:t>
            </a:r>
            <a:r>
              <a:rPr lang="es-ES" b="1" i="1" dirty="0" err="1"/>
              <a:t>DialogFlow</a:t>
            </a:r>
            <a:endParaRPr lang="es-ES" b="1" i="1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08BC9-D838-E7CB-B79A-0C57BD82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ES" b="1" i="1" u="none" strike="noStrike" baseline="0" dirty="0">
                <a:latin typeface="Arial" panose="020B0604020202020204" pitchFamily="34" charset="0"/>
              </a:rPr>
              <a:t>Slot-</a:t>
            </a:r>
            <a:r>
              <a:rPr lang="es-ES" b="1" i="1" u="none" strike="noStrike" baseline="0" dirty="0" err="1">
                <a:latin typeface="Arial" panose="020B0604020202020204" pitchFamily="34" charset="0"/>
              </a:rPr>
              <a:t>filling</a:t>
            </a:r>
            <a:r>
              <a:rPr lang="es-ES" b="1" i="1" u="none" strike="noStrike" baseline="0" dirty="0">
                <a:latin typeface="Arial" panose="020B0604020202020204" pitchFamily="34" charset="0"/>
              </a:rPr>
              <a:t>: </a:t>
            </a:r>
            <a:r>
              <a:rPr lang="es-ES" u="none" strike="noStrike" baseline="0" dirty="0">
                <a:latin typeface="Arial" panose="020B0604020202020204" pitchFamily="34" charset="0"/>
              </a:rPr>
              <a:t> </a:t>
            </a:r>
            <a:r>
              <a:rPr lang="es-ES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recuperar </a:t>
            </a:r>
            <a:r>
              <a:rPr lang="es-ES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valors</a:t>
            </a:r>
            <a:r>
              <a:rPr lang="es-ES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de </a:t>
            </a:r>
            <a:r>
              <a:rPr lang="es-ES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paràmetres</a:t>
            </a:r>
            <a:endParaRPr lang="es-ES" b="1" i="1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s-ES" b="1" i="1" u="none" strike="noStrike" baseline="0" dirty="0" err="1">
                <a:latin typeface="Arial" panose="020B0604020202020204" pitchFamily="34" charset="0"/>
              </a:rPr>
              <a:t>Context</a:t>
            </a:r>
            <a:r>
              <a:rPr lang="es-ES" b="1" i="1" u="none" strike="noStrike" baseline="0" dirty="0">
                <a:latin typeface="Arial" panose="020B0604020202020204" pitchFamily="34" charset="0"/>
              </a:rPr>
              <a:t>: </a:t>
            </a:r>
            <a:r>
              <a:rPr lang="es-ES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Memoria de </a:t>
            </a:r>
            <a:r>
              <a:rPr lang="es-ES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l’agent</a:t>
            </a:r>
            <a:endParaRPr lang="es-ES" b="1" i="1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s-ES" b="1" i="0" u="none" strike="noStrike" baseline="0" dirty="0" err="1">
                <a:latin typeface="Arial" panose="020B0604020202020204" pitchFamily="34" charset="0"/>
              </a:rPr>
              <a:t>Fullfilment</a:t>
            </a:r>
            <a:r>
              <a:rPr lang="es-ES" b="1" i="0" u="none" strike="noStrike" baseline="0" dirty="0">
                <a:latin typeface="Arial" panose="020B0604020202020204" pitchFamily="34" charset="0"/>
              </a:rPr>
              <a:t>: </a:t>
            </a:r>
            <a:r>
              <a:rPr lang="es-ES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Programació</a:t>
            </a:r>
            <a:endParaRPr lang="es-ES" b="1" i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277CCB-05CE-739B-042E-85A8845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ES" b="1" i="1" dirty="0" err="1"/>
              <a:t>Incidència</a:t>
            </a:r>
            <a:r>
              <a:rPr lang="es-ES" b="1" i="1" dirty="0"/>
              <a:t> </a:t>
            </a:r>
            <a:r>
              <a:rPr lang="es-ES" b="1" i="1" dirty="0" err="1"/>
              <a:t>amb</a:t>
            </a:r>
            <a:r>
              <a:rPr lang="es-ES" b="1" i="1" dirty="0"/>
              <a:t> un </a:t>
            </a:r>
            <a:r>
              <a:rPr lang="es-ES" b="1" i="1" dirty="0" err="1"/>
              <a:t>equip</a:t>
            </a:r>
            <a:endParaRPr lang="es-ES" b="1" i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3C921-3CFE-D839-ED0D-5B256D24E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accent1"/>
                </a:solidFill>
              </a:rPr>
              <a:t>Registrar en full de </a:t>
            </a:r>
            <a:r>
              <a:rPr lang="es-ES" b="1" i="1" dirty="0" err="1">
                <a:solidFill>
                  <a:schemeClr val="accent1"/>
                </a:solidFill>
              </a:rPr>
              <a:t>Càlcul</a:t>
            </a:r>
            <a:r>
              <a:rPr lang="es-ES" b="1" i="1" dirty="0">
                <a:solidFill>
                  <a:schemeClr val="accent1"/>
                </a:solidFill>
              </a:rPr>
              <a:t> de Google.</a:t>
            </a:r>
          </a:p>
          <a:p>
            <a:r>
              <a:rPr lang="es-ES" b="1" i="1" dirty="0" err="1">
                <a:solidFill>
                  <a:schemeClr val="accent1"/>
                </a:solidFill>
              </a:rPr>
              <a:t>Utilització</a:t>
            </a:r>
            <a:r>
              <a:rPr lang="es-ES" b="1" i="1" dirty="0">
                <a:solidFill>
                  <a:schemeClr val="accent1"/>
                </a:solidFill>
              </a:rPr>
              <a:t> </a:t>
            </a:r>
            <a:r>
              <a:rPr lang="es-ES" b="1" i="1" dirty="0" err="1">
                <a:solidFill>
                  <a:schemeClr val="accent1"/>
                </a:solidFill>
              </a:rPr>
              <a:t>d’una</a:t>
            </a:r>
            <a:r>
              <a:rPr lang="es-ES" b="1" i="1" dirty="0">
                <a:solidFill>
                  <a:schemeClr val="accent1"/>
                </a:solidFill>
              </a:rPr>
              <a:t> API externa.</a:t>
            </a:r>
          </a:p>
          <a:p>
            <a:r>
              <a:rPr lang="es-ES" b="1" i="1" dirty="0">
                <a:solidFill>
                  <a:schemeClr val="accent1"/>
                </a:solidFill>
              </a:rPr>
              <a:t>Node.js </a:t>
            </a:r>
            <a:r>
              <a:rPr lang="es-ES" b="1" i="1" dirty="0" err="1">
                <a:solidFill>
                  <a:schemeClr val="accent1"/>
                </a:solidFill>
              </a:rPr>
              <a:t>amb</a:t>
            </a:r>
            <a:r>
              <a:rPr lang="es-ES" b="1" i="1" dirty="0">
                <a:solidFill>
                  <a:schemeClr val="accent1"/>
                </a:solidFill>
              </a:rPr>
              <a:t> JavaScript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ECE74B-7A4A-6E90-439F-978671BD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4800" b="1" i="1" dirty="0" err="1"/>
              <a:t>Entities</a:t>
            </a:r>
            <a:endParaRPr lang="es-ES" sz="4800" b="1" i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AFD91F-6AC1-DE30-AC35-FA72BC74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s-ES" sz="2000" b="1" i="1" dirty="0" err="1">
                <a:solidFill>
                  <a:schemeClr val="accent1"/>
                </a:solidFill>
                <a:latin typeface="Arial" panose="020B0604020202020204" pitchFamily="34" charset="0"/>
              </a:rPr>
              <a:t>E</a:t>
            </a:r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xtreure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paràmetres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com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poden ser </a:t>
            </a:r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noms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llocs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, números, etc. </a:t>
            </a:r>
          </a:p>
          <a:p>
            <a:pPr marL="0" indent="0">
              <a:buNone/>
            </a:pPr>
            <a:endParaRPr lang="es-ES" sz="2000" b="1" i="1" u="none" strike="noStrike" baseline="0" dirty="0">
              <a:latin typeface="Arial" panose="020B0604020202020204" pitchFamily="34" charset="0"/>
            </a:endParaRPr>
          </a:p>
          <a:p>
            <a:r>
              <a:rPr lang="es-ES" sz="20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Sinònims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per </a:t>
            </a:r>
            <a:r>
              <a:rPr lang="es-ES" sz="2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a una </a:t>
            </a:r>
            <a:r>
              <a:rPr lang="es-ES" sz="2000" b="1" i="1" dirty="0" err="1">
                <a:solidFill>
                  <a:schemeClr val="accent1"/>
                </a:solidFill>
                <a:latin typeface="Arial" panose="020B0604020202020204" pitchFamily="34" charset="0"/>
              </a:rPr>
              <a:t>mateixa</a:t>
            </a:r>
            <a:r>
              <a:rPr lang="es-ES" sz="2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000" b="1" i="1" dirty="0" err="1">
                <a:solidFill>
                  <a:schemeClr val="accent1"/>
                </a:solidFill>
                <a:latin typeface="Arial" panose="020B0604020202020204" pitchFamily="34" charset="0"/>
              </a:rPr>
              <a:t>entitat</a:t>
            </a:r>
            <a:r>
              <a:rPr lang="es-ES" sz="20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endParaRPr lang="es-ES" sz="2000" b="1" i="1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20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20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F92D34-EE75-89CA-33FB-72A4B1C0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73" y="1779204"/>
            <a:ext cx="6253212" cy="2595082"/>
          </a:xfrm>
          <a:prstGeom prst="rect">
            <a:avLst/>
          </a:prstGeom>
        </p:spPr>
      </p:pic>
      <p:grpSp>
        <p:nvGrpSpPr>
          <p:cNvPr id="89" name="Group 8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8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49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23A6AA-2ABA-9D1B-7C13-77B48783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b="1" i="1" dirty="0"/>
              <a:t>INTENTS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3443D9-4E31-FDE5-195B-C926BB7E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712507"/>
            <a:ext cx="4555700" cy="250563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D0849B-83E6-4F5C-3AD4-F82734B5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3" y="3531660"/>
            <a:ext cx="4555700" cy="2722030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CD55EFC4-0C9D-5284-DA67-0BC2FEA8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 dirty="0"/>
              <a:t>Default Welcome Intent.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“Hola soc </a:t>
            </a:r>
            <a:r>
              <a:rPr lang="en-US" sz="2000" b="1" i="1" dirty="0" err="1">
                <a:solidFill>
                  <a:schemeClr val="accent1"/>
                </a:solidFill>
              </a:rPr>
              <a:t>l’assistent</a:t>
            </a:r>
            <a:r>
              <a:rPr lang="en-US" sz="2000" b="1" i="1" dirty="0">
                <a:solidFill>
                  <a:schemeClr val="accent1"/>
                </a:solidFill>
              </a:rPr>
              <a:t> virtual , pots </a:t>
            </a:r>
            <a:r>
              <a:rPr lang="en-US" sz="2000" b="1" i="1" dirty="0" err="1">
                <a:solidFill>
                  <a:schemeClr val="accent1"/>
                </a:solidFill>
              </a:rPr>
              <a:t>posar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incidències</a:t>
            </a:r>
            <a:r>
              <a:rPr lang="en-US" sz="2000" b="1" i="1" dirty="0">
                <a:solidFill>
                  <a:schemeClr val="accent1"/>
                </a:solidFill>
              </a:rPr>
              <a:t> o fer </a:t>
            </a:r>
            <a:r>
              <a:rPr lang="en-US" sz="2000" b="1" i="1" dirty="0" err="1">
                <a:solidFill>
                  <a:schemeClr val="accent1"/>
                </a:solidFill>
              </a:rPr>
              <a:t>sol·licituds</a:t>
            </a:r>
            <a:r>
              <a:rPr lang="en-US" sz="2000" b="1" i="1" dirty="0">
                <a:solidFill>
                  <a:schemeClr val="accent1"/>
                </a:solidFill>
              </a:rPr>
              <a:t>, ¿</a:t>
            </a:r>
            <a:r>
              <a:rPr lang="en-US" sz="2000" b="1" i="1" dirty="0" err="1">
                <a:solidFill>
                  <a:schemeClr val="accent1"/>
                </a:solidFill>
              </a:rPr>
              <a:t>què</a:t>
            </a:r>
            <a:r>
              <a:rPr lang="en-US" sz="2000" b="1" i="1" dirty="0">
                <a:solidFill>
                  <a:schemeClr val="accent1"/>
                </a:solidFill>
              </a:rPr>
              <a:t> vols fer?”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dirty="0"/>
              <a:t>Default Fallback Intent.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6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F51CE7-D6D2-029E-0A91-F537EB14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b="1" i="1" dirty="0"/>
              <a:t>ENTRENAMENT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12E9CC-0F0C-F501-181A-DC34A426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1452808"/>
            <a:ext cx="4555700" cy="102503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575268-47C3-E39E-8CF1-E63C41A3E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3" y="4146680"/>
            <a:ext cx="4555700" cy="1491991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6D8FACDA-160A-6BFE-3BDE-1EE00E09C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De 10 a 20 </a:t>
            </a:r>
            <a:r>
              <a:rPr lang="en-US" b="1" i="1" dirty="0" err="1">
                <a:solidFill>
                  <a:schemeClr val="accent1"/>
                </a:solidFill>
              </a:rPr>
              <a:t>frases</a:t>
            </a:r>
            <a:r>
              <a:rPr lang="en-US" b="1" i="1" dirty="0">
                <a:solidFill>
                  <a:schemeClr val="accent1"/>
                </a:solidFill>
              </a:rPr>
              <a:t> per Intent.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Important </a:t>
            </a:r>
            <a:r>
              <a:rPr lang="en-US" b="1" i="1" dirty="0" err="1">
                <a:solidFill>
                  <a:schemeClr val="accent1"/>
                </a:solidFill>
              </a:rPr>
              <a:t>anotar</a:t>
            </a:r>
            <a:r>
              <a:rPr lang="en-US" b="1" i="1" dirty="0">
                <a:solidFill>
                  <a:schemeClr val="accent1"/>
                </a:solidFill>
              </a:rPr>
              <a:t> les </a:t>
            </a:r>
            <a:r>
              <a:rPr lang="en-US" b="1" i="1" dirty="0" err="1">
                <a:solidFill>
                  <a:schemeClr val="accent1"/>
                </a:solidFill>
              </a:rPr>
              <a:t>entitats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dintre</a:t>
            </a:r>
            <a:r>
              <a:rPr lang="en-US" b="1" i="1" dirty="0">
                <a:solidFill>
                  <a:schemeClr val="accent1"/>
                </a:solidFill>
              </a:rPr>
              <a:t> de </a:t>
            </a:r>
            <a:r>
              <a:rPr lang="en-US" b="1" i="1" dirty="0" err="1">
                <a:solidFill>
                  <a:schemeClr val="accent1"/>
                </a:solidFill>
              </a:rPr>
              <a:t>cada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frase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6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D4AC9B6-64BD-43AC-C2ED-26F587DA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i="1" u="none" strike="noStrike" baseline="0" dirty="0"/>
              <a:t>Slot-filling</a:t>
            </a:r>
            <a:endParaRPr lang="en-US" sz="4800" dirty="0"/>
          </a:p>
        </p:txBody>
      </p:sp>
      <p:pic>
        <p:nvPicPr>
          <p:cNvPr id="6" name="Marcador de contenido 5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C2718686-A97C-8BC8-F26B-5A5E7A10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34" y="1782982"/>
            <a:ext cx="4677477" cy="2116558"/>
          </a:xfrm>
          <a:prstGeom prst="rect">
            <a:avLst/>
          </a:prstGeom>
        </p:spPr>
      </p:pic>
      <p:pic>
        <p:nvPicPr>
          <p:cNvPr id="8" name="Marcador de contenido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34A47CC-D51F-E5B9-AC0B-C581C803D2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332100" y="4060406"/>
            <a:ext cx="4875946" cy="208446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288C246-6FF0-55EF-1D7C-266B004D7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9380" y="1216304"/>
            <a:ext cx="3820498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i="1" dirty="0" err="1"/>
              <a:t>Recuperació</a:t>
            </a:r>
            <a:r>
              <a:rPr lang="en-US" sz="2000" b="1" i="1" dirty="0"/>
              <a:t> de </a:t>
            </a:r>
            <a:r>
              <a:rPr lang="en-US" sz="2000" b="1" i="1" dirty="0" err="1"/>
              <a:t>parámetres</a:t>
            </a:r>
            <a:r>
              <a:rPr lang="en-US" sz="2000" b="1" i="1" dirty="0"/>
              <a:t>: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accent1"/>
                </a:solidFill>
              </a:rPr>
              <a:t>Ordenador</a:t>
            </a:r>
            <a:r>
              <a:rPr lang="en-US" sz="2000" b="1" i="1" dirty="0">
                <a:solidFill>
                  <a:schemeClr val="accent1"/>
                </a:solidFill>
              </a:rPr>
              <a:t>, </a:t>
            </a:r>
            <a:r>
              <a:rPr lang="en-US" sz="2000" b="1" i="1" dirty="0" err="1">
                <a:solidFill>
                  <a:schemeClr val="accent1"/>
                </a:solidFill>
              </a:rPr>
              <a:t>Mail,Person</a:t>
            </a:r>
            <a:r>
              <a:rPr lang="en-US" sz="2000" b="1" i="1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000" b="1" i="1" dirty="0" err="1">
                <a:solidFill>
                  <a:schemeClr val="accent1"/>
                </a:solidFill>
              </a:rPr>
              <a:t>Sintoma</a:t>
            </a:r>
            <a:r>
              <a:rPr lang="en-US" sz="2000" b="1" i="1" dirty="0">
                <a:solidFill>
                  <a:schemeClr val="accent1"/>
                </a:solidFill>
              </a:rPr>
              <a:t>.</a:t>
            </a:r>
            <a:endParaRPr lang="es-ES" sz="1800" b="1" i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 </a:t>
            </a:r>
            <a:r>
              <a:rPr lang="es-ES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exemple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 </a:t>
            </a:r>
            <a:r>
              <a:rPr lang="es-ES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escrivim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“Hola tengo un problema con mi PC” </a:t>
            </a:r>
          </a:p>
          <a:p>
            <a:pPr marL="0" indent="0">
              <a:buNone/>
            </a:pPr>
            <a:r>
              <a:rPr lang="es-ES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L’agent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contestarà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“¿Qué le pasa a tu PC? 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89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138AF-D1B3-DDE9-7423-23A93AC6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b="1" i="1" dirty="0" err="1"/>
              <a:t>Context</a:t>
            </a:r>
            <a:endParaRPr lang="es-ES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E12E2F-24ED-F833-9779-4697BAF7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39" y="3599536"/>
            <a:ext cx="4555700" cy="148060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E7A359-D5C5-D03A-57B0-E4FA07C9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39" y="1189299"/>
            <a:ext cx="4555700" cy="1514769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1CEA62-1FC6-1368-F10B-117C7872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en-US" b="1" dirty="0"/>
              <a:t>Context </a:t>
            </a:r>
            <a:r>
              <a:rPr lang="en-US" b="1" dirty="0" err="1"/>
              <a:t>d’entrada</a:t>
            </a:r>
            <a:r>
              <a:rPr lang="en-US" b="1" dirty="0"/>
              <a:t>: </a:t>
            </a:r>
            <a:r>
              <a:rPr lang="en-US" b="1" i="1" dirty="0" err="1">
                <a:solidFill>
                  <a:schemeClr val="accent1"/>
                </a:solidFill>
              </a:rPr>
              <a:t>Activa</a:t>
            </a:r>
            <a:r>
              <a:rPr lang="en-US" b="1" i="1" dirty="0">
                <a:solidFill>
                  <a:schemeClr val="accent1"/>
                </a:solidFill>
              </a:rPr>
              <a:t> un Intent.</a:t>
            </a:r>
          </a:p>
          <a:p>
            <a:r>
              <a:rPr lang="en-US" b="1" dirty="0"/>
              <a:t>Context de </a:t>
            </a:r>
            <a:r>
              <a:rPr lang="en-US" b="1" dirty="0" err="1"/>
              <a:t>sortida</a:t>
            </a:r>
            <a:r>
              <a:rPr lang="en-US" b="1" dirty="0"/>
              <a:t>: </a:t>
            </a:r>
            <a:r>
              <a:rPr lang="en-US" b="1" i="1" dirty="0">
                <a:solidFill>
                  <a:schemeClr val="accent1"/>
                </a:solidFill>
              </a:rPr>
              <a:t>Indica </a:t>
            </a:r>
            <a:r>
              <a:rPr lang="en-US" b="1" i="1" dirty="0" err="1">
                <a:solidFill>
                  <a:schemeClr val="accent1"/>
                </a:solidFill>
              </a:rPr>
              <a:t>el</a:t>
            </a:r>
            <a:r>
              <a:rPr lang="en-US" b="1" i="1" dirty="0">
                <a:solidFill>
                  <a:schemeClr val="accent1"/>
                </a:solidFill>
              </a:rPr>
              <a:t> context  on </a:t>
            </a:r>
            <a:r>
              <a:rPr lang="en-US" b="1" i="1" dirty="0" err="1">
                <a:solidFill>
                  <a:schemeClr val="accent1"/>
                </a:solidFill>
              </a:rPr>
              <a:t>estem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5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F22D873-0BB4-F706-378F-04D32B11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i="1" dirty="0"/>
              <a:t>Pas de </a:t>
            </a:r>
            <a:r>
              <a:rPr lang="es-ES" sz="3600" b="1" i="1" dirty="0" err="1"/>
              <a:t>paràmetres</a:t>
            </a:r>
            <a:r>
              <a:rPr lang="es-ES" sz="3600" b="1" i="1" dirty="0"/>
              <a:t> entre </a:t>
            </a:r>
            <a:r>
              <a:rPr lang="es-ES" sz="3600" b="1" i="1" dirty="0" err="1"/>
              <a:t>Intents</a:t>
            </a:r>
            <a:endParaRPr lang="es-ES" sz="3600" b="1" i="1" dirty="0"/>
          </a:p>
        </p:txBody>
      </p:sp>
      <p:pic>
        <p:nvPicPr>
          <p:cNvPr id="5" name="Marcador de contenido 4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61E6D7A4-D27B-14C6-37F3-BC1B2BE1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82981"/>
            <a:ext cx="6253214" cy="3423632"/>
          </a:xfrm>
          <a:prstGeom prst="rect">
            <a:avLst/>
          </a:prstGeom>
        </p:spPr>
      </p:pic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03A3A2CD-8E21-1E91-1F0B-9E30C2BC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52" y="1782981"/>
            <a:ext cx="4004479" cy="4393982"/>
          </a:xfrm>
        </p:spPr>
        <p:txBody>
          <a:bodyPr>
            <a:normAutofit/>
          </a:bodyPr>
          <a:lstStyle/>
          <a:p>
            <a:r>
              <a:rPr lang="es-ES" sz="20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@ordenador  = </a:t>
            </a:r>
            <a:r>
              <a:rPr lang="es-ES" sz="2000" b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#ContextIncidenciaOrdenador.Ordenador.original 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s-E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@Sintoma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es-ES" sz="20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#ContextoIncidenciaOrdenador.Sintoma.original 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29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1BA16D-B712-C89D-B178-4DDA6FEC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s-ES" sz="4800" b="1" i="1" dirty="0" err="1"/>
              <a:t>Fulfillment</a:t>
            </a:r>
            <a:endParaRPr lang="es-ES" sz="4800" b="1" i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872DA8D-D250-4C31-B048-2B522BD2D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70" b="-2"/>
          <a:stretch/>
        </p:blipFill>
        <p:spPr>
          <a:xfrm>
            <a:off x="1325059" y="1616108"/>
            <a:ext cx="2709334" cy="107242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4CA136-5B2C-E3D8-AE2C-038E3E519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525"/>
          <a:stretch/>
        </p:blipFill>
        <p:spPr>
          <a:xfrm>
            <a:off x="3128904" y="3904953"/>
            <a:ext cx="6207581" cy="201758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EC77589-E749-BABF-D5AF-B852E6A55F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95" r="2" b="94"/>
          <a:stretch/>
        </p:blipFill>
        <p:spPr>
          <a:xfrm>
            <a:off x="5322425" y="1519496"/>
            <a:ext cx="4378016" cy="17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E25DF-070D-82A7-0A3F-5A845D82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b="1" i="1" u="none" strike="noStrike" baseline="0" dirty="0" err="1"/>
              <a:t>Integració</a:t>
            </a:r>
            <a:r>
              <a:rPr lang="es-ES" b="1" i="1" u="none" strike="noStrike" baseline="0" dirty="0"/>
              <a:t> Hangouts chat Google </a:t>
            </a:r>
            <a:endParaRPr lang="es-ES" b="1" i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8BE22E4-8977-4CC4-4AFB-99553350B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871956"/>
            <a:ext cx="4555700" cy="218673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C77AEE-183B-CCA8-70D4-D33805170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000" y="2049583"/>
            <a:ext cx="4034382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9" name="Arc 2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3D37EF-0894-1CF7-EE0E-6897FDB4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03" y="3590709"/>
            <a:ext cx="3478491" cy="30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7E7052-0818-F174-235F-E10581A1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lang="es-ES" sz="3100" b="1" i="1" dirty="0">
                <a:effectLst/>
                <a:latin typeface="Open Sans" panose="020B0604020202020204" pitchFamily="34" charset="0"/>
              </a:rPr>
              <a:t>Sistema actual de </a:t>
            </a:r>
            <a:r>
              <a:rPr lang="es-ES" sz="3100" b="1" i="1" dirty="0" err="1">
                <a:effectLst/>
                <a:latin typeface="Open Sans" panose="020B0604020202020204" pitchFamily="34" charset="0"/>
              </a:rPr>
              <a:t>recollida</a:t>
            </a:r>
            <a:r>
              <a:rPr lang="es-ES" sz="3100" b="1" i="1" dirty="0">
                <a:effectLst/>
                <a:latin typeface="Open Sans" panose="020B0604020202020204" pitchFamily="34" charset="0"/>
              </a:rPr>
              <a:t> </a:t>
            </a:r>
            <a:r>
              <a:rPr lang="es-ES" sz="3100" b="1" i="1" dirty="0" err="1">
                <a:effectLst/>
                <a:latin typeface="Open Sans" panose="020B0604020202020204" pitchFamily="34" charset="0"/>
              </a:rPr>
              <a:t>d'incidències</a:t>
            </a:r>
            <a:r>
              <a:rPr lang="es-ES" sz="3100" b="1" i="1" dirty="0">
                <a:effectLst/>
                <a:latin typeface="Open Sans" panose="020B0604020202020204" pitchFamily="34" charset="0"/>
              </a:rPr>
              <a:t> i </a:t>
            </a:r>
            <a:r>
              <a:rPr lang="es-ES" sz="3100" b="1" i="1" dirty="0" err="1">
                <a:effectLst/>
                <a:latin typeface="Open Sans" panose="020B0604020202020204" pitchFamily="34" charset="0"/>
              </a:rPr>
              <a:t>sol·licituds</a:t>
            </a:r>
            <a:r>
              <a:rPr lang="es-ES" sz="3100" b="1" i="1" dirty="0">
                <a:effectLst/>
                <a:latin typeface="Open Sans" panose="020B0604020202020204" pitchFamily="34" charset="0"/>
              </a:rPr>
              <a:t>.</a:t>
            </a:r>
            <a:endParaRPr lang="es-ES" sz="3100" b="1" i="1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2BA0C32-8A3A-D0C4-440D-858AB21E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2" y="558913"/>
            <a:ext cx="1684726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4CC99D-022E-A022-2843-8F8626976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" y="3845197"/>
            <a:ext cx="2533423" cy="2166912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81C59B76-08D6-A683-892E-37E293C75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750" y="2392776"/>
            <a:ext cx="1931735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9737148-2AA5-4862-8FD1-643D91AD3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b="1" i="1" dirty="0" err="1"/>
              <a:t>Formulari</a:t>
            </a:r>
            <a:r>
              <a:rPr lang="en-US" b="1" i="1" dirty="0"/>
              <a:t> de Google.</a:t>
            </a:r>
          </a:p>
          <a:p>
            <a:r>
              <a:rPr lang="en-US" b="1" i="1" dirty="0" err="1"/>
              <a:t>Enviament</a:t>
            </a:r>
            <a:r>
              <a:rPr lang="en-US" b="1" i="1" dirty="0"/>
              <a:t> </a:t>
            </a:r>
            <a:r>
              <a:rPr lang="en-US" b="1" i="1" dirty="0" err="1"/>
              <a:t>mitjançant</a:t>
            </a:r>
            <a:r>
              <a:rPr lang="en-US" b="1" i="1" dirty="0"/>
              <a:t> </a:t>
            </a:r>
            <a:r>
              <a:rPr lang="en-US" b="1" i="1" dirty="0" err="1"/>
              <a:t>AppSript</a:t>
            </a:r>
            <a:r>
              <a:rPr lang="en-US" b="1" i="1" dirty="0"/>
              <a:t>.</a:t>
            </a:r>
          </a:p>
          <a:p>
            <a:r>
              <a:rPr lang="en-US" b="1" i="1" dirty="0" err="1"/>
              <a:t>Correu</a:t>
            </a:r>
            <a:r>
              <a:rPr lang="en-US" b="1" i="1" dirty="0"/>
              <a:t> </a:t>
            </a:r>
            <a:r>
              <a:rPr lang="en-US" b="1" i="1" dirty="0" err="1"/>
              <a:t>genèric</a:t>
            </a:r>
            <a:r>
              <a:rPr lang="en-US" b="1" i="1" dirty="0"/>
              <a:t> del </a:t>
            </a:r>
            <a:r>
              <a:rPr lang="en-US" b="1" i="1" dirty="0" err="1"/>
              <a:t>Departament</a:t>
            </a:r>
            <a:r>
              <a:rPr lang="en-US" b="1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1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029C8D-3FFF-1641-EECF-62B06C08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 b="1" i="1" dirty="0" err="1"/>
              <a:t>Integració</a:t>
            </a:r>
            <a:r>
              <a:rPr lang="es-ES" b="1" i="1" dirty="0"/>
              <a:t> </a:t>
            </a:r>
            <a:r>
              <a:rPr lang="es-ES" b="1" i="1" dirty="0" err="1"/>
              <a:t>amb</a:t>
            </a:r>
            <a:r>
              <a:rPr lang="es-ES" b="1" i="1" dirty="0"/>
              <a:t> Google </a:t>
            </a:r>
            <a:r>
              <a:rPr lang="es-ES" b="1" i="1" dirty="0" err="1"/>
              <a:t>Sheets</a:t>
            </a:r>
            <a:r>
              <a:rPr lang="es-ES" b="1" i="1" dirty="0"/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69C6117-B305-C121-6CBF-B5C43DA2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1" y="2155640"/>
            <a:ext cx="5347476" cy="1737928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AEC84A-2329-EFFB-9C94-A14BA251F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18" y="2783516"/>
            <a:ext cx="4555700" cy="2163957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3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23D17-73A7-6D07-0123-F29C84D7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Moltes</a:t>
            </a:r>
            <a:r>
              <a:rPr lang="en-US" sz="6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Gràcies</a:t>
            </a:r>
            <a:r>
              <a:rPr lang="en-US" sz="6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B4997C-854F-B3FB-16A8-FC25AC6E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ES" sz="4800" b="1" i="1" dirty="0" err="1"/>
              <a:t>Objectius</a:t>
            </a:r>
            <a:endParaRPr lang="es-ES" sz="4800" b="1" i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E3E9B-CED5-7C4B-83AC-0BF8F981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18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</a:rPr>
              <a:t>Hem </a:t>
            </a:r>
            <a:r>
              <a:rPr lang="pt-BR" sz="1800" b="1" dirty="0" err="1">
                <a:latin typeface="Arial" panose="020B0604020202020204" pitchFamily="34" charset="0"/>
              </a:rPr>
              <a:t>implementat</a:t>
            </a:r>
            <a:r>
              <a:rPr lang="pt-BR" sz="1800" b="1" dirty="0"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un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Chatbot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mínim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amb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 err="1">
                <a:latin typeface="Arial" panose="020B0604020202020204" pitchFamily="34" charset="0"/>
              </a:rPr>
              <a:t>capacitat</a:t>
            </a:r>
            <a:r>
              <a:rPr lang="pt-BR" sz="1800" b="1" i="0" u="none" strike="noStrike" baseline="0" dirty="0">
                <a:latin typeface="Arial" panose="020B0604020202020204" pitchFamily="34" charset="0"/>
              </a:rPr>
              <a:t> de:</a:t>
            </a:r>
          </a:p>
          <a:p>
            <a:pPr marL="0" indent="0">
              <a:buNone/>
            </a:pPr>
            <a:endParaRPr lang="pt-BR" sz="18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○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Donar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d’alta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sol·licituds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de material o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servei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○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Donar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d’alta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incidències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sobre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diferents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elements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o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serveis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○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Resoldre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incidències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de forma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automàtica</a:t>
            </a:r>
            <a:endParaRPr lang="es-ES" sz="18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4CB128-3E92-2BA5-D320-DA193FAA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COMPARATIVA ENTRE PLATAFORMES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0FFF14-B812-D472-0FBE-CD04B1EC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Watson Assistant </a:t>
            </a:r>
            <a:r>
              <a:rPr lang="en-US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2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Chatbot Dialogflow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Freeform: Shape 28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0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F6DA43C-883A-A24C-B283-A59C92D5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0" b="3384"/>
          <a:stretch/>
        </p:blipFill>
        <p:spPr>
          <a:xfrm>
            <a:off x="7028980" y="1209578"/>
            <a:ext cx="4184029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AE7C34-8FD4-A270-E21F-9DC83B07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s-ES" sz="4800" b="1" i="1" dirty="0" err="1"/>
              <a:t>Intents</a:t>
            </a:r>
            <a:r>
              <a:rPr lang="es-ES" sz="4800" b="1" i="1" dirty="0"/>
              <a:t> i </a:t>
            </a:r>
            <a:r>
              <a:rPr lang="es-ES" sz="4800" b="1" i="1" dirty="0" err="1"/>
              <a:t>Entitats</a:t>
            </a:r>
            <a:endParaRPr lang="es-ES" sz="4800" b="1" i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8EA00-BF12-8299-1267-9DFA4AA3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s-ES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Els</a:t>
            </a:r>
            <a:r>
              <a:rPr lang="es-E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intents</a:t>
            </a:r>
            <a:r>
              <a:rPr lang="es-E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podrien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dir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que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són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una forma de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classificació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de preguntes que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l’usuari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pot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fer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al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bot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.</a:t>
            </a:r>
          </a:p>
          <a:p>
            <a:pPr marL="0" indent="0">
              <a:buNone/>
            </a:pPr>
            <a:endParaRPr lang="es-ES" sz="2800" b="1" i="1" u="none" strike="noStrike" baseline="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s-ES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</a:t>
            </a:r>
            <a:r>
              <a:rPr lang="es-ES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entitats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: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són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una forma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d’extreure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paràmetres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com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noms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es-ES" sz="2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llocs</a:t>
            </a:r>
            <a:r>
              <a:rPr lang="es-ES" sz="2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, números, etc. </a:t>
            </a:r>
            <a:endParaRPr lang="es-ES" b="1" i="1" dirty="0">
              <a:solidFill>
                <a:schemeClr val="accent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54B412-8293-327D-6AD2-327112D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es-ES" sz="3400" b="1" i="1" dirty="0"/>
              <a:t>IBM Watson </a:t>
            </a:r>
            <a:r>
              <a:rPr lang="es-ES" sz="3400" b="1" i="1" dirty="0" err="1"/>
              <a:t>Assistant</a:t>
            </a:r>
            <a:endParaRPr lang="es-ES" sz="3400" b="1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11F6D0-150F-D197-4109-703C2782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chemeClr val="accent1"/>
                </a:solidFill>
              </a:rPr>
              <a:t>Intuitiu</a:t>
            </a:r>
            <a:r>
              <a:rPr lang="en-US" sz="2400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b="1" i="1" dirty="0" err="1">
                <a:solidFill>
                  <a:schemeClr val="accent1"/>
                </a:solidFill>
              </a:rPr>
              <a:t>Permet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el</a:t>
            </a:r>
            <a:r>
              <a:rPr lang="en-US" sz="2400" b="1" i="1" dirty="0">
                <a:solidFill>
                  <a:schemeClr val="accent1"/>
                </a:solidFill>
              </a:rPr>
              <a:t> salt entre </a:t>
            </a:r>
            <a:r>
              <a:rPr lang="en-US" sz="2400" b="1" i="1" dirty="0" err="1">
                <a:solidFill>
                  <a:schemeClr val="accent1"/>
                </a:solidFill>
              </a:rPr>
              <a:t>Opcions</a:t>
            </a:r>
            <a:endParaRPr lang="en-US" sz="2400" b="1" i="1" dirty="0">
              <a:solidFill>
                <a:schemeClr val="accent1"/>
              </a:solidFill>
            </a:endParaRPr>
          </a:p>
          <a:p>
            <a:r>
              <a:rPr lang="en-US" sz="2400" b="1" i="1" dirty="0" err="1">
                <a:solidFill>
                  <a:schemeClr val="accent1"/>
                </a:solidFill>
              </a:rPr>
              <a:t>Integració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amb</a:t>
            </a:r>
            <a:r>
              <a:rPr lang="en-US" sz="2400" b="1" i="1" dirty="0">
                <a:solidFill>
                  <a:schemeClr val="accent1"/>
                </a:solidFill>
              </a:rPr>
              <a:t> alters </a:t>
            </a:r>
            <a:r>
              <a:rPr lang="en-US" sz="2400" b="1" i="1" dirty="0" err="1">
                <a:solidFill>
                  <a:schemeClr val="accent1"/>
                </a:solidFill>
              </a:rPr>
              <a:t>plataformes</a:t>
            </a:r>
            <a:r>
              <a:rPr lang="en-US" sz="2400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b="1" i="1" dirty="0" err="1">
                <a:solidFill>
                  <a:schemeClr val="accent1"/>
                </a:solidFill>
              </a:rPr>
              <a:t>Avaluar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 err="1">
                <a:solidFill>
                  <a:schemeClr val="accent1"/>
                </a:solidFill>
              </a:rPr>
              <a:t>condicions</a:t>
            </a:r>
            <a:r>
              <a:rPr lang="en-US" sz="2400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b="1" i="1" dirty="0">
                <a:solidFill>
                  <a:schemeClr val="accent1"/>
                </a:solidFill>
              </a:rPr>
              <a:t>Es pot </a:t>
            </a:r>
            <a:r>
              <a:rPr lang="en-US" sz="2400" b="1" i="1" dirty="0" err="1">
                <a:solidFill>
                  <a:schemeClr val="accent1"/>
                </a:solidFill>
              </a:rPr>
              <a:t>utilitzar</a:t>
            </a:r>
            <a:r>
              <a:rPr lang="en-US" sz="2400" b="1" i="1" dirty="0">
                <a:solidFill>
                  <a:schemeClr val="accent1"/>
                </a:solidFill>
              </a:rPr>
              <a:t> text </a:t>
            </a:r>
            <a:r>
              <a:rPr lang="en-US" sz="2400" b="1" i="1" dirty="0" err="1">
                <a:solidFill>
                  <a:schemeClr val="accent1"/>
                </a:solidFill>
              </a:rPr>
              <a:t>lliure</a:t>
            </a:r>
            <a:r>
              <a:rPr lang="en-US" sz="2400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b="1" i="1" dirty="0" err="1">
                <a:solidFill>
                  <a:schemeClr val="accent1"/>
                </a:solidFill>
              </a:rPr>
              <a:t>Incorpora</a:t>
            </a:r>
            <a:r>
              <a:rPr lang="en-US" sz="2400" b="1" i="1" dirty="0">
                <a:solidFill>
                  <a:schemeClr val="accent1"/>
                </a:solidFill>
              </a:rPr>
              <a:t> un Learning Center.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7D4AAA-CFDA-8FD2-4A0D-86BCDCDC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92" y="872043"/>
            <a:ext cx="2505456" cy="1534591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EA58B8-FD0F-6B29-29DA-35CAB82A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744" y="1059953"/>
            <a:ext cx="2505456" cy="11587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7F0E2B-AA0B-20B6-6A9B-1C6B3D557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3421982"/>
            <a:ext cx="5228807" cy="22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B9A79E-0FA2-D397-5827-D07C65B0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8408"/>
            <a:ext cx="4056530" cy="1106424"/>
          </a:xfrm>
        </p:spPr>
        <p:txBody>
          <a:bodyPr>
            <a:noAutofit/>
          </a:bodyPr>
          <a:lstStyle/>
          <a:p>
            <a:r>
              <a:rPr lang="es-ES" b="1" i="1" dirty="0" err="1"/>
              <a:t>Dialogflow</a:t>
            </a:r>
            <a:r>
              <a:rPr lang="es-ES" b="1" i="1" dirty="0"/>
              <a:t> Google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FEFFD8B1-4C10-9602-7ABC-012F0403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9152"/>
            <a:ext cx="4056530" cy="3429000"/>
          </a:xfrm>
        </p:spPr>
        <p:txBody>
          <a:bodyPr>
            <a:normAutofit/>
          </a:bodyPr>
          <a:lstStyle/>
          <a:p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Interfície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elegant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i intuitiva</a:t>
            </a:r>
            <a:r>
              <a:rPr lang="pt-BR" sz="18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Permet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integracions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amb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diferents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plataformes</a:t>
            </a:r>
            <a:r>
              <a:rPr lang="es-ES" sz="18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r>
              <a:rPr lang="es-ES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Abundants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recursos i vídeos </a:t>
            </a:r>
            <a:r>
              <a:rPr lang="pt-BR" sz="1800" b="1" i="1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</a:rPr>
              <a:t>tutorials</a:t>
            </a:r>
            <a:r>
              <a:rPr lang="pt-BR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EC1DE4-5A6E-9B5A-740D-76840472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05" y="716232"/>
            <a:ext cx="2873668" cy="20403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24D68C-32BF-2ECE-E9D0-3282F252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65" y="883102"/>
            <a:ext cx="2873668" cy="170264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3BF797F-1034-FEE2-84B9-94EB8611D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705" y="3305469"/>
            <a:ext cx="5989328" cy="26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0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C595D6-B317-3DAA-04E2-9F8CEC7CE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479" y="520115"/>
            <a:ext cx="5850384" cy="5587116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3AC84D-597B-F2F2-3146-BD581E40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DialogFlow</a:t>
            </a:r>
            <a:r>
              <a:rPr lang="en-US" sz="6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vs Watson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5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75B885-8FE1-7DC2-FAA9-C1E7DBA1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ES" b="1" i="1" dirty="0"/>
              <a:t>Plataforma seleccionada</a:t>
            </a:r>
          </a:p>
        </p:txBody>
      </p:sp>
      <p:sp>
        <p:nvSpPr>
          <p:cNvPr id="73" name="Freeform: Shape 6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2E796-64A8-15A9-5CC3-0EB7F603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1"/>
                </a:solidFill>
              </a:rPr>
              <a:t>Més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robusta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b="1" i="1" dirty="0" err="1">
                <a:solidFill>
                  <a:schemeClr val="accent1"/>
                </a:solidFill>
              </a:rPr>
              <a:t>Ofereix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més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possibilitats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d’integració</a:t>
            </a:r>
            <a:r>
              <a:rPr lang="en-US" b="1" i="1" dirty="0">
                <a:solidFill>
                  <a:schemeClr val="accent1"/>
                </a:solidFill>
              </a:rPr>
              <a:t>.</a:t>
            </a:r>
          </a:p>
          <a:p>
            <a:r>
              <a:rPr lang="en-US" b="1" i="1" dirty="0" err="1">
                <a:solidFill>
                  <a:schemeClr val="accent1"/>
                </a:solidFill>
              </a:rPr>
              <a:t>Integració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amb</a:t>
            </a:r>
            <a:r>
              <a:rPr lang="en-US" b="1" i="1" dirty="0">
                <a:solidFill>
                  <a:schemeClr val="accent1"/>
                </a:solidFill>
              </a:rPr>
              <a:t> Google Hangouts</a:t>
            </a:r>
            <a:r>
              <a:rPr lang="en-US" b="1" i="1" dirty="0"/>
              <a:t>.</a:t>
            </a:r>
          </a:p>
        </p:txBody>
      </p:sp>
      <p:sp>
        <p:nvSpPr>
          <p:cNvPr id="75" name="Oval 6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8C030A-29DF-C029-4559-996BEB22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84" y="2172369"/>
            <a:ext cx="3781051" cy="186928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77" name="Freeform: Shape 6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0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441</Words>
  <Application>Microsoft Office PowerPoint</Application>
  <PresentationFormat>Panorámica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Tema de Office</vt:lpstr>
      <vt:lpstr> Implantació d’un chatbot per complementar l’entrada d’incidències i sol·licituds d’un departament d’Informàtica.  </vt:lpstr>
      <vt:lpstr>Sistema actual de recollida d'incidències i sol·licituds.</vt:lpstr>
      <vt:lpstr>Objectius</vt:lpstr>
      <vt:lpstr>COMPARATIVA ENTRE PLATAFORMES</vt:lpstr>
      <vt:lpstr>Intents i Entitats</vt:lpstr>
      <vt:lpstr>IBM Watson Assistant</vt:lpstr>
      <vt:lpstr>Dialogflow Google</vt:lpstr>
      <vt:lpstr>DialogFlow vs Watson</vt:lpstr>
      <vt:lpstr>Plataforma seleccionada</vt:lpstr>
      <vt:lpstr>Tècniques DialogFlow</vt:lpstr>
      <vt:lpstr>Incidència amb un equip</vt:lpstr>
      <vt:lpstr>Entities</vt:lpstr>
      <vt:lpstr>INTENTS</vt:lpstr>
      <vt:lpstr>ENTRENAMENT </vt:lpstr>
      <vt:lpstr>Slot-filling</vt:lpstr>
      <vt:lpstr>Context</vt:lpstr>
      <vt:lpstr>Pas de paràmetres entre Intents</vt:lpstr>
      <vt:lpstr>Fulfillment</vt:lpstr>
      <vt:lpstr>Integració Hangouts chat Google </vt:lpstr>
      <vt:lpstr>Integració amb Google Sheets.</vt:lpstr>
      <vt:lpstr>Moltes Gràcies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Implantació d’un chatbot per complementar l’entrada d’incidències i sol·licituds d’un departament d’Informàtica.  </dc:title>
  <dc:creator>Carlos Quiros Moron</dc:creator>
  <cp:lastModifiedBy>Carlos Quiros Moron</cp:lastModifiedBy>
  <cp:revision>9</cp:revision>
  <dcterms:created xsi:type="dcterms:W3CDTF">2022-06-07T03:21:03Z</dcterms:created>
  <dcterms:modified xsi:type="dcterms:W3CDTF">2022-06-11T07:50:43Z</dcterms:modified>
</cp:coreProperties>
</file>