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2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5" r:id="rId7"/>
    <p:sldId id="274" r:id="rId8"/>
    <p:sldId id="266" r:id="rId9"/>
    <p:sldId id="269" r:id="rId10"/>
    <p:sldId id="270" r:id="rId11"/>
    <p:sldId id="273" r:id="rId12"/>
    <p:sldId id="272" r:id="rId13"/>
    <p:sldId id="267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3" autoAdjust="0"/>
    <p:restoredTop sz="94660"/>
  </p:normalViewPr>
  <p:slideViewPr>
    <p:cSldViewPr snapToGrid="0" showGuides="1">
      <p:cViewPr varScale="1">
        <p:scale>
          <a:sx n="224" d="100"/>
          <a:sy n="224" d="100"/>
        </p:scale>
        <p:origin x="5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8C0ED-A88E-4674-9D90-B29797AE40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AE2D0A-7D98-4791-B3C1-164867CE62FC}">
      <dgm:prSet custT="1"/>
      <dgm:spPr/>
      <dgm:t>
        <a:bodyPr/>
        <a:lstStyle/>
        <a:p>
          <a:r>
            <a:rPr lang="ca-ES" sz="2000" noProof="0" dirty="0"/>
            <a:t>Absències.</a:t>
          </a:r>
        </a:p>
      </dgm:t>
    </dgm:pt>
    <dgm:pt modelId="{0EBBE439-813E-40C2-BE23-93D8D547422F}" type="sibTrans" cxnId="{21132803-A586-45B8-9028-C0FDEFE5F06A}">
      <dgm:prSet/>
      <dgm:spPr/>
      <dgm:t>
        <a:bodyPr/>
        <a:lstStyle/>
        <a:p>
          <a:endParaRPr lang="en-US"/>
        </a:p>
      </dgm:t>
    </dgm:pt>
    <dgm:pt modelId="{7CB4E944-1815-4E51-AF5E-DDADE18B8A78}" type="parTrans" cxnId="{21132803-A586-45B8-9028-C0FDEFE5F06A}">
      <dgm:prSet/>
      <dgm:spPr/>
      <dgm:t>
        <a:bodyPr/>
        <a:lstStyle/>
        <a:p>
          <a:endParaRPr lang="en-US"/>
        </a:p>
      </dgm:t>
    </dgm:pt>
    <dgm:pt modelId="{90B3FC87-4E21-4C38-873E-6115562ABEF7}">
      <dgm:prSet custT="1"/>
      <dgm:spPr/>
      <dgm:t>
        <a:bodyPr/>
        <a:lstStyle/>
        <a:p>
          <a:r>
            <a:rPr lang="ca-ES" sz="2000" noProof="0" dirty="0"/>
            <a:t>Candidatures.</a:t>
          </a:r>
        </a:p>
      </dgm:t>
    </dgm:pt>
    <dgm:pt modelId="{76C76B29-02BB-4F16-99CF-F17ABFC17DA7}" type="sibTrans" cxnId="{DA80DBC4-CA34-4474-8E2E-3192B09E17E1}">
      <dgm:prSet/>
      <dgm:spPr/>
      <dgm:t>
        <a:bodyPr/>
        <a:lstStyle/>
        <a:p>
          <a:endParaRPr lang="en-US"/>
        </a:p>
      </dgm:t>
    </dgm:pt>
    <dgm:pt modelId="{2B57EC8B-45CD-49FD-A4D3-6C0F8060434B}" type="parTrans" cxnId="{DA80DBC4-CA34-4474-8E2E-3192B09E17E1}">
      <dgm:prSet/>
      <dgm:spPr/>
      <dgm:t>
        <a:bodyPr/>
        <a:lstStyle/>
        <a:p>
          <a:endParaRPr lang="en-US"/>
        </a:p>
      </dgm:t>
    </dgm:pt>
    <dgm:pt modelId="{AE4E91A9-1270-4ECC-A271-068004E0C574}">
      <dgm:prSet custT="1"/>
      <dgm:spPr/>
      <dgm:t>
        <a:bodyPr/>
        <a:lstStyle/>
        <a:p>
          <a:r>
            <a:rPr lang="ca-ES" sz="2000" noProof="0" dirty="0"/>
            <a:t>Posicions obertes.</a:t>
          </a:r>
        </a:p>
      </dgm:t>
    </dgm:pt>
    <dgm:pt modelId="{108A2596-7982-4F60-AD27-D20030EE4907}" type="sibTrans" cxnId="{48960C7C-2982-40FC-B52C-1937094D67BE}">
      <dgm:prSet/>
      <dgm:spPr/>
      <dgm:t>
        <a:bodyPr/>
        <a:lstStyle/>
        <a:p>
          <a:endParaRPr lang="en-US"/>
        </a:p>
      </dgm:t>
    </dgm:pt>
    <dgm:pt modelId="{C63C3FBC-A568-4179-8B73-E2976291F026}" type="parTrans" cxnId="{48960C7C-2982-40FC-B52C-1937094D67BE}">
      <dgm:prSet/>
      <dgm:spPr/>
      <dgm:t>
        <a:bodyPr/>
        <a:lstStyle/>
        <a:p>
          <a:endParaRPr lang="en-US"/>
        </a:p>
      </dgm:t>
    </dgm:pt>
    <dgm:pt modelId="{AB94F7D7-E565-ED4B-9CA1-C24C1EBE4458}" type="pres">
      <dgm:prSet presAssocID="{61B8C0ED-A88E-4674-9D90-B29797AE40E0}" presName="diagram" presStyleCnt="0">
        <dgm:presLayoutVars>
          <dgm:dir/>
          <dgm:resizeHandles val="exact"/>
        </dgm:presLayoutVars>
      </dgm:prSet>
      <dgm:spPr/>
    </dgm:pt>
    <dgm:pt modelId="{577345B8-C99C-724C-96E1-A6E48B3EC89E}" type="pres">
      <dgm:prSet presAssocID="{AE4E91A9-1270-4ECC-A271-068004E0C574}" presName="node" presStyleLbl="node1" presStyleIdx="0" presStyleCnt="3" custLinFactNeighborX="-103" custLinFactNeighborY="7892">
        <dgm:presLayoutVars>
          <dgm:bulletEnabled val="1"/>
        </dgm:presLayoutVars>
      </dgm:prSet>
      <dgm:spPr/>
    </dgm:pt>
    <dgm:pt modelId="{A1656C30-D0CE-B840-B10B-6655F8E4FAFF}" type="pres">
      <dgm:prSet presAssocID="{108A2596-7982-4F60-AD27-D20030EE4907}" presName="sibTrans" presStyleCnt="0"/>
      <dgm:spPr/>
    </dgm:pt>
    <dgm:pt modelId="{11CC1DE0-8407-EA43-A5F5-BF8EDF6DD22E}" type="pres">
      <dgm:prSet presAssocID="{90B3FC87-4E21-4C38-873E-6115562ABEF7}" presName="node" presStyleLbl="node1" presStyleIdx="1" presStyleCnt="3" custLinFactNeighborX="-103" custLinFactNeighborY="5008">
        <dgm:presLayoutVars>
          <dgm:bulletEnabled val="1"/>
        </dgm:presLayoutVars>
      </dgm:prSet>
      <dgm:spPr/>
    </dgm:pt>
    <dgm:pt modelId="{279E478B-5A85-1D4D-9339-684D14900B15}" type="pres">
      <dgm:prSet presAssocID="{76C76B29-02BB-4F16-99CF-F17ABFC17DA7}" presName="sibTrans" presStyleCnt="0"/>
      <dgm:spPr/>
    </dgm:pt>
    <dgm:pt modelId="{A5860D78-2AA1-C647-B059-0B029B00900F}" type="pres">
      <dgm:prSet presAssocID="{A8AE2D0A-7D98-4791-B3C1-164867CE62FC}" presName="node" presStyleLbl="node1" presStyleIdx="2" presStyleCnt="3">
        <dgm:presLayoutVars>
          <dgm:bulletEnabled val="1"/>
        </dgm:presLayoutVars>
      </dgm:prSet>
      <dgm:spPr/>
    </dgm:pt>
  </dgm:ptLst>
  <dgm:cxnLst>
    <dgm:cxn modelId="{21132803-A586-45B8-9028-C0FDEFE5F06A}" srcId="{61B8C0ED-A88E-4674-9D90-B29797AE40E0}" destId="{A8AE2D0A-7D98-4791-B3C1-164867CE62FC}" srcOrd="2" destOrd="0" parTransId="{7CB4E944-1815-4E51-AF5E-DDADE18B8A78}" sibTransId="{0EBBE439-813E-40C2-BE23-93D8D547422F}"/>
    <dgm:cxn modelId="{48960C7C-2982-40FC-B52C-1937094D67BE}" srcId="{61B8C0ED-A88E-4674-9D90-B29797AE40E0}" destId="{AE4E91A9-1270-4ECC-A271-068004E0C574}" srcOrd="0" destOrd="0" parTransId="{C63C3FBC-A568-4179-8B73-E2976291F026}" sibTransId="{108A2596-7982-4F60-AD27-D20030EE4907}"/>
    <dgm:cxn modelId="{1C214392-6313-6741-BA4A-A931273A23D6}" type="presOf" srcId="{61B8C0ED-A88E-4674-9D90-B29797AE40E0}" destId="{AB94F7D7-E565-ED4B-9CA1-C24C1EBE4458}" srcOrd="0" destOrd="0" presId="urn:microsoft.com/office/officeart/2005/8/layout/default"/>
    <dgm:cxn modelId="{510692B9-D6AE-B64B-98F4-8F6F91ECB456}" type="presOf" srcId="{90B3FC87-4E21-4C38-873E-6115562ABEF7}" destId="{11CC1DE0-8407-EA43-A5F5-BF8EDF6DD22E}" srcOrd="0" destOrd="0" presId="urn:microsoft.com/office/officeart/2005/8/layout/default"/>
    <dgm:cxn modelId="{DA80DBC4-CA34-4474-8E2E-3192B09E17E1}" srcId="{61B8C0ED-A88E-4674-9D90-B29797AE40E0}" destId="{90B3FC87-4E21-4C38-873E-6115562ABEF7}" srcOrd="1" destOrd="0" parTransId="{2B57EC8B-45CD-49FD-A4D3-6C0F8060434B}" sibTransId="{76C76B29-02BB-4F16-99CF-F17ABFC17DA7}"/>
    <dgm:cxn modelId="{E9EACAC8-BC1C-2C47-8ED1-F4BE128669B7}" type="presOf" srcId="{AE4E91A9-1270-4ECC-A271-068004E0C574}" destId="{577345B8-C99C-724C-96E1-A6E48B3EC89E}" srcOrd="0" destOrd="0" presId="urn:microsoft.com/office/officeart/2005/8/layout/default"/>
    <dgm:cxn modelId="{CBB865E8-7043-1E43-B36B-C0A96CE25D6D}" type="presOf" srcId="{A8AE2D0A-7D98-4791-B3C1-164867CE62FC}" destId="{A5860D78-2AA1-C647-B059-0B029B00900F}" srcOrd="0" destOrd="0" presId="urn:microsoft.com/office/officeart/2005/8/layout/default"/>
    <dgm:cxn modelId="{741AF466-17C3-C444-9949-7D0AA9F15826}" type="presParOf" srcId="{AB94F7D7-E565-ED4B-9CA1-C24C1EBE4458}" destId="{577345B8-C99C-724C-96E1-A6E48B3EC89E}" srcOrd="0" destOrd="0" presId="urn:microsoft.com/office/officeart/2005/8/layout/default"/>
    <dgm:cxn modelId="{2BB5599C-5998-C749-BBDE-8BC96468DE0F}" type="presParOf" srcId="{AB94F7D7-E565-ED4B-9CA1-C24C1EBE4458}" destId="{A1656C30-D0CE-B840-B10B-6655F8E4FAFF}" srcOrd="1" destOrd="0" presId="urn:microsoft.com/office/officeart/2005/8/layout/default"/>
    <dgm:cxn modelId="{0F7D2FE4-549C-264E-9920-44C3AFD92F10}" type="presParOf" srcId="{AB94F7D7-E565-ED4B-9CA1-C24C1EBE4458}" destId="{11CC1DE0-8407-EA43-A5F5-BF8EDF6DD22E}" srcOrd="2" destOrd="0" presId="urn:microsoft.com/office/officeart/2005/8/layout/default"/>
    <dgm:cxn modelId="{AB9133DC-7440-9C41-97AB-9F4E36C260C9}" type="presParOf" srcId="{AB94F7D7-E565-ED4B-9CA1-C24C1EBE4458}" destId="{279E478B-5A85-1D4D-9339-684D14900B15}" srcOrd="3" destOrd="0" presId="urn:microsoft.com/office/officeart/2005/8/layout/default"/>
    <dgm:cxn modelId="{EAD90EA9-3126-D548-A316-86C61CE48FD2}" type="presParOf" srcId="{AB94F7D7-E565-ED4B-9CA1-C24C1EBE4458}" destId="{A5860D78-2AA1-C647-B059-0B029B00900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345B8-C99C-724C-96E1-A6E48B3EC89E}">
      <dsp:nvSpPr>
        <dsp:cNvPr id="0" name=""/>
        <dsp:cNvSpPr/>
      </dsp:nvSpPr>
      <dsp:spPr>
        <a:xfrm>
          <a:off x="1267739" y="136976"/>
          <a:ext cx="2868969" cy="1721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/>
            <a:t>Posicions obertes.</a:t>
          </a:r>
        </a:p>
      </dsp:txBody>
      <dsp:txXfrm>
        <a:off x="1267739" y="136976"/>
        <a:ext cx="2868969" cy="1721381"/>
      </dsp:txXfrm>
    </dsp:sp>
    <dsp:sp modelId="{11CC1DE0-8407-EA43-A5F5-BF8EDF6DD22E}">
      <dsp:nvSpPr>
        <dsp:cNvPr id="0" name=""/>
        <dsp:cNvSpPr/>
      </dsp:nvSpPr>
      <dsp:spPr>
        <a:xfrm>
          <a:off x="1267739" y="2095610"/>
          <a:ext cx="2868969" cy="1721381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/>
            <a:t>Candidatures.</a:t>
          </a:r>
        </a:p>
      </dsp:txBody>
      <dsp:txXfrm>
        <a:off x="1267739" y="2095610"/>
        <a:ext cx="2868969" cy="1721381"/>
      </dsp:txXfrm>
    </dsp:sp>
    <dsp:sp modelId="{A5860D78-2AA1-C647-B059-0B029B00900F}">
      <dsp:nvSpPr>
        <dsp:cNvPr id="0" name=""/>
        <dsp:cNvSpPr/>
      </dsp:nvSpPr>
      <dsp:spPr>
        <a:xfrm>
          <a:off x="1270694" y="4017681"/>
          <a:ext cx="2868969" cy="1721381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/>
            <a:t>Absències.</a:t>
          </a:r>
        </a:p>
      </dsp:txBody>
      <dsp:txXfrm>
        <a:off x="1270694" y="4017681"/>
        <a:ext cx="2868969" cy="1721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66804D-0DEA-4721-BC78-3BBD6B4259E3}" type="datetime1">
              <a:rPr lang="es-ES" smtClean="0"/>
              <a:t>7/6/22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D86D75-613D-4020-9F49-6E810D970D75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s-ES" noProof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 i="1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· Bienvenida</a:t>
            </a: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· Decir el nombre de la plataforma</a:t>
            </a: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· Darte a conocer i decir la rama de la que forma el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tfg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 i="1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· Decir que gestiona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basicamente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la plataforma.</a:t>
            </a: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· Añadir otras gestiones.</a:t>
            </a: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· Roles que tiene la plataforma.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 i="1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endParaRPr lang="es-ES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Per al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projecte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s'ha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treballat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utilitzant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una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metodologia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agile ja que es la que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més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s'ajusta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al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projecte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rtl="0"/>
            <a:endParaRPr lang="es-ES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es-ES" i="1" dirty="0">
                <a:latin typeface="Arial" pitchFamily="34" charset="0"/>
                <a:cs typeface="Arial" pitchFamily="34" charset="0"/>
              </a:rPr>
              <a:t>Es va descartar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realitzar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un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projecte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en cascada per tal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d'evitar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canvis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a final del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projecte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que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triguessin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a revertirse</a:t>
            </a:r>
          </a:p>
          <a:p>
            <a:pPr rtl="0"/>
            <a:endParaRPr lang="es-ES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es-ES" i="1" dirty="0" err="1">
                <a:latin typeface="Arial" pitchFamily="34" charset="0"/>
                <a:cs typeface="Arial" pitchFamily="34" charset="0"/>
              </a:rPr>
              <a:t>Basicament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amb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aquesta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metodologia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el que es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vol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es aportar el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maxim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valor en cada entrega,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modul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o nova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funcionalitat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que es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desenvolupi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rtl="0"/>
            <a:endParaRPr lang="es-ES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es-ES" i="1" dirty="0" err="1">
                <a:latin typeface="Arial" pitchFamily="34" charset="0"/>
                <a:cs typeface="Arial" pitchFamily="34" charset="0"/>
              </a:rPr>
              <a:t>Com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ve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podem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apreciar un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cop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realitzes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el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pla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de cada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modul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llavors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comences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la roda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passant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per totes les fases i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d'aquesta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manera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t'asegures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que cada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part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del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codi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que puja 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producció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está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testejat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i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verificat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100%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ajustant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-se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als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requisits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defininits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a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l'inici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 del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projecte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rtl="0"/>
            <a:endParaRPr lang="es-ES" i="1" dirty="0">
              <a:latin typeface="Arial" pitchFamily="34" charset="0"/>
              <a:cs typeface="Arial" pitchFamily="34" charset="0"/>
            </a:endParaRPr>
          </a:p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75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 i="1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endParaRPr lang="es-ES" i="1" dirty="0">
              <a:latin typeface="Arial" pitchFamily="34" charset="0"/>
              <a:cs typeface="Arial" pitchFamily="34" charset="0"/>
            </a:endParaRPr>
          </a:p>
          <a:p>
            <a:pPr rtl="0"/>
            <a:endParaRPr lang="es-ES" i="1" dirty="0">
              <a:latin typeface="Arial" pitchFamily="34" charset="0"/>
              <a:cs typeface="Arial" pitchFamily="34" charset="0"/>
            </a:endParaRPr>
          </a:p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42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b="1" i="1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i="1" dirty="0" err="1">
                <a:latin typeface="Arial" pitchFamily="34" charset="0"/>
                <a:cs typeface="Arial" pitchFamily="34" charset="0"/>
              </a:rPr>
              <a:t>sdfsdfsdfsfdsdfsdfsdfsdfsdfsdfsdfsdf</a:t>
            </a:r>
            <a:endParaRPr lang="es-ES" i="1" dirty="0"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1900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i="1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1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874E57-79F2-184A-AE63-813867C791A3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6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426CA3-D489-A048-9264-B0BAA61880E5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362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C5ABD-4956-7042-838A-7A75EC40E605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2221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1596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077F0D-2CAE-9844-8CC6-4EE85D14E3B8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8253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fld id="{7B5D8189-7E36-2543-B62B-9388666D96B5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endParaRPr lang="es-ES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906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10DA52-5D69-5A4F-8C38-04795834ADC2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9690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C5C1EB-4A78-7240-8497-E0BB4D474E35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ABC60D-383E-3841-9732-09263B395FD4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F61A6C-FA8B-BF43-BEAE-CAD5F6C39A2B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877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0CB5B8-5E43-FB46-82E9-9FEAB39E2F71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30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E9DF5B-8C2F-CE4D-A82B-3A7BEDA9C918}" type="datetime1">
              <a:rPr lang="es-ES" noProof="0" smtClean="0"/>
              <a:t>7/6/22</a:t>
            </a:fld>
            <a:endParaRPr lang="es-ES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8576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EFB1E8FA-CE02-4A41-A87B-6D48DFEE1197}" type="datetime1">
              <a:rPr lang="es-ES" noProof="0" smtClean="0"/>
              <a:t>7/6/22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45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microsoft.com/office/2007/relationships/hdphoto" Target="../media/hdphoto3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hyperlink" Target="https://originrrhh.herokuapp.com/login.x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2BFA94CC-766D-A6F0-6316-511E4C44A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289" y="2780044"/>
            <a:ext cx="4520536" cy="12979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600" dirty="0"/>
              <a:t>ORIGIN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93078" y="5200650"/>
            <a:ext cx="6020987" cy="1143001"/>
          </a:xfrm>
          <a:noFill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r">
              <a:spcBef>
                <a:spcPct val="20000"/>
              </a:spcBef>
            </a:pPr>
            <a:r>
              <a:rPr lang="ca-ES" sz="2000"/>
              <a:t>Consultor</a:t>
            </a:r>
            <a:r>
              <a:rPr lang="ca-ES" sz="2000" kern="1200">
                <a:latin typeface="+mn-lt"/>
                <a:ea typeface="+mn-ea"/>
                <a:cs typeface="+mn-cs"/>
              </a:rPr>
              <a:t>: Vicenç Font Sagrista</a:t>
            </a:r>
          </a:p>
          <a:p>
            <a:pPr algn="r">
              <a:spcBef>
                <a:spcPct val="20000"/>
              </a:spcBef>
            </a:pPr>
            <a:r>
              <a:rPr lang="ca-ES" sz="2000"/>
              <a:t>Professor/a: responsible: Santi Caballe Llobet</a:t>
            </a:r>
          </a:p>
          <a:p>
            <a:pPr algn="r">
              <a:spcBef>
                <a:spcPct val="20000"/>
              </a:spcBef>
            </a:pPr>
            <a:r>
              <a:rPr lang="ca-ES" sz="2000" kern="1200">
                <a:latin typeface="+mn-lt"/>
                <a:ea typeface="+mn-ea"/>
                <a:cs typeface="+mn-cs"/>
              </a:rPr>
              <a:t>Treball final de grau | Juny 20121</a:t>
            </a:r>
          </a:p>
          <a:p>
            <a:pPr algn="r">
              <a:spcBef>
                <a:spcPct val="20000"/>
              </a:spcBef>
            </a:pPr>
            <a:r>
              <a:rPr lang="ca-ES" sz="2000" kern="1200">
                <a:latin typeface="+mn-lt"/>
                <a:ea typeface="+mn-ea"/>
                <a:cs typeface="+mn-cs"/>
              </a:rPr>
              <a:t>Grau d’Enginyeria Informàtica | Desenvolupament </a:t>
            </a:r>
            <a:r>
              <a:rPr lang="ca-ES" sz="2000"/>
              <a:t>w</a:t>
            </a:r>
            <a:r>
              <a:rPr lang="ca-ES" sz="2000" kern="1200">
                <a:latin typeface="+mn-lt"/>
                <a:ea typeface="+mn-ea"/>
                <a:cs typeface="+mn-cs"/>
              </a:rPr>
              <a:t>eb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B638FA-CE29-09C0-8E15-2280E47B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722" y="6118828"/>
            <a:ext cx="2093775" cy="539147"/>
          </a:xfrm>
          <a:prstGeom prst="roundRect">
            <a:avLst>
              <a:gd name="adj" fmla="val 3876"/>
            </a:avLst>
          </a:prstGeom>
          <a:ln>
            <a:noFill/>
          </a:ln>
          <a:effectLst/>
        </p:spPr>
      </p:pic>
      <p:sp>
        <p:nvSpPr>
          <p:cNvPr id="33" name="Subtítulo 6">
            <a:extLst>
              <a:ext uri="{FF2B5EF4-FFF2-40B4-BE49-F238E27FC236}">
                <a16:creationId xmlns:a16="http://schemas.microsoft.com/office/drawing/2014/main" id="{2A541C20-6048-FEBE-F210-E621C3740A75}"/>
              </a:ext>
            </a:extLst>
          </p:cNvPr>
          <p:cNvSpPr txBox="1">
            <a:spLocks/>
          </p:cNvSpPr>
          <p:nvPr/>
        </p:nvSpPr>
        <p:spPr>
          <a:xfrm>
            <a:off x="9943722" y="200025"/>
            <a:ext cx="2093775" cy="663138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sz="1400" dirty="0"/>
              <a:t>Carlos Liarte Navarro</a:t>
            </a:r>
          </a:p>
          <a:p>
            <a:pPr algn="r">
              <a:spcBef>
                <a:spcPct val="20000"/>
              </a:spcBef>
            </a:pPr>
            <a:r>
              <a:rPr lang="en-US" sz="1400" dirty="0"/>
              <a:t>cliarten@uoc.edu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B4066-4C38-CFA6-35FF-5056A496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9</a:t>
            </a:fld>
            <a:endParaRPr lang="es-ES" noProof="0"/>
          </a:p>
        </p:txBody>
      </p:sp>
      <p:sp>
        <p:nvSpPr>
          <p:cNvPr id="15" name="Título 12">
            <a:extLst>
              <a:ext uri="{FF2B5EF4-FFF2-40B4-BE49-F238E27FC236}">
                <a16:creationId xmlns:a16="http://schemas.microsoft.com/office/drawing/2014/main" id="{2BF5BA34-0910-31B7-8A28-0EA9A3326C4E}"/>
              </a:ext>
            </a:extLst>
          </p:cNvPr>
          <p:cNvSpPr txBox="1">
            <a:spLocks/>
          </p:cNvSpPr>
          <p:nvPr/>
        </p:nvSpPr>
        <p:spPr>
          <a:xfrm>
            <a:off x="478104" y="2926743"/>
            <a:ext cx="3698648" cy="100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800" dirty="0">
                <a:solidFill>
                  <a:srgbClr val="FFFFFF"/>
                </a:solidFill>
              </a:rPr>
              <a:t>Millores a futur</a:t>
            </a:r>
          </a:p>
        </p:txBody>
      </p:sp>
      <p:sp>
        <p:nvSpPr>
          <p:cNvPr id="17" name="Marcador de contenido 13">
            <a:extLst>
              <a:ext uri="{FF2B5EF4-FFF2-40B4-BE49-F238E27FC236}">
                <a16:creationId xmlns:a16="http://schemas.microsoft.com/office/drawing/2014/main" id="{E1A4805D-C561-87B6-D8DF-A32E10E84BD4}"/>
              </a:ext>
            </a:extLst>
          </p:cNvPr>
          <p:cNvSpPr txBox="1">
            <a:spLocks/>
          </p:cNvSpPr>
          <p:nvPr/>
        </p:nvSpPr>
        <p:spPr>
          <a:xfrm>
            <a:off x="5053780" y="599768"/>
            <a:ext cx="6074467" cy="5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/>
              <a:t>Cerques base </a:t>
            </a:r>
            <a:r>
              <a:rPr lang="ca-ES" sz="1800" dirty="0"/>
              <a:t>de dades candidats.</a:t>
            </a:r>
          </a:p>
          <a:p>
            <a:r>
              <a:rPr lang="ca-ES" sz="1800" dirty="0"/>
              <a:t>Integració xarxes socials.</a:t>
            </a:r>
          </a:p>
          <a:p>
            <a:r>
              <a:rPr lang="ca-ES" sz="1800" dirty="0"/>
              <a:t>Automatitzar publicacions a xarxes socials.</a:t>
            </a:r>
          </a:p>
          <a:p>
            <a:r>
              <a:rPr lang="ca-ES" sz="1800" dirty="0"/>
              <a:t>Integració diferents plataformes de notificacions.</a:t>
            </a:r>
          </a:p>
          <a:p>
            <a:r>
              <a:rPr lang="ca-ES" sz="1800" dirty="0"/>
              <a:t>Visualització d’organigrames i objectius. </a:t>
            </a:r>
          </a:p>
        </p:txBody>
      </p:sp>
    </p:spTree>
    <p:extLst>
      <p:ext uri="{BB962C8B-B14F-4D97-AF65-F5344CB8AC3E}">
        <p14:creationId xmlns:p14="http://schemas.microsoft.com/office/powerpoint/2010/main" val="329908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B4066-4C38-CFA6-35FF-5056A496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10</a:t>
            </a:fld>
            <a:endParaRPr lang="es-ES" noProof="0"/>
          </a:p>
        </p:txBody>
      </p:sp>
      <p:sp>
        <p:nvSpPr>
          <p:cNvPr id="15" name="Título 12">
            <a:extLst>
              <a:ext uri="{FF2B5EF4-FFF2-40B4-BE49-F238E27FC236}">
                <a16:creationId xmlns:a16="http://schemas.microsoft.com/office/drawing/2014/main" id="{2BF5BA34-0910-31B7-8A28-0EA9A3326C4E}"/>
              </a:ext>
            </a:extLst>
          </p:cNvPr>
          <p:cNvSpPr txBox="1">
            <a:spLocks/>
          </p:cNvSpPr>
          <p:nvPr/>
        </p:nvSpPr>
        <p:spPr>
          <a:xfrm>
            <a:off x="1068562" y="3018958"/>
            <a:ext cx="2517732" cy="100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800" dirty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17" name="Marcador de contenido 13">
            <a:extLst>
              <a:ext uri="{FF2B5EF4-FFF2-40B4-BE49-F238E27FC236}">
                <a16:creationId xmlns:a16="http://schemas.microsoft.com/office/drawing/2014/main" id="{E1A4805D-C561-87B6-D8DF-A32E10E84BD4}"/>
              </a:ext>
            </a:extLst>
          </p:cNvPr>
          <p:cNvSpPr txBox="1">
            <a:spLocks/>
          </p:cNvSpPr>
          <p:nvPr/>
        </p:nvSpPr>
        <p:spPr>
          <a:xfrm>
            <a:off x="5053780" y="599768"/>
            <a:ext cx="6074467" cy="5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/>
              <a:t>Agilitzar les incorporacions.</a:t>
            </a:r>
          </a:p>
          <a:p>
            <a:r>
              <a:rPr lang="ca-ES" sz="1800" dirty="0"/>
              <a:t>Visibilitat de l’estat de la plantilla.</a:t>
            </a:r>
          </a:p>
          <a:p>
            <a:r>
              <a:rPr lang="ca-ES" sz="1800" dirty="0"/>
              <a:t>Millorar la comunicació amb els candidats.</a:t>
            </a:r>
          </a:p>
          <a:p>
            <a:r>
              <a:rPr lang="ca-ES" sz="1800" dirty="0"/>
              <a:t>Augmentar la traçabilitat de les candidatures.</a:t>
            </a:r>
          </a:p>
        </p:txBody>
      </p:sp>
    </p:spTree>
    <p:extLst>
      <p:ext uri="{BB962C8B-B14F-4D97-AF65-F5344CB8AC3E}">
        <p14:creationId xmlns:p14="http://schemas.microsoft.com/office/powerpoint/2010/main" val="130343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B638FA-CE29-09C0-8E15-2280E47B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722" y="6118828"/>
            <a:ext cx="2093775" cy="539147"/>
          </a:xfrm>
          <a:prstGeom prst="roundRect">
            <a:avLst>
              <a:gd name="adj" fmla="val 3876"/>
            </a:avLst>
          </a:prstGeom>
          <a:ln>
            <a:noFill/>
          </a:ln>
          <a:effectLst/>
        </p:spPr>
      </p:pic>
      <p:sp>
        <p:nvSpPr>
          <p:cNvPr id="12" name="Título 14">
            <a:extLst>
              <a:ext uri="{FF2B5EF4-FFF2-40B4-BE49-F238E27FC236}">
                <a16:creationId xmlns:a16="http://schemas.microsoft.com/office/drawing/2014/main" id="{A69CDF96-624B-0D42-19EA-9AF5EA9F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866" y="2990222"/>
            <a:ext cx="2260268" cy="8775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ca-ES" sz="6600"/>
              <a:t>Gràcies</a:t>
            </a:r>
          </a:p>
        </p:txBody>
      </p:sp>
      <p:sp>
        <p:nvSpPr>
          <p:cNvPr id="16" name="Subtítulo 6">
            <a:extLst>
              <a:ext uri="{FF2B5EF4-FFF2-40B4-BE49-F238E27FC236}">
                <a16:creationId xmlns:a16="http://schemas.microsoft.com/office/drawing/2014/main" id="{98856074-9C16-6F89-7627-92600550805C}"/>
              </a:ext>
            </a:extLst>
          </p:cNvPr>
          <p:cNvSpPr txBox="1">
            <a:spLocks/>
          </p:cNvSpPr>
          <p:nvPr/>
        </p:nvSpPr>
        <p:spPr>
          <a:xfrm>
            <a:off x="154503" y="5994837"/>
            <a:ext cx="2093775" cy="663138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sz="1400" dirty="0"/>
              <a:t>Carlos Liarte Navarro</a:t>
            </a:r>
          </a:p>
          <a:p>
            <a:pPr algn="r">
              <a:spcBef>
                <a:spcPct val="20000"/>
              </a:spcBef>
            </a:pPr>
            <a:r>
              <a:rPr lang="en-US" sz="1400" dirty="0"/>
              <a:t>cliarten@uoc.edu</a:t>
            </a:r>
          </a:p>
        </p:txBody>
      </p:sp>
    </p:spTree>
    <p:extLst>
      <p:ext uri="{BB962C8B-B14F-4D97-AF65-F5344CB8AC3E}">
        <p14:creationId xmlns:p14="http://schemas.microsoft.com/office/powerpoint/2010/main" val="3428517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2218" y="2371250"/>
            <a:ext cx="3450419" cy="2115499"/>
          </a:xfrm>
        </p:spPr>
        <p:txBody>
          <a:bodyPr rtlCol="0">
            <a:normAutofit/>
          </a:bodyPr>
          <a:lstStyle/>
          <a:p>
            <a:pPr algn="r" rtl="0"/>
            <a:r>
              <a:rPr lang="ca-ES" sz="4800" dirty="0" err="1">
                <a:solidFill>
                  <a:srgbClr val="FFFFFF"/>
                </a:solidFill>
              </a:rPr>
              <a:t>QuÈ</a:t>
            </a:r>
            <a:r>
              <a:rPr lang="ca-ES" sz="4800" dirty="0">
                <a:solidFill>
                  <a:srgbClr val="FFFFFF"/>
                </a:solidFill>
              </a:rPr>
              <a:t> gestiona?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7F66DF8-BE9D-31BE-1F68-D9A81CE7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1</a:t>
            </a:fld>
            <a:endParaRPr lang="es-ES" noProof="0"/>
          </a:p>
        </p:txBody>
      </p:sp>
      <p:graphicFrame>
        <p:nvGraphicFramePr>
          <p:cNvPr id="11" name="Marcador de contenido 13">
            <a:extLst>
              <a:ext uri="{FF2B5EF4-FFF2-40B4-BE49-F238E27FC236}">
                <a16:creationId xmlns:a16="http://schemas.microsoft.com/office/drawing/2014/main" id="{E158DDEE-DA49-1389-EC8E-22E360F48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9914"/>
              </p:ext>
            </p:extLst>
          </p:nvPr>
        </p:nvGraphicFramePr>
        <p:xfrm>
          <a:off x="5715053" y="407097"/>
          <a:ext cx="5410358" cy="57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2218" y="2371250"/>
            <a:ext cx="3450419" cy="2115499"/>
          </a:xfrm>
        </p:spPr>
        <p:txBody>
          <a:bodyPr rtlCol="0">
            <a:normAutofit/>
          </a:bodyPr>
          <a:lstStyle/>
          <a:p>
            <a:pPr algn="ctr" rtl="0"/>
            <a:r>
              <a:rPr lang="ca-ES" sz="4800" dirty="0">
                <a:solidFill>
                  <a:srgbClr val="FFFFFF"/>
                </a:solidFill>
              </a:rPr>
              <a:t>Metodologia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7F66DF8-BE9D-31BE-1F68-D9A81CE7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2</a:t>
            </a:fld>
            <a:endParaRPr lang="es-ES" noProof="0"/>
          </a:p>
        </p:txBody>
      </p:sp>
      <p:pic>
        <p:nvPicPr>
          <p:cNvPr id="8" name="Imagen 7" descr="Imagen que contiene firmar, parada, tráfico, cuarto&#10;&#10;Descripción generada automáticamente">
            <a:extLst>
              <a:ext uri="{FF2B5EF4-FFF2-40B4-BE49-F238E27FC236}">
                <a16:creationId xmlns:a16="http://schemas.microsoft.com/office/drawing/2014/main" id="{6B33D508-BA84-AE22-D3B9-E90E273E6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43" y="1254308"/>
            <a:ext cx="4330978" cy="4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29073" y="2371250"/>
            <a:ext cx="2596709" cy="2115499"/>
          </a:xfrm>
        </p:spPr>
        <p:txBody>
          <a:bodyPr rtlCol="0">
            <a:normAutofit/>
          </a:bodyPr>
          <a:lstStyle/>
          <a:p>
            <a:pPr algn="r" rtl="0"/>
            <a:r>
              <a:rPr lang="ca-ES" sz="4800" dirty="0">
                <a:solidFill>
                  <a:srgbClr val="FFFFFF"/>
                </a:solidFill>
              </a:rPr>
              <a:t>Objectius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rtlCol="0" anchor="ctr">
            <a:normAutofit/>
          </a:bodyPr>
          <a:lstStyle/>
          <a:p>
            <a:pPr rtl="0"/>
            <a:r>
              <a:rPr lang="ca-ES" sz="1800" dirty="0"/>
              <a:t>Maximitzar la producció de recursos humans.</a:t>
            </a:r>
          </a:p>
          <a:p>
            <a:pPr rtl="0"/>
            <a:r>
              <a:rPr lang="ca-ES" sz="1800" dirty="0"/>
              <a:t>Minimitzar la utilització d’eines ofimàtiques.</a:t>
            </a:r>
          </a:p>
          <a:p>
            <a:r>
              <a:rPr lang="ca-ES" sz="1800" dirty="0"/>
              <a:t>Reduir errors humans.</a:t>
            </a:r>
          </a:p>
          <a:p>
            <a:pPr rtl="0"/>
            <a:r>
              <a:rPr lang="ca-ES" sz="1800" dirty="0"/>
              <a:t>Agilitzar les incorporacions.</a:t>
            </a:r>
          </a:p>
          <a:p>
            <a:pPr rtl="0"/>
            <a:r>
              <a:rPr lang="ca-ES" sz="1800" dirty="0"/>
              <a:t>Visibilitat de l’estat de la plantilla.</a:t>
            </a:r>
          </a:p>
          <a:p>
            <a:pPr rtl="0"/>
            <a:r>
              <a:rPr lang="ca-ES" sz="1800" dirty="0"/>
              <a:t>Millorar la comunicació amb els candidats.</a:t>
            </a:r>
          </a:p>
          <a:p>
            <a:pPr rtl="0"/>
            <a:r>
              <a:rPr lang="ca-ES" sz="1800" dirty="0"/>
              <a:t>Augmentar la traçabilitat de les candidatures.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7F66DF8-BE9D-31BE-1F68-D9A81CE7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9805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C8BE1-849A-F5A1-9E41-AFE1D0CF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7712" y="1642944"/>
            <a:ext cx="2691917" cy="1035529"/>
          </a:xfrm>
        </p:spPr>
        <p:txBody>
          <a:bodyPr anchor="ctr">
            <a:normAutofit lnSpcReduction="10000"/>
          </a:bodyPr>
          <a:lstStyle/>
          <a:p>
            <a:r>
              <a:rPr lang="ca-ES" sz="1600" dirty="0"/>
              <a:t>Aplicació multi-idioma.</a:t>
            </a:r>
          </a:p>
          <a:p>
            <a:r>
              <a:rPr lang="ca-ES" sz="1600" dirty="0"/>
              <a:t>Aplicació responsiva.</a:t>
            </a:r>
          </a:p>
          <a:p>
            <a:r>
              <a:rPr lang="ca-ES" sz="1600" dirty="0"/>
              <a:t>Securització usuaris.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989D00-878C-D9BE-9B2C-7DB0AFA37CC2}"/>
              </a:ext>
            </a:extLst>
          </p:cNvPr>
          <p:cNvSpPr txBox="1"/>
          <p:nvPr/>
        </p:nvSpPr>
        <p:spPr>
          <a:xfrm>
            <a:off x="5341572" y="1093087"/>
            <a:ext cx="150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Funcionals</a:t>
            </a:r>
            <a:endParaRPr lang="ca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A80027-A5D6-3D56-EF6F-0B16318C37DE}"/>
              </a:ext>
            </a:extLst>
          </p:cNvPr>
          <p:cNvSpPr txBox="1"/>
          <p:nvPr/>
        </p:nvSpPr>
        <p:spPr>
          <a:xfrm>
            <a:off x="8759743" y="1093087"/>
            <a:ext cx="201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No Funcionals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99565DC-6BAD-DC66-EED1-A16B849A2680}"/>
              </a:ext>
            </a:extLst>
          </p:cNvPr>
          <p:cNvSpPr txBox="1">
            <a:spLocks/>
          </p:cNvSpPr>
          <p:nvPr/>
        </p:nvSpPr>
        <p:spPr>
          <a:xfrm>
            <a:off x="5280599" y="1642944"/>
            <a:ext cx="3397113" cy="284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dirty="0"/>
              <a:t>Gestió usuaris.</a:t>
            </a:r>
          </a:p>
          <a:p>
            <a:r>
              <a:rPr lang="ca-ES" sz="1600" dirty="0"/>
              <a:t>Gestió posicions obertes.</a:t>
            </a:r>
          </a:p>
          <a:p>
            <a:r>
              <a:rPr lang="ca-ES" sz="1600" dirty="0"/>
              <a:t>Gestió absències.</a:t>
            </a:r>
          </a:p>
          <a:p>
            <a:r>
              <a:rPr lang="ca-ES" sz="1600" dirty="0"/>
              <a:t>Gestió candidats.</a:t>
            </a:r>
          </a:p>
          <a:p>
            <a:r>
              <a:rPr lang="ca-ES" sz="1600" dirty="0"/>
              <a:t>Gestió departaments.</a:t>
            </a:r>
          </a:p>
          <a:p>
            <a:r>
              <a:rPr lang="ca-ES" sz="1600" dirty="0"/>
              <a:t>Notificacions interaccions plataforma.</a:t>
            </a:r>
          </a:p>
          <a:p>
            <a:endParaRPr lang="ca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B4066-4C38-CFA6-35FF-5056A496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4AE4F651-6C4A-0FC2-D59D-2825A12D624E}"/>
              </a:ext>
            </a:extLst>
          </p:cNvPr>
          <p:cNvSpPr txBox="1">
            <a:spLocks/>
          </p:cNvSpPr>
          <p:nvPr/>
        </p:nvSpPr>
        <p:spPr>
          <a:xfrm>
            <a:off x="1029073" y="2371250"/>
            <a:ext cx="2596709" cy="211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800" dirty="0">
                <a:solidFill>
                  <a:srgbClr val="FFFFFF"/>
                </a:solidFill>
              </a:rPr>
              <a:t>Requisits</a:t>
            </a:r>
          </a:p>
        </p:txBody>
      </p:sp>
    </p:spTree>
    <p:extLst>
      <p:ext uri="{BB962C8B-B14F-4D97-AF65-F5344CB8AC3E}">
        <p14:creationId xmlns:p14="http://schemas.microsoft.com/office/powerpoint/2010/main" val="347297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B4066-4C38-CFA6-35FF-5056A496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4AE4F651-6C4A-0FC2-D59D-2825A12D624E}"/>
              </a:ext>
            </a:extLst>
          </p:cNvPr>
          <p:cNvSpPr txBox="1">
            <a:spLocks/>
          </p:cNvSpPr>
          <p:nvPr/>
        </p:nvSpPr>
        <p:spPr>
          <a:xfrm>
            <a:off x="899712" y="2939269"/>
            <a:ext cx="2855432" cy="9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800" dirty="0">
                <a:solidFill>
                  <a:srgbClr val="FFFFFF"/>
                </a:solidFill>
              </a:rPr>
              <a:t>Arquitectura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0715F5-5096-B8F9-7877-C718D3C18E7F}"/>
              </a:ext>
            </a:extLst>
          </p:cNvPr>
          <p:cNvSpPr txBox="1"/>
          <p:nvPr/>
        </p:nvSpPr>
        <p:spPr>
          <a:xfrm>
            <a:off x="8057793" y="86429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MVC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31E14D-2380-5297-FD00-EE275F52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71" y="1268260"/>
            <a:ext cx="4629584" cy="43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6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B4066-4C38-CFA6-35FF-5056A496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4AE4F651-6C4A-0FC2-D59D-2825A12D624E}"/>
              </a:ext>
            </a:extLst>
          </p:cNvPr>
          <p:cNvSpPr txBox="1">
            <a:spLocks/>
          </p:cNvSpPr>
          <p:nvPr/>
        </p:nvSpPr>
        <p:spPr>
          <a:xfrm>
            <a:off x="899712" y="2939269"/>
            <a:ext cx="2855432" cy="9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800" dirty="0">
                <a:solidFill>
                  <a:srgbClr val="FFFFFF"/>
                </a:solidFill>
              </a:rPr>
              <a:t>TECNOLOGIES</a:t>
            </a:r>
          </a:p>
        </p:txBody>
      </p:sp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659029A-EF14-9B3E-DF26-53582F68C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1002082"/>
            <a:ext cx="1251112" cy="656834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A4613F4F-699A-BA40-2F6A-620B46151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15" y="1002082"/>
            <a:ext cx="1759310" cy="488169"/>
          </a:xfrm>
          <a:prstGeom prst="rect">
            <a:avLst/>
          </a:prstGeom>
        </p:spPr>
      </p:pic>
      <p:pic>
        <p:nvPicPr>
          <p:cNvPr id="11" name="Imagen 10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BD5BE06-D2DC-3BB8-FB51-380762C35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97" y="2478435"/>
            <a:ext cx="1442469" cy="365125"/>
          </a:xfrm>
          <a:prstGeom prst="rect">
            <a:avLst/>
          </a:prstGeom>
        </p:spPr>
      </p:pic>
      <p:pic>
        <p:nvPicPr>
          <p:cNvPr id="16" name="Imagen 1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A3A2A4CF-BB11-F535-4A6D-EA7E68643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15" y="2455633"/>
            <a:ext cx="1850126" cy="410728"/>
          </a:xfrm>
          <a:prstGeom prst="rect">
            <a:avLst/>
          </a:prstGeom>
        </p:spPr>
      </p:pic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5DBDA83E-B62A-BED6-4F9A-61374CAE7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69" y="5439145"/>
            <a:ext cx="1850126" cy="553253"/>
          </a:xfrm>
          <a:prstGeom prst="rect">
            <a:avLst/>
          </a:prstGeom>
        </p:spPr>
      </p:pic>
      <p:pic>
        <p:nvPicPr>
          <p:cNvPr id="27" name="Imagen 26" descr="Logotipo&#10;&#10;Descripción generada automáticamente">
            <a:extLst>
              <a:ext uri="{FF2B5EF4-FFF2-40B4-BE49-F238E27FC236}">
                <a16:creationId xmlns:a16="http://schemas.microsoft.com/office/drawing/2014/main" id="{0D56DA32-15B9-0F3E-1B3B-BF7947E38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30" y="3730527"/>
            <a:ext cx="1121079" cy="1121079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580297EF-D850-58F3-3D09-9EE47A02F9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97" y="4070257"/>
            <a:ext cx="1346790" cy="4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8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B4066-4C38-CFA6-35FF-5056A496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4AE4F651-6C4A-0FC2-D59D-2825A12D624E}"/>
              </a:ext>
            </a:extLst>
          </p:cNvPr>
          <p:cNvSpPr txBox="1">
            <a:spLocks/>
          </p:cNvSpPr>
          <p:nvPr/>
        </p:nvSpPr>
        <p:spPr>
          <a:xfrm>
            <a:off x="899712" y="2939269"/>
            <a:ext cx="2855432" cy="9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800" dirty="0">
                <a:solidFill>
                  <a:srgbClr val="FFFFFF"/>
                </a:solidFill>
              </a:rPr>
              <a:t>Resultat</a:t>
            </a:r>
          </a:p>
        </p:txBody>
      </p:sp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659029A-EF14-9B3E-DF26-53582F68C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92" y="1021150"/>
            <a:ext cx="1251112" cy="656834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A4613F4F-699A-BA40-2F6A-620B46151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16" y="4049277"/>
            <a:ext cx="1147612" cy="318437"/>
          </a:xfrm>
          <a:prstGeom prst="rect">
            <a:avLst/>
          </a:prstGeom>
        </p:spPr>
      </p:pic>
      <p:pic>
        <p:nvPicPr>
          <p:cNvPr id="11" name="Imagen 10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BD5BE06-D2DC-3BB8-FB51-380762C35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58" y="1224876"/>
            <a:ext cx="1442469" cy="365125"/>
          </a:xfrm>
          <a:prstGeom prst="rect">
            <a:avLst/>
          </a:prstGeom>
        </p:spPr>
      </p:pic>
      <p:pic>
        <p:nvPicPr>
          <p:cNvPr id="16" name="Imagen 1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A3A2A4CF-BB11-F535-4A6D-EA7E68643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55" y="2204055"/>
            <a:ext cx="1212073" cy="269080"/>
          </a:xfrm>
          <a:prstGeom prst="rect">
            <a:avLst/>
          </a:prstGeom>
        </p:spPr>
      </p:pic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5DBDA83E-B62A-BED6-4F9A-61374CAE7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04" y="5091630"/>
            <a:ext cx="1393824" cy="416803"/>
          </a:xfrm>
          <a:prstGeom prst="rect">
            <a:avLst/>
          </a:prstGeom>
        </p:spPr>
      </p:pic>
      <p:pic>
        <p:nvPicPr>
          <p:cNvPr id="27" name="Imagen 26" descr="Logotipo&#10;&#10;Descripción generada automáticamente">
            <a:extLst>
              <a:ext uri="{FF2B5EF4-FFF2-40B4-BE49-F238E27FC236}">
                <a16:creationId xmlns:a16="http://schemas.microsoft.com/office/drawing/2014/main" id="{0D56DA32-15B9-0F3E-1B3B-BF7947E38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69" y="2915589"/>
            <a:ext cx="671379" cy="671379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580297EF-D850-58F3-3D09-9EE47A02F9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96" y="2194539"/>
            <a:ext cx="756952" cy="2482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6828D7-DDC1-5A87-70D8-2E4BDF58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11" y="1349567"/>
            <a:ext cx="4669843" cy="43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0379A904-15B0-C6A5-0513-B22672AC8C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16" y="3072369"/>
            <a:ext cx="1044412" cy="2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B4066-4C38-CFA6-35FF-5056A496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4AE4F651-6C4A-0FC2-D59D-2825A12D624E}"/>
              </a:ext>
            </a:extLst>
          </p:cNvPr>
          <p:cNvSpPr txBox="1">
            <a:spLocks/>
          </p:cNvSpPr>
          <p:nvPr/>
        </p:nvSpPr>
        <p:spPr>
          <a:xfrm>
            <a:off x="509727" y="2667456"/>
            <a:ext cx="3635401" cy="155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800" dirty="0">
                <a:solidFill>
                  <a:srgbClr val="FFFFFF"/>
                </a:solidFill>
              </a:rPr>
              <a:t>Repositori </a:t>
            </a:r>
          </a:p>
          <a:p>
            <a:pPr algn="ctr"/>
            <a:r>
              <a:rPr lang="ca-ES" sz="4800" dirty="0">
                <a:solidFill>
                  <a:srgbClr val="FFFFFF"/>
                </a:solidFill>
              </a:rPr>
              <a:t>I </a:t>
            </a:r>
          </a:p>
          <a:p>
            <a:pPr algn="ctr"/>
            <a:r>
              <a:rPr lang="ca-ES" sz="4800" dirty="0">
                <a:solidFill>
                  <a:srgbClr val="FFFFFF"/>
                </a:solidFill>
              </a:rPr>
              <a:t>Desplegament</a:t>
            </a:r>
          </a:p>
        </p:txBody>
      </p:sp>
      <p:pic>
        <p:nvPicPr>
          <p:cNvPr id="19" name="Imagen 18" descr="Una pantalla de una computadora portátil encendida&#10;&#10;Descripción generada automáticamente con confianza media">
            <a:extLst>
              <a:ext uri="{FF2B5EF4-FFF2-40B4-BE49-F238E27FC236}">
                <a16:creationId xmlns:a16="http://schemas.microsoft.com/office/drawing/2014/main" id="{F7EA6F93-8BD4-1C03-32C1-CE64B5BFC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62" y="348638"/>
            <a:ext cx="1093940" cy="820455"/>
          </a:xfrm>
          <a:prstGeom prst="rect">
            <a:avLst/>
          </a:prstGeom>
        </p:spPr>
      </p:pic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50541470-1485-D3D5-4B65-19E717725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62" y="1980613"/>
            <a:ext cx="1125725" cy="651104"/>
          </a:xfrm>
          <a:prstGeom prst="rect">
            <a:avLst/>
          </a:prstGeom>
        </p:spPr>
      </p:pic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BCEB5B63-66CC-810D-0A15-B866D423BD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6" y="3690753"/>
            <a:ext cx="1446635" cy="368175"/>
          </a:xfrm>
          <a:prstGeom prst="rect">
            <a:avLst/>
          </a:prstGeom>
        </p:spPr>
      </p:pic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412BDD99-96FB-2A0C-99A2-26750A8C00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82" y="5224184"/>
            <a:ext cx="1634682" cy="457200"/>
          </a:xfrm>
          <a:prstGeom prst="rect">
            <a:avLst/>
          </a:prstGeom>
        </p:spPr>
      </p:pic>
      <p:sp>
        <p:nvSpPr>
          <p:cNvPr id="31" name="Flecha abajo 30">
            <a:extLst>
              <a:ext uri="{FF2B5EF4-FFF2-40B4-BE49-F238E27FC236}">
                <a16:creationId xmlns:a16="http://schemas.microsoft.com/office/drawing/2014/main" id="{9A775F0A-D471-0705-6AEF-C2D0486C66AE}"/>
              </a:ext>
            </a:extLst>
          </p:cNvPr>
          <p:cNvSpPr/>
          <p:nvPr/>
        </p:nvSpPr>
        <p:spPr>
          <a:xfrm>
            <a:off x="8815035" y="1203538"/>
            <a:ext cx="156575" cy="651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Flecha abajo 32">
            <a:extLst>
              <a:ext uri="{FF2B5EF4-FFF2-40B4-BE49-F238E27FC236}">
                <a16:creationId xmlns:a16="http://schemas.microsoft.com/office/drawing/2014/main" id="{4A3E32A3-E429-4498-6E0C-4086C11EC809}"/>
              </a:ext>
            </a:extLst>
          </p:cNvPr>
          <p:cNvSpPr/>
          <p:nvPr/>
        </p:nvSpPr>
        <p:spPr>
          <a:xfrm>
            <a:off x="8815034" y="2800483"/>
            <a:ext cx="156575" cy="827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Flecha abajo 33">
            <a:extLst>
              <a:ext uri="{FF2B5EF4-FFF2-40B4-BE49-F238E27FC236}">
                <a16:creationId xmlns:a16="http://schemas.microsoft.com/office/drawing/2014/main" id="{984E188D-196D-FC80-7D61-B8F7819F984B}"/>
              </a:ext>
            </a:extLst>
          </p:cNvPr>
          <p:cNvSpPr/>
          <p:nvPr/>
        </p:nvSpPr>
        <p:spPr>
          <a:xfrm>
            <a:off x="8815034" y="4273381"/>
            <a:ext cx="156575" cy="827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A5478C-D3FD-052F-DF7F-D68C21890904}"/>
              </a:ext>
            </a:extLst>
          </p:cNvPr>
          <p:cNvSpPr txBox="1"/>
          <p:nvPr/>
        </p:nvSpPr>
        <p:spPr>
          <a:xfrm>
            <a:off x="9456187" y="1390590"/>
            <a:ext cx="212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Push to main branch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B3B9EBF-22A2-BD0A-DD1A-94D5547520F7}"/>
              </a:ext>
            </a:extLst>
          </p:cNvPr>
          <p:cNvSpPr txBox="1"/>
          <p:nvPr/>
        </p:nvSpPr>
        <p:spPr>
          <a:xfrm>
            <a:off x="9424402" y="2947075"/>
            <a:ext cx="212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Activate deploy pipeline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AF5E8A3-6E70-74CD-D5A4-CB6C643EF422}"/>
              </a:ext>
            </a:extLst>
          </p:cNvPr>
          <p:cNvSpPr txBox="1"/>
          <p:nvPr/>
        </p:nvSpPr>
        <p:spPr>
          <a:xfrm>
            <a:off x="9424402" y="4410244"/>
            <a:ext cx="24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Deploy app on public domain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C85CF1C-7B85-D56F-5E50-5D4E22993EA1}"/>
              </a:ext>
            </a:extLst>
          </p:cNvPr>
          <p:cNvSpPr txBox="1"/>
          <p:nvPr/>
        </p:nvSpPr>
        <p:spPr>
          <a:xfrm>
            <a:off x="5790176" y="26317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Enllaç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9C75A2B-2204-B0F5-5DE1-A58C6ECF483E}"/>
              </a:ext>
            </a:extLst>
          </p:cNvPr>
          <p:cNvSpPr/>
          <p:nvPr/>
        </p:nvSpPr>
        <p:spPr>
          <a:xfrm>
            <a:off x="4829265" y="3314917"/>
            <a:ext cx="30689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https://originrrhh.herokuapp.com/login.xhtml</a:t>
            </a:r>
            <a:endParaRPr lang="ca-ES" sz="1050" dirty="0"/>
          </a:p>
        </p:txBody>
      </p:sp>
      <p:sp>
        <p:nvSpPr>
          <p:cNvPr id="41" name="Flecha arriba 40">
            <a:extLst>
              <a:ext uri="{FF2B5EF4-FFF2-40B4-BE49-F238E27FC236}">
                <a16:creationId xmlns:a16="http://schemas.microsoft.com/office/drawing/2014/main" id="{B0EC17F3-B670-A862-F699-7275B703D375}"/>
              </a:ext>
            </a:extLst>
          </p:cNvPr>
          <p:cNvSpPr/>
          <p:nvPr/>
        </p:nvSpPr>
        <p:spPr>
          <a:xfrm rot="1851908">
            <a:off x="5508237" y="378417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765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10129</TotalTime>
  <Words>438</Words>
  <Application>Microsoft Macintosh PowerPoint</Application>
  <PresentationFormat>Panorámica</PresentationFormat>
  <Paragraphs>97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Euphemia</vt:lpstr>
      <vt:lpstr>Rockwell</vt:lpstr>
      <vt:lpstr>Rockwell Condensed</vt:lpstr>
      <vt:lpstr>Rockwell Extra Bold</vt:lpstr>
      <vt:lpstr>Wingdings</vt:lpstr>
      <vt:lpstr>Wingdings 2</vt:lpstr>
      <vt:lpstr>Letras en madera</vt:lpstr>
      <vt:lpstr>ORIGIN</vt:lpstr>
      <vt:lpstr>QuÈ gestiona?</vt:lpstr>
      <vt:lpstr>Metodologia</vt:lpstr>
      <vt:lpstr>Objectius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Gràcies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con diseño de imagen</dc:title>
  <dc:creator>Carlos Liarte Navarro</dc:creator>
  <cp:lastModifiedBy>Carlos Liarte Navarro</cp:lastModifiedBy>
  <cp:revision>15</cp:revision>
  <dcterms:created xsi:type="dcterms:W3CDTF">2022-05-31T14:37:57Z</dcterms:created>
  <dcterms:modified xsi:type="dcterms:W3CDTF">2022-06-07T15:32:24Z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