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F397-6044-41A0-98B3-FB2E42720EF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3991-9DAC-47F9-8C21-D4C5C2AFE4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831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7FD86-5C94-E14F-98C7-75EAC7738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956DCD-B9AD-6676-33AE-0794D3E3C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0CA847-1588-4E50-E2EA-4185F184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6A3B1-BDC0-6644-0647-E9B3EF3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9A08EF-791B-C504-47E1-13E1DB8E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333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AC9FD-D5E6-0208-A39F-F3D17825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8ABE84-765E-3CC4-E51B-37A9DCDF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759BB-5D7E-80D2-D931-16DDA083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BED67E-7732-2162-3040-1F73A1B9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F63910-4573-41DC-DB9C-681DAE97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48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F38537-DBA6-B94F-E211-084C667B1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437AFD-C249-56D6-648E-970D4BDD2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B515E-3B8F-F78D-BFE0-B82B079C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AEDB6-FF9D-97C2-3B42-26B0F5A8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C26E18-F608-D6B8-5443-2359E206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275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F0859-DC47-F7D6-E21E-6722F2C3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B3D165-15F1-59FE-1F10-DA0A9131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C88B6D-6DC8-9C93-0EDB-DBE7BCF0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0321A0-69DA-9776-737F-0C10B9D4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5891A-B0CF-627A-A0FC-FC97C36F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140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3FADA-F625-2D98-CFA9-B8AB30CE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61FDC-C508-5196-1448-B4504161C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64FEDB-CBEB-672B-01EC-8305170E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F093F7-2FF8-6895-36B0-3B11E4F5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8412F-30BC-602B-E8F9-3FB33DBD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433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308B8-2B53-9464-933B-761B008E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2A27E-3F0A-F393-0831-52FCD0F41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DA7A5E-C1B8-7516-13C3-420A4C7EF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7110E0-BB1C-62C5-DDF4-4E40978A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06BBA6-4D1F-94AF-46A1-DBA916AB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FBBAF9-F205-FCD2-6948-244F3FE5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91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00EAE-9A5F-A4B0-5536-B4D8674F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486BB-ECAF-14EF-81B3-B80EEA0F5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B6BF5B-13DE-EF0A-01E7-240E14164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693F41-120D-FC2D-E893-54722F8A1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71A808-6557-B25C-1221-D0DBB3DAC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7DD7EC-DEE3-6DBB-3186-F26E2122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3633BC-2668-F628-66F4-A5D35AEA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595923-E781-5630-A0AB-238DB6D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35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72BB3-67A4-E372-2AFF-55582272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8573F1-8740-2D3F-0DDD-52122447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826FA0-CEC1-4B7D-D532-A25E394D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1764BE-7EF0-6049-75BF-DD011366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87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7A5B5B-A146-2EAB-B653-6E561EF6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E2DA7B-3EB3-2901-6DBB-7A121590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E4D2F3-979E-C7F7-3E29-0EAC0A6E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601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78B2C-B99A-E209-C14A-B476DB25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7CCF1-340F-85AB-DDCA-3BAEC2C7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14DBF4-4EBD-E017-EFBE-6E55402D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6B4F7C-112D-4934-CFE8-EDCD7094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064B0-FE7E-1B49-DD92-69317A27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1EF1D0-82E8-908E-87B6-35648727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667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95414-5252-6C83-0042-AC6890CD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A352AA-8DEB-937F-6C8D-1B0163FF0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6B1E0A-5627-A8A4-D3FA-B9C506D30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A67E04-24D1-C551-1CA1-F832C61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D5E859-F986-BDCC-EA8E-8EB5730E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0385D7-79C7-3321-6343-CC4B1115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826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A45B9C-6992-9FF1-D9E1-32C4DCF2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67DF5F-B004-8CAE-7996-97D1117BD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06B7F-6C3E-8502-1223-37811BE98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B73E-6EA8-4D19-ABCE-653A77BD7DA3}" type="datetimeFigureOut">
              <a:rPr lang="es-ES_tradnl" smtClean="0"/>
              <a:t>08/06/2022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EB6BF-E0BA-D729-3E9F-6DB970961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BACFAD-C296-85D4-490A-87C8B6EEF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85345-5BC2-4F45-9595-81EA21E39F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433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AAD8753E-41E8-8929-93C3-5BA2F695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n 11" descr="Imagen que contiene edificio, pequeño, tabla, frente&#10;&#10;Descripción generada automáticamente">
            <a:extLst>
              <a:ext uri="{FF2B5EF4-FFF2-40B4-BE49-F238E27FC236}">
                <a16:creationId xmlns:a16="http://schemas.microsoft.com/office/drawing/2014/main" id="{9E5183AF-3D02-938F-3484-901A2460B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191261A-927F-24C4-06D3-E42B3DDF775C}"/>
              </a:ext>
            </a:extLst>
          </p:cNvPr>
          <p:cNvSpPr/>
          <p:nvPr/>
        </p:nvSpPr>
        <p:spPr>
          <a:xfrm>
            <a:off x="2788716" y="589897"/>
            <a:ext cx="6614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Organizador de garaje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417859-EA96-A0EF-C99A-C2E6311477C9}"/>
              </a:ext>
            </a:extLst>
          </p:cNvPr>
          <p:cNvSpPr txBox="1"/>
          <p:nvPr/>
        </p:nvSpPr>
        <p:spPr>
          <a:xfrm>
            <a:off x="3939704" y="94813"/>
            <a:ext cx="492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Grado en Ingeniería Informática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23006F-D5DC-3EBF-466C-6D3D995B585A}"/>
              </a:ext>
            </a:extLst>
          </p:cNvPr>
          <p:cNvSpPr txBox="1"/>
          <p:nvPr/>
        </p:nvSpPr>
        <p:spPr>
          <a:xfrm>
            <a:off x="3939704" y="5337051"/>
            <a:ext cx="431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Miguel Ángel Orgaz Salcedo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FE37610-97FC-40D5-0607-C92552320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0" y="6067415"/>
            <a:ext cx="34480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3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5126">
            <a:extLst>
              <a:ext uri="{FF2B5EF4-FFF2-40B4-BE49-F238E27FC236}">
                <a16:creationId xmlns:a16="http://schemas.microsoft.com/office/drawing/2014/main" id="{F5ACAF80-F944-85E2-1662-ED1AAEEC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128">
            <a:extLst>
              <a:ext uri="{FF2B5EF4-FFF2-40B4-BE49-F238E27FC236}">
                <a16:creationId xmlns:a16="http://schemas.microsoft.com/office/drawing/2014/main" id="{2C12600C-27F1-0486-F51D-F437209A3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130">
            <a:extLst>
              <a:ext uri="{FF2B5EF4-FFF2-40B4-BE49-F238E27FC236}">
                <a16:creationId xmlns:a16="http://schemas.microsoft.com/office/drawing/2014/main" id="{B163B2BC-84A5-A174-FFBE-F6B4C2FA8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7" name="Freeform: Shape 5131">
              <a:extLst>
                <a:ext uri="{FF2B5EF4-FFF2-40B4-BE49-F238E27FC236}">
                  <a16:creationId xmlns:a16="http://schemas.microsoft.com/office/drawing/2014/main" id="{319D5F30-F013-1A1B-FB2B-F8E90CC65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5132">
              <a:extLst>
                <a:ext uri="{FF2B5EF4-FFF2-40B4-BE49-F238E27FC236}">
                  <a16:creationId xmlns:a16="http://schemas.microsoft.com/office/drawing/2014/main" id="{A9986570-389F-477F-218F-4F90F8B3E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5133">
              <a:extLst>
                <a:ext uri="{FF2B5EF4-FFF2-40B4-BE49-F238E27FC236}">
                  <a16:creationId xmlns:a16="http://schemas.microsoft.com/office/drawing/2014/main" id="{EE3918F8-C6AD-5674-E633-81250EA20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5134">
              <a:extLst>
                <a:ext uri="{FF2B5EF4-FFF2-40B4-BE49-F238E27FC236}">
                  <a16:creationId xmlns:a16="http://schemas.microsoft.com/office/drawing/2014/main" id="{867A2DA6-8FE8-FE05-8B5A-9B2F0A2C5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136">
            <a:extLst>
              <a:ext uri="{FF2B5EF4-FFF2-40B4-BE49-F238E27FC236}">
                <a16:creationId xmlns:a16="http://schemas.microsoft.com/office/drawing/2014/main" id="{C3B96E60-8D02-31FB-945C-3A2CAE448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12" name="Freeform: Shape 5137">
              <a:extLst>
                <a:ext uri="{FF2B5EF4-FFF2-40B4-BE49-F238E27FC236}">
                  <a16:creationId xmlns:a16="http://schemas.microsoft.com/office/drawing/2014/main" id="{4EDDB7FC-A097-1AF7-D897-DF6D56442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5138">
              <a:extLst>
                <a:ext uri="{FF2B5EF4-FFF2-40B4-BE49-F238E27FC236}">
                  <a16:creationId xmlns:a16="http://schemas.microsoft.com/office/drawing/2014/main" id="{A0643CC3-3659-6B08-B399-D41C99171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5139">
              <a:extLst>
                <a:ext uri="{FF2B5EF4-FFF2-40B4-BE49-F238E27FC236}">
                  <a16:creationId xmlns:a16="http://schemas.microsoft.com/office/drawing/2014/main" id="{B4CD9BCF-FF9D-FFDE-9C04-E912F4B0B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Freeform: Shape 5140">
              <a:extLst>
                <a:ext uri="{FF2B5EF4-FFF2-40B4-BE49-F238E27FC236}">
                  <a16:creationId xmlns:a16="http://schemas.microsoft.com/office/drawing/2014/main" id="{14D0B5CD-651C-59BA-33F1-58C1290F5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C61FE01-98A5-43A3-AC6F-6CD26A00D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0" y="1683618"/>
            <a:ext cx="6737196" cy="30725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20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2"/>
                </a:solidFill>
              </a:rPr>
              <a:t>Capa negocio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/>
                </a:solidFill>
              </a:rPr>
              <a:t>Patrón fachada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600" b="1" dirty="0" err="1">
                <a:solidFill>
                  <a:schemeClr val="tx2"/>
                </a:solidFill>
              </a:rPr>
              <a:t>Service</a:t>
            </a:r>
            <a:endParaRPr lang="es-ES" sz="16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s-ES" sz="16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600" b="1" dirty="0" err="1">
                <a:solidFill>
                  <a:schemeClr val="tx2"/>
                </a:solidFill>
              </a:rPr>
              <a:t>ProfileService</a:t>
            </a:r>
            <a:endParaRPr lang="es-ES" sz="16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600" b="1" dirty="0" err="1">
                <a:solidFill>
                  <a:schemeClr val="tx2"/>
                </a:solidFill>
              </a:rPr>
              <a:t>AdministrationService</a:t>
            </a:r>
            <a:endParaRPr lang="es-ES" sz="16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600" b="1" dirty="0" err="1">
                <a:solidFill>
                  <a:schemeClr val="tx2"/>
                </a:solidFill>
              </a:rPr>
              <a:t>ShelfManagementService</a:t>
            </a:r>
            <a:endParaRPr lang="es-ES" sz="16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600" b="1" dirty="0" err="1">
                <a:solidFill>
                  <a:schemeClr val="tx2"/>
                </a:solidFill>
              </a:rPr>
              <a:t>ObjectManagementService</a:t>
            </a:r>
            <a:endParaRPr lang="es-ES" sz="16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2000" b="1" dirty="0">
              <a:solidFill>
                <a:schemeClr val="tx2"/>
              </a:solidFill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38EF52F7-1865-D1ED-4C1B-128E60AE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44" y="2662589"/>
            <a:ext cx="53038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C7635EC-AF3A-7C50-7CFA-991CD894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3894878"/>
            <a:ext cx="4572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B9A3A41-212B-2AE8-B6D4-C8D9EFE3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9" y="1004586"/>
            <a:ext cx="42973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9A29203-C177-6708-6D0C-B4E52C9D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09" y="2049391"/>
            <a:ext cx="4552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02AC9331-6E01-8371-F17C-AB27230F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-308495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s-ES" sz="3600" dirty="0">
                <a:solidFill>
                  <a:schemeClr val="tx2"/>
                </a:solidFill>
              </a:rPr>
              <a:t>Arquitectura III</a:t>
            </a:r>
          </a:p>
        </p:txBody>
      </p:sp>
    </p:spTree>
    <p:extLst>
      <p:ext uri="{BB962C8B-B14F-4D97-AF65-F5344CB8AC3E}">
        <p14:creationId xmlns:p14="http://schemas.microsoft.com/office/powerpoint/2010/main" val="400654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5126">
            <a:extLst>
              <a:ext uri="{FF2B5EF4-FFF2-40B4-BE49-F238E27FC236}">
                <a16:creationId xmlns:a16="http://schemas.microsoft.com/office/drawing/2014/main" id="{FEA09A1D-A672-DD96-A36A-B0046B909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128">
            <a:extLst>
              <a:ext uri="{FF2B5EF4-FFF2-40B4-BE49-F238E27FC236}">
                <a16:creationId xmlns:a16="http://schemas.microsoft.com/office/drawing/2014/main" id="{7CBE3FEF-7762-11BA-E4AD-92C8564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130">
            <a:extLst>
              <a:ext uri="{FF2B5EF4-FFF2-40B4-BE49-F238E27FC236}">
                <a16:creationId xmlns:a16="http://schemas.microsoft.com/office/drawing/2014/main" id="{738E9257-9A4B-CE90-5F4E-A6C544DCA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7" name="Freeform: Shape 5131">
              <a:extLst>
                <a:ext uri="{FF2B5EF4-FFF2-40B4-BE49-F238E27FC236}">
                  <a16:creationId xmlns:a16="http://schemas.microsoft.com/office/drawing/2014/main" id="{7E56F158-B1E4-7CF1-0762-CC879DFB5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5132">
              <a:extLst>
                <a:ext uri="{FF2B5EF4-FFF2-40B4-BE49-F238E27FC236}">
                  <a16:creationId xmlns:a16="http://schemas.microsoft.com/office/drawing/2014/main" id="{03BDA3EE-17E3-C11B-3362-1827C7EC0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5133">
              <a:extLst>
                <a:ext uri="{FF2B5EF4-FFF2-40B4-BE49-F238E27FC236}">
                  <a16:creationId xmlns:a16="http://schemas.microsoft.com/office/drawing/2014/main" id="{EE02D171-568F-894D-708D-2448C1A01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5134">
              <a:extLst>
                <a:ext uri="{FF2B5EF4-FFF2-40B4-BE49-F238E27FC236}">
                  <a16:creationId xmlns:a16="http://schemas.microsoft.com/office/drawing/2014/main" id="{BBB89C75-8D53-6BE0-171D-272CAF967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136">
            <a:extLst>
              <a:ext uri="{FF2B5EF4-FFF2-40B4-BE49-F238E27FC236}">
                <a16:creationId xmlns:a16="http://schemas.microsoft.com/office/drawing/2014/main" id="{BFECA93E-72AC-7CCB-B9BE-7C20CA383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12" name="Freeform: Shape 5137">
              <a:extLst>
                <a:ext uri="{FF2B5EF4-FFF2-40B4-BE49-F238E27FC236}">
                  <a16:creationId xmlns:a16="http://schemas.microsoft.com/office/drawing/2014/main" id="{030267B8-02D2-742C-0F4F-E2CF85E2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5138">
              <a:extLst>
                <a:ext uri="{FF2B5EF4-FFF2-40B4-BE49-F238E27FC236}">
                  <a16:creationId xmlns:a16="http://schemas.microsoft.com/office/drawing/2014/main" id="{B39275D3-0E4E-7249-7429-5AE44177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5139">
              <a:extLst>
                <a:ext uri="{FF2B5EF4-FFF2-40B4-BE49-F238E27FC236}">
                  <a16:creationId xmlns:a16="http://schemas.microsoft.com/office/drawing/2014/main" id="{E95CE954-6744-B9F9-2524-8AC4B75E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Freeform: Shape 5140">
              <a:extLst>
                <a:ext uri="{FF2B5EF4-FFF2-40B4-BE49-F238E27FC236}">
                  <a16:creationId xmlns:a16="http://schemas.microsoft.com/office/drawing/2014/main" id="{62F2934E-4CDD-288B-7BF0-78970266E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88A056C-2862-D1C8-4561-FF94AE56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-308495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s-ES" sz="3600" dirty="0">
                <a:solidFill>
                  <a:schemeClr val="tx2"/>
                </a:solidFill>
              </a:rPr>
              <a:t>Arquitectura IV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3F9C48-029B-002C-F3AF-6F6A8BB1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55" y="1133738"/>
            <a:ext cx="10401560" cy="128590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20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2"/>
                </a:solidFill>
              </a:rPr>
              <a:t>Capa integración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/>
                </a:solidFill>
              </a:rPr>
              <a:t>Spring Data JPA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ES" sz="2000" b="1" dirty="0">
              <a:solidFill>
                <a:schemeClr val="tx2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A5DBC92-F0E4-6F0E-10CD-98067522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6" y="2283133"/>
            <a:ext cx="53943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3320">
            <a:extLst>
              <a:ext uri="{FF2B5EF4-FFF2-40B4-BE49-F238E27FC236}">
                <a16:creationId xmlns:a16="http://schemas.microsoft.com/office/drawing/2014/main" id="{7C50E778-2514-3833-805D-C6B41ADA1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3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D063BA8-EC53-1A85-2407-6E5F678C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9309"/>
            <a:ext cx="4624388" cy="33738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6941EF6-51B9-6312-24D4-FC990274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78055"/>
            <a:ext cx="3786188" cy="1858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06DD42B-0099-2FCB-3E49-455BB936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76" y="490537"/>
            <a:ext cx="3786188" cy="25225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8D8EB0C-5682-D1A0-46DA-4A1AE319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Prototipo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n 7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54DBBD4-291D-40AD-3539-7D4745B88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19181"/>
            <a:ext cx="5029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37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C01F668-A21B-FAA0-B6AC-BDFA8423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565" y="156124"/>
            <a:ext cx="3406869" cy="810623"/>
          </a:xfrm>
        </p:spPr>
        <p:txBody>
          <a:bodyPr>
            <a:normAutofit/>
          </a:bodyPr>
          <a:lstStyle/>
          <a:p>
            <a:r>
              <a:rPr lang="es-ES" sz="3600">
                <a:solidFill>
                  <a:schemeClr val="tx2"/>
                </a:solidFill>
              </a:rPr>
              <a:t>Implementación</a:t>
            </a:r>
            <a:endParaRPr lang="es-ES" sz="3600" dirty="0">
              <a:solidFill>
                <a:schemeClr val="tx2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FC3DC8-FFC6-DFEB-D202-F51611FA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79" y="3228415"/>
            <a:ext cx="2190750" cy="9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9B8A430-A286-8A77-4C44-0905A371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28" y="1921070"/>
            <a:ext cx="2665186" cy="17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156739F9-E7FB-376B-E0BB-1A4B415D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18" y="8385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15BBCE2-E703-94FA-543D-547A80D10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393" y="4099247"/>
            <a:ext cx="3637770" cy="9059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E733BC-899D-81CD-1113-F6568FC28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160" y="2201423"/>
            <a:ext cx="1962150" cy="1943100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A0F15D2-A639-E3F8-8A47-1941BF8B0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921" y="4278518"/>
            <a:ext cx="2162629" cy="5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7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5126">
            <a:extLst>
              <a:ext uri="{FF2B5EF4-FFF2-40B4-BE49-F238E27FC236}">
                <a16:creationId xmlns:a16="http://schemas.microsoft.com/office/drawing/2014/main" id="{3131E14C-0C56-D348-1A1C-0F819441D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128">
            <a:extLst>
              <a:ext uri="{FF2B5EF4-FFF2-40B4-BE49-F238E27FC236}">
                <a16:creationId xmlns:a16="http://schemas.microsoft.com/office/drawing/2014/main" id="{5AD7577E-0D20-E601-1675-965046CA2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130">
            <a:extLst>
              <a:ext uri="{FF2B5EF4-FFF2-40B4-BE49-F238E27FC236}">
                <a16:creationId xmlns:a16="http://schemas.microsoft.com/office/drawing/2014/main" id="{B84F9F6B-8875-B564-EDE2-F3556A94D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7" name="Freeform: Shape 5131">
              <a:extLst>
                <a:ext uri="{FF2B5EF4-FFF2-40B4-BE49-F238E27FC236}">
                  <a16:creationId xmlns:a16="http://schemas.microsoft.com/office/drawing/2014/main" id="{C1625EF9-0E2E-A0B3-DEE2-7F2E420EA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5132">
              <a:extLst>
                <a:ext uri="{FF2B5EF4-FFF2-40B4-BE49-F238E27FC236}">
                  <a16:creationId xmlns:a16="http://schemas.microsoft.com/office/drawing/2014/main" id="{714A7457-E329-618A-975B-D8A8F7250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5133">
              <a:extLst>
                <a:ext uri="{FF2B5EF4-FFF2-40B4-BE49-F238E27FC236}">
                  <a16:creationId xmlns:a16="http://schemas.microsoft.com/office/drawing/2014/main" id="{40DE955B-4A99-97FE-3599-51F3C1915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5134">
              <a:extLst>
                <a:ext uri="{FF2B5EF4-FFF2-40B4-BE49-F238E27FC236}">
                  <a16:creationId xmlns:a16="http://schemas.microsoft.com/office/drawing/2014/main" id="{B188CB4C-CFC5-CAEB-B7C1-2C20A701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136">
            <a:extLst>
              <a:ext uri="{FF2B5EF4-FFF2-40B4-BE49-F238E27FC236}">
                <a16:creationId xmlns:a16="http://schemas.microsoft.com/office/drawing/2014/main" id="{EF5E67B5-0032-AB46-8178-433EB2B35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12" name="Freeform: Shape 5137">
              <a:extLst>
                <a:ext uri="{FF2B5EF4-FFF2-40B4-BE49-F238E27FC236}">
                  <a16:creationId xmlns:a16="http://schemas.microsoft.com/office/drawing/2014/main" id="{0A20AF1D-546C-3FC4-DCFA-6B0E3350B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5138">
              <a:extLst>
                <a:ext uri="{FF2B5EF4-FFF2-40B4-BE49-F238E27FC236}">
                  <a16:creationId xmlns:a16="http://schemas.microsoft.com/office/drawing/2014/main" id="{31F233F9-A2E1-B6F6-F535-03462DD60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5139">
              <a:extLst>
                <a:ext uri="{FF2B5EF4-FFF2-40B4-BE49-F238E27FC236}">
                  <a16:creationId xmlns:a16="http://schemas.microsoft.com/office/drawing/2014/main" id="{DF016B0F-4F2B-48C5-E215-48817B84B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" name="Freeform: Shape 5140">
              <a:extLst>
                <a:ext uri="{FF2B5EF4-FFF2-40B4-BE49-F238E27FC236}">
                  <a16:creationId xmlns:a16="http://schemas.microsoft.com/office/drawing/2014/main" id="{9B5A980E-AEA8-9CE9-C242-F55E80663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499A6390-038E-254D-D236-4EE4989A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-308495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s-ES" sz="3600" dirty="0">
                <a:solidFill>
                  <a:schemeClr val="tx2"/>
                </a:solidFill>
              </a:rPr>
              <a:t>Implementación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ADD1D6-4AE9-7A20-D128-4FA7D32C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05" y="2309769"/>
            <a:ext cx="2392944" cy="12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83D14DB-63B7-6B06-43EF-86146C23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23" y="4602157"/>
            <a:ext cx="3438356" cy="7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284BB3E-C46F-5EED-EA42-4A0D2D5AD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58" y="2995002"/>
            <a:ext cx="1234737" cy="12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230FED3-8A00-3C99-5428-BC9F3F73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14" y="3408332"/>
            <a:ext cx="1744656" cy="17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32E6B588-5A85-F33F-7168-2302C484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7" y="5527186"/>
            <a:ext cx="3004131" cy="14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60907254-DE6A-A97D-2BDD-091E6028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87" y="1154745"/>
            <a:ext cx="53911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E2180263-803F-D995-1687-F45CE34C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44" y="5350529"/>
            <a:ext cx="3014941" cy="150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4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5988136-F220-D983-1AC8-B0C7273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849" y="156124"/>
            <a:ext cx="3050931" cy="810623"/>
          </a:xfrm>
        </p:spPr>
        <p:txBody>
          <a:bodyPr>
            <a:normAutofit fontScale="90000"/>
          </a:bodyPr>
          <a:lstStyle/>
          <a:p>
            <a:r>
              <a:rPr lang="es-ES" sz="3600">
                <a:solidFill>
                  <a:schemeClr val="tx2"/>
                </a:solidFill>
              </a:rPr>
              <a:t>Implementación</a:t>
            </a:r>
            <a:endParaRPr lang="es-ES" sz="3600" dirty="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4513E1-6F22-378E-0EE6-574E258A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6" y="850065"/>
            <a:ext cx="5270132" cy="29662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9B08F6-813F-8DC1-3606-161C7D9D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1" y="832569"/>
            <a:ext cx="5270132" cy="28536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E99AD6-1968-65B1-B375-F23D3801C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1" y="3972244"/>
            <a:ext cx="5270132" cy="27719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156EEA-87AF-105D-DD84-D68D60D51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26" y="3947275"/>
            <a:ext cx="5182785" cy="29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5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CB086-CF72-5C49-97E8-8A4648DF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0E9744-99AB-11E9-ED77-A5E5C9A47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A2E7905-6DA8-8928-2712-64CF8E37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4ACC74C-37FF-E495-B4EB-1355E5B98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A25BE802-FE14-7C4B-7E1A-050B60C7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126BFDEE-FE34-B5D1-A2D9-E4B9112A4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A03BB643-C0A7-D244-F9CB-54D5F1808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08F731E0-5471-91CA-3BFF-B1DFA164D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AF965444-3D2C-0D82-199D-D18CCE114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05A40188-6737-21A1-5896-942831E6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66F45B9B-F618-BE4E-E08E-4171D8ACB697}"/>
              </a:ext>
            </a:extLst>
          </p:cNvPr>
          <p:cNvSpPr txBox="1">
            <a:spLocks/>
          </p:cNvSpPr>
          <p:nvPr/>
        </p:nvSpPr>
        <p:spPr>
          <a:xfrm>
            <a:off x="804672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tx2"/>
                </a:solidFill>
              </a:rPr>
              <a:t>Conclusiones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B7E5B7-96B7-F27B-9A9D-8DD9A97D2E3E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Objetivos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cumplidos</a:t>
            </a:r>
            <a:endParaRPr lang="en-US" sz="2400" dirty="0">
              <a:solidFill>
                <a:schemeClr val="tx2"/>
              </a:solidFill>
            </a:endParaRP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Aplicación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desde</a:t>
            </a:r>
            <a:r>
              <a:rPr lang="en-US" sz="2400" dirty="0">
                <a:solidFill>
                  <a:schemeClr val="tx2"/>
                </a:solidFill>
              </a:rPr>
              <a:t> 0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Conocimientos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adquiridos</a:t>
            </a:r>
            <a:endParaRPr lang="en-US" sz="2400" dirty="0">
              <a:solidFill>
                <a:schemeClr val="tx2"/>
              </a:solidFill>
            </a:endParaRP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Planificación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realista</a:t>
            </a:r>
            <a:endParaRPr lang="en-US" sz="2400" dirty="0">
              <a:solidFill>
                <a:schemeClr val="tx2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Futuro</a:t>
            </a:r>
            <a:r>
              <a:rPr lang="en-US" sz="2400" dirty="0">
                <a:solidFill>
                  <a:schemeClr val="tx2"/>
                </a:solidFill>
              </a:rPr>
              <a:t> de la </a:t>
            </a:r>
            <a:r>
              <a:rPr lang="en-US" sz="2400" dirty="0" err="1">
                <a:solidFill>
                  <a:schemeClr val="tx2"/>
                </a:solidFill>
              </a:rPr>
              <a:t>aplicación</a:t>
            </a:r>
            <a:endParaRPr lang="en-US" sz="2400" dirty="0">
              <a:solidFill>
                <a:schemeClr val="tx2"/>
              </a:solidFill>
            </a:endParaRP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</a:rPr>
              <a:t>Mejora</a:t>
            </a:r>
            <a:r>
              <a:rPr lang="en-US" sz="2400" dirty="0">
                <a:solidFill>
                  <a:schemeClr val="tx2"/>
                </a:solidFill>
              </a:rPr>
              <a:t> visual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7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AA738-286F-E76C-2A80-9013BCFD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FDF4F-9BD9-9F65-6FE8-7F783534B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303C67C9-96BE-F587-77BC-1C5472DF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33F0A96-F90D-94D5-EDBA-A5CC7ADD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F4DD0F4B-E4BB-7978-173A-49C8DE90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6B00EC26-36E6-7325-A2E4-614990D44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86B1544C-971C-D4F2-2DD1-A00B4447E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C71AA86C-9461-A4BC-4E2C-BBDE6D7B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1D3FCCDA-B2AC-9970-A4AD-3D4958657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8928D25B-E6CB-BE81-4562-6276E22D3178}"/>
              </a:ext>
            </a:extLst>
          </p:cNvPr>
          <p:cNvSpPr txBox="1">
            <a:spLocks/>
          </p:cNvSpPr>
          <p:nvPr/>
        </p:nvSpPr>
        <p:spPr>
          <a:xfrm>
            <a:off x="640080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tx2"/>
                </a:solidFill>
              </a:rPr>
              <a:t>Agradecimientos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B86DF2-E286-2189-CA52-5EB981FD5800}"/>
              </a:ext>
            </a:extLst>
          </p:cNvPr>
          <p:cNvSpPr txBox="1"/>
          <p:nvPr/>
        </p:nvSpPr>
        <p:spPr>
          <a:xfrm>
            <a:off x="5805110" y="804672"/>
            <a:ext cx="558831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 mis padres, Jose Luis y María Eugenia.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 mi </a:t>
            </a:r>
            <a:r>
              <a:rPr lang="en-US" sz="2400" dirty="0" err="1">
                <a:solidFill>
                  <a:schemeClr val="tx2"/>
                </a:solidFill>
              </a:rPr>
              <a:t>hermano</a:t>
            </a:r>
            <a:r>
              <a:rPr lang="en-US" sz="2400" dirty="0">
                <a:solidFill>
                  <a:schemeClr val="tx2"/>
                </a:solidFill>
              </a:rPr>
              <a:t>, Jose Luis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 mi Vanessa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 mis amigos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6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8">
            <a:extLst>
              <a:ext uri="{FF2B5EF4-FFF2-40B4-BE49-F238E27FC236}">
                <a16:creationId xmlns:a16="http://schemas.microsoft.com/office/drawing/2014/main" id="{51B8A308-2217-8FF7-5506-FE81343E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54" descr="Imagen que contiene edificio, pequeño, tabla, frente&#10;&#10;Descripción generada automáticamente">
            <a:extLst>
              <a:ext uri="{FF2B5EF4-FFF2-40B4-BE49-F238E27FC236}">
                <a16:creationId xmlns:a16="http://schemas.microsoft.com/office/drawing/2014/main" id="{8827B898-232E-022C-993C-6C96958A2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3" r="1187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6" name="Group 80">
            <a:extLst>
              <a:ext uri="{FF2B5EF4-FFF2-40B4-BE49-F238E27FC236}">
                <a16:creationId xmlns:a16="http://schemas.microsoft.com/office/drawing/2014/main" id="{DA959861-9C37-57CA-F8D1-FD9BFB1B2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7" name="Freeform: Shape 81">
              <a:extLst>
                <a:ext uri="{FF2B5EF4-FFF2-40B4-BE49-F238E27FC236}">
                  <a16:creationId xmlns:a16="http://schemas.microsoft.com/office/drawing/2014/main" id="{46BD16B9-9243-FCB0-6400-0384A67C9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82">
              <a:extLst>
                <a:ext uri="{FF2B5EF4-FFF2-40B4-BE49-F238E27FC236}">
                  <a16:creationId xmlns:a16="http://schemas.microsoft.com/office/drawing/2014/main" id="{27EA75E0-C78F-8AE3-F84A-F1AEF6A0A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3">
              <a:extLst>
                <a:ext uri="{FF2B5EF4-FFF2-40B4-BE49-F238E27FC236}">
                  <a16:creationId xmlns:a16="http://schemas.microsoft.com/office/drawing/2014/main" id="{CF2330EF-BD3B-92CD-03BB-27282D9DE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0" name="Freeform: Shape 84">
              <a:extLst>
                <a:ext uri="{FF2B5EF4-FFF2-40B4-BE49-F238E27FC236}">
                  <a16:creationId xmlns:a16="http://schemas.microsoft.com/office/drawing/2014/main" id="{47AA7379-8D0E-D790-02E0-34FB99514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AA7E65-BBCC-9F57-D789-0ACA6C5F5FB2}"/>
              </a:ext>
            </a:extLst>
          </p:cNvPr>
          <p:cNvSpPr txBox="1"/>
          <p:nvPr/>
        </p:nvSpPr>
        <p:spPr>
          <a:xfrm>
            <a:off x="5466459" y="1609355"/>
            <a:ext cx="6261083" cy="4036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2"/>
                </a:solidFill>
              </a:rPr>
              <a:t>Introducción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2"/>
                </a:solidFill>
              </a:rPr>
              <a:t>Planificación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2"/>
                </a:solidFill>
              </a:rPr>
              <a:t>Modelo</a:t>
            </a:r>
            <a:r>
              <a:rPr lang="en-US" sz="2400" b="1" dirty="0">
                <a:solidFill>
                  <a:schemeClr val="tx2"/>
                </a:solidFill>
              </a:rPr>
              <a:t> de </a:t>
            </a:r>
            <a:r>
              <a:rPr lang="en-US" sz="2400" b="1" dirty="0" err="1">
                <a:solidFill>
                  <a:schemeClr val="tx2"/>
                </a:solidFill>
              </a:rPr>
              <a:t>casos</a:t>
            </a:r>
            <a:r>
              <a:rPr lang="en-US" sz="2400" b="1" dirty="0">
                <a:solidFill>
                  <a:schemeClr val="tx2"/>
                </a:solidFill>
              </a:rPr>
              <a:t> de </a:t>
            </a:r>
            <a:r>
              <a:rPr lang="en-US" sz="2400" b="1" dirty="0" err="1">
                <a:solidFill>
                  <a:schemeClr val="tx2"/>
                </a:solidFill>
              </a:rPr>
              <a:t>uso</a:t>
            </a:r>
            <a:r>
              <a:rPr lang="en-US" sz="2400" b="1" dirty="0">
                <a:solidFill>
                  <a:schemeClr val="tx2"/>
                </a:solidFill>
              </a:rPr>
              <a:t> y </a:t>
            </a:r>
            <a:r>
              <a:rPr lang="en-US" sz="2400" b="1" dirty="0" err="1">
                <a:solidFill>
                  <a:schemeClr val="tx2"/>
                </a:solidFill>
              </a:rPr>
              <a:t>actores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2"/>
                </a:solidFill>
              </a:rPr>
              <a:t>Diseño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relacional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2"/>
                </a:solidFill>
              </a:rPr>
              <a:t>Arquitecura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2"/>
                </a:solidFill>
              </a:rPr>
              <a:t>Prototipo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2"/>
                </a:solidFill>
              </a:rPr>
              <a:t>Implementación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2"/>
                </a:solidFill>
              </a:rPr>
              <a:t>Conclusiones</a:t>
            </a:r>
            <a:endParaRPr lang="en-US" sz="2400" b="1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D3FAE798-1BCB-D0A8-9497-C30F59C2D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CB598E6-9289-9E9E-06E0-3C51F83C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967FD8D7-664C-4AA8-4070-2F0ED29D6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94DB2096-C8AF-AE00-329B-F41F7EA00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882CF165-F85A-6A9D-52D1-6128D617F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E1C63478-F71B-9A72-B0EC-A8DBB6CD9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F988FA3F-6C90-E48F-E53D-C2A105987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1312B62A-A451-4762-7A7F-1A5AB43C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s-ES" sz="3600">
                <a:solidFill>
                  <a:schemeClr val="tx2"/>
                </a:solidFill>
              </a:rPr>
              <a:t>Introducción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A6E9EFF-EAA2-5FB0-98D0-C4392BBEE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468189" cy="5230368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2"/>
                </a:solidFill>
              </a:rPr>
              <a:t>Contexto y justificación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En este mundo contemporáneo la sociedad es cada vez más consumista.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Solemos acumular gran cantidad de cosas.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Dificultad de saber qué tenemos y dónde lo tenemos.</a:t>
            </a:r>
          </a:p>
          <a:p>
            <a:pPr marL="457200" lvl="1" indent="0">
              <a:buNone/>
            </a:pPr>
            <a:endParaRPr lang="es-ES" sz="2000" dirty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r>
              <a:rPr lang="es-ES" sz="2000" dirty="0">
                <a:solidFill>
                  <a:schemeClr val="tx2"/>
                </a:solidFill>
              </a:rPr>
              <a:t>Surge la necesidad de crear una aplicación que facilite la tarea de encontrar todas aquellos objetos y cajas que almacenamos en nuestros garajes, en las distintas estanterías de las que disponemos.</a:t>
            </a:r>
          </a:p>
        </p:txBody>
      </p:sp>
    </p:spTree>
    <p:extLst>
      <p:ext uri="{BB962C8B-B14F-4D97-AF65-F5344CB8AC3E}">
        <p14:creationId xmlns:p14="http://schemas.microsoft.com/office/powerpoint/2010/main" val="214783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5564AEDC-3992-8BC6-FE74-1370F5160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747F94-2F73-CFB2-6C98-AD6031CF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A9834940-DCC2-A886-29FA-CA4FAFD48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F5995397-41E7-389B-1964-9330E73D7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A4152CE1-D163-C871-3ECB-B96B047F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8A3D0472-3156-53EA-2C24-C15EFA588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E1CED1C3-5089-0406-2DB1-C147B36C6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CA899C12-3F7C-718D-3286-EEEFB4EE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tx2"/>
                </a:solidFill>
              </a:rPr>
              <a:t>Introducción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6A1A448-F258-204E-D428-CD9DD7AFA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511732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chemeClr val="tx2"/>
                </a:solidFill>
              </a:rPr>
              <a:t>Objetivos del trabajo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Crear una aplicación web mediante tecnología JavaEE.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Poner en práctica lo aprendido estos años en la UOC.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20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Estancias y estanterías.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Mantenimiento de cajas y objetos.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Categorías</a:t>
            </a:r>
          </a:p>
        </p:txBody>
      </p:sp>
    </p:spTree>
    <p:extLst>
      <p:ext uri="{BB962C8B-B14F-4D97-AF65-F5344CB8AC3E}">
        <p14:creationId xmlns:p14="http://schemas.microsoft.com/office/powerpoint/2010/main" val="183642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CF3CBB4-9A9C-5459-1C42-1839DE54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354" y="119017"/>
            <a:ext cx="2785291" cy="810623"/>
          </a:xfrm>
        </p:spPr>
        <p:txBody>
          <a:bodyPr>
            <a:normAutofit/>
          </a:bodyPr>
          <a:lstStyle/>
          <a:p>
            <a:r>
              <a:rPr lang="es-ES" sz="3600">
                <a:solidFill>
                  <a:schemeClr val="tx2"/>
                </a:solidFill>
              </a:rPr>
              <a:t>Planificación</a:t>
            </a:r>
            <a:endParaRPr lang="es-ES" sz="3600" dirty="0">
              <a:solidFill>
                <a:schemeClr val="tx2"/>
              </a:solidFill>
            </a:endParaRPr>
          </a:p>
        </p:txBody>
      </p:sp>
      <p:pic>
        <p:nvPicPr>
          <p:cNvPr id="5" name="Imagen 1" descr="Gráfico&#10;&#10;Descripción generada automáticamente">
            <a:extLst>
              <a:ext uri="{FF2B5EF4-FFF2-40B4-BE49-F238E27FC236}">
                <a16:creationId xmlns:a16="http://schemas.microsoft.com/office/drawing/2014/main" id="{880D915F-CF4D-FFD6-79B4-32D7A62E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3" y="923854"/>
            <a:ext cx="11975011" cy="572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08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342A205-A1E2-AC6F-E034-A8F2AFCF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483" y="113231"/>
            <a:ext cx="6633029" cy="81062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tx2"/>
                </a:solidFill>
              </a:rPr>
              <a:t>Modelo de casos de uso y actores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FCA72E-23CD-B50A-9580-88BC1BAA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175611"/>
            <a:ext cx="80105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2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9A1AAA8-C0EC-FCAF-675E-ABD1F89C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81" y="156124"/>
            <a:ext cx="7096037" cy="81062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tx2"/>
                </a:solidFill>
              </a:rPr>
              <a:t>Diseño relacional de la base de datos</a:t>
            </a: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61A74E81-B921-2C10-83D4-E85FB299B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03" y="966747"/>
            <a:ext cx="6192192" cy="57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47670C-08E2-419D-D859-B89423856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944" y="3790338"/>
            <a:ext cx="975263" cy="131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8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5126">
            <a:extLst>
              <a:ext uri="{FF2B5EF4-FFF2-40B4-BE49-F238E27FC236}">
                <a16:creationId xmlns:a16="http://schemas.microsoft.com/office/drawing/2014/main" id="{C6B9AF07-68F4-465D-CC47-CB726A6F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128">
            <a:extLst>
              <a:ext uri="{FF2B5EF4-FFF2-40B4-BE49-F238E27FC236}">
                <a16:creationId xmlns:a16="http://schemas.microsoft.com/office/drawing/2014/main" id="{11FAF89B-B747-4D98-18C6-56F5F700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911AEC5-ACF1-9CD6-690A-42F263AE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-308495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s-ES" sz="3600" dirty="0">
                <a:solidFill>
                  <a:schemeClr val="tx2"/>
                </a:solidFill>
              </a:rPr>
              <a:t>Arquitectura I</a:t>
            </a:r>
          </a:p>
        </p:txBody>
      </p:sp>
      <p:grpSp>
        <p:nvGrpSpPr>
          <p:cNvPr id="7" name="Group 5130">
            <a:extLst>
              <a:ext uri="{FF2B5EF4-FFF2-40B4-BE49-F238E27FC236}">
                <a16:creationId xmlns:a16="http://schemas.microsoft.com/office/drawing/2014/main" id="{E644143B-3AA1-8CAF-86EF-BD452264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8" name="Freeform: Shape 5131">
              <a:extLst>
                <a:ext uri="{FF2B5EF4-FFF2-40B4-BE49-F238E27FC236}">
                  <a16:creationId xmlns:a16="http://schemas.microsoft.com/office/drawing/2014/main" id="{BF21469F-0BE0-D3CC-B9BE-F24FD398F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5132">
              <a:extLst>
                <a:ext uri="{FF2B5EF4-FFF2-40B4-BE49-F238E27FC236}">
                  <a16:creationId xmlns:a16="http://schemas.microsoft.com/office/drawing/2014/main" id="{CA09C7B8-8A85-9399-393E-FEA2265E6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5133">
              <a:extLst>
                <a:ext uri="{FF2B5EF4-FFF2-40B4-BE49-F238E27FC236}">
                  <a16:creationId xmlns:a16="http://schemas.microsoft.com/office/drawing/2014/main" id="{27C1FEF5-4065-7E82-CA85-337954DBB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5134">
              <a:extLst>
                <a:ext uri="{FF2B5EF4-FFF2-40B4-BE49-F238E27FC236}">
                  <a16:creationId xmlns:a16="http://schemas.microsoft.com/office/drawing/2014/main" id="{0B543236-73E4-D61B-B286-06FA932F3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5136">
            <a:extLst>
              <a:ext uri="{FF2B5EF4-FFF2-40B4-BE49-F238E27FC236}">
                <a16:creationId xmlns:a16="http://schemas.microsoft.com/office/drawing/2014/main" id="{948E5DCC-BA2E-14EA-AFD9-E7EAD44E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13" name="Freeform: Shape 5137">
              <a:extLst>
                <a:ext uri="{FF2B5EF4-FFF2-40B4-BE49-F238E27FC236}">
                  <a16:creationId xmlns:a16="http://schemas.microsoft.com/office/drawing/2014/main" id="{B8F22E5F-6F58-0491-1D8F-C57EA7665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5138">
              <a:extLst>
                <a:ext uri="{FF2B5EF4-FFF2-40B4-BE49-F238E27FC236}">
                  <a16:creationId xmlns:a16="http://schemas.microsoft.com/office/drawing/2014/main" id="{DD34226C-3858-C120-47A8-800B1D83D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5139">
              <a:extLst>
                <a:ext uri="{FF2B5EF4-FFF2-40B4-BE49-F238E27FC236}">
                  <a16:creationId xmlns:a16="http://schemas.microsoft.com/office/drawing/2014/main" id="{79A6CD15-3DA0-AE82-4CF7-4245A41FB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5140">
              <a:extLst>
                <a:ext uri="{FF2B5EF4-FFF2-40B4-BE49-F238E27FC236}">
                  <a16:creationId xmlns:a16="http://schemas.microsoft.com/office/drawing/2014/main" id="{0FFB9B58-C7DC-A396-CFB0-7DDB954AF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D478B88-97F1-D903-C65D-533800CB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55" y="852378"/>
            <a:ext cx="10401560" cy="1014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2000" b="1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000" b="1">
                <a:solidFill>
                  <a:schemeClr val="tx2"/>
                </a:solidFill>
              </a:rPr>
              <a:t>Arquitectura en capas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2000" b="1" dirty="0">
              <a:solidFill>
                <a:schemeClr val="tx2"/>
              </a:solidFill>
            </a:endParaRPr>
          </a:p>
        </p:txBody>
      </p:sp>
      <p:pic>
        <p:nvPicPr>
          <p:cNvPr id="18" name="Imagen 4" descr="Diagrama&#10;&#10;Descripción generada automáticamente">
            <a:extLst>
              <a:ext uri="{FF2B5EF4-FFF2-40B4-BE49-F238E27FC236}">
                <a16:creationId xmlns:a16="http://schemas.microsoft.com/office/drawing/2014/main" id="{40577E31-DE97-5E82-29FC-A98E9347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93" y="1630509"/>
            <a:ext cx="5628856" cy="51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8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5126">
            <a:extLst>
              <a:ext uri="{FF2B5EF4-FFF2-40B4-BE49-F238E27FC236}">
                <a16:creationId xmlns:a16="http://schemas.microsoft.com/office/drawing/2014/main" id="{DAEBEE9E-455F-4450-B7ED-833E78CB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128">
            <a:extLst>
              <a:ext uri="{FF2B5EF4-FFF2-40B4-BE49-F238E27FC236}">
                <a16:creationId xmlns:a16="http://schemas.microsoft.com/office/drawing/2014/main" id="{02008F52-73E9-C6BF-ABFA-26CE4453A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8FF308-2074-4115-6455-5ED844E9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-308495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s-ES" sz="3600" dirty="0">
                <a:solidFill>
                  <a:schemeClr val="tx2"/>
                </a:solidFill>
              </a:rPr>
              <a:t>Arquitectura II</a:t>
            </a:r>
          </a:p>
        </p:txBody>
      </p:sp>
      <p:grpSp>
        <p:nvGrpSpPr>
          <p:cNvPr id="7" name="Group 5130">
            <a:extLst>
              <a:ext uri="{FF2B5EF4-FFF2-40B4-BE49-F238E27FC236}">
                <a16:creationId xmlns:a16="http://schemas.microsoft.com/office/drawing/2014/main" id="{CEE22FBC-97DE-7110-536A-43E77E318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8" name="Freeform: Shape 5131">
              <a:extLst>
                <a:ext uri="{FF2B5EF4-FFF2-40B4-BE49-F238E27FC236}">
                  <a16:creationId xmlns:a16="http://schemas.microsoft.com/office/drawing/2014/main" id="{B81106F7-DF6D-9377-0695-FC66FDAF6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5132">
              <a:extLst>
                <a:ext uri="{FF2B5EF4-FFF2-40B4-BE49-F238E27FC236}">
                  <a16:creationId xmlns:a16="http://schemas.microsoft.com/office/drawing/2014/main" id="{BAAC940D-1404-ADE4-1B5E-2B859A3AC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5133">
              <a:extLst>
                <a:ext uri="{FF2B5EF4-FFF2-40B4-BE49-F238E27FC236}">
                  <a16:creationId xmlns:a16="http://schemas.microsoft.com/office/drawing/2014/main" id="{0176924F-BCA3-14AB-43C8-F29823793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5134">
              <a:extLst>
                <a:ext uri="{FF2B5EF4-FFF2-40B4-BE49-F238E27FC236}">
                  <a16:creationId xmlns:a16="http://schemas.microsoft.com/office/drawing/2014/main" id="{48656D85-C49E-7757-06B2-2CD43827D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Imagen 25" descr="Diagrama&#10;&#10;Descripción generada automáticamente">
            <a:extLst>
              <a:ext uri="{FF2B5EF4-FFF2-40B4-BE49-F238E27FC236}">
                <a16:creationId xmlns:a16="http://schemas.microsoft.com/office/drawing/2014/main" id="{7D236574-568E-AB2F-E7CE-5F5BD6B0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492" y="1443577"/>
            <a:ext cx="4954693" cy="283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3A992D6-F682-BD7D-8820-AE828BC6D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530" y="978298"/>
            <a:ext cx="5029200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18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2"/>
                </a:solidFill>
              </a:rPr>
              <a:t>Capa presentación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2"/>
                </a:solidFill>
              </a:rPr>
              <a:t>Modelo 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2"/>
                </a:solidFill>
              </a:rPr>
              <a:t>Patrón MVC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2"/>
                </a:solidFill>
              </a:rPr>
              <a:t>Spring MVC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800" b="1" dirty="0">
              <a:solidFill>
                <a:schemeClr val="tx2"/>
              </a:solidFill>
            </a:endParaRPr>
          </a:p>
        </p:txBody>
      </p:sp>
      <p:grpSp>
        <p:nvGrpSpPr>
          <p:cNvPr id="14" name="Group 5136">
            <a:extLst>
              <a:ext uri="{FF2B5EF4-FFF2-40B4-BE49-F238E27FC236}">
                <a16:creationId xmlns:a16="http://schemas.microsoft.com/office/drawing/2014/main" id="{8AF36379-1044-3C4D-6230-318530ABB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15" name="Freeform: Shape 5137">
              <a:extLst>
                <a:ext uri="{FF2B5EF4-FFF2-40B4-BE49-F238E27FC236}">
                  <a16:creationId xmlns:a16="http://schemas.microsoft.com/office/drawing/2014/main" id="{23609A8B-2204-457E-6F8E-4956F976B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5138">
              <a:extLst>
                <a:ext uri="{FF2B5EF4-FFF2-40B4-BE49-F238E27FC236}">
                  <a16:creationId xmlns:a16="http://schemas.microsoft.com/office/drawing/2014/main" id="{8FBF4C00-FF8B-6956-6267-8F13F7F13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5139">
              <a:extLst>
                <a:ext uri="{FF2B5EF4-FFF2-40B4-BE49-F238E27FC236}">
                  <a16:creationId xmlns:a16="http://schemas.microsoft.com/office/drawing/2014/main" id="{4BFC1755-9479-0524-6285-49868E681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5140">
              <a:extLst>
                <a:ext uri="{FF2B5EF4-FFF2-40B4-BE49-F238E27FC236}">
                  <a16:creationId xmlns:a16="http://schemas.microsoft.com/office/drawing/2014/main" id="{FC8898DE-C493-BB4D-DB43-5FADECC1E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94D18FAC-1959-BC76-4FEE-E7A606DFE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255" y="3602119"/>
            <a:ext cx="3200761" cy="316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3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217</Words>
  <Application>Microsoft Office PowerPoint</Application>
  <PresentationFormat>Panorámica</PresentationFormat>
  <Paragraphs>71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Introducción</vt:lpstr>
      <vt:lpstr>Introducción</vt:lpstr>
      <vt:lpstr>Planificación</vt:lpstr>
      <vt:lpstr>Modelo de casos de uso y actores</vt:lpstr>
      <vt:lpstr>Diseño relacional de la base de datos</vt:lpstr>
      <vt:lpstr>Arquitectura I</vt:lpstr>
      <vt:lpstr>Arquitectura II</vt:lpstr>
      <vt:lpstr>Arquitectura III</vt:lpstr>
      <vt:lpstr>Arquitectura IV</vt:lpstr>
      <vt:lpstr>Prototipo</vt:lpstr>
      <vt:lpstr>Implementación</vt:lpstr>
      <vt:lpstr>Implementación</vt:lpstr>
      <vt:lpstr>Implementación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Ángel Orgaz Salcedo</dc:creator>
  <cp:lastModifiedBy>Miguel Ángel Orgaz Salcedo</cp:lastModifiedBy>
  <cp:revision>16</cp:revision>
  <dcterms:created xsi:type="dcterms:W3CDTF">2022-06-08T17:58:55Z</dcterms:created>
  <dcterms:modified xsi:type="dcterms:W3CDTF">2022-06-08T19:49:21Z</dcterms:modified>
</cp:coreProperties>
</file>