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7" r:id="rId3"/>
    <p:sldId id="261" r:id="rId4"/>
    <p:sldId id="258" r:id="rId5"/>
    <p:sldId id="265" r:id="rId6"/>
    <p:sldId id="262" r:id="rId7"/>
    <p:sldId id="263" r:id="rId8"/>
    <p:sldId id="259"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3E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712" autoAdjust="0"/>
  </p:normalViewPr>
  <p:slideViewPr>
    <p:cSldViewPr snapToGrid="0">
      <p:cViewPr varScale="1">
        <p:scale>
          <a:sx n="81" d="100"/>
          <a:sy n="81" d="100"/>
        </p:scale>
        <p:origin x="114" y="6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6/11/2022</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‹Nº›</a:t>
            </a:fld>
            <a:endParaRPr lang="en-US"/>
          </a:p>
        </p:txBody>
      </p:sp>
    </p:spTree>
    <p:extLst>
      <p:ext uri="{BB962C8B-B14F-4D97-AF65-F5344CB8AC3E}">
        <p14:creationId xmlns:p14="http://schemas.microsoft.com/office/powerpoint/2010/main" val="2208778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6/11/2022</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‹Nº›</a:t>
            </a:fld>
            <a:endParaRPr lang="en-US"/>
          </a:p>
        </p:txBody>
      </p:sp>
    </p:spTree>
    <p:extLst>
      <p:ext uri="{BB962C8B-B14F-4D97-AF65-F5344CB8AC3E}">
        <p14:creationId xmlns:p14="http://schemas.microsoft.com/office/powerpoint/2010/main" val="4288500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6/11/2022</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‹Nº›</a:t>
            </a:fld>
            <a:endParaRPr lang="en-US"/>
          </a:p>
        </p:txBody>
      </p:sp>
    </p:spTree>
    <p:extLst>
      <p:ext uri="{BB962C8B-B14F-4D97-AF65-F5344CB8AC3E}">
        <p14:creationId xmlns:p14="http://schemas.microsoft.com/office/powerpoint/2010/main" val="4003937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6/11/2022</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‹Nº›</a:t>
            </a:fld>
            <a:endParaRPr lang="en-US"/>
          </a:p>
        </p:txBody>
      </p:sp>
    </p:spTree>
    <p:extLst>
      <p:ext uri="{BB962C8B-B14F-4D97-AF65-F5344CB8AC3E}">
        <p14:creationId xmlns:p14="http://schemas.microsoft.com/office/powerpoint/2010/main" val="198824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6/11/2022</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‹Nº›</a:t>
            </a:fld>
            <a:endParaRPr lang="en-US"/>
          </a:p>
        </p:txBody>
      </p:sp>
    </p:spTree>
    <p:extLst>
      <p:ext uri="{BB962C8B-B14F-4D97-AF65-F5344CB8AC3E}">
        <p14:creationId xmlns:p14="http://schemas.microsoft.com/office/powerpoint/2010/main" val="2967573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6/11/2022</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‹Nº›</a:t>
            </a:fld>
            <a:endParaRPr lang="en-US"/>
          </a:p>
        </p:txBody>
      </p:sp>
    </p:spTree>
    <p:extLst>
      <p:ext uri="{BB962C8B-B14F-4D97-AF65-F5344CB8AC3E}">
        <p14:creationId xmlns:p14="http://schemas.microsoft.com/office/powerpoint/2010/main" val="71138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6/11/2022</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‹Nº›</a:t>
            </a:fld>
            <a:endParaRPr lang="en-US"/>
          </a:p>
        </p:txBody>
      </p:sp>
    </p:spTree>
    <p:extLst>
      <p:ext uri="{BB962C8B-B14F-4D97-AF65-F5344CB8AC3E}">
        <p14:creationId xmlns:p14="http://schemas.microsoft.com/office/powerpoint/2010/main" val="214046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6/11/2022</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‹Nº›</a:t>
            </a:fld>
            <a:endParaRPr lang="en-US"/>
          </a:p>
        </p:txBody>
      </p:sp>
    </p:spTree>
    <p:extLst>
      <p:ext uri="{BB962C8B-B14F-4D97-AF65-F5344CB8AC3E}">
        <p14:creationId xmlns:p14="http://schemas.microsoft.com/office/powerpoint/2010/main" val="243993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6/11/2022</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‹Nº›</a:t>
            </a:fld>
            <a:endParaRPr lang="en-US"/>
          </a:p>
        </p:txBody>
      </p:sp>
    </p:spTree>
    <p:extLst>
      <p:ext uri="{BB962C8B-B14F-4D97-AF65-F5344CB8AC3E}">
        <p14:creationId xmlns:p14="http://schemas.microsoft.com/office/powerpoint/2010/main" val="1421541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6/11/2022</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‹Nº›</a:t>
            </a:fld>
            <a:endParaRPr lang="en-US"/>
          </a:p>
        </p:txBody>
      </p:sp>
    </p:spTree>
    <p:extLst>
      <p:ext uri="{BB962C8B-B14F-4D97-AF65-F5344CB8AC3E}">
        <p14:creationId xmlns:p14="http://schemas.microsoft.com/office/powerpoint/2010/main" val="142609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6/11/2022</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‹Nº›</a:t>
            </a:fld>
            <a:endParaRPr lang="en-US"/>
          </a:p>
        </p:txBody>
      </p:sp>
    </p:spTree>
    <p:extLst>
      <p:ext uri="{BB962C8B-B14F-4D97-AF65-F5344CB8AC3E}">
        <p14:creationId xmlns:p14="http://schemas.microsoft.com/office/powerpoint/2010/main" val="135445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6/11/2022</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2699244946"/>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71" r:id="rId8"/>
    <p:sldLayoutId id="2147483668" r:id="rId9"/>
    <p:sldLayoutId id="2147483669" r:id="rId10"/>
    <p:sldLayoutId id="2147483670"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7.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ítulo 1">
            <a:extLst>
              <a:ext uri="{FF2B5EF4-FFF2-40B4-BE49-F238E27FC236}">
                <a16:creationId xmlns:a16="http://schemas.microsoft.com/office/drawing/2014/main" id="{B5389B15-5492-F5EF-45F8-F04E04A19568}"/>
              </a:ext>
            </a:extLst>
          </p:cNvPr>
          <p:cNvSpPr>
            <a:spLocks noGrp="1"/>
          </p:cNvSpPr>
          <p:nvPr>
            <p:ph type="ctrTitle"/>
          </p:nvPr>
        </p:nvSpPr>
        <p:spPr>
          <a:xfrm>
            <a:off x="178130" y="513189"/>
            <a:ext cx="6457953" cy="2667000"/>
          </a:xfrm>
        </p:spPr>
        <p:txBody>
          <a:bodyPr anchor="b">
            <a:normAutofit fontScale="90000"/>
          </a:bodyPr>
          <a:lstStyle/>
          <a:p>
            <a:pPr algn="l"/>
            <a:r>
              <a:rPr lang="es-ES" dirty="0">
                <a:solidFill>
                  <a:schemeClr val="tx2"/>
                </a:solidFill>
              </a:rPr>
              <a:t>Estudio de accesibilidad y </a:t>
            </a:r>
            <a:r>
              <a:rPr lang="es-ES" dirty="0" err="1">
                <a:solidFill>
                  <a:schemeClr val="tx2"/>
                </a:solidFill>
              </a:rPr>
              <a:t>re-diseño</a:t>
            </a:r>
            <a:r>
              <a:rPr lang="es-ES" dirty="0">
                <a:solidFill>
                  <a:schemeClr val="tx2"/>
                </a:solidFill>
              </a:rPr>
              <a:t> centrado en el usuario de la web de Ryanair</a:t>
            </a:r>
          </a:p>
        </p:txBody>
      </p:sp>
      <p:sp>
        <p:nvSpPr>
          <p:cNvPr id="3" name="Subtítulo 2">
            <a:extLst>
              <a:ext uri="{FF2B5EF4-FFF2-40B4-BE49-F238E27FC236}">
                <a16:creationId xmlns:a16="http://schemas.microsoft.com/office/drawing/2014/main" id="{8A86AA78-37FC-50E0-45FC-9B99C8D05FE2}"/>
              </a:ext>
            </a:extLst>
          </p:cNvPr>
          <p:cNvSpPr>
            <a:spLocks noGrp="1"/>
          </p:cNvSpPr>
          <p:nvPr>
            <p:ph type="subTitle" idx="1"/>
          </p:nvPr>
        </p:nvSpPr>
        <p:spPr>
          <a:xfrm>
            <a:off x="641268" y="3408788"/>
            <a:ext cx="6457952" cy="1785690"/>
          </a:xfrm>
        </p:spPr>
        <p:txBody>
          <a:bodyPr anchor="t">
            <a:normAutofit/>
          </a:bodyPr>
          <a:lstStyle/>
          <a:p>
            <a:pPr algn="l"/>
            <a:r>
              <a:rPr lang="es-ES" sz="2200">
                <a:solidFill>
                  <a:schemeClr val="tx2"/>
                </a:solidFill>
              </a:rPr>
              <a:t>Trabajo de final de grado – Ingeniería Informática</a:t>
            </a:r>
          </a:p>
          <a:p>
            <a:pPr algn="l"/>
            <a:endParaRPr lang="es-ES" sz="2200">
              <a:solidFill>
                <a:schemeClr val="tx2"/>
              </a:solidFill>
            </a:endParaRPr>
          </a:p>
          <a:p>
            <a:pPr algn="l"/>
            <a:r>
              <a:rPr lang="es-ES" sz="2200">
                <a:solidFill>
                  <a:schemeClr val="tx2"/>
                </a:solidFill>
              </a:rPr>
              <a:t>Estefanía Sevilla Sanchís</a:t>
            </a:r>
            <a:endParaRPr lang="es-ES" sz="2200" dirty="0">
              <a:solidFill>
                <a:schemeClr val="tx2"/>
              </a:solidFill>
            </a:endParaRPr>
          </a:p>
        </p:txBody>
      </p:sp>
      <p:pic>
        <p:nvPicPr>
          <p:cNvPr id="4" name="Picture 3" descr="Luces de ciudad vistas a través de una lupa">
            <a:extLst>
              <a:ext uri="{FF2B5EF4-FFF2-40B4-BE49-F238E27FC236}">
                <a16:creationId xmlns:a16="http://schemas.microsoft.com/office/drawing/2014/main" id="{6C88C3F5-097B-6612-C2C8-EB74455E4851}"/>
              </a:ext>
            </a:extLst>
          </p:cNvPr>
          <p:cNvPicPr>
            <a:picLocks noChangeAspect="1"/>
          </p:cNvPicPr>
          <p:nvPr/>
        </p:nvPicPr>
        <p:blipFill>
          <a:blip r:embed="rId2">
            <a:extLst>
              <a:ext uri="{28A0092B-C50C-407E-A947-70E740481C1C}">
                <a14:useLocalDpi xmlns:a14="http://schemas.microsoft.com/office/drawing/2010/main" val="0"/>
              </a:ext>
            </a:extLst>
          </a:blip>
          <a:srcRect l="20565" r="20565"/>
          <a:stretch/>
        </p:blipFill>
        <p:spPr>
          <a:xfrm>
            <a:off x="7162800" y="10"/>
            <a:ext cx="5029200" cy="5693802"/>
          </a:xfrm>
          <a:prstGeom prst="rect">
            <a:avLst/>
          </a:prstGeom>
        </p:spPr>
      </p:pic>
      <p:sp>
        <p:nvSpPr>
          <p:cNvPr id="13" name="Rectangle 12">
            <a:extLst>
              <a:ext uri="{FF2B5EF4-FFF2-40B4-BE49-F238E27FC236}">
                <a16:creationId xmlns:a16="http://schemas.microsoft.com/office/drawing/2014/main" id="{04D834C7-8223-43DA-AA30-E15A1BC7B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3812"/>
            <a:ext cx="12192000" cy="1164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B62DE6C5-8EB8-4E41-B0FF-93563AA4C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5693811"/>
            <a:ext cx="12191999" cy="1164188"/>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6" name="Imagen 5" descr="Interfaz de usuario gráfica&#10;&#10;Descripción generada automáticamente">
            <a:extLst>
              <a:ext uri="{FF2B5EF4-FFF2-40B4-BE49-F238E27FC236}">
                <a16:creationId xmlns:a16="http://schemas.microsoft.com/office/drawing/2014/main" id="{CC5C83CB-F573-5046-E9F8-81B0AEACF9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771" y="5513576"/>
            <a:ext cx="3700778" cy="1344424"/>
          </a:xfrm>
          <a:prstGeom prst="rect">
            <a:avLst/>
          </a:prstGeom>
        </p:spPr>
      </p:pic>
    </p:spTree>
    <p:extLst>
      <p:ext uri="{BB962C8B-B14F-4D97-AF65-F5344CB8AC3E}">
        <p14:creationId xmlns:p14="http://schemas.microsoft.com/office/powerpoint/2010/main" val="3878695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7" name="Picture 26">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9" name="Rectangle 28">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1" name="Rectangle 30">
            <a:extLst>
              <a:ext uri="{FF2B5EF4-FFF2-40B4-BE49-F238E27FC236}">
                <a16:creationId xmlns:a16="http://schemas.microsoft.com/office/drawing/2014/main" id="{1F491198-AF87-4E71-AAD9-AE427363C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4C2E1C05-3303-4DCD-9685-3BDE5AEF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84319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5" name="Rectangle 34">
            <a:extLst>
              <a:ext uri="{FF2B5EF4-FFF2-40B4-BE49-F238E27FC236}">
                <a16:creationId xmlns:a16="http://schemas.microsoft.com/office/drawing/2014/main" id="{D7F2E59A-66C6-4BE2-B3FB-D5DE585D2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0"/>
            <a:ext cx="12191999" cy="1833647"/>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20DC586F-D2D5-066E-D65F-923821F0778D}"/>
              </a:ext>
            </a:extLst>
          </p:cNvPr>
          <p:cNvSpPr>
            <a:spLocks noGrp="1"/>
          </p:cNvSpPr>
          <p:nvPr>
            <p:ph type="title"/>
          </p:nvPr>
        </p:nvSpPr>
        <p:spPr>
          <a:xfrm>
            <a:off x="838201" y="169452"/>
            <a:ext cx="10750570" cy="1514105"/>
          </a:xfrm>
        </p:spPr>
        <p:txBody>
          <a:bodyPr vert="horz" lIns="91440" tIns="45720" rIns="91440" bIns="45720" rtlCol="0" anchor="b">
            <a:normAutofit/>
          </a:bodyPr>
          <a:lstStyle/>
          <a:p>
            <a:r>
              <a:rPr lang="en-US" sz="5400"/>
              <a:t>User persona</a:t>
            </a:r>
          </a:p>
        </p:txBody>
      </p:sp>
      <p:pic>
        <p:nvPicPr>
          <p:cNvPr id="5" name="Marcador de contenido 4">
            <a:extLst>
              <a:ext uri="{FF2B5EF4-FFF2-40B4-BE49-F238E27FC236}">
                <a16:creationId xmlns:a16="http://schemas.microsoft.com/office/drawing/2014/main" id="{5A3E09E8-5F2F-7ABF-73F9-7EE4C46E44D2}"/>
              </a:ext>
            </a:extLst>
          </p:cNvPr>
          <p:cNvPicPr>
            <a:picLocks noGrp="1" noChangeAspect="1"/>
          </p:cNvPicPr>
          <p:nvPr>
            <p:ph idx="1"/>
          </p:nvPr>
        </p:nvPicPr>
        <p:blipFill>
          <a:blip r:embed="rId4"/>
          <a:stretch>
            <a:fillRect/>
          </a:stretch>
        </p:blipFill>
        <p:spPr>
          <a:xfrm>
            <a:off x="1836879" y="1853008"/>
            <a:ext cx="7669259" cy="5350360"/>
          </a:xfrm>
          <a:prstGeom prst="rect">
            <a:avLst/>
          </a:prstGeom>
        </p:spPr>
      </p:pic>
    </p:spTree>
    <p:extLst>
      <p:ext uri="{BB962C8B-B14F-4D97-AF65-F5344CB8AC3E}">
        <p14:creationId xmlns:p14="http://schemas.microsoft.com/office/powerpoint/2010/main" val="412036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23" name="Picture 22">
            <a:extLst>
              <a:ext uri="{FF2B5EF4-FFF2-40B4-BE49-F238E27FC236}">
                <a16:creationId xmlns:a16="http://schemas.microsoft.com/office/drawing/2014/main" id="{29DA4B2B-B54E-43B4-A1A4-EB704F7F3D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53001" t="54841" r="-1"/>
          <a:stretch/>
        </p:blipFill>
        <p:spPr>
          <a:xfrm>
            <a:off x="0" y="0"/>
            <a:ext cx="872377" cy="838200"/>
          </a:xfrm>
          <a:prstGeom prst="rect">
            <a:avLst/>
          </a:prstGeom>
        </p:spPr>
      </p:pic>
      <p:sp>
        <p:nvSpPr>
          <p:cNvPr id="2" name="Título 1">
            <a:extLst>
              <a:ext uri="{FF2B5EF4-FFF2-40B4-BE49-F238E27FC236}">
                <a16:creationId xmlns:a16="http://schemas.microsoft.com/office/drawing/2014/main" id="{D64766DD-5456-165C-34E8-71193FB2D0C9}"/>
              </a:ext>
            </a:extLst>
          </p:cNvPr>
          <p:cNvSpPr>
            <a:spLocks noGrp="1"/>
          </p:cNvSpPr>
          <p:nvPr>
            <p:ph type="title"/>
          </p:nvPr>
        </p:nvSpPr>
        <p:spPr>
          <a:xfrm>
            <a:off x="838200" y="559813"/>
            <a:ext cx="5638800" cy="1573786"/>
          </a:xfrm>
        </p:spPr>
        <p:txBody>
          <a:bodyPr>
            <a:normAutofit/>
          </a:bodyPr>
          <a:lstStyle/>
          <a:p>
            <a:endParaRPr lang="es-ES">
              <a:solidFill>
                <a:schemeClr val="tx2"/>
              </a:solidFill>
            </a:endParaRPr>
          </a:p>
        </p:txBody>
      </p:sp>
      <p:sp>
        <p:nvSpPr>
          <p:cNvPr id="3" name="Marcador de contenido 2">
            <a:extLst>
              <a:ext uri="{FF2B5EF4-FFF2-40B4-BE49-F238E27FC236}">
                <a16:creationId xmlns:a16="http://schemas.microsoft.com/office/drawing/2014/main" id="{995B5BA4-5D0B-CE74-A5F0-8B931090761C}"/>
              </a:ext>
            </a:extLst>
          </p:cNvPr>
          <p:cNvSpPr>
            <a:spLocks noGrp="1"/>
          </p:cNvSpPr>
          <p:nvPr>
            <p:ph idx="1"/>
          </p:nvPr>
        </p:nvSpPr>
        <p:spPr>
          <a:xfrm>
            <a:off x="6687160" y="559814"/>
            <a:ext cx="4633486" cy="1573786"/>
          </a:xfrm>
        </p:spPr>
        <p:txBody>
          <a:bodyPr>
            <a:normAutofit/>
          </a:bodyPr>
          <a:lstStyle/>
          <a:p>
            <a:endParaRPr lang="es-ES" sz="1800">
              <a:solidFill>
                <a:schemeClr val="tx2"/>
              </a:solidFill>
            </a:endParaRPr>
          </a:p>
        </p:txBody>
      </p:sp>
      <p:pic>
        <p:nvPicPr>
          <p:cNvPr id="5" name="Imagen 4">
            <a:extLst>
              <a:ext uri="{FF2B5EF4-FFF2-40B4-BE49-F238E27FC236}">
                <a16:creationId xmlns:a16="http://schemas.microsoft.com/office/drawing/2014/main" id="{E2BA4732-80D3-AF65-B82F-96EBAF630D54}"/>
              </a:ext>
            </a:extLst>
          </p:cNvPr>
          <p:cNvPicPr>
            <a:picLocks noChangeAspect="1"/>
          </p:cNvPicPr>
          <p:nvPr/>
        </p:nvPicPr>
        <p:blipFill>
          <a:blip r:embed="rId3"/>
          <a:stretch>
            <a:fillRect/>
          </a:stretch>
        </p:blipFill>
        <p:spPr>
          <a:xfrm>
            <a:off x="-3048" y="559813"/>
            <a:ext cx="12472730" cy="5738373"/>
          </a:xfrm>
          <a:prstGeom prst="rect">
            <a:avLst/>
          </a:prstGeom>
        </p:spPr>
      </p:pic>
      <p:pic>
        <p:nvPicPr>
          <p:cNvPr id="25" name="Picture 24">
            <a:extLst>
              <a:ext uri="{FF2B5EF4-FFF2-40B4-BE49-F238E27FC236}">
                <a16:creationId xmlns:a16="http://schemas.microsoft.com/office/drawing/2014/main" id="{1C32610F-5445-4E12-87F6-F0591ABE7A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73964"/>
          <a:stretch/>
        </p:blipFill>
        <p:spPr>
          <a:xfrm>
            <a:off x="11527047" y="3144779"/>
            <a:ext cx="661905" cy="2548349"/>
          </a:xfrm>
          <a:prstGeom prst="rect">
            <a:avLst/>
          </a:prstGeom>
        </p:spPr>
      </p:pic>
    </p:spTree>
    <p:extLst>
      <p:ext uri="{BB962C8B-B14F-4D97-AF65-F5344CB8AC3E}">
        <p14:creationId xmlns:p14="http://schemas.microsoft.com/office/powerpoint/2010/main" val="318860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84B9546E-20BE-462C-8BE8-4EBDB46F8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2567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FE5D2E8-C366-48AC-97AE-18C67E4EF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2225674"/>
          </a:xfrm>
          <a:prstGeom prst="rect">
            <a:avLst/>
          </a:prstGeom>
          <a:blipFill dpi="0" rotWithShape="1">
            <a:blip r:embed="rId2">
              <a:alphaModFix amt="24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8628281-FA8F-9A48-C441-CCFC96469964}"/>
              </a:ext>
            </a:extLst>
          </p:cNvPr>
          <p:cNvSpPr>
            <a:spLocks noGrp="1"/>
          </p:cNvSpPr>
          <p:nvPr>
            <p:ph type="title"/>
          </p:nvPr>
        </p:nvSpPr>
        <p:spPr>
          <a:xfrm>
            <a:off x="1198182" y="381000"/>
            <a:ext cx="10003218" cy="1600124"/>
          </a:xfrm>
        </p:spPr>
        <p:txBody>
          <a:bodyPr>
            <a:normAutofit/>
          </a:bodyPr>
          <a:lstStyle/>
          <a:p>
            <a:r>
              <a:rPr lang="es-ES" dirty="0"/>
              <a:t>Arquitectura de la información</a:t>
            </a:r>
          </a:p>
        </p:txBody>
      </p:sp>
      <p:pic>
        <p:nvPicPr>
          <p:cNvPr id="9" name="Marcador de contenido 8" descr="Diagrama&#10;&#10;Descripción generada automáticamente">
            <a:extLst>
              <a:ext uri="{FF2B5EF4-FFF2-40B4-BE49-F238E27FC236}">
                <a16:creationId xmlns:a16="http://schemas.microsoft.com/office/drawing/2014/main" id="{82E12959-10D3-6D6B-A1C0-46DFC6BF60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967" y="2491143"/>
            <a:ext cx="12033017" cy="2992755"/>
          </a:xfrm>
        </p:spPr>
      </p:pic>
    </p:spTree>
    <p:extLst>
      <p:ext uri="{BB962C8B-B14F-4D97-AF65-F5344CB8AC3E}">
        <p14:creationId xmlns:p14="http://schemas.microsoft.com/office/powerpoint/2010/main" val="961506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4" name="Rectangle 13">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8DBEE602-02D2-420A-AFC1-438A1699A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ítulo 1">
            <a:extLst>
              <a:ext uri="{FF2B5EF4-FFF2-40B4-BE49-F238E27FC236}">
                <a16:creationId xmlns:a16="http://schemas.microsoft.com/office/drawing/2014/main" id="{B8C998FF-4D46-87E1-A86F-4CF15A24D404}"/>
              </a:ext>
            </a:extLst>
          </p:cNvPr>
          <p:cNvSpPr>
            <a:spLocks noGrp="1"/>
          </p:cNvSpPr>
          <p:nvPr>
            <p:ph type="title"/>
          </p:nvPr>
        </p:nvSpPr>
        <p:spPr>
          <a:xfrm>
            <a:off x="838200" y="509847"/>
            <a:ext cx="3962400" cy="2895600"/>
          </a:xfrm>
        </p:spPr>
        <p:txBody>
          <a:bodyPr vert="horz" lIns="91440" tIns="45720" rIns="91440" bIns="45720" rtlCol="0" anchor="b">
            <a:normAutofit/>
          </a:bodyPr>
          <a:lstStyle/>
          <a:p>
            <a:r>
              <a:rPr lang="en-US">
                <a:solidFill>
                  <a:schemeClr val="tx2"/>
                </a:solidFill>
              </a:rPr>
              <a:t>Prototipado</a:t>
            </a:r>
          </a:p>
        </p:txBody>
      </p:sp>
      <p:pic>
        <p:nvPicPr>
          <p:cNvPr id="5" name="Marcador de contenido 4">
            <a:extLst>
              <a:ext uri="{FF2B5EF4-FFF2-40B4-BE49-F238E27FC236}">
                <a16:creationId xmlns:a16="http://schemas.microsoft.com/office/drawing/2014/main" id="{5B34A1DC-DC3B-2215-0608-327A008569D1}"/>
              </a:ext>
            </a:extLst>
          </p:cNvPr>
          <p:cNvPicPr>
            <a:picLocks noGrp="1" noChangeAspect="1"/>
          </p:cNvPicPr>
          <p:nvPr>
            <p:ph idx="1"/>
          </p:nvPr>
        </p:nvPicPr>
        <p:blipFill>
          <a:blip r:embed="rId3"/>
          <a:stretch>
            <a:fillRect/>
          </a:stretch>
        </p:blipFill>
        <p:spPr>
          <a:xfrm>
            <a:off x="4381569" y="276601"/>
            <a:ext cx="7810431" cy="5177610"/>
          </a:xfrm>
          <a:prstGeom prst="rect">
            <a:avLst/>
          </a:prstGeom>
        </p:spPr>
      </p:pic>
      <p:sp>
        <p:nvSpPr>
          <p:cNvPr id="18" name="Rectangle 17">
            <a:extLst>
              <a:ext uri="{FF2B5EF4-FFF2-40B4-BE49-F238E27FC236}">
                <a16:creationId xmlns:a16="http://schemas.microsoft.com/office/drawing/2014/main" id="{B3FAB79E-1E1B-4287-B4EA-26E497404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30812"/>
            <a:ext cx="12192000" cy="1127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A22256D1-A993-4D2E-943C-2E87F8BFC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0" y="5730813"/>
            <a:ext cx="12191999" cy="1127186"/>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8512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Título 1">
            <a:extLst>
              <a:ext uri="{FF2B5EF4-FFF2-40B4-BE49-F238E27FC236}">
                <a16:creationId xmlns:a16="http://schemas.microsoft.com/office/drawing/2014/main" id="{F9E7494F-6743-13EB-52BC-4AB87798BC2F}"/>
              </a:ext>
            </a:extLst>
          </p:cNvPr>
          <p:cNvSpPr>
            <a:spLocks noGrp="1"/>
          </p:cNvSpPr>
          <p:nvPr>
            <p:ph type="title"/>
          </p:nvPr>
        </p:nvSpPr>
        <p:spPr>
          <a:xfrm>
            <a:off x="396054" y="244444"/>
            <a:ext cx="10348146" cy="1675009"/>
          </a:xfrm>
        </p:spPr>
        <p:txBody>
          <a:bodyPr anchor="t">
            <a:normAutofit/>
          </a:bodyPr>
          <a:lstStyle/>
          <a:p>
            <a:r>
              <a:rPr lang="es-ES" i="1" dirty="0" err="1">
                <a:solidFill>
                  <a:schemeClr val="tx2"/>
                </a:solidFill>
              </a:rPr>
              <a:t>Sketchs</a:t>
            </a:r>
            <a:endParaRPr lang="es-ES" i="1" dirty="0">
              <a:solidFill>
                <a:schemeClr val="tx2"/>
              </a:solidFill>
            </a:endParaRPr>
          </a:p>
        </p:txBody>
      </p:sp>
      <p:pic>
        <p:nvPicPr>
          <p:cNvPr id="14" name="Picture 13">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3" name="Marcador de contenido 2">
            <a:extLst>
              <a:ext uri="{FF2B5EF4-FFF2-40B4-BE49-F238E27FC236}">
                <a16:creationId xmlns:a16="http://schemas.microsoft.com/office/drawing/2014/main" id="{9BE55BBD-11EE-F7AF-0CA1-F78E5A819DBD}"/>
              </a:ext>
            </a:extLst>
          </p:cNvPr>
          <p:cNvSpPr>
            <a:spLocks noGrp="1"/>
          </p:cNvSpPr>
          <p:nvPr>
            <p:ph idx="1"/>
          </p:nvPr>
        </p:nvSpPr>
        <p:spPr>
          <a:xfrm>
            <a:off x="3994587" y="2403097"/>
            <a:ext cx="7178691" cy="3709990"/>
          </a:xfrm>
        </p:spPr>
        <p:txBody>
          <a:bodyPr anchor="ctr">
            <a:normAutofit/>
          </a:bodyPr>
          <a:lstStyle/>
          <a:p>
            <a:endParaRPr lang="es-ES" sz="1800">
              <a:solidFill>
                <a:schemeClr val="tx2"/>
              </a:solidFill>
            </a:endParaRPr>
          </a:p>
        </p:txBody>
      </p:sp>
      <p:pic>
        <p:nvPicPr>
          <p:cNvPr id="5" name="Imagen 4">
            <a:extLst>
              <a:ext uri="{FF2B5EF4-FFF2-40B4-BE49-F238E27FC236}">
                <a16:creationId xmlns:a16="http://schemas.microsoft.com/office/drawing/2014/main" id="{56A57F0E-7B59-DA76-2E67-0CB81E150DED}"/>
              </a:ext>
            </a:extLst>
          </p:cNvPr>
          <p:cNvPicPr>
            <a:picLocks noChangeAspect="1"/>
          </p:cNvPicPr>
          <p:nvPr/>
        </p:nvPicPr>
        <p:blipFill>
          <a:blip r:embed="rId4"/>
          <a:stretch>
            <a:fillRect/>
          </a:stretch>
        </p:blipFill>
        <p:spPr>
          <a:xfrm>
            <a:off x="-9608" y="1122816"/>
            <a:ext cx="6104084" cy="4168934"/>
          </a:xfrm>
          <a:prstGeom prst="rect">
            <a:avLst/>
          </a:prstGeom>
        </p:spPr>
      </p:pic>
      <p:pic>
        <p:nvPicPr>
          <p:cNvPr id="7" name="Imagen 6">
            <a:extLst>
              <a:ext uri="{FF2B5EF4-FFF2-40B4-BE49-F238E27FC236}">
                <a16:creationId xmlns:a16="http://schemas.microsoft.com/office/drawing/2014/main" id="{54103AD0-0B7E-9DCC-C030-B9554D16CC3F}"/>
              </a:ext>
            </a:extLst>
          </p:cNvPr>
          <p:cNvPicPr>
            <a:picLocks noChangeAspect="1"/>
          </p:cNvPicPr>
          <p:nvPr/>
        </p:nvPicPr>
        <p:blipFill>
          <a:blip r:embed="rId5"/>
          <a:stretch>
            <a:fillRect/>
          </a:stretch>
        </p:blipFill>
        <p:spPr>
          <a:xfrm>
            <a:off x="6308405" y="244444"/>
            <a:ext cx="5807396" cy="6133722"/>
          </a:xfrm>
          <a:prstGeom prst="rect">
            <a:avLst/>
          </a:prstGeom>
        </p:spPr>
      </p:pic>
    </p:spTree>
    <p:extLst>
      <p:ext uri="{BB962C8B-B14F-4D97-AF65-F5344CB8AC3E}">
        <p14:creationId xmlns:p14="http://schemas.microsoft.com/office/powerpoint/2010/main" val="2226000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8" name="Picture 17">
            <a:extLst>
              <a:ext uri="{FF2B5EF4-FFF2-40B4-BE49-F238E27FC236}">
                <a16:creationId xmlns:a16="http://schemas.microsoft.com/office/drawing/2014/main" id="{18CBEC9D-9F9B-4383-B986-DE5B184A9A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0500" t="44401"/>
          <a:stretch/>
        </p:blipFill>
        <p:spPr>
          <a:xfrm>
            <a:off x="-3048" y="-1"/>
            <a:ext cx="1146048" cy="1070909"/>
          </a:xfrm>
          <a:prstGeom prst="rect">
            <a:avLst/>
          </a:prstGeom>
        </p:spPr>
      </p:pic>
      <p:sp>
        <p:nvSpPr>
          <p:cNvPr id="2" name="Título 1">
            <a:extLst>
              <a:ext uri="{FF2B5EF4-FFF2-40B4-BE49-F238E27FC236}">
                <a16:creationId xmlns:a16="http://schemas.microsoft.com/office/drawing/2014/main" id="{92940ABB-BF57-DFD8-B6E7-4849A49E718E}"/>
              </a:ext>
            </a:extLst>
          </p:cNvPr>
          <p:cNvSpPr>
            <a:spLocks noGrp="1"/>
          </p:cNvSpPr>
          <p:nvPr>
            <p:ph type="title"/>
          </p:nvPr>
        </p:nvSpPr>
        <p:spPr>
          <a:xfrm>
            <a:off x="8447637" y="-28694"/>
            <a:ext cx="4648200" cy="765929"/>
          </a:xfrm>
        </p:spPr>
        <p:txBody>
          <a:bodyPr>
            <a:normAutofit/>
          </a:bodyPr>
          <a:lstStyle/>
          <a:p>
            <a:r>
              <a:rPr lang="es-ES" i="1" dirty="0" err="1">
                <a:solidFill>
                  <a:schemeClr val="tx2"/>
                </a:solidFill>
              </a:rPr>
              <a:t>Wireframes</a:t>
            </a:r>
            <a:endParaRPr lang="es-ES" i="1" dirty="0">
              <a:solidFill>
                <a:schemeClr val="tx2"/>
              </a:solidFill>
            </a:endParaRPr>
          </a:p>
        </p:txBody>
      </p:sp>
      <p:pic>
        <p:nvPicPr>
          <p:cNvPr id="9" name="Marcador de contenido 8" descr="Imagen que contiene Diagrama&#10;&#10;Descripción generada automáticamente">
            <a:extLst>
              <a:ext uri="{FF2B5EF4-FFF2-40B4-BE49-F238E27FC236}">
                <a16:creationId xmlns:a16="http://schemas.microsoft.com/office/drawing/2014/main" id="{AD961E7B-F634-C411-2074-53B70AA1BD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22232" y="737235"/>
            <a:ext cx="3746163" cy="4628861"/>
          </a:xfrm>
        </p:spPr>
      </p:pic>
      <p:pic>
        <p:nvPicPr>
          <p:cNvPr id="7" name="Marcador de contenido 6" descr="Interfaz de usuario gráfica, Aplicación&#10;&#10;Descripción generada automáticamente">
            <a:extLst>
              <a:ext uri="{FF2B5EF4-FFF2-40B4-BE49-F238E27FC236}">
                <a16:creationId xmlns:a16="http://schemas.microsoft.com/office/drawing/2014/main" id="{825900B5-2A27-7B6F-1D3D-EEDF62E6A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670" y="140142"/>
            <a:ext cx="5327950" cy="6577716"/>
          </a:xfrm>
          <a:prstGeom prst="rect">
            <a:avLst/>
          </a:prstGeom>
        </p:spPr>
      </p:pic>
      <p:pic>
        <p:nvPicPr>
          <p:cNvPr id="20" name="Picture 19">
            <a:extLst>
              <a:ext uri="{FF2B5EF4-FFF2-40B4-BE49-F238E27FC236}">
                <a16:creationId xmlns:a16="http://schemas.microsoft.com/office/drawing/2014/main" id="{AFE52FC7-B3EF-46A4-B8CE-292164EC92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r="73964"/>
          <a:stretch/>
        </p:blipFill>
        <p:spPr>
          <a:xfrm>
            <a:off x="11527047" y="3144779"/>
            <a:ext cx="661905" cy="2548349"/>
          </a:xfrm>
          <a:prstGeom prst="rect">
            <a:avLst/>
          </a:prstGeom>
        </p:spPr>
      </p:pic>
      <p:pic>
        <p:nvPicPr>
          <p:cNvPr id="12" name="Imagen 11" descr="Tabla&#10;&#10;Descripción generada automáticamente">
            <a:extLst>
              <a:ext uri="{FF2B5EF4-FFF2-40B4-BE49-F238E27FC236}">
                <a16:creationId xmlns:a16="http://schemas.microsoft.com/office/drawing/2014/main" id="{FE29135E-7C65-DA2A-8405-E4E4204899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4924" y="5506238"/>
            <a:ext cx="3100778" cy="1351762"/>
          </a:xfrm>
          <a:prstGeom prst="rect">
            <a:avLst/>
          </a:prstGeom>
        </p:spPr>
      </p:pic>
    </p:spTree>
    <p:extLst>
      <p:ext uri="{BB962C8B-B14F-4D97-AF65-F5344CB8AC3E}">
        <p14:creationId xmlns:p14="http://schemas.microsoft.com/office/powerpoint/2010/main" val="438182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4" name="Picture 33">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6" name="Rectangle 35">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0" name="Rectangle 39">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2" name="Rectangle 41">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1"/>
            <a:ext cx="12191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69350968-FA7B-6496-D0A4-ED6AFDE6A8B5}"/>
              </a:ext>
            </a:extLst>
          </p:cNvPr>
          <p:cNvSpPr>
            <a:spLocks noGrp="1"/>
          </p:cNvSpPr>
          <p:nvPr>
            <p:ph type="title"/>
          </p:nvPr>
        </p:nvSpPr>
        <p:spPr>
          <a:xfrm>
            <a:off x="7813964" y="0"/>
            <a:ext cx="5528570" cy="778598"/>
          </a:xfrm>
        </p:spPr>
        <p:txBody>
          <a:bodyPr vert="horz" lIns="91440" tIns="45720" rIns="91440" bIns="45720" rtlCol="0" anchor="b">
            <a:normAutofit/>
          </a:bodyPr>
          <a:lstStyle/>
          <a:p>
            <a:r>
              <a:rPr lang="en-US" dirty="0" err="1"/>
              <a:t>Prototipo</a:t>
            </a:r>
            <a:r>
              <a:rPr lang="en-US" dirty="0"/>
              <a:t> </a:t>
            </a:r>
            <a:r>
              <a:rPr lang="en-US" dirty="0" err="1"/>
              <a:t>inicial</a:t>
            </a:r>
            <a:endParaRPr lang="en-US" dirty="0"/>
          </a:p>
        </p:txBody>
      </p:sp>
      <p:pic>
        <p:nvPicPr>
          <p:cNvPr id="5" name="Marcador de contenido 4" descr="Interfaz de usuario gráfica, Aplicación&#10;&#10;Descripción generada automáticamente">
            <a:extLst>
              <a:ext uri="{FF2B5EF4-FFF2-40B4-BE49-F238E27FC236}">
                <a16:creationId xmlns:a16="http://schemas.microsoft.com/office/drawing/2014/main" id="{C31A1501-88AA-CD99-5D40-0E302B46F8F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8166" y="106215"/>
            <a:ext cx="5433071" cy="6749158"/>
          </a:xfrm>
          <a:prstGeom prst="rect">
            <a:avLst/>
          </a:prstGeom>
        </p:spPr>
      </p:pic>
      <p:pic>
        <p:nvPicPr>
          <p:cNvPr id="7" name="Imagen 6" descr="Interfaz de usuario gráfica, Sitio web&#10;&#10;Descripción generada automáticamente">
            <a:extLst>
              <a:ext uri="{FF2B5EF4-FFF2-40B4-BE49-F238E27FC236}">
                <a16:creationId xmlns:a16="http://schemas.microsoft.com/office/drawing/2014/main" id="{C40A7D4A-A224-5E45-AA9A-633594D07A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765" y="890674"/>
            <a:ext cx="4715019" cy="5852623"/>
          </a:xfrm>
          <a:prstGeom prst="rect">
            <a:avLst/>
          </a:prstGeom>
        </p:spPr>
      </p:pic>
    </p:spTree>
    <p:extLst>
      <p:ext uri="{BB962C8B-B14F-4D97-AF65-F5344CB8AC3E}">
        <p14:creationId xmlns:p14="http://schemas.microsoft.com/office/powerpoint/2010/main" val="3024664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17D25E-A1DB-6C52-1615-6F812C960122}"/>
              </a:ext>
            </a:extLst>
          </p:cNvPr>
          <p:cNvSpPr>
            <a:spLocks noGrp="1"/>
          </p:cNvSpPr>
          <p:nvPr>
            <p:ph type="title"/>
          </p:nvPr>
        </p:nvSpPr>
        <p:spPr>
          <a:xfrm>
            <a:off x="452673" y="365760"/>
            <a:ext cx="11470741" cy="1325563"/>
          </a:xfrm>
        </p:spPr>
        <p:txBody>
          <a:bodyPr>
            <a:normAutofit/>
          </a:bodyPr>
          <a:lstStyle/>
          <a:p>
            <a:r>
              <a:rPr lang="es-ES" sz="3600" dirty="0"/>
              <a:t>Evaluación del prototipo por parte de los usuarios</a:t>
            </a:r>
          </a:p>
        </p:txBody>
      </p:sp>
      <p:sp>
        <p:nvSpPr>
          <p:cNvPr id="3" name="Marcador de contenido 2">
            <a:extLst>
              <a:ext uri="{FF2B5EF4-FFF2-40B4-BE49-F238E27FC236}">
                <a16:creationId xmlns:a16="http://schemas.microsoft.com/office/drawing/2014/main" id="{4B8F35B7-AE8D-DCF3-A470-D9BD11874276}"/>
              </a:ext>
            </a:extLst>
          </p:cNvPr>
          <p:cNvSpPr>
            <a:spLocks noGrp="1"/>
          </p:cNvSpPr>
          <p:nvPr>
            <p:ph idx="1"/>
          </p:nvPr>
        </p:nvSpPr>
        <p:spPr/>
        <p:txBody>
          <a:bodyPr/>
          <a:lstStyle/>
          <a:p>
            <a:endParaRPr lang="es-ES"/>
          </a:p>
        </p:txBody>
      </p:sp>
      <p:pic>
        <p:nvPicPr>
          <p:cNvPr id="5" name="Imagen 4">
            <a:extLst>
              <a:ext uri="{FF2B5EF4-FFF2-40B4-BE49-F238E27FC236}">
                <a16:creationId xmlns:a16="http://schemas.microsoft.com/office/drawing/2014/main" id="{C32D6A07-1CE2-A9F9-7F7E-3C44997BA3ED}"/>
              </a:ext>
            </a:extLst>
          </p:cNvPr>
          <p:cNvPicPr>
            <a:picLocks noChangeAspect="1"/>
          </p:cNvPicPr>
          <p:nvPr/>
        </p:nvPicPr>
        <p:blipFill>
          <a:blip r:embed="rId2"/>
          <a:stretch>
            <a:fillRect/>
          </a:stretch>
        </p:blipFill>
        <p:spPr>
          <a:xfrm>
            <a:off x="452672" y="1691323"/>
            <a:ext cx="4777931" cy="4195763"/>
          </a:xfrm>
          <a:prstGeom prst="rect">
            <a:avLst/>
          </a:prstGeom>
        </p:spPr>
      </p:pic>
      <p:pic>
        <p:nvPicPr>
          <p:cNvPr id="7" name="Imagen 6">
            <a:extLst>
              <a:ext uri="{FF2B5EF4-FFF2-40B4-BE49-F238E27FC236}">
                <a16:creationId xmlns:a16="http://schemas.microsoft.com/office/drawing/2014/main" id="{4633CA47-7A3E-B0BE-22BB-9A722D7D2E18}"/>
              </a:ext>
            </a:extLst>
          </p:cNvPr>
          <p:cNvPicPr>
            <a:picLocks noChangeAspect="1"/>
          </p:cNvPicPr>
          <p:nvPr/>
        </p:nvPicPr>
        <p:blipFill>
          <a:blip r:embed="rId3"/>
          <a:stretch>
            <a:fillRect/>
          </a:stretch>
        </p:blipFill>
        <p:spPr>
          <a:xfrm>
            <a:off x="5616131" y="1777435"/>
            <a:ext cx="5978303" cy="896679"/>
          </a:xfrm>
          <a:prstGeom prst="rect">
            <a:avLst/>
          </a:prstGeom>
        </p:spPr>
      </p:pic>
      <p:pic>
        <p:nvPicPr>
          <p:cNvPr id="9" name="Imagen 8">
            <a:extLst>
              <a:ext uri="{FF2B5EF4-FFF2-40B4-BE49-F238E27FC236}">
                <a16:creationId xmlns:a16="http://schemas.microsoft.com/office/drawing/2014/main" id="{8CAC7626-E090-F137-8213-65E9FE9256EF}"/>
              </a:ext>
            </a:extLst>
          </p:cNvPr>
          <p:cNvPicPr>
            <a:picLocks noChangeAspect="1"/>
          </p:cNvPicPr>
          <p:nvPr/>
        </p:nvPicPr>
        <p:blipFill>
          <a:blip r:embed="rId4"/>
          <a:stretch>
            <a:fillRect/>
          </a:stretch>
        </p:blipFill>
        <p:spPr>
          <a:xfrm>
            <a:off x="5616131" y="3959331"/>
            <a:ext cx="6347411" cy="900664"/>
          </a:xfrm>
          <a:prstGeom prst="rect">
            <a:avLst/>
          </a:prstGeom>
        </p:spPr>
      </p:pic>
    </p:spTree>
    <p:extLst>
      <p:ext uri="{BB962C8B-B14F-4D97-AF65-F5344CB8AC3E}">
        <p14:creationId xmlns:p14="http://schemas.microsoft.com/office/powerpoint/2010/main" val="4197040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991A17-CFC0-44F2-760E-C8FBD4011655}"/>
              </a:ext>
            </a:extLst>
          </p:cNvPr>
          <p:cNvSpPr>
            <a:spLocks noGrp="1"/>
          </p:cNvSpPr>
          <p:nvPr>
            <p:ph type="title"/>
          </p:nvPr>
        </p:nvSpPr>
        <p:spPr/>
        <p:txBody>
          <a:bodyPr/>
          <a:lstStyle/>
          <a:p>
            <a:r>
              <a:rPr lang="es-ES" dirty="0"/>
              <a:t>Prototipo final</a:t>
            </a:r>
          </a:p>
        </p:txBody>
      </p:sp>
      <p:sp>
        <p:nvSpPr>
          <p:cNvPr id="3" name="Marcador de contenido 2">
            <a:extLst>
              <a:ext uri="{FF2B5EF4-FFF2-40B4-BE49-F238E27FC236}">
                <a16:creationId xmlns:a16="http://schemas.microsoft.com/office/drawing/2014/main" id="{2F22181A-00AB-DB12-BFCD-361CAB9DD5BA}"/>
              </a:ext>
            </a:extLst>
          </p:cNvPr>
          <p:cNvSpPr>
            <a:spLocks noGrp="1"/>
          </p:cNvSpPr>
          <p:nvPr>
            <p:ph idx="1"/>
          </p:nvPr>
        </p:nvSpPr>
        <p:spPr/>
        <p:txBody>
          <a:bodyPr/>
          <a:lstStyle/>
          <a:p>
            <a:endParaRPr lang="es-ES"/>
          </a:p>
        </p:txBody>
      </p:sp>
      <p:pic>
        <p:nvPicPr>
          <p:cNvPr id="5" name="Imagen 4">
            <a:extLst>
              <a:ext uri="{FF2B5EF4-FFF2-40B4-BE49-F238E27FC236}">
                <a16:creationId xmlns:a16="http://schemas.microsoft.com/office/drawing/2014/main" id="{80ED8103-08E6-F7CD-F663-75F81EED1AC8}"/>
              </a:ext>
            </a:extLst>
          </p:cNvPr>
          <p:cNvPicPr>
            <a:picLocks noChangeAspect="1"/>
          </p:cNvPicPr>
          <p:nvPr/>
        </p:nvPicPr>
        <p:blipFill>
          <a:blip r:embed="rId2"/>
          <a:stretch>
            <a:fillRect/>
          </a:stretch>
        </p:blipFill>
        <p:spPr>
          <a:xfrm>
            <a:off x="6217167" y="0"/>
            <a:ext cx="5606203" cy="6858000"/>
          </a:xfrm>
          <a:prstGeom prst="rect">
            <a:avLst/>
          </a:prstGeom>
        </p:spPr>
      </p:pic>
    </p:spTree>
    <p:extLst>
      <p:ext uri="{BB962C8B-B14F-4D97-AF65-F5344CB8AC3E}">
        <p14:creationId xmlns:p14="http://schemas.microsoft.com/office/powerpoint/2010/main" val="85162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ítulo 1">
            <a:extLst>
              <a:ext uri="{FF2B5EF4-FFF2-40B4-BE49-F238E27FC236}">
                <a16:creationId xmlns:a16="http://schemas.microsoft.com/office/drawing/2014/main" id="{5B33742A-CC88-D87D-7619-2F061B56ADDF}"/>
              </a:ext>
            </a:extLst>
          </p:cNvPr>
          <p:cNvSpPr>
            <a:spLocks noGrp="1"/>
          </p:cNvSpPr>
          <p:nvPr>
            <p:ph type="title"/>
          </p:nvPr>
        </p:nvSpPr>
        <p:spPr>
          <a:xfrm>
            <a:off x="838201" y="559813"/>
            <a:ext cx="8763000" cy="1664573"/>
          </a:xfrm>
        </p:spPr>
        <p:txBody>
          <a:bodyPr>
            <a:normAutofit/>
          </a:bodyPr>
          <a:lstStyle/>
          <a:p>
            <a:endParaRPr lang="es-ES">
              <a:solidFill>
                <a:schemeClr val="tx2"/>
              </a:solidFill>
            </a:endParaRPr>
          </a:p>
        </p:txBody>
      </p:sp>
      <p:sp>
        <p:nvSpPr>
          <p:cNvPr id="3" name="Marcador de contenido 2">
            <a:extLst>
              <a:ext uri="{FF2B5EF4-FFF2-40B4-BE49-F238E27FC236}">
                <a16:creationId xmlns:a16="http://schemas.microsoft.com/office/drawing/2014/main" id="{057C169A-8608-284E-D08C-6A3A6F82A956}"/>
              </a:ext>
            </a:extLst>
          </p:cNvPr>
          <p:cNvSpPr>
            <a:spLocks noGrp="1"/>
          </p:cNvSpPr>
          <p:nvPr>
            <p:ph idx="1"/>
          </p:nvPr>
        </p:nvSpPr>
        <p:spPr>
          <a:xfrm>
            <a:off x="825797" y="2384474"/>
            <a:ext cx="8762436" cy="3728613"/>
          </a:xfrm>
        </p:spPr>
        <p:txBody>
          <a:bodyPr>
            <a:normAutofit/>
          </a:bodyPr>
          <a:lstStyle/>
          <a:p>
            <a:endParaRPr lang="es-ES" sz="180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Imagen 6">
            <a:extLst>
              <a:ext uri="{FF2B5EF4-FFF2-40B4-BE49-F238E27FC236}">
                <a16:creationId xmlns:a16="http://schemas.microsoft.com/office/drawing/2014/main" id="{5E209526-A187-6A6E-10CB-B4A29E1F5ADF}"/>
              </a:ext>
            </a:extLst>
          </p:cNvPr>
          <p:cNvPicPr>
            <a:picLocks noChangeAspect="1"/>
          </p:cNvPicPr>
          <p:nvPr/>
        </p:nvPicPr>
        <p:blipFill>
          <a:blip r:embed="rId3"/>
          <a:stretch>
            <a:fillRect/>
          </a:stretch>
        </p:blipFill>
        <p:spPr>
          <a:xfrm>
            <a:off x="2603767" y="0"/>
            <a:ext cx="5606203" cy="6858000"/>
          </a:xfrm>
          <a:prstGeom prst="rect">
            <a:avLst/>
          </a:prstGeom>
        </p:spPr>
      </p:pic>
    </p:spTree>
    <p:extLst>
      <p:ext uri="{BB962C8B-B14F-4D97-AF65-F5344CB8AC3E}">
        <p14:creationId xmlns:p14="http://schemas.microsoft.com/office/powerpoint/2010/main" val="1535538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1" name="Picture 20">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3" name="Rectangle 22">
            <a:extLst>
              <a:ext uri="{FF2B5EF4-FFF2-40B4-BE49-F238E27FC236}">
                <a16:creationId xmlns:a16="http://schemas.microsoft.com/office/drawing/2014/main" id="{2D924463-4DB7-437D-85B1-7EE5042DE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9F108545-2EA9-4B3E-915B-295949608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7" name="Rectangle 26">
            <a:extLst>
              <a:ext uri="{FF2B5EF4-FFF2-40B4-BE49-F238E27FC236}">
                <a16:creationId xmlns:a16="http://schemas.microsoft.com/office/drawing/2014/main" id="{A232D1C9-8AD3-453F-948D-966B7A11B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4ACD4D7-3FA3-4106-AFB4-55B58A02E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12">
            <a:extLst>
              <a:ext uri="{FF2B5EF4-FFF2-40B4-BE49-F238E27FC236}">
                <a16:creationId xmlns:a16="http://schemas.microsoft.com/office/drawing/2014/main" id="{E88D5DAA-C2B7-10A3-57E3-8B627BC4E506}"/>
              </a:ext>
            </a:extLst>
          </p:cNvPr>
          <p:cNvPicPr>
            <a:picLocks noChangeAspect="1"/>
          </p:cNvPicPr>
          <p:nvPr/>
        </p:nvPicPr>
        <p:blipFill>
          <a:blip r:embed="rId4"/>
          <a:stretch>
            <a:fillRect/>
          </a:stretch>
        </p:blipFill>
        <p:spPr>
          <a:xfrm>
            <a:off x="-1" y="3392040"/>
            <a:ext cx="12192000" cy="3465953"/>
          </a:xfrm>
          <a:prstGeom prst="rect">
            <a:avLst/>
          </a:prstGeom>
        </p:spPr>
      </p:pic>
      <p:sp>
        <p:nvSpPr>
          <p:cNvPr id="3" name="CuadroTexto 2">
            <a:extLst>
              <a:ext uri="{FF2B5EF4-FFF2-40B4-BE49-F238E27FC236}">
                <a16:creationId xmlns:a16="http://schemas.microsoft.com/office/drawing/2014/main" id="{A06FB563-6C00-EAB2-1D13-061245A75EBB}"/>
              </a:ext>
            </a:extLst>
          </p:cNvPr>
          <p:cNvSpPr txBox="1"/>
          <p:nvPr/>
        </p:nvSpPr>
        <p:spPr>
          <a:xfrm>
            <a:off x="1122629" y="1196320"/>
            <a:ext cx="8401616" cy="2092881"/>
          </a:xfrm>
          <a:prstGeom prst="rect">
            <a:avLst/>
          </a:prstGeom>
          <a:noFill/>
        </p:spPr>
        <p:txBody>
          <a:bodyPr wrap="square" rtlCol="0">
            <a:spAutoFit/>
          </a:bodyPr>
          <a:lstStyle/>
          <a:p>
            <a:pPr marL="457200" indent="-457200">
              <a:buFont typeface="Arial" panose="020B0604020202020204" pitchFamily="34" charset="0"/>
              <a:buChar char="•"/>
            </a:pPr>
            <a:r>
              <a:rPr lang="es-ES" sz="2800" b="1" dirty="0">
                <a:solidFill>
                  <a:schemeClr val="tx2"/>
                </a:solidFill>
              </a:rPr>
              <a:t>¿Qué es la discapacidad?</a:t>
            </a:r>
          </a:p>
          <a:p>
            <a:pPr marL="457200" indent="-457200">
              <a:buFont typeface="Arial" panose="020B0604020202020204" pitchFamily="34" charset="0"/>
              <a:buChar char="•"/>
            </a:pPr>
            <a:r>
              <a:rPr lang="es-ES" sz="2800" b="1" dirty="0">
                <a:solidFill>
                  <a:schemeClr val="tx2"/>
                </a:solidFill>
              </a:rPr>
              <a:t>Entonces, ¿qué es la accesibilidad?</a:t>
            </a:r>
          </a:p>
          <a:p>
            <a:pPr marL="457200" indent="-457200">
              <a:buFont typeface="Arial" panose="020B0604020202020204" pitchFamily="34" charset="0"/>
              <a:buChar char="•"/>
            </a:pPr>
            <a:r>
              <a:rPr lang="es-ES" sz="2800" b="1" dirty="0">
                <a:solidFill>
                  <a:schemeClr val="tx2"/>
                </a:solidFill>
              </a:rPr>
              <a:t>La normativa actual</a:t>
            </a:r>
          </a:p>
          <a:p>
            <a:pPr marL="457200" indent="-457200">
              <a:buFont typeface="Arial" panose="020B0604020202020204" pitchFamily="34" charset="0"/>
              <a:buChar char="•"/>
            </a:pPr>
            <a:r>
              <a:rPr lang="es-ES" sz="2800" b="1" dirty="0">
                <a:solidFill>
                  <a:schemeClr val="tx2"/>
                </a:solidFill>
              </a:rPr>
              <a:t>Motivación personal</a:t>
            </a:r>
            <a:br>
              <a:rPr lang="en-US" sz="1800" dirty="0">
                <a:solidFill>
                  <a:schemeClr val="tx2"/>
                </a:solidFill>
              </a:rPr>
            </a:br>
            <a:endParaRPr lang="es-ES" dirty="0"/>
          </a:p>
        </p:txBody>
      </p:sp>
      <p:sp>
        <p:nvSpPr>
          <p:cNvPr id="6" name="Título 5">
            <a:extLst>
              <a:ext uri="{FF2B5EF4-FFF2-40B4-BE49-F238E27FC236}">
                <a16:creationId xmlns:a16="http://schemas.microsoft.com/office/drawing/2014/main" id="{AAE0D716-A310-52C7-84BF-86749D2F9F6C}"/>
              </a:ext>
            </a:extLst>
          </p:cNvPr>
          <p:cNvSpPr>
            <a:spLocks noGrp="1"/>
          </p:cNvSpPr>
          <p:nvPr>
            <p:ph type="title"/>
          </p:nvPr>
        </p:nvSpPr>
        <p:spPr>
          <a:xfrm>
            <a:off x="159191" y="48404"/>
            <a:ext cx="10515600" cy="730998"/>
          </a:xfrm>
        </p:spPr>
        <p:txBody>
          <a:bodyPr>
            <a:normAutofit fontScale="90000"/>
          </a:bodyPr>
          <a:lstStyle/>
          <a:p>
            <a:r>
              <a:rPr lang="es-ES" sz="4400" b="1" dirty="0">
                <a:solidFill>
                  <a:schemeClr val="bg1"/>
                </a:solidFill>
              </a:rPr>
              <a:t>Contexto y motivación</a:t>
            </a:r>
            <a:endParaRPr lang="es-ES" dirty="0"/>
          </a:p>
        </p:txBody>
      </p:sp>
    </p:spTree>
    <p:extLst>
      <p:ext uri="{BB962C8B-B14F-4D97-AF65-F5344CB8AC3E}">
        <p14:creationId xmlns:p14="http://schemas.microsoft.com/office/powerpoint/2010/main" val="2992037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46E251-2B10-F67D-6472-B8BBEC57AE4E}"/>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E750C89A-084D-956D-93D1-77C858D11747}"/>
              </a:ext>
            </a:extLst>
          </p:cNvPr>
          <p:cNvPicPr>
            <a:picLocks noGrp="1" noChangeAspect="1"/>
          </p:cNvPicPr>
          <p:nvPr>
            <p:ph idx="1"/>
          </p:nvPr>
        </p:nvPicPr>
        <p:blipFill>
          <a:blip r:embed="rId2"/>
          <a:stretch>
            <a:fillRect/>
          </a:stretch>
        </p:blipFill>
        <p:spPr>
          <a:xfrm>
            <a:off x="171986" y="789101"/>
            <a:ext cx="4316071" cy="5279798"/>
          </a:xfrm>
        </p:spPr>
      </p:pic>
      <p:pic>
        <p:nvPicPr>
          <p:cNvPr id="9" name="Imagen 8">
            <a:extLst>
              <a:ext uri="{FF2B5EF4-FFF2-40B4-BE49-F238E27FC236}">
                <a16:creationId xmlns:a16="http://schemas.microsoft.com/office/drawing/2014/main" id="{7B47FCDB-72D6-D306-EDAA-7231FA37CBD8}"/>
              </a:ext>
            </a:extLst>
          </p:cNvPr>
          <p:cNvPicPr>
            <a:picLocks noChangeAspect="1"/>
          </p:cNvPicPr>
          <p:nvPr/>
        </p:nvPicPr>
        <p:blipFill>
          <a:blip r:embed="rId3"/>
          <a:stretch>
            <a:fillRect/>
          </a:stretch>
        </p:blipFill>
        <p:spPr>
          <a:xfrm>
            <a:off x="9088126" y="0"/>
            <a:ext cx="3103874" cy="6858000"/>
          </a:xfrm>
          <a:prstGeom prst="rect">
            <a:avLst/>
          </a:prstGeom>
        </p:spPr>
      </p:pic>
      <p:pic>
        <p:nvPicPr>
          <p:cNvPr id="10" name="Imagen 9">
            <a:extLst>
              <a:ext uri="{FF2B5EF4-FFF2-40B4-BE49-F238E27FC236}">
                <a16:creationId xmlns:a16="http://schemas.microsoft.com/office/drawing/2014/main" id="{FF8530B2-AECE-33B9-A8B1-B710C202A04D}"/>
              </a:ext>
            </a:extLst>
          </p:cNvPr>
          <p:cNvPicPr>
            <a:picLocks noChangeAspect="1"/>
          </p:cNvPicPr>
          <p:nvPr/>
        </p:nvPicPr>
        <p:blipFill>
          <a:blip r:embed="rId4"/>
          <a:stretch>
            <a:fillRect/>
          </a:stretch>
        </p:blipFill>
        <p:spPr>
          <a:xfrm>
            <a:off x="4630056" y="789101"/>
            <a:ext cx="4316071" cy="5279798"/>
          </a:xfrm>
          <a:prstGeom prst="rect">
            <a:avLst/>
          </a:prstGeom>
        </p:spPr>
      </p:pic>
    </p:spTree>
    <p:extLst>
      <p:ext uri="{BB962C8B-B14F-4D97-AF65-F5344CB8AC3E}">
        <p14:creationId xmlns:p14="http://schemas.microsoft.com/office/powerpoint/2010/main" val="1026384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5" name="Picture 24">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7" name="Rectangle 26">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BFD72608-F718-4089-A37F-1809F869D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572B5A9-5531-4FA5-8C90-295EFED8B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3">
              <a:alphaModFix amt="24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BD39B2D6-49FC-704B-6F3C-468DB5777227}"/>
              </a:ext>
            </a:extLst>
          </p:cNvPr>
          <p:cNvSpPr>
            <a:spLocks noGrp="1"/>
          </p:cNvSpPr>
          <p:nvPr>
            <p:ph type="title"/>
          </p:nvPr>
        </p:nvSpPr>
        <p:spPr>
          <a:xfrm>
            <a:off x="838200" y="744909"/>
            <a:ext cx="10591800" cy="3155419"/>
          </a:xfrm>
        </p:spPr>
        <p:txBody>
          <a:bodyPr vert="horz" lIns="91440" tIns="45720" rIns="91440" bIns="45720" rtlCol="0" anchor="b">
            <a:normAutofit/>
          </a:bodyPr>
          <a:lstStyle/>
          <a:p>
            <a:r>
              <a:rPr lang="en-US" sz="5200"/>
              <a:t>Conclusiones</a:t>
            </a:r>
          </a:p>
        </p:txBody>
      </p:sp>
    </p:spTree>
    <p:extLst>
      <p:ext uri="{BB962C8B-B14F-4D97-AF65-F5344CB8AC3E}">
        <p14:creationId xmlns:p14="http://schemas.microsoft.com/office/powerpoint/2010/main" val="73286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2" name="Rectangle 11">
            <a:extLst>
              <a:ext uri="{FF2B5EF4-FFF2-40B4-BE49-F238E27FC236}">
                <a16:creationId xmlns:a16="http://schemas.microsoft.com/office/drawing/2014/main" id="{2D924463-4DB7-437D-85B1-7EE5042DE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9F108545-2EA9-4B3E-915B-295949608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A232D1C9-8AD3-453F-948D-966B7A11B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4ACD4D7-3FA3-4106-AFB4-55B58A02E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3A580C8-C9DC-8ED6-4E09-EA34AB8C9D6C}"/>
              </a:ext>
            </a:extLst>
          </p:cNvPr>
          <p:cNvSpPr>
            <a:spLocks noGrp="1"/>
          </p:cNvSpPr>
          <p:nvPr>
            <p:ph type="title"/>
          </p:nvPr>
        </p:nvSpPr>
        <p:spPr>
          <a:xfrm>
            <a:off x="1600201" y="1219200"/>
            <a:ext cx="9067799" cy="2681128"/>
          </a:xfrm>
        </p:spPr>
        <p:txBody>
          <a:bodyPr vert="horz" lIns="91440" tIns="45720" rIns="91440" bIns="45720" rtlCol="0" anchor="b">
            <a:normAutofit/>
          </a:bodyPr>
          <a:lstStyle/>
          <a:p>
            <a:pPr algn="ctr"/>
            <a:r>
              <a:rPr lang="en-US" sz="5200">
                <a:solidFill>
                  <a:schemeClr val="tx2"/>
                </a:solidFill>
              </a:rPr>
              <a:t>¡Muchas gracias!</a:t>
            </a:r>
          </a:p>
        </p:txBody>
      </p:sp>
    </p:spTree>
    <p:extLst>
      <p:ext uri="{BB962C8B-B14F-4D97-AF65-F5344CB8AC3E}">
        <p14:creationId xmlns:p14="http://schemas.microsoft.com/office/powerpoint/2010/main" val="361006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Título 1">
            <a:extLst>
              <a:ext uri="{FF2B5EF4-FFF2-40B4-BE49-F238E27FC236}">
                <a16:creationId xmlns:a16="http://schemas.microsoft.com/office/drawing/2014/main" id="{EBA740BC-2754-86B4-0869-2FEBC26E0715}"/>
              </a:ext>
            </a:extLst>
          </p:cNvPr>
          <p:cNvSpPr>
            <a:spLocks noGrp="1"/>
          </p:cNvSpPr>
          <p:nvPr>
            <p:ph type="title"/>
          </p:nvPr>
        </p:nvSpPr>
        <p:spPr>
          <a:xfrm>
            <a:off x="396054" y="292168"/>
            <a:ext cx="10348146" cy="1675009"/>
          </a:xfrm>
        </p:spPr>
        <p:txBody>
          <a:bodyPr anchor="t">
            <a:normAutofit/>
          </a:bodyPr>
          <a:lstStyle/>
          <a:p>
            <a:r>
              <a:rPr lang="es-ES" dirty="0">
                <a:solidFill>
                  <a:schemeClr val="tx2"/>
                </a:solidFill>
              </a:rPr>
              <a:t>Objetivos</a:t>
            </a:r>
          </a:p>
        </p:txBody>
      </p:sp>
      <p:pic>
        <p:nvPicPr>
          <p:cNvPr id="14" name="Picture 13">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3" name="Marcador de contenido 2">
            <a:extLst>
              <a:ext uri="{FF2B5EF4-FFF2-40B4-BE49-F238E27FC236}">
                <a16:creationId xmlns:a16="http://schemas.microsoft.com/office/drawing/2014/main" id="{0CA5EF9C-F041-48E4-60B5-FAC14387EC5C}"/>
              </a:ext>
            </a:extLst>
          </p:cNvPr>
          <p:cNvSpPr>
            <a:spLocks noGrp="1"/>
          </p:cNvSpPr>
          <p:nvPr>
            <p:ph idx="1"/>
          </p:nvPr>
        </p:nvSpPr>
        <p:spPr>
          <a:xfrm>
            <a:off x="1609796" y="1852152"/>
            <a:ext cx="9530458" cy="3709990"/>
          </a:xfrm>
        </p:spPr>
        <p:txBody>
          <a:bodyPr anchor="ctr">
            <a:noAutofit/>
          </a:bodyPr>
          <a:lstStyle/>
          <a:p>
            <a:pPr algn="l"/>
            <a:endParaRPr lang="es-ES" sz="2000" b="0" i="0" u="none" strike="noStrike" baseline="0" dirty="0">
              <a:solidFill>
                <a:srgbClr val="000000"/>
              </a:solidFill>
              <a:latin typeface="Arial" panose="020B0604020202020204" pitchFamily="34" charset="0"/>
            </a:endParaRPr>
          </a:p>
          <a:p>
            <a:r>
              <a:rPr lang="es-ES" sz="2000" b="0" i="0" u="none" strike="noStrike" baseline="0" dirty="0">
                <a:solidFill>
                  <a:srgbClr val="000000"/>
                </a:solidFill>
                <a:latin typeface="Arial" panose="020B0604020202020204" pitchFamily="34" charset="0"/>
              </a:rPr>
              <a:t>Obtener una visión global de la situación de la accesibilidad en la web de </a:t>
            </a:r>
            <a:r>
              <a:rPr lang="es-ES" sz="2000" b="0" i="0" u="none" strike="noStrike" baseline="0" dirty="0" err="1">
                <a:solidFill>
                  <a:srgbClr val="000000"/>
                </a:solidFill>
                <a:latin typeface="Arial" panose="020B0604020202020204" pitchFamily="34" charset="0"/>
              </a:rPr>
              <a:t>Ryanar</a:t>
            </a:r>
            <a:r>
              <a:rPr lang="es-ES" sz="2000" b="0" i="0" u="none" strike="noStrike" baseline="0" dirty="0">
                <a:solidFill>
                  <a:srgbClr val="000000"/>
                </a:solidFill>
                <a:latin typeface="Arial" panose="020B0604020202020204" pitchFamily="34" charset="0"/>
              </a:rPr>
              <a:t>. </a:t>
            </a:r>
          </a:p>
          <a:p>
            <a:r>
              <a:rPr lang="es-ES" sz="2000" b="0" i="0" u="none" strike="noStrike" baseline="0" dirty="0">
                <a:solidFill>
                  <a:srgbClr val="000000"/>
                </a:solidFill>
                <a:latin typeface="Arial" panose="020B0604020202020204" pitchFamily="34" charset="0"/>
              </a:rPr>
              <a:t>Analizar en profundidad dicha web para proponer una corrección de determinados elementos susceptibles de mejora. </a:t>
            </a:r>
          </a:p>
          <a:p>
            <a:r>
              <a:rPr lang="es-ES" sz="2000" b="0" i="0" u="none" strike="noStrike" baseline="0" dirty="0">
                <a:solidFill>
                  <a:srgbClr val="000000"/>
                </a:solidFill>
                <a:latin typeface="Arial" panose="020B0604020202020204" pitchFamily="34" charset="0"/>
              </a:rPr>
              <a:t>Realizar un </a:t>
            </a:r>
            <a:r>
              <a:rPr lang="es-ES" sz="2000" b="0" i="0" u="none" strike="noStrike" baseline="0" dirty="0" err="1">
                <a:solidFill>
                  <a:srgbClr val="000000"/>
                </a:solidFill>
                <a:latin typeface="Arial" panose="020B0604020202020204" pitchFamily="34" charset="0"/>
              </a:rPr>
              <a:t>re-diseño</a:t>
            </a:r>
            <a:r>
              <a:rPr lang="es-ES" sz="2000" b="0" i="0" u="none" strike="noStrike" baseline="0" dirty="0">
                <a:solidFill>
                  <a:srgbClr val="000000"/>
                </a:solidFill>
                <a:latin typeface="Arial" panose="020B0604020202020204" pitchFamily="34" charset="0"/>
              </a:rPr>
              <a:t> de la web con un prototipo, mejorando los puntos en los que falle la accesibilidad. </a:t>
            </a:r>
          </a:p>
          <a:p>
            <a:r>
              <a:rPr lang="es-ES" sz="2000" b="0" i="0" u="none" strike="noStrike" baseline="0" dirty="0">
                <a:solidFill>
                  <a:srgbClr val="000000"/>
                </a:solidFill>
                <a:latin typeface="Arial" panose="020B0604020202020204" pitchFamily="34" charset="0"/>
              </a:rPr>
              <a:t>Realizar </a:t>
            </a:r>
            <a:r>
              <a:rPr lang="es-ES" sz="2000" b="0" i="0" u="none" strike="noStrike" baseline="0" dirty="0" err="1">
                <a:solidFill>
                  <a:srgbClr val="000000"/>
                </a:solidFill>
                <a:latin typeface="Arial" panose="020B0604020202020204" pitchFamily="34" charset="0"/>
              </a:rPr>
              <a:t>tests</a:t>
            </a:r>
            <a:r>
              <a:rPr lang="es-ES" sz="2000" b="0" i="0" u="none" strike="noStrike" baseline="0" dirty="0">
                <a:solidFill>
                  <a:srgbClr val="000000"/>
                </a:solidFill>
                <a:latin typeface="Arial" panose="020B0604020202020204" pitchFamily="34" charset="0"/>
              </a:rPr>
              <a:t> de usuario de forma que puedan incorporarse sus comentarios y experiencias con el diseño, creando un diseño accesible centrado en el usuario con discapacidad visual. </a:t>
            </a:r>
          </a:p>
          <a:p>
            <a:r>
              <a:rPr lang="es-ES" sz="2000" b="0" i="0" u="none" strike="noStrike" baseline="0" dirty="0">
                <a:solidFill>
                  <a:srgbClr val="000000"/>
                </a:solidFill>
                <a:latin typeface="Arial" panose="020B0604020202020204" pitchFamily="34" charset="0"/>
              </a:rPr>
              <a:t>Ofrecer una web fácil de utilizar, accesible para usuarios con daltonismo, acromatopsia, baja visión y ceguera. </a:t>
            </a:r>
          </a:p>
          <a:p>
            <a:r>
              <a:rPr lang="es-ES" sz="2000" b="0" i="0" u="none" strike="noStrike" baseline="0" dirty="0">
                <a:solidFill>
                  <a:srgbClr val="000000"/>
                </a:solidFill>
                <a:latin typeface="Arial" panose="020B0604020202020204" pitchFamily="34" charset="0"/>
              </a:rPr>
              <a:t>Cumplir y mejorar el nivel de accesibilidad de la web de Ryanair, de acuerdo con los criterios de la UNE-EN 301549:2021. </a:t>
            </a:r>
          </a:p>
        </p:txBody>
      </p:sp>
    </p:spTree>
    <p:extLst>
      <p:ext uri="{BB962C8B-B14F-4D97-AF65-F5344CB8AC3E}">
        <p14:creationId xmlns:p14="http://schemas.microsoft.com/office/powerpoint/2010/main" val="819373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23" name="Picture 22">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Título 1">
            <a:extLst>
              <a:ext uri="{FF2B5EF4-FFF2-40B4-BE49-F238E27FC236}">
                <a16:creationId xmlns:a16="http://schemas.microsoft.com/office/drawing/2014/main" id="{38AA4C28-5D0B-2B10-0A33-8C8B8BFAE1DB}"/>
              </a:ext>
            </a:extLst>
          </p:cNvPr>
          <p:cNvSpPr>
            <a:spLocks noGrp="1"/>
          </p:cNvSpPr>
          <p:nvPr>
            <p:ph type="title"/>
          </p:nvPr>
        </p:nvSpPr>
        <p:spPr>
          <a:xfrm>
            <a:off x="0" y="-24397"/>
            <a:ext cx="10348146" cy="837505"/>
          </a:xfrm>
        </p:spPr>
        <p:txBody>
          <a:bodyPr anchor="t">
            <a:normAutofit/>
          </a:bodyPr>
          <a:lstStyle/>
          <a:p>
            <a:r>
              <a:rPr lang="es-ES" dirty="0">
                <a:solidFill>
                  <a:schemeClr val="tx2"/>
                </a:solidFill>
              </a:rPr>
              <a:t>Planificación</a:t>
            </a:r>
          </a:p>
        </p:txBody>
      </p:sp>
      <p:pic>
        <p:nvPicPr>
          <p:cNvPr id="25" name="Picture 24">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pic>
        <p:nvPicPr>
          <p:cNvPr id="5" name="Marcador de contenido 4" descr="Escala de tiempo&#10;&#10;Descripción generada automáticamente">
            <a:extLst>
              <a:ext uri="{FF2B5EF4-FFF2-40B4-BE49-F238E27FC236}">
                <a16:creationId xmlns:a16="http://schemas.microsoft.com/office/drawing/2014/main" id="{B39C8F21-B004-4C83-3574-131485EF1EA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82252" y="813108"/>
            <a:ext cx="9624447" cy="5934705"/>
          </a:xfrm>
        </p:spPr>
      </p:pic>
    </p:spTree>
    <p:extLst>
      <p:ext uri="{BB962C8B-B14F-4D97-AF65-F5344CB8AC3E}">
        <p14:creationId xmlns:p14="http://schemas.microsoft.com/office/powerpoint/2010/main" val="1433317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1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0" name="Rectangle 2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1" name="Rectangle 22">
            <a:extLst>
              <a:ext uri="{FF2B5EF4-FFF2-40B4-BE49-F238E27FC236}">
                <a16:creationId xmlns:a16="http://schemas.microsoft.com/office/drawing/2014/main" id="{84B9546E-20BE-462C-8BE8-4EBDB46F8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2567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24">
            <a:extLst>
              <a:ext uri="{FF2B5EF4-FFF2-40B4-BE49-F238E27FC236}">
                <a16:creationId xmlns:a16="http://schemas.microsoft.com/office/drawing/2014/main" id="{DFE5D2E8-C366-48AC-97AE-18C67E4EF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2225674"/>
          </a:xfrm>
          <a:prstGeom prst="rect">
            <a:avLst/>
          </a:prstGeom>
          <a:blipFill dpi="0" rotWithShape="1">
            <a:blip r:embed="rId2">
              <a:alphaModFix amt="24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89FFBDC5-6B3F-957B-6481-091EA1E9DE76}"/>
              </a:ext>
            </a:extLst>
          </p:cNvPr>
          <p:cNvSpPr>
            <a:spLocks noGrp="1"/>
          </p:cNvSpPr>
          <p:nvPr>
            <p:ph type="title"/>
          </p:nvPr>
        </p:nvSpPr>
        <p:spPr>
          <a:xfrm>
            <a:off x="1198182" y="381000"/>
            <a:ext cx="10003218" cy="1600124"/>
          </a:xfrm>
        </p:spPr>
        <p:txBody>
          <a:bodyPr>
            <a:normAutofit/>
          </a:bodyPr>
          <a:lstStyle/>
          <a:p>
            <a:r>
              <a:rPr lang="es-ES"/>
              <a:t>Metodología</a:t>
            </a:r>
          </a:p>
        </p:txBody>
      </p:sp>
      <p:sp>
        <p:nvSpPr>
          <p:cNvPr id="43" name="Marcador de contenido 2">
            <a:extLst>
              <a:ext uri="{FF2B5EF4-FFF2-40B4-BE49-F238E27FC236}">
                <a16:creationId xmlns:a16="http://schemas.microsoft.com/office/drawing/2014/main" id="{86640A10-98C3-1875-5F07-81087D6C45F2}"/>
              </a:ext>
            </a:extLst>
          </p:cNvPr>
          <p:cNvSpPr>
            <a:spLocks noGrp="1"/>
          </p:cNvSpPr>
          <p:nvPr>
            <p:ph idx="1"/>
          </p:nvPr>
        </p:nvSpPr>
        <p:spPr>
          <a:xfrm>
            <a:off x="394582" y="2584619"/>
            <a:ext cx="11501671" cy="1376881"/>
          </a:xfrm>
        </p:spPr>
        <p:txBody>
          <a:bodyPr anchor="ctr">
            <a:noAutofit/>
          </a:bodyPr>
          <a:lstStyle/>
          <a:p>
            <a:pPr marL="0" indent="0">
              <a:buNone/>
            </a:pPr>
            <a:r>
              <a:rPr lang="es-ES" sz="2400" dirty="0">
                <a:solidFill>
                  <a:schemeClr val="tx1">
                    <a:alpha val="80000"/>
                  </a:schemeClr>
                </a:solidFill>
              </a:rPr>
              <a:t>La metodología de trabajo utilizada ha sido el diseño centrado en el usuario (DCU), que sitúa a la persona en el centro de todo el proceso. </a:t>
            </a:r>
          </a:p>
          <a:p>
            <a:pPr marL="0" indent="0">
              <a:buNone/>
            </a:pPr>
            <a:r>
              <a:rPr lang="es-ES" sz="2400" dirty="0">
                <a:solidFill>
                  <a:schemeClr val="tx1">
                    <a:alpha val="80000"/>
                  </a:schemeClr>
                </a:solidFill>
              </a:rPr>
              <a:t>Este trabajo se centra específicamente en un usuario final con daltonismo, acromatopsia, ceguera o baja visión.</a:t>
            </a:r>
          </a:p>
        </p:txBody>
      </p:sp>
      <p:sp>
        <p:nvSpPr>
          <p:cNvPr id="36" name="CuadroTexto 35">
            <a:extLst>
              <a:ext uri="{FF2B5EF4-FFF2-40B4-BE49-F238E27FC236}">
                <a16:creationId xmlns:a16="http://schemas.microsoft.com/office/drawing/2014/main" id="{279818EB-98C6-62D7-2AEF-159B72BD108D}"/>
              </a:ext>
            </a:extLst>
          </p:cNvPr>
          <p:cNvSpPr txBox="1"/>
          <p:nvPr/>
        </p:nvSpPr>
        <p:spPr>
          <a:xfrm>
            <a:off x="3343174" y="4633557"/>
            <a:ext cx="2525917" cy="369332"/>
          </a:xfrm>
          <a:prstGeom prst="rect">
            <a:avLst/>
          </a:prstGeom>
          <a:gradFill>
            <a:gsLst>
              <a:gs pos="0">
                <a:srgbClr val="0A3EA5"/>
              </a:gs>
              <a:gs pos="50000">
                <a:schemeClr val="accent1">
                  <a:satMod val="110000"/>
                  <a:lumMod val="100000"/>
                  <a:shade val="100000"/>
                </a:schemeClr>
              </a:gs>
              <a:gs pos="100000">
                <a:schemeClr val="accent1">
                  <a:lumMod val="99000"/>
                  <a:satMod val="120000"/>
                  <a:shade val="78000"/>
                </a:schemeClr>
              </a:gs>
            </a:gsLst>
          </a:gra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dirty="0"/>
              <a:t>Fase de definición</a:t>
            </a:r>
          </a:p>
        </p:txBody>
      </p:sp>
      <p:sp>
        <p:nvSpPr>
          <p:cNvPr id="38" name="CuadroTexto 37">
            <a:extLst>
              <a:ext uri="{FF2B5EF4-FFF2-40B4-BE49-F238E27FC236}">
                <a16:creationId xmlns:a16="http://schemas.microsoft.com/office/drawing/2014/main" id="{C17E722A-726B-B5E2-929D-F8392E16F079}"/>
              </a:ext>
            </a:extLst>
          </p:cNvPr>
          <p:cNvSpPr txBox="1"/>
          <p:nvPr/>
        </p:nvSpPr>
        <p:spPr>
          <a:xfrm>
            <a:off x="6291767" y="4633557"/>
            <a:ext cx="2525917" cy="369332"/>
          </a:xfrm>
          <a:prstGeom prst="rect">
            <a:avLst/>
          </a:prstGeom>
          <a:gradFill>
            <a:gsLst>
              <a:gs pos="0">
                <a:srgbClr val="0A3EA5"/>
              </a:gs>
              <a:gs pos="50000">
                <a:schemeClr val="accent1">
                  <a:satMod val="110000"/>
                  <a:lumMod val="100000"/>
                  <a:shade val="100000"/>
                </a:schemeClr>
              </a:gs>
              <a:gs pos="100000">
                <a:schemeClr val="accent1">
                  <a:lumMod val="99000"/>
                  <a:satMod val="120000"/>
                  <a:shade val="78000"/>
                </a:schemeClr>
              </a:gs>
            </a:gsLst>
          </a:gra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dirty="0">
                <a:solidFill>
                  <a:schemeClr val="bg1"/>
                </a:solidFill>
              </a:rPr>
              <a:t>Fase de generación</a:t>
            </a:r>
          </a:p>
        </p:txBody>
      </p:sp>
      <p:sp>
        <p:nvSpPr>
          <p:cNvPr id="44" name="CuadroTexto 43">
            <a:extLst>
              <a:ext uri="{FF2B5EF4-FFF2-40B4-BE49-F238E27FC236}">
                <a16:creationId xmlns:a16="http://schemas.microsoft.com/office/drawing/2014/main" id="{F6FD2DAC-4A5D-06A5-4BE8-01AA1B15FF1F}"/>
              </a:ext>
            </a:extLst>
          </p:cNvPr>
          <p:cNvSpPr txBox="1"/>
          <p:nvPr/>
        </p:nvSpPr>
        <p:spPr>
          <a:xfrm>
            <a:off x="9271501" y="4633557"/>
            <a:ext cx="2525917" cy="369332"/>
          </a:xfrm>
          <a:prstGeom prst="rect">
            <a:avLst/>
          </a:prstGeom>
          <a:gradFill>
            <a:gsLst>
              <a:gs pos="0">
                <a:srgbClr val="0A3EA5"/>
              </a:gs>
              <a:gs pos="50000">
                <a:schemeClr val="accent1">
                  <a:satMod val="110000"/>
                  <a:lumMod val="100000"/>
                  <a:shade val="100000"/>
                </a:schemeClr>
              </a:gs>
              <a:gs pos="100000">
                <a:schemeClr val="accent1">
                  <a:lumMod val="99000"/>
                  <a:satMod val="120000"/>
                  <a:shade val="78000"/>
                </a:schemeClr>
              </a:gs>
            </a:gsLst>
          </a:gra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dirty="0">
                <a:solidFill>
                  <a:schemeClr val="bg1"/>
                </a:solidFill>
              </a:rPr>
              <a:t>Fase de evaluación</a:t>
            </a:r>
          </a:p>
        </p:txBody>
      </p:sp>
      <p:sp>
        <p:nvSpPr>
          <p:cNvPr id="45" name="CuadroTexto 44">
            <a:extLst>
              <a:ext uri="{FF2B5EF4-FFF2-40B4-BE49-F238E27FC236}">
                <a16:creationId xmlns:a16="http://schemas.microsoft.com/office/drawing/2014/main" id="{A2BB41F5-ED3F-74BC-573D-74A24733DCDB}"/>
              </a:ext>
            </a:extLst>
          </p:cNvPr>
          <p:cNvSpPr txBox="1"/>
          <p:nvPr/>
        </p:nvSpPr>
        <p:spPr>
          <a:xfrm>
            <a:off x="394582" y="4633557"/>
            <a:ext cx="2525917" cy="369332"/>
          </a:xfrm>
          <a:prstGeom prst="rect">
            <a:avLst/>
          </a:prstGeom>
          <a:gradFill>
            <a:gsLst>
              <a:gs pos="0">
                <a:srgbClr val="0A3EA5"/>
              </a:gs>
              <a:gs pos="50000">
                <a:schemeClr val="accent1">
                  <a:satMod val="110000"/>
                  <a:lumMod val="100000"/>
                  <a:shade val="100000"/>
                </a:schemeClr>
              </a:gs>
              <a:gs pos="100000">
                <a:schemeClr val="accent1">
                  <a:lumMod val="99000"/>
                  <a:satMod val="120000"/>
                  <a:shade val="78000"/>
                </a:schemeClr>
              </a:gs>
            </a:gsLst>
          </a:gra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dirty="0"/>
              <a:t>Fase de investigación</a:t>
            </a:r>
          </a:p>
        </p:txBody>
      </p:sp>
      <p:sp>
        <p:nvSpPr>
          <p:cNvPr id="5" name="CuadroTexto 4">
            <a:extLst>
              <a:ext uri="{FF2B5EF4-FFF2-40B4-BE49-F238E27FC236}">
                <a16:creationId xmlns:a16="http://schemas.microsoft.com/office/drawing/2014/main" id="{27466F44-BDE9-D5A7-B50C-6861D6C10CD9}"/>
              </a:ext>
            </a:extLst>
          </p:cNvPr>
          <p:cNvSpPr txBox="1"/>
          <p:nvPr/>
        </p:nvSpPr>
        <p:spPr>
          <a:xfrm>
            <a:off x="298762" y="4992502"/>
            <a:ext cx="2860896" cy="1200329"/>
          </a:xfrm>
          <a:prstGeom prst="rect">
            <a:avLst/>
          </a:prstGeom>
          <a:noFill/>
        </p:spPr>
        <p:txBody>
          <a:bodyPr wrap="square" rtlCol="0">
            <a:spAutoFit/>
          </a:bodyPr>
          <a:lstStyle/>
          <a:p>
            <a:r>
              <a:rPr lang="es-ES" dirty="0" err="1"/>
              <a:t>Desk</a:t>
            </a:r>
            <a:r>
              <a:rPr lang="es-ES" dirty="0"/>
              <a:t> </a:t>
            </a:r>
            <a:r>
              <a:rPr lang="es-ES" dirty="0" err="1"/>
              <a:t>research</a:t>
            </a:r>
            <a:endParaRPr lang="es-ES" dirty="0"/>
          </a:p>
          <a:p>
            <a:r>
              <a:rPr lang="es-ES" dirty="0"/>
              <a:t>Análisis de accesibilidad</a:t>
            </a:r>
          </a:p>
          <a:p>
            <a:r>
              <a:rPr lang="es-ES" dirty="0"/>
              <a:t>Evaluación heurística</a:t>
            </a:r>
          </a:p>
          <a:p>
            <a:r>
              <a:rPr lang="es-ES" dirty="0"/>
              <a:t>Entrevistas con usuarios</a:t>
            </a:r>
          </a:p>
        </p:txBody>
      </p:sp>
      <p:sp>
        <p:nvSpPr>
          <p:cNvPr id="6" name="CuadroTexto 5">
            <a:extLst>
              <a:ext uri="{FF2B5EF4-FFF2-40B4-BE49-F238E27FC236}">
                <a16:creationId xmlns:a16="http://schemas.microsoft.com/office/drawing/2014/main" id="{098129DC-D8A4-5C78-7DD9-03ED913A484A}"/>
              </a:ext>
            </a:extLst>
          </p:cNvPr>
          <p:cNvSpPr txBox="1"/>
          <p:nvPr/>
        </p:nvSpPr>
        <p:spPr>
          <a:xfrm>
            <a:off x="3885158" y="5014329"/>
            <a:ext cx="1843059" cy="646331"/>
          </a:xfrm>
          <a:prstGeom prst="rect">
            <a:avLst/>
          </a:prstGeom>
          <a:noFill/>
        </p:spPr>
        <p:txBody>
          <a:bodyPr wrap="square" rtlCol="0">
            <a:spAutoFit/>
          </a:bodyPr>
          <a:lstStyle/>
          <a:p>
            <a:r>
              <a:rPr lang="es-ES" dirty="0"/>
              <a:t>Persona</a:t>
            </a:r>
          </a:p>
          <a:p>
            <a:r>
              <a:rPr lang="es-ES" dirty="0" err="1"/>
              <a:t>User</a:t>
            </a:r>
            <a:r>
              <a:rPr lang="es-ES" dirty="0"/>
              <a:t> </a:t>
            </a:r>
            <a:r>
              <a:rPr lang="es-ES" dirty="0" err="1"/>
              <a:t>Journey</a:t>
            </a:r>
            <a:endParaRPr lang="es-ES" dirty="0"/>
          </a:p>
        </p:txBody>
      </p:sp>
      <p:sp>
        <p:nvSpPr>
          <p:cNvPr id="7" name="CuadroTexto 6">
            <a:extLst>
              <a:ext uri="{FF2B5EF4-FFF2-40B4-BE49-F238E27FC236}">
                <a16:creationId xmlns:a16="http://schemas.microsoft.com/office/drawing/2014/main" id="{1295497D-D258-BD39-1739-6E8B07BA7091}"/>
              </a:ext>
            </a:extLst>
          </p:cNvPr>
          <p:cNvSpPr txBox="1"/>
          <p:nvPr/>
        </p:nvSpPr>
        <p:spPr>
          <a:xfrm>
            <a:off x="6291766" y="5014329"/>
            <a:ext cx="2653057" cy="923330"/>
          </a:xfrm>
          <a:prstGeom prst="rect">
            <a:avLst/>
          </a:prstGeom>
          <a:noFill/>
        </p:spPr>
        <p:txBody>
          <a:bodyPr wrap="square" rtlCol="0">
            <a:spAutoFit/>
          </a:bodyPr>
          <a:lstStyle/>
          <a:p>
            <a:r>
              <a:rPr lang="es-ES" dirty="0"/>
              <a:t>Árbol de contenido</a:t>
            </a:r>
          </a:p>
          <a:p>
            <a:r>
              <a:rPr lang="es-ES" dirty="0"/>
              <a:t>Diagramas de flujo</a:t>
            </a:r>
          </a:p>
          <a:p>
            <a:r>
              <a:rPr lang="es-ES" dirty="0"/>
              <a:t>Prototipado</a:t>
            </a:r>
          </a:p>
        </p:txBody>
      </p:sp>
      <p:sp>
        <p:nvSpPr>
          <p:cNvPr id="9" name="CuadroTexto 8">
            <a:extLst>
              <a:ext uri="{FF2B5EF4-FFF2-40B4-BE49-F238E27FC236}">
                <a16:creationId xmlns:a16="http://schemas.microsoft.com/office/drawing/2014/main" id="{40F72A83-33C3-4D44-7152-C04D0D224D10}"/>
              </a:ext>
            </a:extLst>
          </p:cNvPr>
          <p:cNvSpPr txBox="1"/>
          <p:nvPr/>
        </p:nvSpPr>
        <p:spPr>
          <a:xfrm>
            <a:off x="9271501" y="5002889"/>
            <a:ext cx="2525917" cy="923330"/>
          </a:xfrm>
          <a:prstGeom prst="rect">
            <a:avLst/>
          </a:prstGeom>
          <a:noFill/>
        </p:spPr>
        <p:txBody>
          <a:bodyPr wrap="square" rtlCol="0">
            <a:spAutoFit/>
          </a:bodyPr>
          <a:lstStyle/>
          <a:p>
            <a:r>
              <a:rPr lang="es-ES" dirty="0"/>
              <a:t>Test del prototipo con usuarios</a:t>
            </a:r>
          </a:p>
          <a:p>
            <a:endParaRPr lang="es-ES" dirty="0"/>
          </a:p>
        </p:txBody>
      </p:sp>
    </p:spTree>
    <p:extLst>
      <p:ext uri="{BB962C8B-B14F-4D97-AF65-F5344CB8AC3E}">
        <p14:creationId xmlns:p14="http://schemas.microsoft.com/office/powerpoint/2010/main" val="374927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ítulo 1">
            <a:extLst>
              <a:ext uri="{FF2B5EF4-FFF2-40B4-BE49-F238E27FC236}">
                <a16:creationId xmlns:a16="http://schemas.microsoft.com/office/drawing/2014/main" id="{CBB8BEE8-FD73-AE19-874A-197E3A0A9A5B}"/>
              </a:ext>
            </a:extLst>
          </p:cNvPr>
          <p:cNvSpPr>
            <a:spLocks noGrp="1"/>
          </p:cNvSpPr>
          <p:nvPr>
            <p:ph type="title"/>
          </p:nvPr>
        </p:nvSpPr>
        <p:spPr>
          <a:xfrm>
            <a:off x="5181600" y="559813"/>
            <a:ext cx="6172199" cy="1664573"/>
          </a:xfrm>
        </p:spPr>
        <p:txBody>
          <a:bodyPr>
            <a:normAutofit/>
          </a:bodyPr>
          <a:lstStyle/>
          <a:p>
            <a:r>
              <a:rPr lang="es-ES" sz="4100">
                <a:solidFill>
                  <a:schemeClr val="tx2"/>
                </a:solidFill>
              </a:rPr>
              <a:t>Resultados del análisis de accesibilidad</a:t>
            </a:r>
          </a:p>
        </p:txBody>
      </p:sp>
      <p:sp>
        <p:nvSpPr>
          <p:cNvPr id="18" name="Rectangle 17">
            <a:extLst>
              <a:ext uri="{FF2B5EF4-FFF2-40B4-BE49-F238E27FC236}">
                <a16:creationId xmlns:a16="http://schemas.microsoft.com/office/drawing/2014/main" id="{A5C3B756-88D3-4576-A217-6995584AB9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5244"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EBF5392-ED6D-419D-A1F8-29650B91D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5244" cy="6858000"/>
          </a:xfrm>
          <a:prstGeom prst="rect">
            <a:avLst/>
          </a:prstGeom>
          <a:blipFill dpi="0" rotWithShape="1">
            <a:blip r:embed="rId2">
              <a:alphaModFix amt="24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arcador de contenido 8">
            <a:extLst>
              <a:ext uri="{FF2B5EF4-FFF2-40B4-BE49-F238E27FC236}">
                <a16:creationId xmlns:a16="http://schemas.microsoft.com/office/drawing/2014/main" id="{2F3C4DE1-DC6C-8431-167C-4513A2CC0416}"/>
              </a:ext>
            </a:extLst>
          </p:cNvPr>
          <p:cNvSpPr>
            <a:spLocks noGrp="1"/>
          </p:cNvSpPr>
          <p:nvPr>
            <p:ph idx="1"/>
          </p:nvPr>
        </p:nvSpPr>
        <p:spPr>
          <a:xfrm>
            <a:off x="5168917" y="2384474"/>
            <a:ext cx="6171801" cy="3728613"/>
          </a:xfrm>
        </p:spPr>
        <p:txBody>
          <a:bodyPr>
            <a:normAutofit/>
          </a:bodyPr>
          <a:lstStyle/>
          <a:p>
            <a:r>
              <a:rPr lang="es-ES" sz="1800">
                <a:solidFill>
                  <a:schemeClr val="tx2"/>
                </a:solidFill>
              </a:rPr>
              <a:t>Uso del color</a:t>
            </a:r>
          </a:p>
          <a:p>
            <a:r>
              <a:rPr lang="es-ES" sz="1800">
                <a:solidFill>
                  <a:schemeClr val="tx2"/>
                </a:solidFill>
              </a:rPr>
              <a:t>Contraste mínimo y contraste no textual</a:t>
            </a:r>
          </a:p>
          <a:p>
            <a:r>
              <a:rPr lang="es-ES" sz="1800">
                <a:solidFill>
                  <a:schemeClr val="tx2"/>
                </a:solidFill>
              </a:rPr>
              <a:t>Cambio de tamaño, reajuste y espaciado del texto</a:t>
            </a:r>
          </a:p>
          <a:p>
            <a:r>
              <a:rPr lang="es-ES" sz="1800">
                <a:solidFill>
                  <a:schemeClr val="tx2"/>
                </a:solidFill>
              </a:rPr>
              <a:t>Imágenes de texto</a:t>
            </a:r>
          </a:p>
          <a:p>
            <a:r>
              <a:rPr lang="es-ES" sz="1800">
                <a:solidFill>
                  <a:schemeClr val="tx2"/>
                </a:solidFill>
              </a:rPr>
              <a:t>Teclado, evitar bloques y foco visible</a:t>
            </a:r>
          </a:p>
          <a:p>
            <a:r>
              <a:rPr lang="es-ES" sz="1800">
                <a:solidFill>
                  <a:schemeClr val="tx2"/>
                </a:solidFill>
              </a:rPr>
              <a:t>Tiempo ajustable</a:t>
            </a:r>
          </a:p>
          <a:p>
            <a:r>
              <a:rPr lang="es-ES" sz="1800">
                <a:solidFill>
                  <a:schemeClr val="tx2"/>
                </a:solidFill>
              </a:rPr>
              <a:t>Poner en pausa, detener, ocultar</a:t>
            </a:r>
          </a:p>
          <a:p>
            <a:r>
              <a:rPr lang="es-ES" sz="1800">
                <a:solidFill>
                  <a:schemeClr val="tx2"/>
                </a:solidFill>
              </a:rPr>
              <a:t>Idioma de la página</a:t>
            </a:r>
          </a:p>
        </p:txBody>
      </p:sp>
      <p:pic>
        <p:nvPicPr>
          <p:cNvPr id="4" name="Imagen 3">
            <a:extLst>
              <a:ext uri="{FF2B5EF4-FFF2-40B4-BE49-F238E27FC236}">
                <a16:creationId xmlns:a16="http://schemas.microsoft.com/office/drawing/2014/main" id="{1E3F0138-2530-355E-674B-0A7A0C144A75}"/>
              </a:ext>
            </a:extLst>
          </p:cNvPr>
          <p:cNvPicPr>
            <a:picLocks noChangeAspect="1"/>
          </p:cNvPicPr>
          <p:nvPr/>
        </p:nvPicPr>
        <p:blipFill>
          <a:blip r:embed="rId3"/>
          <a:stretch>
            <a:fillRect/>
          </a:stretch>
        </p:blipFill>
        <p:spPr>
          <a:xfrm>
            <a:off x="3395132" y="1012957"/>
            <a:ext cx="948267" cy="758283"/>
          </a:xfrm>
          <a:prstGeom prst="rect">
            <a:avLst/>
          </a:prstGeom>
        </p:spPr>
      </p:pic>
      <p:pic>
        <p:nvPicPr>
          <p:cNvPr id="6" name="Imagen 5">
            <a:extLst>
              <a:ext uri="{FF2B5EF4-FFF2-40B4-BE49-F238E27FC236}">
                <a16:creationId xmlns:a16="http://schemas.microsoft.com/office/drawing/2014/main" id="{40C799BC-F196-4EB8-7E42-F8F2A4BA9018}"/>
              </a:ext>
            </a:extLst>
          </p:cNvPr>
          <p:cNvPicPr>
            <a:picLocks noChangeAspect="1"/>
          </p:cNvPicPr>
          <p:nvPr/>
        </p:nvPicPr>
        <p:blipFill>
          <a:blip r:embed="rId4"/>
          <a:stretch>
            <a:fillRect/>
          </a:stretch>
        </p:blipFill>
        <p:spPr>
          <a:xfrm>
            <a:off x="685799" y="3905161"/>
            <a:ext cx="3657600" cy="2676293"/>
          </a:xfrm>
          <a:prstGeom prst="rect">
            <a:avLst/>
          </a:prstGeom>
        </p:spPr>
      </p:pic>
      <p:pic>
        <p:nvPicPr>
          <p:cNvPr id="8" name="Imagen 7">
            <a:extLst>
              <a:ext uri="{FF2B5EF4-FFF2-40B4-BE49-F238E27FC236}">
                <a16:creationId xmlns:a16="http://schemas.microsoft.com/office/drawing/2014/main" id="{07F3DEA1-B170-38A5-E0ED-465D7827EA1E}"/>
              </a:ext>
            </a:extLst>
          </p:cNvPr>
          <p:cNvPicPr>
            <a:picLocks noChangeAspect="1"/>
          </p:cNvPicPr>
          <p:nvPr/>
        </p:nvPicPr>
        <p:blipFill>
          <a:blip r:embed="rId5"/>
          <a:stretch>
            <a:fillRect/>
          </a:stretch>
        </p:blipFill>
        <p:spPr>
          <a:xfrm>
            <a:off x="198215" y="1771240"/>
            <a:ext cx="2543175" cy="1857375"/>
          </a:xfrm>
          <a:prstGeom prst="rect">
            <a:avLst/>
          </a:prstGeom>
        </p:spPr>
      </p:pic>
      <p:pic>
        <p:nvPicPr>
          <p:cNvPr id="5" name="Imagen 4">
            <a:extLst>
              <a:ext uri="{FF2B5EF4-FFF2-40B4-BE49-F238E27FC236}">
                <a16:creationId xmlns:a16="http://schemas.microsoft.com/office/drawing/2014/main" id="{116D3669-5F44-2709-0D1A-64382BB1DF5D}"/>
              </a:ext>
            </a:extLst>
          </p:cNvPr>
          <p:cNvPicPr>
            <a:picLocks noChangeAspect="1"/>
          </p:cNvPicPr>
          <p:nvPr/>
        </p:nvPicPr>
        <p:blipFill>
          <a:blip r:embed="rId6"/>
          <a:stretch>
            <a:fillRect/>
          </a:stretch>
        </p:blipFill>
        <p:spPr>
          <a:xfrm>
            <a:off x="364066" y="228466"/>
            <a:ext cx="2741143" cy="662694"/>
          </a:xfrm>
          <a:prstGeom prst="rect">
            <a:avLst/>
          </a:prstGeom>
        </p:spPr>
      </p:pic>
    </p:spTree>
    <p:extLst>
      <p:ext uri="{BB962C8B-B14F-4D97-AF65-F5344CB8AC3E}">
        <p14:creationId xmlns:p14="http://schemas.microsoft.com/office/powerpoint/2010/main" val="176391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58" name="Rectangle 2057">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ítulo 1">
            <a:extLst>
              <a:ext uri="{FF2B5EF4-FFF2-40B4-BE49-F238E27FC236}">
                <a16:creationId xmlns:a16="http://schemas.microsoft.com/office/drawing/2014/main" id="{B6ECBAB0-D747-0F7F-B858-1718B9177333}"/>
              </a:ext>
            </a:extLst>
          </p:cNvPr>
          <p:cNvSpPr>
            <a:spLocks noGrp="1"/>
          </p:cNvSpPr>
          <p:nvPr>
            <p:ph type="title"/>
          </p:nvPr>
        </p:nvSpPr>
        <p:spPr>
          <a:xfrm>
            <a:off x="225632" y="586992"/>
            <a:ext cx="5565568" cy="1664573"/>
          </a:xfrm>
        </p:spPr>
        <p:txBody>
          <a:bodyPr>
            <a:normAutofit/>
          </a:bodyPr>
          <a:lstStyle/>
          <a:p>
            <a:pPr>
              <a:lnSpc>
                <a:spcPct val="90000"/>
              </a:lnSpc>
            </a:pPr>
            <a:r>
              <a:rPr lang="es-ES" sz="3700" dirty="0">
                <a:solidFill>
                  <a:schemeClr val="tx2"/>
                </a:solidFill>
              </a:rPr>
              <a:t>Resultados de la evaluación heurística</a:t>
            </a:r>
          </a:p>
        </p:txBody>
      </p:sp>
      <p:sp>
        <p:nvSpPr>
          <p:cNvPr id="3" name="Marcador de contenido 2">
            <a:extLst>
              <a:ext uri="{FF2B5EF4-FFF2-40B4-BE49-F238E27FC236}">
                <a16:creationId xmlns:a16="http://schemas.microsoft.com/office/drawing/2014/main" id="{1C656D83-B753-BCD8-60D8-ABB0E40E051D}"/>
              </a:ext>
            </a:extLst>
          </p:cNvPr>
          <p:cNvSpPr>
            <a:spLocks noGrp="1"/>
          </p:cNvSpPr>
          <p:nvPr>
            <p:ph idx="1"/>
          </p:nvPr>
        </p:nvSpPr>
        <p:spPr>
          <a:xfrm>
            <a:off x="225632" y="2411653"/>
            <a:ext cx="5565250" cy="3728613"/>
          </a:xfrm>
        </p:spPr>
        <p:txBody>
          <a:bodyPr>
            <a:normAutofit/>
          </a:bodyPr>
          <a:lstStyle/>
          <a:p>
            <a:pPr algn="l"/>
            <a:endParaRPr lang="es-ES" sz="1800" b="0" i="0" u="none" strike="noStrike" baseline="0" dirty="0">
              <a:solidFill>
                <a:srgbClr val="000000"/>
              </a:solidFill>
              <a:latin typeface="Arial" panose="020B0604020202020204" pitchFamily="34" charset="0"/>
            </a:endParaRPr>
          </a:p>
          <a:p>
            <a:pPr marL="0" indent="0" algn="l">
              <a:buNone/>
            </a:pPr>
            <a:r>
              <a:rPr lang="es-ES" sz="1800" b="0" i="0" u="none" strike="noStrike" baseline="0" dirty="0">
                <a:solidFill>
                  <a:srgbClr val="000000"/>
                </a:solidFill>
                <a:latin typeface="Arial" panose="020B0604020202020204" pitchFamily="34" charset="0"/>
              </a:rPr>
              <a:t>La web presenta problemas graves de navegabilidad, siendo su estructura excesivamente compleja, con menús demasiado profundos y muchas opciones, no posee un mapa del sitio, la tipografía de los enlaces no tiene consistencia, el botón “Volver” no siempre está disponible puesto que la web abre nuevas pestañas sin avisar al usuario, entre otros. </a:t>
            </a:r>
          </a:p>
          <a:p>
            <a:endParaRPr lang="es-ES" sz="1800" b="0" i="0" u="none" strike="noStrike" baseline="0" dirty="0">
              <a:solidFill>
                <a:srgbClr val="000000"/>
              </a:solidFill>
              <a:latin typeface="Arial" panose="020B0604020202020204" pitchFamily="34" charset="0"/>
            </a:endParaRPr>
          </a:p>
          <a:p>
            <a:endParaRPr lang="es-ES" sz="1800" dirty="0">
              <a:solidFill>
                <a:schemeClr val="tx2"/>
              </a:solidFill>
            </a:endParaRPr>
          </a:p>
        </p:txBody>
      </p:sp>
      <p:sp>
        <p:nvSpPr>
          <p:cNvPr id="2060" name="Rectangle 2059">
            <a:extLst>
              <a:ext uri="{FF2B5EF4-FFF2-40B4-BE49-F238E27FC236}">
                <a16:creationId xmlns:a16="http://schemas.microsoft.com/office/drawing/2014/main" id="{094C9708-F6A4-4956-B261-A4A2C4DFE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62" name="Rectangle 2061">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64" name="Rectangle 2063">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48080" y="-1"/>
            <a:ext cx="5943919"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1" name="Imagen 1">
            <a:extLst>
              <a:ext uri="{FF2B5EF4-FFF2-40B4-BE49-F238E27FC236}">
                <a16:creationId xmlns:a16="http://schemas.microsoft.com/office/drawing/2014/main" id="{CF8C7EB8-DEFF-9230-220F-4071435157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58001" y="629030"/>
            <a:ext cx="4724400" cy="2527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Imagen 1">
            <a:extLst>
              <a:ext uri="{FF2B5EF4-FFF2-40B4-BE49-F238E27FC236}">
                <a16:creationId xmlns:a16="http://schemas.microsoft.com/office/drawing/2014/main" id="{24410B1F-EAD6-4911-52BF-BF4B146852E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4318" y="3785614"/>
            <a:ext cx="5771441" cy="20632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530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7" name="Rectangle 19">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ítulo 1">
            <a:extLst>
              <a:ext uri="{FF2B5EF4-FFF2-40B4-BE49-F238E27FC236}">
                <a16:creationId xmlns:a16="http://schemas.microsoft.com/office/drawing/2014/main" id="{18C5B0FB-D86E-1113-3F06-5C1C8BCF8288}"/>
              </a:ext>
            </a:extLst>
          </p:cNvPr>
          <p:cNvSpPr>
            <a:spLocks noGrp="1"/>
          </p:cNvSpPr>
          <p:nvPr>
            <p:ph type="title"/>
          </p:nvPr>
        </p:nvSpPr>
        <p:spPr>
          <a:xfrm>
            <a:off x="838200" y="586992"/>
            <a:ext cx="6327648" cy="1664573"/>
          </a:xfrm>
        </p:spPr>
        <p:txBody>
          <a:bodyPr>
            <a:normAutofit/>
          </a:bodyPr>
          <a:lstStyle/>
          <a:p>
            <a:pPr>
              <a:lnSpc>
                <a:spcPct val="90000"/>
              </a:lnSpc>
            </a:pPr>
            <a:r>
              <a:rPr lang="es-ES" sz="3700" dirty="0">
                <a:solidFill>
                  <a:schemeClr val="tx2"/>
                </a:solidFill>
              </a:rPr>
              <a:t>Cómo diseñar para personas con discapacidad visual</a:t>
            </a:r>
          </a:p>
        </p:txBody>
      </p:sp>
      <p:sp>
        <p:nvSpPr>
          <p:cNvPr id="3" name="Marcador de contenido 2">
            <a:extLst>
              <a:ext uri="{FF2B5EF4-FFF2-40B4-BE49-F238E27FC236}">
                <a16:creationId xmlns:a16="http://schemas.microsoft.com/office/drawing/2014/main" id="{32ACF938-5BB4-CCE4-04DB-B44B4A721756}"/>
              </a:ext>
            </a:extLst>
          </p:cNvPr>
          <p:cNvSpPr>
            <a:spLocks noGrp="1"/>
          </p:cNvSpPr>
          <p:nvPr>
            <p:ph idx="1"/>
          </p:nvPr>
        </p:nvSpPr>
        <p:spPr>
          <a:xfrm>
            <a:off x="838200" y="2411653"/>
            <a:ext cx="6327240" cy="3728613"/>
          </a:xfrm>
        </p:spPr>
        <p:txBody>
          <a:bodyPr>
            <a:normAutofit/>
          </a:bodyPr>
          <a:lstStyle/>
          <a:p>
            <a:pPr lvl="2">
              <a:lnSpc>
                <a:spcPct val="100000"/>
              </a:lnSpc>
            </a:pPr>
            <a:r>
              <a:rPr lang="es-ES" sz="1700" b="1" dirty="0">
                <a:solidFill>
                  <a:schemeClr val="tx2"/>
                </a:solidFill>
              </a:rPr>
              <a:t>Contraste de color</a:t>
            </a:r>
          </a:p>
          <a:p>
            <a:pPr lvl="2">
              <a:lnSpc>
                <a:spcPct val="100000"/>
              </a:lnSpc>
            </a:pPr>
            <a:endParaRPr lang="es-ES" sz="1700" b="1" dirty="0">
              <a:solidFill>
                <a:schemeClr val="tx2"/>
              </a:solidFill>
            </a:endParaRPr>
          </a:p>
          <a:p>
            <a:pPr lvl="2">
              <a:lnSpc>
                <a:spcPct val="100000"/>
              </a:lnSpc>
            </a:pPr>
            <a:r>
              <a:rPr lang="es-ES" sz="1700" b="1" dirty="0">
                <a:solidFill>
                  <a:schemeClr val="tx2"/>
                </a:solidFill>
              </a:rPr>
              <a:t>Uso del color</a:t>
            </a:r>
          </a:p>
          <a:p>
            <a:pPr lvl="2">
              <a:lnSpc>
                <a:spcPct val="100000"/>
              </a:lnSpc>
            </a:pPr>
            <a:endParaRPr lang="es-ES" sz="1700" b="1" dirty="0">
              <a:solidFill>
                <a:schemeClr val="tx2"/>
              </a:solidFill>
            </a:endParaRPr>
          </a:p>
          <a:p>
            <a:pPr lvl="2">
              <a:lnSpc>
                <a:spcPct val="100000"/>
              </a:lnSpc>
            </a:pPr>
            <a:r>
              <a:rPr lang="es-ES" sz="1700" b="1" dirty="0">
                <a:solidFill>
                  <a:schemeClr val="tx2"/>
                </a:solidFill>
              </a:rPr>
              <a:t>Imágenes y animaciones</a:t>
            </a:r>
          </a:p>
          <a:p>
            <a:pPr lvl="2">
              <a:lnSpc>
                <a:spcPct val="100000"/>
              </a:lnSpc>
            </a:pPr>
            <a:endParaRPr lang="es-ES" sz="1700" b="1" dirty="0">
              <a:solidFill>
                <a:schemeClr val="tx2"/>
              </a:solidFill>
            </a:endParaRPr>
          </a:p>
          <a:p>
            <a:pPr lvl="2">
              <a:lnSpc>
                <a:spcPct val="100000"/>
              </a:lnSpc>
            </a:pPr>
            <a:r>
              <a:rPr lang="es-ES" sz="1700" b="1" dirty="0">
                <a:solidFill>
                  <a:schemeClr val="tx2"/>
                </a:solidFill>
              </a:rPr>
              <a:t>Estructura y relaciones de la información</a:t>
            </a:r>
          </a:p>
          <a:p>
            <a:pPr lvl="2">
              <a:lnSpc>
                <a:spcPct val="100000"/>
              </a:lnSpc>
            </a:pPr>
            <a:endParaRPr lang="es-ES" sz="1700" b="1" dirty="0">
              <a:solidFill>
                <a:schemeClr val="tx2"/>
              </a:solidFill>
            </a:endParaRPr>
          </a:p>
          <a:p>
            <a:pPr lvl="2">
              <a:lnSpc>
                <a:spcPct val="100000"/>
              </a:lnSpc>
            </a:pPr>
            <a:r>
              <a:rPr lang="es-ES" sz="1700" b="1" dirty="0">
                <a:solidFill>
                  <a:schemeClr val="tx2"/>
                </a:solidFill>
              </a:rPr>
              <a:t>Teclado</a:t>
            </a:r>
          </a:p>
          <a:p>
            <a:pPr lvl="2">
              <a:lnSpc>
                <a:spcPct val="100000"/>
              </a:lnSpc>
            </a:pPr>
            <a:endParaRPr lang="es-ES" sz="1700" b="1" dirty="0">
              <a:solidFill>
                <a:schemeClr val="tx2"/>
              </a:solidFill>
            </a:endParaRPr>
          </a:p>
          <a:p>
            <a:pPr lvl="2">
              <a:lnSpc>
                <a:spcPct val="100000"/>
              </a:lnSpc>
            </a:pPr>
            <a:r>
              <a:rPr lang="es-ES" sz="1700" b="1" dirty="0">
                <a:solidFill>
                  <a:schemeClr val="tx2"/>
                </a:solidFill>
              </a:rPr>
              <a:t>Orden de lectura lógico</a:t>
            </a:r>
          </a:p>
        </p:txBody>
      </p:sp>
      <p:sp>
        <p:nvSpPr>
          <p:cNvPr id="28" name="Rectangle 21">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8600" y="0"/>
            <a:ext cx="43433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3">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848600" y="0"/>
            <a:ext cx="4340352"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Imagen 8">
            <a:extLst>
              <a:ext uri="{FF2B5EF4-FFF2-40B4-BE49-F238E27FC236}">
                <a16:creationId xmlns:a16="http://schemas.microsoft.com/office/drawing/2014/main" id="{1149C569-23E1-712E-79A0-F636D3B4CF84}"/>
              </a:ext>
            </a:extLst>
          </p:cNvPr>
          <p:cNvPicPr>
            <a:picLocks noChangeAspect="1"/>
          </p:cNvPicPr>
          <p:nvPr/>
        </p:nvPicPr>
        <p:blipFill>
          <a:blip r:embed="rId3"/>
          <a:stretch>
            <a:fillRect/>
          </a:stretch>
        </p:blipFill>
        <p:spPr>
          <a:xfrm>
            <a:off x="9234855" y="196755"/>
            <a:ext cx="1620250" cy="1005673"/>
          </a:xfrm>
          <a:prstGeom prst="rect">
            <a:avLst/>
          </a:prstGeom>
        </p:spPr>
      </p:pic>
      <p:pic>
        <p:nvPicPr>
          <p:cNvPr id="13" name="Imagen 12">
            <a:extLst>
              <a:ext uri="{FF2B5EF4-FFF2-40B4-BE49-F238E27FC236}">
                <a16:creationId xmlns:a16="http://schemas.microsoft.com/office/drawing/2014/main" id="{3A42CDE1-D842-D208-2B81-3C5AF96336F3}"/>
              </a:ext>
            </a:extLst>
          </p:cNvPr>
          <p:cNvPicPr>
            <a:picLocks noChangeAspect="1"/>
          </p:cNvPicPr>
          <p:nvPr/>
        </p:nvPicPr>
        <p:blipFill>
          <a:blip r:embed="rId4"/>
          <a:stretch>
            <a:fillRect/>
          </a:stretch>
        </p:blipFill>
        <p:spPr>
          <a:xfrm>
            <a:off x="8060114" y="3322334"/>
            <a:ext cx="3917317" cy="1528470"/>
          </a:xfrm>
          <a:prstGeom prst="rect">
            <a:avLst/>
          </a:prstGeom>
        </p:spPr>
      </p:pic>
      <p:pic>
        <p:nvPicPr>
          <p:cNvPr id="5" name="Imagen 4">
            <a:extLst>
              <a:ext uri="{FF2B5EF4-FFF2-40B4-BE49-F238E27FC236}">
                <a16:creationId xmlns:a16="http://schemas.microsoft.com/office/drawing/2014/main" id="{D5A26D11-C3D9-37E4-3417-84A8A38118BC}"/>
              </a:ext>
            </a:extLst>
          </p:cNvPr>
          <p:cNvPicPr>
            <a:picLocks noChangeAspect="1"/>
          </p:cNvPicPr>
          <p:nvPr/>
        </p:nvPicPr>
        <p:blipFill>
          <a:blip r:embed="rId5"/>
          <a:stretch>
            <a:fillRect/>
          </a:stretch>
        </p:blipFill>
        <p:spPr>
          <a:xfrm>
            <a:off x="7970969" y="2286379"/>
            <a:ext cx="4095609" cy="829361"/>
          </a:xfrm>
          <a:prstGeom prst="rect">
            <a:avLst/>
          </a:prstGeom>
        </p:spPr>
      </p:pic>
      <p:pic>
        <p:nvPicPr>
          <p:cNvPr id="11" name="Imagen 10">
            <a:extLst>
              <a:ext uri="{FF2B5EF4-FFF2-40B4-BE49-F238E27FC236}">
                <a16:creationId xmlns:a16="http://schemas.microsoft.com/office/drawing/2014/main" id="{7933BA71-0263-80EC-F8D9-33298E240EE3}"/>
              </a:ext>
            </a:extLst>
          </p:cNvPr>
          <p:cNvPicPr>
            <a:picLocks noChangeAspect="1"/>
          </p:cNvPicPr>
          <p:nvPr/>
        </p:nvPicPr>
        <p:blipFill>
          <a:blip r:embed="rId6"/>
          <a:stretch>
            <a:fillRect/>
          </a:stretch>
        </p:blipFill>
        <p:spPr>
          <a:xfrm>
            <a:off x="8001554" y="1406624"/>
            <a:ext cx="4086852" cy="633461"/>
          </a:xfrm>
          <a:prstGeom prst="rect">
            <a:avLst/>
          </a:prstGeom>
        </p:spPr>
      </p:pic>
      <p:pic>
        <p:nvPicPr>
          <p:cNvPr id="15" name="Imagen 14">
            <a:extLst>
              <a:ext uri="{FF2B5EF4-FFF2-40B4-BE49-F238E27FC236}">
                <a16:creationId xmlns:a16="http://schemas.microsoft.com/office/drawing/2014/main" id="{150CC34A-1991-21B1-0C2C-CFF51152E714}"/>
              </a:ext>
            </a:extLst>
          </p:cNvPr>
          <p:cNvPicPr>
            <a:picLocks noChangeAspect="1"/>
          </p:cNvPicPr>
          <p:nvPr/>
        </p:nvPicPr>
        <p:blipFill>
          <a:blip r:embed="rId7"/>
          <a:stretch>
            <a:fillRect/>
          </a:stretch>
        </p:blipFill>
        <p:spPr>
          <a:xfrm>
            <a:off x="9059142" y="5057398"/>
            <a:ext cx="1971675" cy="1628775"/>
          </a:xfrm>
          <a:prstGeom prst="rect">
            <a:avLst/>
          </a:prstGeom>
        </p:spPr>
      </p:pic>
    </p:spTree>
    <p:extLst>
      <p:ext uri="{BB962C8B-B14F-4D97-AF65-F5344CB8AC3E}">
        <p14:creationId xmlns:p14="http://schemas.microsoft.com/office/powerpoint/2010/main" val="3575417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9" name="Picture 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0" name="Rectangle 11">
            <a:extLst>
              <a:ext uri="{FF2B5EF4-FFF2-40B4-BE49-F238E27FC236}">
                <a16:creationId xmlns:a16="http://schemas.microsoft.com/office/drawing/2014/main" id="{2D924463-4DB7-437D-85B1-7EE5042DE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13">
            <a:extLst>
              <a:ext uri="{FF2B5EF4-FFF2-40B4-BE49-F238E27FC236}">
                <a16:creationId xmlns:a16="http://schemas.microsoft.com/office/drawing/2014/main" id="{9F108545-2EA9-4B3E-915B-295949608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A232D1C9-8AD3-453F-948D-966B7A11B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4ACD4D7-3FA3-4106-AFB4-55B58A02E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FC5E7D8-EE40-3047-D007-E8E696F17E49}"/>
              </a:ext>
            </a:extLst>
          </p:cNvPr>
          <p:cNvSpPr>
            <a:spLocks noGrp="1"/>
          </p:cNvSpPr>
          <p:nvPr>
            <p:ph type="title"/>
          </p:nvPr>
        </p:nvSpPr>
        <p:spPr>
          <a:xfrm>
            <a:off x="-250086" y="-265402"/>
            <a:ext cx="12066738" cy="1033142"/>
          </a:xfrm>
        </p:spPr>
        <p:txBody>
          <a:bodyPr vert="horz" lIns="91440" tIns="45720" rIns="91440" bIns="45720" rtlCol="0" anchor="b">
            <a:normAutofit/>
          </a:bodyPr>
          <a:lstStyle/>
          <a:p>
            <a:pPr algn="ctr"/>
            <a:r>
              <a:rPr lang="en-US" dirty="0" err="1"/>
              <a:t>Resultado</a:t>
            </a:r>
            <a:r>
              <a:rPr lang="en-US" dirty="0"/>
              <a:t> de las </a:t>
            </a:r>
            <a:r>
              <a:rPr lang="en-US" dirty="0" err="1"/>
              <a:t>entrevistas</a:t>
            </a:r>
            <a:r>
              <a:rPr lang="en-US" dirty="0"/>
              <a:t> con </a:t>
            </a:r>
            <a:r>
              <a:rPr lang="en-US" dirty="0" err="1"/>
              <a:t>usuarios</a:t>
            </a:r>
            <a:endParaRPr lang="en-US" dirty="0"/>
          </a:p>
        </p:txBody>
      </p:sp>
      <p:pic>
        <p:nvPicPr>
          <p:cNvPr id="7" name="Imagen 6" descr="Empresario con el pulgar hacia arriba">
            <a:extLst>
              <a:ext uri="{FF2B5EF4-FFF2-40B4-BE49-F238E27FC236}">
                <a16:creationId xmlns:a16="http://schemas.microsoft.com/office/drawing/2014/main" id="{F1946DCC-9F25-9B3D-8FC0-8F3EB02EE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653" y="1838903"/>
            <a:ext cx="1301952" cy="3669575"/>
          </a:xfrm>
          <a:prstGeom prst="rect">
            <a:avLst/>
          </a:prstGeom>
        </p:spPr>
      </p:pic>
      <p:pic>
        <p:nvPicPr>
          <p:cNvPr id="9" name="Imagen 8" descr="Empresaria sonriendo">
            <a:extLst>
              <a:ext uri="{FF2B5EF4-FFF2-40B4-BE49-F238E27FC236}">
                <a16:creationId xmlns:a16="http://schemas.microsoft.com/office/drawing/2014/main" id="{8A6C296A-02E5-98FA-40A6-B43197587F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9681" y="1838903"/>
            <a:ext cx="995958" cy="3653074"/>
          </a:xfrm>
          <a:prstGeom prst="rect">
            <a:avLst/>
          </a:prstGeom>
        </p:spPr>
      </p:pic>
      <p:pic>
        <p:nvPicPr>
          <p:cNvPr id="11" name="Imagen 10" descr="Mujer anciana con pulgar hacia arriba">
            <a:extLst>
              <a:ext uri="{FF2B5EF4-FFF2-40B4-BE49-F238E27FC236}">
                <a16:creationId xmlns:a16="http://schemas.microsoft.com/office/drawing/2014/main" id="{F4A9E610-CCC6-F30B-9D98-CCC3F9A2A4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482" y="1939033"/>
            <a:ext cx="1573077" cy="3653074"/>
          </a:xfrm>
          <a:prstGeom prst="rect">
            <a:avLst/>
          </a:prstGeom>
        </p:spPr>
      </p:pic>
      <p:pic>
        <p:nvPicPr>
          <p:cNvPr id="13" name="Imagen 12" descr="Empresaria joven saludando">
            <a:extLst>
              <a:ext uri="{FF2B5EF4-FFF2-40B4-BE49-F238E27FC236}">
                <a16:creationId xmlns:a16="http://schemas.microsoft.com/office/drawing/2014/main" id="{0CF14468-3AD0-8862-BAF1-7AE2E065B8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6340" y="1798077"/>
            <a:ext cx="1466800" cy="3770314"/>
          </a:xfrm>
          <a:prstGeom prst="rect">
            <a:avLst/>
          </a:prstGeom>
        </p:spPr>
      </p:pic>
      <p:pic>
        <p:nvPicPr>
          <p:cNvPr id="15" name="Imagen 14">
            <a:extLst>
              <a:ext uri="{FF2B5EF4-FFF2-40B4-BE49-F238E27FC236}">
                <a16:creationId xmlns:a16="http://schemas.microsoft.com/office/drawing/2014/main" id="{452CA1A8-2278-5A0B-19B7-C83E3CDEABE1}"/>
              </a:ext>
            </a:extLst>
          </p:cNvPr>
          <p:cNvPicPr>
            <a:picLocks noChangeAspect="1"/>
          </p:cNvPicPr>
          <p:nvPr/>
        </p:nvPicPr>
        <p:blipFill>
          <a:blip r:embed="rId8"/>
          <a:stretch>
            <a:fillRect/>
          </a:stretch>
        </p:blipFill>
        <p:spPr>
          <a:xfrm>
            <a:off x="8925732" y="1783031"/>
            <a:ext cx="2490325" cy="3847553"/>
          </a:xfrm>
          <a:prstGeom prst="rect">
            <a:avLst/>
          </a:prstGeom>
        </p:spPr>
      </p:pic>
      <p:sp>
        <p:nvSpPr>
          <p:cNvPr id="3" name="CuadroTexto 2">
            <a:extLst>
              <a:ext uri="{FF2B5EF4-FFF2-40B4-BE49-F238E27FC236}">
                <a16:creationId xmlns:a16="http://schemas.microsoft.com/office/drawing/2014/main" id="{E8B75F35-D653-29FE-D473-41172D79F297}"/>
              </a:ext>
            </a:extLst>
          </p:cNvPr>
          <p:cNvSpPr txBox="1"/>
          <p:nvPr/>
        </p:nvSpPr>
        <p:spPr>
          <a:xfrm>
            <a:off x="1068779" y="1163782"/>
            <a:ext cx="1389413" cy="400110"/>
          </a:xfrm>
          <a:prstGeom prst="rect">
            <a:avLst/>
          </a:prstGeom>
          <a:noFill/>
        </p:spPr>
        <p:txBody>
          <a:bodyPr wrap="square" rtlCol="0">
            <a:spAutoFit/>
          </a:bodyPr>
          <a:lstStyle/>
          <a:p>
            <a:r>
              <a:rPr lang="es-ES" sz="2000" dirty="0"/>
              <a:t>Usuario 1</a:t>
            </a:r>
          </a:p>
        </p:txBody>
      </p:sp>
      <p:sp>
        <p:nvSpPr>
          <p:cNvPr id="23" name="CuadroTexto 22">
            <a:extLst>
              <a:ext uri="{FF2B5EF4-FFF2-40B4-BE49-F238E27FC236}">
                <a16:creationId xmlns:a16="http://schemas.microsoft.com/office/drawing/2014/main" id="{9405ECC7-5CE7-5029-5CBC-A7518BB07707}"/>
              </a:ext>
            </a:extLst>
          </p:cNvPr>
          <p:cNvSpPr txBox="1"/>
          <p:nvPr/>
        </p:nvSpPr>
        <p:spPr>
          <a:xfrm>
            <a:off x="3152653" y="1163782"/>
            <a:ext cx="1389413" cy="400110"/>
          </a:xfrm>
          <a:prstGeom prst="rect">
            <a:avLst/>
          </a:prstGeom>
          <a:noFill/>
        </p:spPr>
        <p:txBody>
          <a:bodyPr wrap="square" rtlCol="0">
            <a:spAutoFit/>
          </a:bodyPr>
          <a:lstStyle/>
          <a:p>
            <a:r>
              <a:rPr lang="es-ES" sz="2000" dirty="0"/>
              <a:t>Usuario 2</a:t>
            </a:r>
          </a:p>
        </p:txBody>
      </p:sp>
      <p:sp>
        <p:nvSpPr>
          <p:cNvPr id="24" name="CuadroTexto 23">
            <a:extLst>
              <a:ext uri="{FF2B5EF4-FFF2-40B4-BE49-F238E27FC236}">
                <a16:creationId xmlns:a16="http://schemas.microsoft.com/office/drawing/2014/main" id="{4DA45AD1-81A3-AF62-7FA2-5C7C7B093122}"/>
              </a:ext>
            </a:extLst>
          </p:cNvPr>
          <p:cNvSpPr txBox="1"/>
          <p:nvPr/>
        </p:nvSpPr>
        <p:spPr>
          <a:xfrm>
            <a:off x="5118438" y="1168720"/>
            <a:ext cx="1389413" cy="400110"/>
          </a:xfrm>
          <a:prstGeom prst="rect">
            <a:avLst/>
          </a:prstGeom>
          <a:noFill/>
        </p:spPr>
        <p:txBody>
          <a:bodyPr wrap="square" rtlCol="0">
            <a:spAutoFit/>
          </a:bodyPr>
          <a:lstStyle/>
          <a:p>
            <a:r>
              <a:rPr lang="es-ES" sz="2000" dirty="0"/>
              <a:t>Usuario 3</a:t>
            </a:r>
          </a:p>
        </p:txBody>
      </p:sp>
      <p:sp>
        <p:nvSpPr>
          <p:cNvPr id="25" name="CuadroTexto 24">
            <a:extLst>
              <a:ext uri="{FF2B5EF4-FFF2-40B4-BE49-F238E27FC236}">
                <a16:creationId xmlns:a16="http://schemas.microsoft.com/office/drawing/2014/main" id="{4CC2E5BD-5E27-2424-D099-9A5C8DBC0170}"/>
              </a:ext>
            </a:extLst>
          </p:cNvPr>
          <p:cNvSpPr txBox="1"/>
          <p:nvPr/>
        </p:nvSpPr>
        <p:spPr>
          <a:xfrm>
            <a:off x="7400422" y="1163782"/>
            <a:ext cx="1389413" cy="400110"/>
          </a:xfrm>
          <a:prstGeom prst="rect">
            <a:avLst/>
          </a:prstGeom>
          <a:noFill/>
        </p:spPr>
        <p:txBody>
          <a:bodyPr wrap="square" rtlCol="0">
            <a:spAutoFit/>
          </a:bodyPr>
          <a:lstStyle/>
          <a:p>
            <a:r>
              <a:rPr lang="es-ES" sz="2000" dirty="0"/>
              <a:t>Usuario 4</a:t>
            </a:r>
          </a:p>
        </p:txBody>
      </p:sp>
      <p:sp>
        <p:nvSpPr>
          <p:cNvPr id="26" name="CuadroTexto 25">
            <a:extLst>
              <a:ext uri="{FF2B5EF4-FFF2-40B4-BE49-F238E27FC236}">
                <a16:creationId xmlns:a16="http://schemas.microsoft.com/office/drawing/2014/main" id="{C53B197E-51CD-DA5B-5138-99DD329A92DE}"/>
              </a:ext>
            </a:extLst>
          </p:cNvPr>
          <p:cNvSpPr txBox="1"/>
          <p:nvPr/>
        </p:nvSpPr>
        <p:spPr>
          <a:xfrm>
            <a:off x="9565048" y="1168720"/>
            <a:ext cx="1389413" cy="400110"/>
          </a:xfrm>
          <a:prstGeom prst="rect">
            <a:avLst/>
          </a:prstGeom>
          <a:noFill/>
        </p:spPr>
        <p:txBody>
          <a:bodyPr wrap="square" rtlCol="0">
            <a:spAutoFit/>
          </a:bodyPr>
          <a:lstStyle/>
          <a:p>
            <a:r>
              <a:rPr lang="es-ES" sz="2000" dirty="0"/>
              <a:t>Usuario 5</a:t>
            </a:r>
          </a:p>
        </p:txBody>
      </p:sp>
    </p:spTree>
    <p:extLst>
      <p:ext uri="{BB962C8B-B14F-4D97-AF65-F5344CB8AC3E}">
        <p14:creationId xmlns:p14="http://schemas.microsoft.com/office/powerpoint/2010/main" val="4222763076"/>
      </p:ext>
    </p:extLst>
  </p:cSld>
  <p:clrMapOvr>
    <a:masterClrMapping/>
  </p:clrMapOvr>
</p:sld>
</file>

<file path=ppt/theme/theme1.xml><?xml version="1.0" encoding="utf-8"?>
<a:theme xmlns:a="http://schemas.openxmlformats.org/drawingml/2006/main" name="Blockprint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docProps/app.xml><?xml version="1.0" encoding="utf-8"?>
<Properties xmlns="http://schemas.openxmlformats.org/officeDocument/2006/extended-properties" xmlns:vt="http://schemas.openxmlformats.org/officeDocument/2006/docPropsVTypes">
  <TotalTime>1263</TotalTime>
  <Words>442</Words>
  <Application>Microsoft Office PowerPoint</Application>
  <PresentationFormat>Panorámica</PresentationFormat>
  <Paragraphs>75</Paragraphs>
  <Slides>22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22</vt:i4>
      </vt:variant>
    </vt:vector>
  </HeadingPairs>
  <TitlesOfParts>
    <vt:vector size="26" baseType="lpstr">
      <vt:lpstr>Arial</vt:lpstr>
      <vt:lpstr>Avenir Next LT Pro</vt:lpstr>
      <vt:lpstr>AvenirNext LT Pro Medium</vt:lpstr>
      <vt:lpstr>BlockprintVTI</vt:lpstr>
      <vt:lpstr>Estudio de accesibilidad y re-diseño centrado en el usuario de la web de Ryanair</vt:lpstr>
      <vt:lpstr>Contexto y motivación</vt:lpstr>
      <vt:lpstr>Objetivos</vt:lpstr>
      <vt:lpstr>Planificación</vt:lpstr>
      <vt:lpstr>Metodología</vt:lpstr>
      <vt:lpstr>Resultados del análisis de accesibilidad</vt:lpstr>
      <vt:lpstr>Resultados de la evaluación heurística</vt:lpstr>
      <vt:lpstr>Cómo diseñar para personas con discapacidad visual</vt:lpstr>
      <vt:lpstr>Resultado de las entrevistas con usuarios</vt:lpstr>
      <vt:lpstr>User persona</vt:lpstr>
      <vt:lpstr>Presentación de PowerPoint</vt:lpstr>
      <vt:lpstr>Arquitectura de la información</vt:lpstr>
      <vt:lpstr>Prototipado</vt:lpstr>
      <vt:lpstr>Sketchs</vt:lpstr>
      <vt:lpstr>Wireframes</vt:lpstr>
      <vt:lpstr>Prototipo inicial</vt:lpstr>
      <vt:lpstr>Evaluación del prototipo por parte de los usuarios</vt:lpstr>
      <vt:lpstr>Prototipo final</vt:lpstr>
      <vt:lpstr>Presentación de PowerPoint</vt:lpstr>
      <vt:lpstr>Presentación de PowerPoint</vt:lpstr>
      <vt:lpstr>Conclusiones</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Estef Sevilla Sanchís</dc:creator>
  <cp:lastModifiedBy>Estef Sevilla Sanchís</cp:lastModifiedBy>
  <cp:revision>60</cp:revision>
  <dcterms:created xsi:type="dcterms:W3CDTF">2022-06-09T18:30:01Z</dcterms:created>
  <dcterms:modified xsi:type="dcterms:W3CDTF">2022-06-11T16:21:35Z</dcterms:modified>
</cp:coreProperties>
</file>