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3"/>
    <p:restoredTop sz="94505"/>
  </p:normalViewPr>
  <p:slideViewPr>
    <p:cSldViewPr snapToGrid="0" snapToObjects="1">
      <p:cViewPr varScale="1">
        <p:scale>
          <a:sx n="113" d="100"/>
          <a:sy n="113" d="100"/>
        </p:scale>
        <p:origin x="19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8C9FB-FED7-14B8-4108-E70B1C463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5056DC-746B-37F8-8F14-D92AB7D74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8A3244-F7E3-D4E5-A78B-08584D0C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AD25-6960-3C48-8E83-485B2B4DE63E}" type="datetimeFigureOut">
              <a:rPr lang="es-ES" smtClean="0"/>
              <a:t>15/1/23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BABBB4-E5DA-71AE-4B46-D3B244BA1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18EFA9-1D97-BD37-66C2-47610739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FDD-DACB-4A47-8E08-2A76915389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908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48FCC-C614-762C-9F70-01282A6D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508050-F9DB-8243-D71E-3C8DF774D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10CD01-12D4-CB2A-8ED2-05D9D337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AD25-6960-3C48-8E83-485B2B4DE63E}" type="datetimeFigureOut">
              <a:rPr lang="es-ES" smtClean="0"/>
              <a:t>15/1/23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0F9ADD-D26D-85AA-8732-F2D468949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A5CB27-8CF8-D759-178A-63C6EB88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FDD-DACB-4A47-8E08-2A76915389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6426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EC42BC-4A7B-17C3-BA2C-AD411D26F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BD71F5-E245-36F4-987E-4287A816B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C0CAD6-693A-BFD9-5E64-A2DDBFF4A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AD25-6960-3C48-8E83-485B2B4DE63E}" type="datetimeFigureOut">
              <a:rPr lang="es-ES" smtClean="0"/>
              <a:t>15/1/23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AE5D44-2E66-D441-A6F1-8C1BC676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54021D-8C89-AF98-F85C-15D3F499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FDD-DACB-4A47-8E08-2A76915389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993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A50FE9-D209-6382-D08E-1D6DBE4A5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CC9C46-1760-79EC-B821-3518B8DC6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E4CB59-D39D-3337-7F3B-FA392E6E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AD25-6960-3C48-8E83-485B2B4DE63E}" type="datetimeFigureOut">
              <a:rPr lang="es-ES" smtClean="0"/>
              <a:t>15/1/23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6DDB71-FFD1-18C5-0F67-6F2D7DE9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9DF6A6-3852-6833-C335-7E10AE8BD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FDD-DACB-4A47-8E08-2A76915389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536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605669-E484-0B03-8039-D7A75ACAD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17F41-7F48-D404-BF98-D801E8A84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222E5D-8BD7-E83B-0712-0740741B3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AD25-6960-3C48-8E83-485B2B4DE63E}" type="datetimeFigureOut">
              <a:rPr lang="es-ES" smtClean="0"/>
              <a:t>15/1/23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1C4DE2-C08B-888C-480B-1B683475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9E9B45-A9DE-D40F-56CF-2334E60C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FDD-DACB-4A47-8E08-2A76915389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828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91619-EB4F-A6FF-29AA-D581F2D0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D654DA-1138-52A4-4E5F-B309F484B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515C5A-4818-165E-92DF-39752AE84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F2CDCF-BEF6-8D93-8EC6-C273B17B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AD25-6960-3C48-8E83-485B2B4DE63E}" type="datetimeFigureOut">
              <a:rPr lang="es-ES" smtClean="0"/>
              <a:t>15/1/23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5EA18E-5E5E-694E-D495-19CB1E84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CBE1B1-CCB5-6E92-7462-1FB35F90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FDD-DACB-4A47-8E08-2A76915389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75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66734-FDBF-1C79-572D-706B9C2DB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B52478-DDCC-AA64-A53D-672B06E90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4F172B-332D-5421-C066-ED637C9D3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5DFDE4A-E1A8-8531-F61B-001047B2B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3636F4A-3308-5517-250D-8E5BABDAB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80C5E7-CF0D-C132-E5EB-A81C60160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AD25-6960-3C48-8E83-485B2B4DE63E}" type="datetimeFigureOut">
              <a:rPr lang="es-ES" smtClean="0"/>
              <a:t>15/1/23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E2E2A9-AE9F-C420-8FD4-420F1990D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C73DEF-A3AE-4AE0-2357-D7FFF018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FDD-DACB-4A47-8E08-2A76915389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124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FAA6FE-EDA3-9C8B-3FFA-89FCA45A3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EF6572-8371-D7B4-0CB5-3DFC35E02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AD25-6960-3C48-8E83-485B2B4DE63E}" type="datetimeFigureOut">
              <a:rPr lang="es-ES" smtClean="0"/>
              <a:t>15/1/23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4D2D3F-1678-8E1B-DFD7-09916142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54B59F-2159-73E3-3DEB-F25BC782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FDD-DACB-4A47-8E08-2A76915389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86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1746939-F0CB-11AE-A028-B29C1E3DA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AD25-6960-3C48-8E83-485B2B4DE63E}" type="datetimeFigureOut">
              <a:rPr lang="es-ES" smtClean="0"/>
              <a:t>15/1/23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1698BB-EB16-6040-5D99-16DF8517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8F5D83-1975-E489-16CB-6DA4F414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FDD-DACB-4A47-8E08-2A76915389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665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A8E5A2-5860-3A85-E7B2-E701BB119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5F36FD-3A06-2934-7969-86CD0AA0E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81F974-AA68-7F27-F367-63AD6ECA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AE15D8-3339-29CE-DD3A-0B3AAC11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AD25-6960-3C48-8E83-485B2B4DE63E}" type="datetimeFigureOut">
              <a:rPr lang="es-ES" smtClean="0"/>
              <a:t>15/1/23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81B65F-6012-1074-A8CA-024BBAF74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4EFD12-1730-7C1D-E311-846C811D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FDD-DACB-4A47-8E08-2A76915389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014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9C3B3-59EA-B91B-29A6-5266BDEF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12D9AE-209A-BA00-8EDA-57B0E3C949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E9D637-443A-98F5-8B0C-F2FA4B955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774ED2-E84E-24CE-92B7-C9818087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AD25-6960-3C48-8E83-485B2B4DE63E}" type="datetimeFigureOut">
              <a:rPr lang="es-ES" smtClean="0"/>
              <a:t>15/1/23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7927DF-C85C-24FF-27B9-04A92D8AD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037816-DC85-BE37-49FD-B5851285F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FDD-DACB-4A47-8E08-2A76915389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62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2EC4163-36DC-8889-A99E-67E4696D5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20DD74-E709-1509-D58E-47FF7096A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88169C-88BB-6D31-895B-F7A88E46F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6AD25-6960-3C48-8E83-485B2B4DE63E}" type="datetimeFigureOut">
              <a:rPr lang="es-ES" smtClean="0"/>
              <a:t>15/1/23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E83FE7-D2AD-9E89-C98E-0718EF3D0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BE854F-57D6-AB19-F21E-4A40B8A39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B7FDD-DACB-4A47-8E08-2A76915389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18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0.jpe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, refrigerador&#10;&#10;Descripción generada automáticamente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405694"/>
            <a:ext cx="7772400" cy="140180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E235CC5-D63E-39BF-CD1B-D43A7291C062}"/>
              </a:ext>
            </a:extLst>
          </p:cNvPr>
          <p:cNvSpPr txBox="1"/>
          <p:nvPr/>
        </p:nvSpPr>
        <p:spPr>
          <a:xfrm>
            <a:off x="4629666" y="4213195"/>
            <a:ext cx="2085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4400" dirty="0">
                <a:latin typeface="DIN Condensed" pitchFamily="2" charset="0"/>
              </a:rPr>
              <a:t>REDEFINIM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6ABDAF-2CB0-6880-4E22-287632B2FEC6}"/>
              </a:ext>
            </a:extLst>
          </p:cNvPr>
          <p:cNvSpPr txBox="1"/>
          <p:nvPr/>
        </p:nvSpPr>
        <p:spPr>
          <a:xfrm>
            <a:off x="4629666" y="4918425"/>
            <a:ext cx="2396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4400" dirty="0">
                <a:latin typeface="DIN Condensed" pitchFamily="2" charset="0"/>
              </a:rPr>
              <a:t>REINVENTEM</a:t>
            </a:r>
          </a:p>
        </p:txBody>
      </p:sp>
      <p:sp>
        <p:nvSpPr>
          <p:cNvPr id="10" name="Corchetes 9">
            <a:extLst>
              <a:ext uri="{FF2B5EF4-FFF2-40B4-BE49-F238E27FC236}">
                <a16:creationId xmlns:a16="http://schemas.microsoft.com/office/drawing/2014/main" id="{7E2C4A1A-8959-1ACD-42C0-962CC6E05200}"/>
              </a:ext>
            </a:extLst>
          </p:cNvPr>
          <p:cNvSpPr/>
          <p:nvPr/>
        </p:nvSpPr>
        <p:spPr>
          <a:xfrm>
            <a:off x="7274011" y="4405869"/>
            <a:ext cx="4201295" cy="1025114"/>
          </a:xfrm>
          <a:prstGeom prst="bracketPair">
            <a:avLst/>
          </a:prstGeom>
          <a:ln w="38100">
            <a:solidFill>
              <a:srgbClr val="FDA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876717C-FB0F-B7EE-22E4-29637967C61B}"/>
              </a:ext>
            </a:extLst>
          </p:cNvPr>
          <p:cNvSpPr txBox="1"/>
          <p:nvPr/>
        </p:nvSpPr>
        <p:spPr>
          <a:xfrm>
            <a:off x="7316241" y="4533704"/>
            <a:ext cx="41168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LES REGLES, EL FUTUR</a:t>
            </a:r>
          </a:p>
        </p:txBody>
      </p:sp>
    </p:spTree>
    <p:extLst>
      <p:ext uri="{BB962C8B-B14F-4D97-AF65-F5344CB8AC3E}">
        <p14:creationId xmlns:p14="http://schemas.microsoft.com/office/powerpoint/2010/main" val="920296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7E3F6FB-E060-9685-5D91-CF39BBDE9E1C}"/>
              </a:ext>
            </a:extLst>
          </p:cNvPr>
          <p:cNvSpPr txBox="1"/>
          <p:nvPr/>
        </p:nvSpPr>
        <p:spPr>
          <a:xfrm>
            <a:off x="2105892" y="1827380"/>
            <a:ext cx="220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3600" dirty="0">
                <a:latin typeface="DIN Condensed" pitchFamily="2" charset="0"/>
              </a:rPr>
              <a:t>QUÈ PROPOSA</a:t>
            </a:r>
          </a:p>
        </p:txBody>
      </p:sp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5DCC23AB-F6FE-BB7F-66BA-D12DD3EBB7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398400"/>
            <a:ext cx="7772400" cy="140180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EAE5FA8-C22A-F166-D953-03D0E452CDAC}"/>
              </a:ext>
            </a:extLst>
          </p:cNvPr>
          <p:cNvSpPr txBox="1"/>
          <p:nvPr/>
        </p:nvSpPr>
        <p:spPr>
          <a:xfrm>
            <a:off x="9056157" y="3800207"/>
            <a:ext cx="10299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9600" dirty="0">
                <a:latin typeface="DIN Condense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5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26" y="278524"/>
            <a:ext cx="3841347" cy="692814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2CB4DA7-B6D3-5D4D-F949-367DEC1D6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44" y="2175641"/>
            <a:ext cx="3836138" cy="326358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6AC356D-39AE-364D-4814-16F2E92DD4F4}"/>
              </a:ext>
            </a:extLst>
          </p:cNvPr>
          <p:cNvSpPr txBox="1"/>
          <p:nvPr/>
        </p:nvSpPr>
        <p:spPr>
          <a:xfrm>
            <a:off x="4865150" y="3158784"/>
            <a:ext cx="6303044" cy="212365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PROPOSA REDUIR EL NOMBRE DESPLAÇAMENTS DIARIS PER ANAR AL LLOC DE TREBALL</a:t>
            </a:r>
          </a:p>
        </p:txBody>
      </p:sp>
      <p:pic>
        <p:nvPicPr>
          <p:cNvPr id="10" name="Imagen 9" descr="Forma&#10;&#10;Descripción generada automáticamente con confianza baja">
            <a:extLst>
              <a:ext uri="{FF2B5EF4-FFF2-40B4-BE49-F238E27FC236}">
                <a16:creationId xmlns:a16="http://schemas.microsoft.com/office/drawing/2014/main" id="{7DA07EB5-7C25-E915-C84A-57B69D4A30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A2697AC-4799-7261-EB64-788CDBFA9033}"/>
              </a:ext>
            </a:extLst>
          </p:cNvPr>
          <p:cNvSpPr txBox="1"/>
          <p:nvPr/>
        </p:nvSpPr>
        <p:spPr>
          <a:xfrm>
            <a:off x="6857814" y="1863544"/>
            <a:ext cx="2317716" cy="10156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6000" dirty="0">
                <a:solidFill>
                  <a:srgbClr val="FDA766"/>
                </a:solidFill>
                <a:latin typeface="DIN Condensed" pitchFamily="2" charset="0"/>
              </a:rPr>
              <a:t>EL QUÈ?</a:t>
            </a:r>
          </a:p>
        </p:txBody>
      </p:sp>
    </p:spTree>
    <p:extLst>
      <p:ext uri="{BB962C8B-B14F-4D97-AF65-F5344CB8AC3E}">
        <p14:creationId xmlns:p14="http://schemas.microsoft.com/office/powerpoint/2010/main" val="13122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26" y="278524"/>
            <a:ext cx="3841347" cy="692814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Forma&#10;&#10;Descripción generada automáticamente con confianza baja">
            <a:extLst>
              <a:ext uri="{FF2B5EF4-FFF2-40B4-BE49-F238E27FC236}">
                <a16:creationId xmlns:a16="http://schemas.microsoft.com/office/drawing/2014/main" id="{B6017D73-63F8-DA7D-983E-F5E67DA61A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CED7CC6-1E4B-F16C-F9E4-CF87B01B2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17" y="2115087"/>
            <a:ext cx="5641049" cy="33797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E5755CE-B801-210E-2159-9C67367A2601}"/>
              </a:ext>
            </a:extLst>
          </p:cNvPr>
          <p:cNvSpPr txBox="1"/>
          <p:nvPr/>
        </p:nvSpPr>
        <p:spPr>
          <a:xfrm>
            <a:off x="8111988" y="1190721"/>
            <a:ext cx="2317716" cy="10156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6000" dirty="0">
                <a:solidFill>
                  <a:srgbClr val="FDA766"/>
                </a:solidFill>
                <a:latin typeface="DIN Condensed" pitchFamily="2" charset="0"/>
              </a:rPr>
              <a:t>EL COM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03A895A-7DA2-A62D-4209-044205886927}"/>
              </a:ext>
            </a:extLst>
          </p:cNvPr>
          <p:cNvSpPr txBox="1"/>
          <p:nvPr/>
        </p:nvSpPr>
        <p:spPr>
          <a:xfrm>
            <a:off x="6161935" y="2066040"/>
            <a:ext cx="5857133" cy="347787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OFERINT UN ESPAI PER AFAVORIR L’INTERCANVI DE FEINES SIMILARS, ENTRE ELS USUARIS QUE VIUEN I TREBALLEN EN MUNICIPIS CREUATS</a:t>
            </a:r>
          </a:p>
        </p:txBody>
      </p:sp>
    </p:spTree>
    <p:extLst>
      <p:ext uri="{BB962C8B-B14F-4D97-AF65-F5344CB8AC3E}">
        <p14:creationId xmlns:p14="http://schemas.microsoft.com/office/powerpoint/2010/main" val="3676505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26" y="278524"/>
            <a:ext cx="3841347" cy="692814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Forma&#10;&#10;Descripción generada automáticamente con confianza baja">
            <a:extLst>
              <a:ext uri="{FF2B5EF4-FFF2-40B4-BE49-F238E27FC236}">
                <a16:creationId xmlns:a16="http://schemas.microsoft.com/office/drawing/2014/main" id="{B6017D73-63F8-DA7D-983E-F5E67DA61A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7303EEF6-8EF5-1E18-72E0-CEC36083C07C}"/>
              </a:ext>
            </a:extLst>
          </p:cNvPr>
          <p:cNvGrpSpPr/>
          <p:nvPr/>
        </p:nvGrpSpPr>
        <p:grpSpPr>
          <a:xfrm>
            <a:off x="4718304" y="1400038"/>
            <a:ext cx="3029926" cy="4877620"/>
            <a:chOff x="4664364" y="1513114"/>
            <a:chExt cx="3029926" cy="487762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4F960CF-BD54-CAA5-8BBB-A0EC93441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9676" y="1694871"/>
              <a:ext cx="1719302" cy="146269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408CCF72-37C7-AF86-51C3-D0F384EF9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44712" y="3429000"/>
              <a:ext cx="2577109" cy="1405696"/>
            </a:xfrm>
            <a:prstGeom prst="rect">
              <a:avLst/>
            </a:prstGeom>
          </p:spPr>
        </p:pic>
        <p:sp>
          <p:nvSpPr>
            <p:cNvPr id="10" name="Corchetes 9">
              <a:extLst>
                <a:ext uri="{FF2B5EF4-FFF2-40B4-BE49-F238E27FC236}">
                  <a16:creationId xmlns:a16="http://schemas.microsoft.com/office/drawing/2014/main" id="{E77E44A0-0264-7D20-5145-5723BD44A7CF}"/>
                </a:ext>
              </a:extLst>
            </p:cNvPr>
            <p:cNvSpPr/>
            <p:nvPr/>
          </p:nvSpPr>
          <p:spPr>
            <a:xfrm>
              <a:off x="4664364" y="1513114"/>
              <a:ext cx="3029926" cy="4877620"/>
            </a:xfrm>
            <a:prstGeom prst="bracketPair">
              <a:avLst/>
            </a:prstGeom>
            <a:ln w="38100">
              <a:solidFill>
                <a:srgbClr val="FDA7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F57C625D-15BA-4DD4-2DC8-24EDD27C9405}"/>
                </a:ext>
              </a:extLst>
            </p:cNvPr>
            <p:cNvSpPr txBox="1"/>
            <p:nvPr/>
          </p:nvSpPr>
          <p:spPr>
            <a:xfrm>
              <a:off x="4887310" y="5172367"/>
              <a:ext cx="2584034" cy="1077218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3200" dirty="0">
                  <a:solidFill>
                    <a:srgbClr val="FDA766"/>
                  </a:solidFill>
                  <a:latin typeface="DIN Condensed" pitchFamily="2" charset="0"/>
                </a:rPr>
                <a:t>DESOCUPEM </a:t>
              </a:r>
              <a:r>
                <a:rPr lang="ca-ES" sz="3200" dirty="0">
                  <a:latin typeface="DIN Condensed" pitchFamily="2" charset="0"/>
                </a:rPr>
                <a:t>DUES PLAÇES O COTXES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3EE84AA-C6DB-AC4F-9469-47BB70254092}"/>
              </a:ext>
            </a:extLst>
          </p:cNvPr>
          <p:cNvGrpSpPr/>
          <p:nvPr/>
        </p:nvGrpSpPr>
        <p:grpSpPr>
          <a:xfrm>
            <a:off x="792355" y="1432968"/>
            <a:ext cx="2955873" cy="5182785"/>
            <a:chOff x="485375" y="1543191"/>
            <a:chExt cx="2955873" cy="4226911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E5755CE-B801-210E-2159-9C67367A2601}"/>
                </a:ext>
              </a:extLst>
            </p:cNvPr>
            <p:cNvSpPr txBox="1"/>
            <p:nvPr/>
          </p:nvSpPr>
          <p:spPr>
            <a:xfrm>
              <a:off x="773273" y="1558513"/>
              <a:ext cx="2373345" cy="1938992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6000" dirty="0">
                  <a:solidFill>
                    <a:srgbClr val="FDA766"/>
                  </a:solidFill>
                  <a:latin typeface="DIN Condensed" pitchFamily="2" charset="0"/>
                </a:rPr>
                <a:t>GUANYS GLOBALS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03A895A-7DA2-A62D-4209-044205886927}"/>
                </a:ext>
              </a:extLst>
            </p:cNvPr>
            <p:cNvSpPr txBox="1"/>
            <p:nvPr/>
          </p:nvSpPr>
          <p:spPr>
            <a:xfrm>
              <a:off x="705276" y="2969335"/>
              <a:ext cx="2509337" cy="2800767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4400" dirty="0">
                  <a:latin typeface="DIN Condensed" pitchFamily="2" charset="0"/>
                </a:rPr>
                <a:t>PER CADA PARELLA QUE INTERCANVIA LA FEINA</a:t>
              </a:r>
            </a:p>
          </p:txBody>
        </p:sp>
        <p:sp>
          <p:nvSpPr>
            <p:cNvPr id="13" name="Corchetes 12">
              <a:extLst>
                <a:ext uri="{FF2B5EF4-FFF2-40B4-BE49-F238E27FC236}">
                  <a16:creationId xmlns:a16="http://schemas.microsoft.com/office/drawing/2014/main" id="{8C508573-E56F-887A-6263-ABA494588F55}"/>
                </a:ext>
              </a:extLst>
            </p:cNvPr>
            <p:cNvSpPr/>
            <p:nvPr/>
          </p:nvSpPr>
          <p:spPr>
            <a:xfrm>
              <a:off x="485375" y="1543191"/>
              <a:ext cx="2955873" cy="3908631"/>
            </a:xfrm>
            <a:prstGeom prst="bracketPair">
              <a:avLst/>
            </a:prstGeom>
            <a:ln w="38100">
              <a:solidFill>
                <a:srgbClr val="FDA7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A1A99DF-791A-DDB9-C47B-D7C17DAC210C}"/>
              </a:ext>
            </a:extLst>
          </p:cNvPr>
          <p:cNvGrpSpPr/>
          <p:nvPr/>
        </p:nvGrpSpPr>
        <p:grpSpPr>
          <a:xfrm>
            <a:off x="8725019" y="2829135"/>
            <a:ext cx="3029926" cy="2019423"/>
            <a:chOff x="8790072" y="2147849"/>
            <a:chExt cx="3029926" cy="2019423"/>
          </a:xfrm>
        </p:grpSpPr>
        <p:sp>
          <p:nvSpPr>
            <p:cNvPr id="12" name="Corchetes 11">
              <a:extLst>
                <a:ext uri="{FF2B5EF4-FFF2-40B4-BE49-F238E27FC236}">
                  <a16:creationId xmlns:a16="http://schemas.microsoft.com/office/drawing/2014/main" id="{0AF2A4EA-6965-A551-E9FF-47380F399D43}"/>
                </a:ext>
              </a:extLst>
            </p:cNvPr>
            <p:cNvSpPr/>
            <p:nvPr/>
          </p:nvSpPr>
          <p:spPr>
            <a:xfrm>
              <a:off x="8790072" y="2147849"/>
              <a:ext cx="3029926" cy="2019423"/>
            </a:xfrm>
            <a:prstGeom prst="bracketPair">
              <a:avLst/>
            </a:prstGeom>
            <a:ln w="38100">
              <a:solidFill>
                <a:srgbClr val="FDA7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9FCEA241-1B21-2583-93E0-5DC5E9D055EE}"/>
                </a:ext>
              </a:extLst>
            </p:cNvPr>
            <p:cNvSpPr txBox="1"/>
            <p:nvPr/>
          </p:nvSpPr>
          <p:spPr>
            <a:xfrm>
              <a:off x="8931564" y="2306291"/>
              <a:ext cx="2746943" cy="156966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3200" dirty="0">
                  <a:solidFill>
                    <a:srgbClr val="FDA766"/>
                  </a:solidFill>
                  <a:latin typeface="DIN Condensed" pitchFamily="2" charset="0"/>
                </a:rPr>
                <a:t>REDUÏM </a:t>
              </a:r>
            </a:p>
            <a:p>
              <a:pPr algn="ctr"/>
              <a:r>
                <a:rPr lang="ca-ES" sz="3200" dirty="0">
                  <a:latin typeface="DIN Condensed" pitchFamily="2" charset="0"/>
                </a:rPr>
                <a:t>IMPACTE ENERGÈTIC</a:t>
              </a:r>
            </a:p>
            <a:p>
              <a:pPr algn="ctr"/>
              <a:r>
                <a:rPr lang="ca-ES" sz="3200" dirty="0">
                  <a:latin typeface="DIN Condensed" pitchFamily="2" charset="0"/>
                </a:rPr>
                <a:t>IMPACTE CLIMÀTIC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64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26" y="278524"/>
            <a:ext cx="3841347" cy="692814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Forma&#10;&#10;Descripción generada automáticamente con confianza baja">
            <a:extLst>
              <a:ext uri="{FF2B5EF4-FFF2-40B4-BE49-F238E27FC236}">
                <a16:creationId xmlns:a16="http://schemas.microsoft.com/office/drawing/2014/main" id="{B6017D73-63F8-DA7D-983E-F5E67DA61A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E5755CE-B801-210E-2159-9C67367A2601}"/>
              </a:ext>
            </a:extLst>
          </p:cNvPr>
          <p:cNvSpPr txBox="1"/>
          <p:nvPr/>
        </p:nvSpPr>
        <p:spPr>
          <a:xfrm>
            <a:off x="646764" y="1214345"/>
            <a:ext cx="4276435" cy="10156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6000" dirty="0">
                <a:solidFill>
                  <a:srgbClr val="FDA766"/>
                </a:solidFill>
                <a:latin typeface="DIN Condensed" pitchFamily="2" charset="0"/>
              </a:rPr>
              <a:t>I LES PERSONES?</a:t>
            </a:r>
          </a:p>
        </p:txBody>
      </p:sp>
      <p:pic>
        <p:nvPicPr>
          <p:cNvPr id="3" name="Imagen 2" descr="Mujer sentada en un coche&#10;&#10;Descripción generada automáticamente">
            <a:extLst>
              <a:ext uri="{FF2B5EF4-FFF2-40B4-BE49-F238E27FC236}">
                <a16:creationId xmlns:a16="http://schemas.microsoft.com/office/drawing/2014/main" id="{4CB29066-33A2-27D1-4420-BF6CDA027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53" y="2916034"/>
            <a:ext cx="3688949" cy="1619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4" name="Grupo 43">
            <a:extLst>
              <a:ext uri="{FF2B5EF4-FFF2-40B4-BE49-F238E27FC236}">
                <a16:creationId xmlns:a16="http://schemas.microsoft.com/office/drawing/2014/main" id="{60E82629-1033-43FD-DA91-6646425D604A}"/>
              </a:ext>
            </a:extLst>
          </p:cNvPr>
          <p:cNvGrpSpPr/>
          <p:nvPr/>
        </p:nvGrpSpPr>
        <p:grpSpPr>
          <a:xfrm>
            <a:off x="4721767" y="1952313"/>
            <a:ext cx="6983962" cy="3484700"/>
            <a:chOff x="299076" y="2097635"/>
            <a:chExt cx="6983962" cy="3484700"/>
          </a:xfrm>
        </p:grpSpPr>
        <p:pic>
          <p:nvPicPr>
            <p:cNvPr id="11" name="Gráfico 10" descr="Perfil de mujer contorno">
              <a:extLst>
                <a:ext uri="{FF2B5EF4-FFF2-40B4-BE49-F238E27FC236}">
                  <a16:creationId xmlns:a16="http://schemas.microsoft.com/office/drawing/2014/main" id="{892CC724-07A4-1EB4-F586-C968FCC3C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02465" y="2152478"/>
              <a:ext cx="1466657" cy="1466657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14AB4470-4301-4B9E-B685-C151C7ADFF0A}"/>
                </a:ext>
              </a:extLst>
            </p:cNvPr>
            <p:cNvGrpSpPr/>
            <p:nvPr/>
          </p:nvGrpSpPr>
          <p:grpSpPr>
            <a:xfrm>
              <a:off x="4616746" y="2097635"/>
              <a:ext cx="2268904" cy="914400"/>
              <a:chOff x="4931999" y="2833831"/>
              <a:chExt cx="2268904" cy="914400"/>
            </a:xfrm>
          </p:grpSpPr>
          <p:pic>
            <p:nvPicPr>
              <p:cNvPr id="15" name="Gráfico 14" descr="Ciudad contorno">
                <a:extLst>
                  <a:ext uri="{FF2B5EF4-FFF2-40B4-BE49-F238E27FC236}">
                    <a16:creationId xmlns:a16="http://schemas.microsoft.com/office/drawing/2014/main" id="{F46BD4F8-9D69-1963-8892-B83C68E3F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612248" y="28338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Gráfico 15" descr="Ciudad contorno">
                <a:extLst>
                  <a:ext uri="{FF2B5EF4-FFF2-40B4-BE49-F238E27FC236}">
                    <a16:creationId xmlns:a16="http://schemas.microsoft.com/office/drawing/2014/main" id="{D4AAA298-4E4B-2A5F-D377-B9686176F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86503" y="28338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8" name="Gráfico 17" descr="Ciudad contorno">
                <a:extLst>
                  <a:ext uri="{FF2B5EF4-FFF2-40B4-BE49-F238E27FC236}">
                    <a16:creationId xmlns:a16="http://schemas.microsoft.com/office/drawing/2014/main" id="{3643A24A-51FD-CE04-3164-41876A103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931999" y="2833831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4B430ECF-5358-A92A-A09B-D3FBAF038F46}"/>
                </a:ext>
              </a:extLst>
            </p:cNvPr>
            <p:cNvGrpSpPr/>
            <p:nvPr/>
          </p:nvGrpSpPr>
          <p:grpSpPr>
            <a:xfrm>
              <a:off x="1111876" y="4143535"/>
              <a:ext cx="1647729" cy="914400"/>
              <a:chOff x="1424499" y="5220145"/>
              <a:chExt cx="1647729" cy="914400"/>
            </a:xfrm>
          </p:grpSpPr>
          <p:pic>
            <p:nvPicPr>
              <p:cNvPr id="13" name="Gráfico 12" descr="Ciudad con relleno sólido">
                <a:extLst>
                  <a:ext uri="{FF2B5EF4-FFF2-40B4-BE49-F238E27FC236}">
                    <a16:creationId xmlns:a16="http://schemas.microsoft.com/office/drawing/2014/main" id="{F72A527E-88E3-F165-3F7B-DD7EF6CE7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424499" y="52201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0" name="Gráfico 19" descr="Ciudad con relleno sólido">
                <a:extLst>
                  <a:ext uri="{FF2B5EF4-FFF2-40B4-BE49-F238E27FC236}">
                    <a16:creationId xmlns:a16="http://schemas.microsoft.com/office/drawing/2014/main" id="{4B2392A4-F246-07B0-0C5D-5BDE6AB63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157828" y="5220145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F32FFDD-4ED0-FFCF-6F47-095A6BF326A2}"/>
                </a:ext>
              </a:extLst>
            </p:cNvPr>
            <p:cNvSpPr txBox="1"/>
            <p:nvPr/>
          </p:nvSpPr>
          <p:spPr>
            <a:xfrm>
              <a:off x="4838409" y="2816926"/>
              <a:ext cx="1881365" cy="64633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3600" dirty="0">
                  <a:latin typeface="DIN Condensed" pitchFamily="2" charset="0"/>
                </a:rPr>
                <a:t>BARCELONA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307DB453-07F0-897E-8BD8-D1E66F09365A}"/>
                </a:ext>
              </a:extLst>
            </p:cNvPr>
            <p:cNvSpPr txBox="1"/>
            <p:nvPr/>
          </p:nvSpPr>
          <p:spPr>
            <a:xfrm>
              <a:off x="947511" y="4936004"/>
              <a:ext cx="1881365" cy="64633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3600" dirty="0">
                  <a:latin typeface="DIN Condensed" pitchFamily="2" charset="0"/>
                </a:rPr>
                <a:t>SABADELL</a:t>
              </a:r>
            </a:p>
          </p:txBody>
        </p:sp>
        <p:sp>
          <p:nvSpPr>
            <p:cNvPr id="34" name="Flecha derecha 33">
              <a:extLst>
                <a:ext uri="{FF2B5EF4-FFF2-40B4-BE49-F238E27FC236}">
                  <a16:creationId xmlns:a16="http://schemas.microsoft.com/office/drawing/2014/main" id="{1718F827-6486-6871-4FCA-EE3C881E91E5}"/>
                </a:ext>
              </a:extLst>
            </p:cNvPr>
            <p:cNvSpPr/>
            <p:nvPr/>
          </p:nvSpPr>
          <p:spPr>
            <a:xfrm rot="10800000">
              <a:off x="2828876" y="4600733"/>
              <a:ext cx="2156202" cy="1593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5" name="Flecha derecha 34">
              <a:extLst>
                <a:ext uri="{FF2B5EF4-FFF2-40B4-BE49-F238E27FC236}">
                  <a16:creationId xmlns:a16="http://schemas.microsoft.com/office/drawing/2014/main" id="{0D466434-0503-B47C-9DEF-6BF1838B46BC}"/>
                </a:ext>
              </a:extLst>
            </p:cNvPr>
            <p:cNvSpPr/>
            <p:nvPr/>
          </p:nvSpPr>
          <p:spPr>
            <a:xfrm rot="5400000">
              <a:off x="1552533" y="3721924"/>
              <a:ext cx="766523" cy="15568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7" name="Gráfico 36" descr="Perfil de hombre contorno">
              <a:extLst>
                <a:ext uri="{FF2B5EF4-FFF2-40B4-BE49-F238E27FC236}">
                  <a16:creationId xmlns:a16="http://schemas.microsoft.com/office/drawing/2014/main" id="{58989051-29A5-147F-523B-735B3497F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24109" y="3883818"/>
              <a:ext cx="1466657" cy="1466657"/>
            </a:xfrm>
            <a:prstGeom prst="rect">
              <a:avLst/>
            </a:prstGeom>
          </p:spPr>
        </p:pic>
        <p:sp>
          <p:nvSpPr>
            <p:cNvPr id="38" name="Flecha derecha 37">
              <a:extLst>
                <a:ext uri="{FF2B5EF4-FFF2-40B4-BE49-F238E27FC236}">
                  <a16:creationId xmlns:a16="http://schemas.microsoft.com/office/drawing/2014/main" id="{73F52F21-3153-2235-9A05-EC1B096FB252}"/>
                </a:ext>
              </a:extLst>
            </p:cNvPr>
            <p:cNvSpPr/>
            <p:nvPr/>
          </p:nvSpPr>
          <p:spPr>
            <a:xfrm rot="16200000">
              <a:off x="5405386" y="3570139"/>
              <a:ext cx="541937" cy="15568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9" name="Flecha derecha 38">
              <a:extLst>
                <a:ext uri="{FF2B5EF4-FFF2-40B4-BE49-F238E27FC236}">
                  <a16:creationId xmlns:a16="http://schemas.microsoft.com/office/drawing/2014/main" id="{49B26013-BD35-FE59-1BCA-0533076C064E}"/>
                </a:ext>
              </a:extLst>
            </p:cNvPr>
            <p:cNvSpPr/>
            <p:nvPr/>
          </p:nvSpPr>
          <p:spPr>
            <a:xfrm>
              <a:off x="2709951" y="2836886"/>
              <a:ext cx="1881365" cy="1553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8D3FF1FC-2ED6-3045-319E-A9E97F3ECBCC}"/>
                </a:ext>
              </a:extLst>
            </p:cNvPr>
            <p:cNvSpPr txBox="1"/>
            <p:nvPr/>
          </p:nvSpPr>
          <p:spPr>
            <a:xfrm>
              <a:off x="5657438" y="3503564"/>
              <a:ext cx="1625600" cy="40011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2000" dirty="0">
                  <a:latin typeface="DIN Condensed" pitchFamily="2" charset="0"/>
                </a:rPr>
                <a:t>VIU – 20 MINUTS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E05B0396-6534-BE48-6F0F-D4E146D724BF}"/>
                </a:ext>
              </a:extLst>
            </p:cNvPr>
            <p:cNvSpPr txBox="1"/>
            <p:nvPr/>
          </p:nvSpPr>
          <p:spPr>
            <a:xfrm>
              <a:off x="299076" y="3632029"/>
              <a:ext cx="1625600" cy="40011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2000" dirty="0">
                  <a:latin typeface="DIN Condensed" pitchFamily="2" charset="0"/>
                </a:rPr>
                <a:t>VIU – 20 MINUTS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0A6AA0F8-530B-2DA1-6AFC-BD673674F01C}"/>
                </a:ext>
              </a:extLst>
            </p:cNvPr>
            <p:cNvSpPr txBox="1"/>
            <p:nvPr/>
          </p:nvSpPr>
          <p:spPr>
            <a:xfrm>
              <a:off x="3060741" y="4735949"/>
              <a:ext cx="1799245" cy="40011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2000" dirty="0">
                  <a:latin typeface="DIN Condensed" pitchFamily="2" charset="0"/>
                </a:rPr>
                <a:t>TREBALLA – 1 HORA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9C157AD6-6FE5-D03B-B626-E6EC109A880E}"/>
                </a:ext>
              </a:extLst>
            </p:cNvPr>
            <p:cNvSpPr txBox="1"/>
            <p:nvPr/>
          </p:nvSpPr>
          <p:spPr>
            <a:xfrm>
              <a:off x="2706669" y="2480002"/>
              <a:ext cx="1799245" cy="400110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2000" dirty="0">
                  <a:latin typeface="DIN Condensed" pitchFamily="2" charset="0"/>
                </a:rPr>
                <a:t>TREBALLA – 1 HORA</a:t>
              </a:r>
            </a:p>
          </p:txBody>
        </p:sp>
      </p:grpSp>
      <p:pic>
        <p:nvPicPr>
          <p:cNvPr id="45" name="Imagen 44" descr="Forma&#10;&#10;Descripción generada automáticamente con confianza baja">
            <a:extLst>
              <a:ext uri="{FF2B5EF4-FFF2-40B4-BE49-F238E27FC236}">
                <a16:creationId xmlns:a16="http://schemas.microsoft.com/office/drawing/2014/main" id="{85C51A01-7C26-04C3-9F73-A1A56DB4E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298" y="3606718"/>
            <a:ext cx="2141092" cy="386161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9A80FF1C-FB98-8847-C0CC-3346693B0B6B}"/>
              </a:ext>
            </a:extLst>
          </p:cNvPr>
          <p:cNvSpPr txBox="1"/>
          <p:nvPr/>
        </p:nvSpPr>
        <p:spPr>
          <a:xfrm>
            <a:off x="7273066" y="3050496"/>
            <a:ext cx="1881365" cy="64633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3600" dirty="0">
                <a:latin typeface="DIN Condensed" pitchFamily="2" charset="0"/>
              </a:rPr>
              <a:t>SENSE</a:t>
            </a:r>
          </a:p>
        </p:txBody>
      </p:sp>
    </p:spTree>
    <p:extLst>
      <p:ext uri="{BB962C8B-B14F-4D97-AF65-F5344CB8AC3E}">
        <p14:creationId xmlns:p14="http://schemas.microsoft.com/office/powerpoint/2010/main" val="1532496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8172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26" y="278524"/>
            <a:ext cx="3841347" cy="692814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Forma&#10;&#10;Descripción generada automáticamente con confianza baja">
            <a:extLst>
              <a:ext uri="{FF2B5EF4-FFF2-40B4-BE49-F238E27FC236}">
                <a16:creationId xmlns:a16="http://schemas.microsoft.com/office/drawing/2014/main" id="{B6017D73-63F8-DA7D-983E-F5E67DA61A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E5755CE-B801-210E-2159-9C67367A2601}"/>
              </a:ext>
            </a:extLst>
          </p:cNvPr>
          <p:cNvSpPr txBox="1"/>
          <p:nvPr/>
        </p:nvSpPr>
        <p:spPr>
          <a:xfrm>
            <a:off x="646764" y="1214345"/>
            <a:ext cx="4276435" cy="10156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6000" dirty="0">
                <a:solidFill>
                  <a:srgbClr val="FDA766"/>
                </a:solidFill>
                <a:latin typeface="DIN Condensed" pitchFamily="2" charset="0"/>
              </a:rPr>
              <a:t>I LES PERSONES?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60E82629-1033-43FD-DA91-6646425D604A}"/>
              </a:ext>
            </a:extLst>
          </p:cNvPr>
          <p:cNvGrpSpPr/>
          <p:nvPr/>
        </p:nvGrpSpPr>
        <p:grpSpPr>
          <a:xfrm>
            <a:off x="564808" y="2324022"/>
            <a:ext cx="4517538" cy="3874584"/>
            <a:chOff x="978733" y="1760178"/>
            <a:chExt cx="4448049" cy="3874584"/>
          </a:xfrm>
        </p:grpSpPr>
        <p:pic>
          <p:nvPicPr>
            <p:cNvPr id="11" name="Gráfico 10" descr="Perfil de mujer contorno">
              <a:extLst>
                <a:ext uri="{FF2B5EF4-FFF2-40B4-BE49-F238E27FC236}">
                  <a16:creationId xmlns:a16="http://schemas.microsoft.com/office/drawing/2014/main" id="{892CC724-07A4-1EB4-F586-C968FCC3C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9024" y="1760178"/>
              <a:ext cx="1466657" cy="1466657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14AB4470-4301-4B9E-B685-C151C7ADFF0A}"/>
                </a:ext>
              </a:extLst>
            </p:cNvPr>
            <p:cNvGrpSpPr/>
            <p:nvPr/>
          </p:nvGrpSpPr>
          <p:grpSpPr>
            <a:xfrm>
              <a:off x="3154720" y="1942584"/>
              <a:ext cx="2272062" cy="914400"/>
              <a:chOff x="3469973" y="2678780"/>
              <a:chExt cx="2272062" cy="914400"/>
            </a:xfrm>
          </p:grpSpPr>
          <p:pic>
            <p:nvPicPr>
              <p:cNvPr id="15" name="Gráfico 14" descr="Ciudad contorno">
                <a:extLst>
                  <a:ext uri="{FF2B5EF4-FFF2-40B4-BE49-F238E27FC236}">
                    <a16:creationId xmlns:a16="http://schemas.microsoft.com/office/drawing/2014/main" id="{F46BD4F8-9D69-1963-8892-B83C68E3F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148920" y="267878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Gráfico 15" descr="Ciudad contorno">
                <a:extLst>
                  <a:ext uri="{FF2B5EF4-FFF2-40B4-BE49-F238E27FC236}">
                    <a16:creationId xmlns:a16="http://schemas.microsoft.com/office/drawing/2014/main" id="{D4AAA298-4E4B-2A5F-D377-B9686176F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827635" y="267878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8" name="Gráfico 17" descr="Ciudad contorno">
                <a:extLst>
                  <a:ext uri="{FF2B5EF4-FFF2-40B4-BE49-F238E27FC236}">
                    <a16:creationId xmlns:a16="http://schemas.microsoft.com/office/drawing/2014/main" id="{3643A24A-51FD-CE04-3164-41876A103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469973" y="2678780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4B430ECF-5358-A92A-A09B-D3FBAF038F46}"/>
                </a:ext>
              </a:extLst>
            </p:cNvPr>
            <p:cNvGrpSpPr/>
            <p:nvPr/>
          </p:nvGrpSpPr>
          <p:grpSpPr>
            <a:xfrm>
              <a:off x="1067092" y="4288112"/>
              <a:ext cx="1647729" cy="914400"/>
              <a:chOff x="1379715" y="5364722"/>
              <a:chExt cx="1647729" cy="914400"/>
            </a:xfrm>
          </p:grpSpPr>
          <p:pic>
            <p:nvPicPr>
              <p:cNvPr id="13" name="Gráfico 12" descr="Ciudad con relleno sólido">
                <a:extLst>
                  <a:ext uri="{FF2B5EF4-FFF2-40B4-BE49-F238E27FC236}">
                    <a16:creationId xmlns:a16="http://schemas.microsoft.com/office/drawing/2014/main" id="{F72A527E-88E3-F165-3F7B-DD7EF6CE7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379715" y="536472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0" name="Gráfico 19" descr="Ciudad con relleno sólido">
                <a:extLst>
                  <a:ext uri="{FF2B5EF4-FFF2-40B4-BE49-F238E27FC236}">
                    <a16:creationId xmlns:a16="http://schemas.microsoft.com/office/drawing/2014/main" id="{4B2392A4-F246-07B0-0C5D-5BDE6AB63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13044" y="5364722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F32FFDD-4ED0-FFCF-6F47-095A6BF326A2}"/>
                </a:ext>
              </a:extLst>
            </p:cNvPr>
            <p:cNvSpPr txBox="1"/>
            <p:nvPr/>
          </p:nvSpPr>
          <p:spPr>
            <a:xfrm>
              <a:off x="3349647" y="2638476"/>
              <a:ext cx="1881365" cy="64633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3600" dirty="0">
                  <a:latin typeface="DIN Condensed" pitchFamily="2" charset="0"/>
                </a:rPr>
                <a:t>BARCELONA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307DB453-07F0-897E-8BD8-D1E66F09365A}"/>
                </a:ext>
              </a:extLst>
            </p:cNvPr>
            <p:cNvSpPr txBox="1"/>
            <p:nvPr/>
          </p:nvSpPr>
          <p:spPr>
            <a:xfrm>
              <a:off x="978733" y="4988431"/>
              <a:ext cx="1881365" cy="646331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3600" dirty="0">
                  <a:latin typeface="DIN Condensed" pitchFamily="2" charset="0"/>
                </a:rPr>
                <a:t>SABADELL</a:t>
              </a:r>
            </a:p>
          </p:txBody>
        </p:sp>
        <p:sp>
          <p:nvSpPr>
            <p:cNvPr id="35" name="Flecha derecha 34">
              <a:extLst>
                <a:ext uri="{FF2B5EF4-FFF2-40B4-BE49-F238E27FC236}">
                  <a16:creationId xmlns:a16="http://schemas.microsoft.com/office/drawing/2014/main" id="{0D466434-0503-B47C-9DEF-6BF1838B46BC}"/>
                </a:ext>
              </a:extLst>
            </p:cNvPr>
            <p:cNvSpPr/>
            <p:nvPr/>
          </p:nvSpPr>
          <p:spPr>
            <a:xfrm rot="5400000">
              <a:off x="1294829" y="3566522"/>
              <a:ext cx="1067132" cy="182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7" name="Gráfico 36" descr="Perfil de hombre contorno">
              <a:extLst>
                <a:ext uri="{FF2B5EF4-FFF2-40B4-BE49-F238E27FC236}">
                  <a16:creationId xmlns:a16="http://schemas.microsoft.com/office/drawing/2014/main" id="{58989051-29A5-147F-523B-735B3497F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551663" y="4113795"/>
              <a:ext cx="1466657" cy="1466657"/>
            </a:xfrm>
            <a:prstGeom prst="rect">
              <a:avLst/>
            </a:prstGeom>
          </p:spPr>
        </p:pic>
        <p:sp>
          <p:nvSpPr>
            <p:cNvPr id="38" name="Flecha derecha 37">
              <a:extLst>
                <a:ext uri="{FF2B5EF4-FFF2-40B4-BE49-F238E27FC236}">
                  <a16:creationId xmlns:a16="http://schemas.microsoft.com/office/drawing/2014/main" id="{73F52F21-3153-2235-9A05-EC1B096FB252}"/>
                </a:ext>
              </a:extLst>
            </p:cNvPr>
            <p:cNvSpPr/>
            <p:nvPr/>
          </p:nvSpPr>
          <p:spPr>
            <a:xfrm rot="16200000">
              <a:off x="3921475" y="3595013"/>
              <a:ext cx="727032" cy="18203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E05B0396-6534-BE48-6F0F-D4E146D724BF}"/>
                </a:ext>
              </a:extLst>
            </p:cNvPr>
            <p:cNvSpPr txBox="1"/>
            <p:nvPr/>
          </p:nvSpPr>
          <p:spPr>
            <a:xfrm>
              <a:off x="2307896" y="3642429"/>
              <a:ext cx="1761224" cy="707886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ca-ES" sz="2000" dirty="0">
                  <a:latin typeface="DIN Condensed" pitchFamily="2" charset="0"/>
                </a:rPr>
                <a:t>VIUEN I TREBALLEN </a:t>
              </a:r>
            </a:p>
            <a:p>
              <a:pPr algn="ctr"/>
              <a:r>
                <a:rPr lang="ca-ES" sz="2000" dirty="0">
                  <a:latin typeface="DIN Condensed" pitchFamily="2" charset="0"/>
                </a:rPr>
                <a:t>20 MINUTS</a:t>
              </a:r>
            </a:p>
          </p:txBody>
        </p:sp>
      </p:grpSp>
      <p:pic>
        <p:nvPicPr>
          <p:cNvPr id="45" name="Imagen 44" descr="Forma&#10;&#10;Descripción generada automáticamente con confianza baja">
            <a:extLst>
              <a:ext uri="{FF2B5EF4-FFF2-40B4-BE49-F238E27FC236}">
                <a16:creationId xmlns:a16="http://schemas.microsoft.com/office/drawing/2014/main" id="{85C51A01-7C26-04C3-9F73-A1A56DB4E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941" y="4041773"/>
            <a:ext cx="912079" cy="164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48CD226-6459-6DA3-0495-D2A8D6606860}"/>
              </a:ext>
            </a:extLst>
          </p:cNvPr>
          <p:cNvSpPr txBox="1"/>
          <p:nvPr/>
        </p:nvSpPr>
        <p:spPr>
          <a:xfrm>
            <a:off x="5679730" y="1457593"/>
            <a:ext cx="6393469" cy="2616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3600" dirty="0">
                <a:solidFill>
                  <a:srgbClr val="FDA766"/>
                </a:solidFill>
                <a:latin typeface="DIN Condensed" pitchFamily="2" charset="0"/>
              </a:rPr>
              <a:t>GUANYS PERSONALS:</a:t>
            </a:r>
          </a:p>
          <a:p>
            <a:r>
              <a:rPr lang="ca-ES" sz="3200" dirty="0">
                <a:solidFill>
                  <a:srgbClr val="FDA766"/>
                </a:solidFill>
                <a:latin typeface="DIN Condensed" pitchFamily="2" charset="0"/>
              </a:rPr>
              <a:t>40</a:t>
            </a:r>
            <a:r>
              <a:rPr lang="ca-ES" sz="3200" dirty="0">
                <a:latin typeface="DIN Condensed" pitchFamily="2" charset="0"/>
              </a:rPr>
              <a:t> MINUTS PER DESPLAÇAMENT.</a:t>
            </a:r>
          </a:p>
          <a:p>
            <a:r>
              <a:rPr lang="ca-ES" sz="3200" dirty="0">
                <a:solidFill>
                  <a:srgbClr val="FDA766"/>
                </a:solidFill>
                <a:latin typeface="DIN Condensed" pitchFamily="2" charset="0"/>
              </a:rPr>
              <a:t>80</a:t>
            </a:r>
            <a:r>
              <a:rPr lang="ca-ES" sz="3200" dirty="0">
                <a:latin typeface="DIN Condensed" pitchFamily="2" charset="0"/>
              </a:rPr>
              <a:t> MINUTS AL DIA.</a:t>
            </a:r>
          </a:p>
          <a:p>
            <a:r>
              <a:rPr lang="ca-ES" sz="3200" dirty="0">
                <a:latin typeface="DIN Condensed" pitchFamily="2" charset="0"/>
              </a:rPr>
              <a:t>80 MINUTS x 250 DIES LABORALS ANY = </a:t>
            </a:r>
            <a:r>
              <a:rPr lang="ca-ES" sz="3200" dirty="0">
                <a:solidFill>
                  <a:srgbClr val="FDA766"/>
                </a:solidFill>
                <a:latin typeface="DIN Condensed" pitchFamily="2" charset="0"/>
              </a:rPr>
              <a:t>20000</a:t>
            </a:r>
            <a:r>
              <a:rPr lang="ca-ES" sz="3200" dirty="0">
                <a:latin typeface="DIN Condensed" pitchFamily="2" charset="0"/>
              </a:rPr>
              <a:t> MINUTS PER ANY.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2802049-69D2-1B28-E3A6-E7C8D315B473}"/>
              </a:ext>
            </a:extLst>
          </p:cNvPr>
          <p:cNvSpPr txBox="1"/>
          <p:nvPr/>
        </p:nvSpPr>
        <p:spPr>
          <a:xfrm>
            <a:off x="5831199" y="4015352"/>
            <a:ext cx="5528406" cy="166199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6600" dirty="0">
                <a:solidFill>
                  <a:srgbClr val="FDA766"/>
                </a:solidFill>
                <a:latin typeface="DIN Condensed" pitchFamily="2" charset="0"/>
              </a:rPr>
              <a:t>+13 DIES</a:t>
            </a:r>
            <a:r>
              <a:rPr lang="ca-ES" sz="6600" dirty="0">
                <a:latin typeface="DIN Condensed" pitchFamily="2" charset="0"/>
              </a:rPr>
              <a:t> </a:t>
            </a:r>
          </a:p>
          <a:p>
            <a:pPr algn="ctr"/>
            <a:r>
              <a:rPr lang="ca-ES" sz="3600" dirty="0">
                <a:latin typeface="DIN Condensed" pitchFamily="2" charset="0"/>
              </a:rPr>
              <a:t>PER ANY QUE DEIXARÀN DE PERDRE</a:t>
            </a:r>
          </a:p>
        </p:txBody>
      </p:sp>
    </p:spTree>
    <p:extLst>
      <p:ext uri="{BB962C8B-B14F-4D97-AF65-F5344CB8AC3E}">
        <p14:creationId xmlns:p14="http://schemas.microsoft.com/office/powerpoint/2010/main" val="417523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AF64634-ABB5-B8A7-74B9-064E9F4FA9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128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082" y="346994"/>
            <a:ext cx="5280891" cy="952446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1A57907-E1FD-E9B5-A38C-67095B42D908}"/>
              </a:ext>
            </a:extLst>
          </p:cNvPr>
          <p:cNvGrpSpPr/>
          <p:nvPr/>
        </p:nvGrpSpPr>
        <p:grpSpPr>
          <a:xfrm>
            <a:off x="750186" y="2793949"/>
            <a:ext cx="1999265" cy="1270102"/>
            <a:chOff x="243262" y="3396520"/>
            <a:chExt cx="1999265" cy="1270102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E235CC5-D63E-39BF-CD1B-D43A7291C062}"/>
                </a:ext>
              </a:extLst>
            </p:cNvPr>
            <p:cNvSpPr txBox="1"/>
            <p:nvPr/>
          </p:nvSpPr>
          <p:spPr>
            <a:xfrm>
              <a:off x="370700" y="3396520"/>
              <a:ext cx="17443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3600" dirty="0">
                  <a:latin typeface="DIN Condensed" pitchFamily="2" charset="0"/>
                </a:rPr>
                <a:t>REDEFINIM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16ABDAF-2CB0-6880-4E22-287632B2FEC6}"/>
                </a:ext>
              </a:extLst>
            </p:cNvPr>
            <p:cNvSpPr txBox="1"/>
            <p:nvPr/>
          </p:nvSpPr>
          <p:spPr>
            <a:xfrm>
              <a:off x="243262" y="4020291"/>
              <a:ext cx="19992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3600" dirty="0">
                  <a:latin typeface="DIN Condensed" pitchFamily="2" charset="0"/>
                </a:rPr>
                <a:t>REINVENTEM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DC7EED57-96E1-6145-41C2-88628BC4D5DE}"/>
              </a:ext>
            </a:extLst>
          </p:cNvPr>
          <p:cNvGrpSpPr/>
          <p:nvPr/>
        </p:nvGrpSpPr>
        <p:grpSpPr>
          <a:xfrm>
            <a:off x="3615021" y="1679026"/>
            <a:ext cx="7257558" cy="3761193"/>
            <a:chOff x="3038826" y="1856509"/>
            <a:chExt cx="7610702" cy="4729018"/>
          </a:xfrm>
        </p:grpSpPr>
        <p:sp>
          <p:nvSpPr>
            <p:cNvPr id="10" name="Corchetes 9">
              <a:extLst>
                <a:ext uri="{FF2B5EF4-FFF2-40B4-BE49-F238E27FC236}">
                  <a16:creationId xmlns:a16="http://schemas.microsoft.com/office/drawing/2014/main" id="{7E2C4A1A-8959-1ACD-42C0-962CC6E05200}"/>
                </a:ext>
              </a:extLst>
            </p:cNvPr>
            <p:cNvSpPr/>
            <p:nvPr/>
          </p:nvSpPr>
          <p:spPr>
            <a:xfrm>
              <a:off x="3038826" y="1856509"/>
              <a:ext cx="7610702" cy="4729018"/>
            </a:xfrm>
            <a:prstGeom prst="bracketPair">
              <a:avLst/>
            </a:prstGeom>
            <a:ln w="38100">
              <a:solidFill>
                <a:srgbClr val="FDA7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876717C-FB0F-B7EE-22E4-29637967C61B}"/>
                </a:ext>
              </a:extLst>
            </p:cNvPr>
            <p:cNvSpPr txBox="1"/>
            <p:nvPr/>
          </p:nvSpPr>
          <p:spPr>
            <a:xfrm>
              <a:off x="3312560" y="1981421"/>
              <a:ext cx="7063233" cy="4527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3200" dirty="0">
                  <a:solidFill>
                    <a:srgbClr val="FDA766"/>
                  </a:solidFill>
                  <a:latin typeface="DIN Condensed" pitchFamily="2" charset="0"/>
                </a:rPr>
                <a:t>LES REGLES</a:t>
              </a:r>
              <a:r>
                <a:rPr lang="ca-ES" sz="3200" dirty="0">
                  <a:latin typeface="DIN Condensed" pitchFamily="2" charset="0"/>
                </a:rPr>
                <a:t> PER QUE LES ADMINISTRACIONS I EMPRESES ADAPTIN LA NORMATIVA PER AFAVORIR AQUEST TIPUS D’INICIATIVA DE GUANYS GLOBALS.</a:t>
              </a:r>
            </a:p>
            <a:p>
              <a:pPr algn="ctr"/>
              <a:endParaRPr lang="ca-ES" sz="3600" dirty="0">
                <a:latin typeface="DIN Condensed" pitchFamily="2" charset="0"/>
              </a:endParaRPr>
            </a:p>
            <a:p>
              <a:pPr algn="ctr"/>
              <a:r>
                <a:rPr lang="ca-ES" sz="3200" dirty="0">
                  <a:solidFill>
                    <a:srgbClr val="FDA766"/>
                  </a:solidFill>
                  <a:latin typeface="DIN Condensed" pitchFamily="2" charset="0"/>
                </a:rPr>
                <a:t>EL FUTUR </a:t>
              </a:r>
              <a:r>
                <a:rPr lang="ca-ES" sz="3200" dirty="0">
                  <a:latin typeface="DIN Condensed" pitchFamily="2" charset="0"/>
                </a:rPr>
                <a:t>PENSEM QUE NO TOT ESTÀ ESCRIT, SI PENSEM QUE QUELCOM ES POT FER DIFERENT, SEGURAMENT TINDREM RAÓ.</a:t>
              </a:r>
              <a:endParaRPr lang="ca-ES" sz="3200" dirty="0">
                <a:solidFill>
                  <a:srgbClr val="FDA766"/>
                </a:solidFill>
                <a:latin typeface="DIN Condens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836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, refrigerador&#10;&#10;Descripción generada automáticamente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71313"/>
            <a:ext cx="7772400" cy="1401807"/>
          </a:xfrm>
          <a:prstGeom prst="rect">
            <a:avLst/>
          </a:prstGeom>
        </p:spPr>
      </p:pic>
      <p:sp>
        <p:nvSpPr>
          <p:cNvPr id="10" name="Corchetes 9">
            <a:extLst>
              <a:ext uri="{FF2B5EF4-FFF2-40B4-BE49-F238E27FC236}">
                <a16:creationId xmlns:a16="http://schemas.microsoft.com/office/drawing/2014/main" id="{7E2C4A1A-8959-1ACD-42C0-962CC6E05200}"/>
              </a:ext>
            </a:extLst>
          </p:cNvPr>
          <p:cNvSpPr/>
          <p:nvPr/>
        </p:nvSpPr>
        <p:spPr>
          <a:xfrm>
            <a:off x="3154218" y="3533561"/>
            <a:ext cx="5883564" cy="1025114"/>
          </a:xfrm>
          <a:prstGeom prst="bracketPair">
            <a:avLst/>
          </a:prstGeom>
          <a:ln w="38100">
            <a:solidFill>
              <a:srgbClr val="FDA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876717C-FB0F-B7EE-22E4-29637967C61B}"/>
              </a:ext>
            </a:extLst>
          </p:cNvPr>
          <p:cNvSpPr txBox="1"/>
          <p:nvPr/>
        </p:nvSpPr>
        <p:spPr>
          <a:xfrm>
            <a:off x="3865581" y="3661398"/>
            <a:ext cx="44608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EL PRIMER PAS ESTÀ FET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274872-5596-BBB4-1C6F-3C87E0AA44DD}"/>
              </a:ext>
            </a:extLst>
          </p:cNvPr>
          <p:cNvSpPr txBox="1"/>
          <p:nvPr/>
        </p:nvSpPr>
        <p:spPr>
          <a:xfrm>
            <a:off x="5257470" y="5319116"/>
            <a:ext cx="1677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GRÀCIES</a:t>
            </a:r>
          </a:p>
        </p:txBody>
      </p:sp>
    </p:spTree>
    <p:extLst>
      <p:ext uri="{BB962C8B-B14F-4D97-AF65-F5344CB8AC3E}">
        <p14:creationId xmlns:p14="http://schemas.microsoft.com/office/powerpoint/2010/main" val="1316339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E5110F-5FB2-6AB5-423F-356401E70B75}"/>
              </a:ext>
            </a:extLst>
          </p:cNvPr>
          <p:cNvSpPr txBox="1"/>
          <p:nvPr/>
        </p:nvSpPr>
        <p:spPr>
          <a:xfrm>
            <a:off x="4209472" y="115388"/>
            <a:ext cx="3773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>
                <a:latin typeface="DIN Condensed" pitchFamily="2" charset="0"/>
              </a:rPr>
              <a:t>MODEL</a:t>
            </a:r>
            <a:r>
              <a:rPr lang="ca-ES" sz="5400" dirty="0">
                <a:latin typeface="DIN Condensed" pitchFamily="2" charset="0"/>
              </a:rPr>
              <a:t> </a:t>
            </a:r>
            <a:r>
              <a:rPr lang="ca-ES" sz="6000" dirty="0">
                <a:latin typeface="DIN Condensed" pitchFamily="2" charset="0"/>
              </a:rPr>
              <a:t>ACTUAL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C10698F-2CE9-97D6-E61D-317CBB8CF838}"/>
              </a:ext>
            </a:extLst>
          </p:cNvPr>
          <p:cNvSpPr txBox="1"/>
          <p:nvPr/>
        </p:nvSpPr>
        <p:spPr>
          <a:xfrm rot="20194980">
            <a:off x="2703664" y="1795403"/>
            <a:ext cx="242916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3600" dirty="0">
                <a:latin typeface="DIN Condensed" pitchFamily="2" charset="0"/>
              </a:rPr>
              <a:t>HEM DE TREBALLAR?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086ABB-3BF3-EFBF-B09B-2EA877B8305C}"/>
              </a:ext>
            </a:extLst>
          </p:cNvPr>
          <p:cNvSpPr txBox="1"/>
          <p:nvPr/>
        </p:nvSpPr>
        <p:spPr>
          <a:xfrm rot="1100971">
            <a:off x="6671735" y="1943372"/>
            <a:ext cx="2429164" cy="120032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3600" dirty="0">
                <a:latin typeface="DIN Condensed" pitchFamily="2" charset="0"/>
              </a:rPr>
              <a:t>VOLEM O HEM DE CONSUMIR?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B6AB5B4-F6B4-87FE-0051-85357BA173A9}"/>
              </a:ext>
            </a:extLst>
          </p:cNvPr>
          <p:cNvSpPr txBox="1"/>
          <p:nvPr/>
        </p:nvSpPr>
        <p:spPr>
          <a:xfrm>
            <a:off x="1094385" y="4987434"/>
            <a:ext cx="10277763" cy="665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600" dirty="0">
                <a:latin typeface="DIN Condensed" pitchFamily="2" charset="0"/>
              </a:rPr>
              <a:t>ACCEPTEM MOLTES COSES PER A PODER FORMAR PART DE TOT AIXÒ?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1C98EC0-023F-5527-3E0D-AEFEC5F0097E}"/>
              </a:ext>
            </a:extLst>
          </p:cNvPr>
          <p:cNvSpPr txBox="1"/>
          <p:nvPr/>
        </p:nvSpPr>
        <p:spPr>
          <a:xfrm>
            <a:off x="4355503" y="3212596"/>
            <a:ext cx="3082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8000" dirty="0">
                <a:solidFill>
                  <a:srgbClr val="FDA766"/>
                </a:solidFill>
                <a:latin typeface="DIN Condensed" pitchFamily="2" charset="0"/>
              </a:rPr>
              <a:t>SÍ</a:t>
            </a:r>
          </a:p>
        </p:txBody>
      </p:sp>
    </p:spTree>
    <p:extLst>
      <p:ext uri="{BB962C8B-B14F-4D97-AF65-F5344CB8AC3E}">
        <p14:creationId xmlns:p14="http://schemas.microsoft.com/office/powerpoint/2010/main" val="1354199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E5110F-5FB2-6AB5-423F-356401E70B75}"/>
              </a:ext>
            </a:extLst>
          </p:cNvPr>
          <p:cNvSpPr txBox="1"/>
          <p:nvPr/>
        </p:nvSpPr>
        <p:spPr>
          <a:xfrm flipH="1">
            <a:off x="138546" y="6061547"/>
            <a:ext cx="234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dirty="0">
                <a:latin typeface="DIN Condensed" pitchFamily="2" charset="0"/>
              </a:rPr>
              <a:t>MODEL ACTUAL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995D41B4-2876-A245-7669-6BDC80E4F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01" y="1254504"/>
            <a:ext cx="2901173" cy="24681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9F7BCA-4890-A5C6-6CDB-2CDCDD0C8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455" y="1321961"/>
            <a:ext cx="5757265" cy="38848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719890-1C2B-FFB5-7ED3-1E9E90D35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665" y="3355230"/>
            <a:ext cx="3427949" cy="292587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7E3F6FB-E060-9685-5D91-CF39BBDE9E1C}"/>
              </a:ext>
            </a:extLst>
          </p:cNvPr>
          <p:cNvSpPr txBox="1"/>
          <p:nvPr/>
        </p:nvSpPr>
        <p:spPr>
          <a:xfrm>
            <a:off x="2641599" y="354444"/>
            <a:ext cx="7183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3600" dirty="0">
                <a:latin typeface="DIN Condensed" pitchFamily="2" charset="0"/>
              </a:rPr>
              <a:t>ENS SON FAMILIARS AQUESTES IMATGES?</a:t>
            </a:r>
          </a:p>
        </p:txBody>
      </p:sp>
    </p:spTree>
    <p:extLst>
      <p:ext uri="{BB962C8B-B14F-4D97-AF65-F5344CB8AC3E}">
        <p14:creationId xmlns:p14="http://schemas.microsoft.com/office/powerpoint/2010/main" val="3891927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187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Coche en una calle&#10;&#10;Descripción generada automáticamente">
            <a:extLst>
              <a:ext uri="{FF2B5EF4-FFF2-40B4-BE49-F238E27FC236}">
                <a16:creationId xmlns:a16="http://schemas.microsoft.com/office/drawing/2014/main" id="{8D0B2FBE-139B-B167-4C0F-1A49D96618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0" y="0"/>
            <a:ext cx="12192000" cy="7511365"/>
          </a:xfrm>
          <a:prstGeom prst="rect">
            <a:avLst/>
          </a:prstGeom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E5110F-5FB2-6AB5-423F-356401E70B75}"/>
              </a:ext>
            </a:extLst>
          </p:cNvPr>
          <p:cNvSpPr txBox="1"/>
          <p:nvPr/>
        </p:nvSpPr>
        <p:spPr>
          <a:xfrm flipH="1">
            <a:off x="138546" y="6061547"/>
            <a:ext cx="234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dirty="0">
                <a:latin typeface="DIN Condensed" pitchFamily="2" charset="0"/>
              </a:rPr>
              <a:t>MODEL ACTUAL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E3F6FB-E060-9685-5D91-CF39BBDE9E1C}"/>
              </a:ext>
            </a:extLst>
          </p:cNvPr>
          <p:cNvSpPr txBox="1"/>
          <p:nvPr/>
        </p:nvSpPr>
        <p:spPr>
          <a:xfrm>
            <a:off x="3170512" y="342041"/>
            <a:ext cx="6125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3600" dirty="0">
                <a:latin typeface="DIN Condensed" pitchFamily="2" charset="0"/>
              </a:rPr>
              <a:t>QUÈ SUPOSA AQUEST VOLUM DE TRÀNSIT?</a:t>
            </a:r>
          </a:p>
        </p:txBody>
      </p:sp>
      <p:pic>
        <p:nvPicPr>
          <p:cNvPr id="14" name="Imagen 13" descr="Imagen que contiene persona, interior, cocina, sostener&#10;&#10;Descripción generada automáticamente">
            <a:extLst>
              <a:ext uri="{FF2B5EF4-FFF2-40B4-BE49-F238E27FC236}">
                <a16:creationId xmlns:a16="http://schemas.microsoft.com/office/drawing/2014/main" id="{AEA5C0FA-0F70-A7EE-5733-04AD0F893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647" y="1303576"/>
            <a:ext cx="3057050" cy="46533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9F2D79B-C768-0682-6E76-4917AB71DD46}"/>
              </a:ext>
            </a:extLst>
          </p:cNvPr>
          <p:cNvSpPr txBox="1"/>
          <p:nvPr/>
        </p:nvSpPr>
        <p:spPr>
          <a:xfrm>
            <a:off x="1504547" y="2767400"/>
            <a:ext cx="4382553" cy="144655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AGREUJA LA CRISI ENERGÈTICA</a:t>
            </a:r>
          </a:p>
        </p:txBody>
      </p:sp>
    </p:spTree>
    <p:extLst>
      <p:ext uri="{BB962C8B-B14F-4D97-AF65-F5344CB8AC3E}">
        <p14:creationId xmlns:p14="http://schemas.microsoft.com/office/powerpoint/2010/main" val="8745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7187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Coche en una calle&#10;&#10;Descripción generada automáticamente">
            <a:extLst>
              <a:ext uri="{FF2B5EF4-FFF2-40B4-BE49-F238E27FC236}">
                <a16:creationId xmlns:a16="http://schemas.microsoft.com/office/drawing/2014/main" id="{8D0B2FBE-139B-B167-4C0F-1A49D96618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3000"/>
          </a:blip>
          <a:stretch>
            <a:fillRect/>
          </a:stretch>
        </p:blipFill>
        <p:spPr>
          <a:xfrm>
            <a:off x="0" y="7187"/>
            <a:ext cx="12192000" cy="7511365"/>
          </a:xfrm>
          <a:prstGeom prst="rect">
            <a:avLst/>
          </a:prstGeom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E5110F-5FB2-6AB5-423F-356401E70B75}"/>
              </a:ext>
            </a:extLst>
          </p:cNvPr>
          <p:cNvSpPr txBox="1"/>
          <p:nvPr/>
        </p:nvSpPr>
        <p:spPr>
          <a:xfrm flipH="1">
            <a:off x="138546" y="6061547"/>
            <a:ext cx="234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dirty="0">
                <a:latin typeface="DIN Condensed" pitchFamily="2" charset="0"/>
              </a:rPr>
              <a:t>MODEL ACTUAL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F2D79B-C768-0682-6E76-4917AB71DD46}"/>
              </a:ext>
            </a:extLst>
          </p:cNvPr>
          <p:cNvSpPr txBox="1"/>
          <p:nvPr/>
        </p:nvSpPr>
        <p:spPr>
          <a:xfrm>
            <a:off x="7375338" y="2902859"/>
            <a:ext cx="4382553" cy="144655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AGREUJA LA CRISI CLIMÀTICA</a:t>
            </a:r>
          </a:p>
        </p:txBody>
      </p:sp>
      <p:pic>
        <p:nvPicPr>
          <p:cNvPr id="2" name="pexels-jan-zakelj-9358281">
            <a:hlinkClick r:id="" action="ppaction://media"/>
            <a:extLst>
              <a:ext uri="{FF2B5EF4-FFF2-40B4-BE49-F238E27FC236}">
                <a16:creationId xmlns:a16="http://schemas.microsoft.com/office/drawing/2014/main" id="{5D2338C9-CE47-A00B-829B-712991D727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17.0161" end="5407.0861"/>
                  <p14:fade in="577.7979" out="495.977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644" y="1983445"/>
            <a:ext cx="5840673" cy="328537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083A32-D606-1F2D-7819-AA685A0783D5}"/>
              </a:ext>
            </a:extLst>
          </p:cNvPr>
          <p:cNvSpPr txBox="1"/>
          <p:nvPr/>
        </p:nvSpPr>
        <p:spPr>
          <a:xfrm>
            <a:off x="3170512" y="342041"/>
            <a:ext cx="6125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3600" dirty="0">
                <a:latin typeface="DIN Condensed" pitchFamily="2" charset="0"/>
              </a:rPr>
              <a:t>QUÈ SUPOSA AQUEST VOLUM DE TRÀNSIT?</a:t>
            </a:r>
          </a:p>
        </p:txBody>
      </p:sp>
    </p:spTree>
    <p:extLst>
      <p:ext uri="{BB962C8B-B14F-4D97-AF65-F5344CB8AC3E}">
        <p14:creationId xmlns:p14="http://schemas.microsoft.com/office/powerpoint/2010/main" val="263480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187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Coche en una calle&#10;&#10;Descripción generada automáticamente">
            <a:extLst>
              <a:ext uri="{FF2B5EF4-FFF2-40B4-BE49-F238E27FC236}">
                <a16:creationId xmlns:a16="http://schemas.microsoft.com/office/drawing/2014/main" id="{8D0B2FBE-139B-B167-4C0F-1A49D96618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0" y="7187"/>
            <a:ext cx="12192000" cy="7511365"/>
          </a:xfrm>
          <a:prstGeom prst="rect">
            <a:avLst/>
          </a:prstGeom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E5110F-5FB2-6AB5-423F-356401E70B75}"/>
              </a:ext>
            </a:extLst>
          </p:cNvPr>
          <p:cNvSpPr txBox="1"/>
          <p:nvPr/>
        </p:nvSpPr>
        <p:spPr>
          <a:xfrm flipH="1">
            <a:off x="138546" y="6061547"/>
            <a:ext cx="234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dirty="0">
                <a:latin typeface="DIN Condensed" pitchFamily="2" charset="0"/>
              </a:rPr>
              <a:t>MODEL ACTUAL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F2D79B-C768-0682-6E76-4917AB71DD46}"/>
              </a:ext>
            </a:extLst>
          </p:cNvPr>
          <p:cNvSpPr txBox="1"/>
          <p:nvPr/>
        </p:nvSpPr>
        <p:spPr>
          <a:xfrm>
            <a:off x="8318132" y="2819992"/>
            <a:ext cx="3045139" cy="144655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AFECTA A LES PERSONES</a:t>
            </a:r>
          </a:p>
        </p:txBody>
      </p:sp>
      <p:pic>
        <p:nvPicPr>
          <p:cNvPr id="6" name="Imagen 5" descr="Mujer sentada en un coche&#10;&#10;Descripción generada automáticamente">
            <a:extLst>
              <a:ext uri="{FF2B5EF4-FFF2-40B4-BE49-F238E27FC236}">
                <a16:creationId xmlns:a16="http://schemas.microsoft.com/office/drawing/2014/main" id="{27C31BCF-3990-141D-DB17-4D193B38D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44" y="2050637"/>
            <a:ext cx="6801860" cy="29852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A6E6774-658D-E011-83B7-BB03FB59A824}"/>
              </a:ext>
            </a:extLst>
          </p:cNvPr>
          <p:cNvSpPr txBox="1"/>
          <p:nvPr/>
        </p:nvSpPr>
        <p:spPr>
          <a:xfrm>
            <a:off x="3170512" y="342041"/>
            <a:ext cx="6125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3600" dirty="0">
                <a:latin typeface="DIN Condensed" pitchFamily="2" charset="0"/>
              </a:rPr>
              <a:t>QUÈ SUPOSA AQUEST VOLUM DE TRÀNSIT?</a:t>
            </a:r>
          </a:p>
        </p:txBody>
      </p:sp>
    </p:spTree>
    <p:extLst>
      <p:ext uri="{BB962C8B-B14F-4D97-AF65-F5344CB8AC3E}">
        <p14:creationId xmlns:p14="http://schemas.microsoft.com/office/powerpoint/2010/main" val="1659327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E5110F-5FB2-6AB5-423F-356401E70B75}"/>
              </a:ext>
            </a:extLst>
          </p:cNvPr>
          <p:cNvSpPr txBox="1"/>
          <p:nvPr/>
        </p:nvSpPr>
        <p:spPr>
          <a:xfrm flipH="1">
            <a:off x="138546" y="6061547"/>
            <a:ext cx="234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dirty="0">
                <a:latin typeface="DIN Condensed" pitchFamily="2" charset="0"/>
              </a:rPr>
              <a:t>MODEL ACTUAL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E3F6FB-E060-9685-5D91-CF39BBDE9E1C}"/>
              </a:ext>
            </a:extLst>
          </p:cNvPr>
          <p:cNvSpPr txBox="1"/>
          <p:nvPr/>
        </p:nvSpPr>
        <p:spPr>
          <a:xfrm>
            <a:off x="2873615" y="270756"/>
            <a:ext cx="6444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3600" dirty="0">
                <a:latin typeface="DIN Condensed" pitchFamily="2" charset="0"/>
              </a:rPr>
              <a:t>QUINA SOLUCIÓ PROPOSA L’ADMINISTRACIÓ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C19530-A8DF-615C-C94D-EF73B3FCA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44" y="1834421"/>
            <a:ext cx="3187700" cy="34417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AFCCE13-9920-06E8-2401-2B7FEB278547}"/>
              </a:ext>
            </a:extLst>
          </p:cNvPr>
          <p:cNvSpPr txBox="1"/>
          <p:nvPr/>
        </p:nvSpPr>
        <p:spPr>
          <a:xfrm>
            <a:off x="5026372" y="1374467"/>
            <a:ext cx="5732555" cy="144655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RESTRICCIONS PER SEGONS QUINS VEHICLES</a:t>
            </a:r>
          </a:p>
        </p:txBody>
      </p:sp>
      <p:sp>
        <p:nvSpPr>
          <p:cNvPr id="9" name="Flecha abajo 8">
            <a:extLst>
              <a:ext uri="{FF2B5EF4-FFF2-40B4-BE49-F238E27FC236}">
                <a16:creationId xmlns:a16="http://schemas.microsoft.com/office/drawing/2014/main" id="{3915EDD7-EF9D-D002-1405-B8527D111706}"/>
              </a:ext>
            </a:extLst>
          </p:cNvPr>
          <p:cNvSpPr/>
          <p:nvPr/>
        </p:nvSpPr>
        <p:spPr>
          <a:xfrm>
            <a:off x="7583053" y="2788089"/>
            <a:ext cx="378691" cy="105758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D7D92A-A061-2636-2E56-9522B1B86AC8}"/>
              </a:ext>
            </a:extLst>
          </p:cNvPr>
          <p:cNvSpPr txBox="1"/>
          <p:nvPr/>
        </p:nvSpPr>
        <p:spPr>
          <a:xfrm>
            <a:off x="5089234" y="3845676"/>
            <a:ext cx="5366328" cy="212365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RECORDEU EL MATÍS DE LA PREGUNTA INICIAL: </a:t>
            </a:r>
          </a:p>
          <a:p>
            <a:pPr algn="ctr"/>
            <a:r>
              <a:rPr lang="ca-ES" sz="4400" dirty="0">
                <a:latin typeface="DIN Condensed" pitchFamily="2" charset="0"/>
              </a:rPr>
              <a:t>VOLEM O HEM DE CONSUMIR?</a:t>
            </a:r>
          </a:p>
        </p:txBody>
      </p:sp>
    </p:spTree>
    <p:extLst>
      <p:ext uri="{BB962C8B-B14F-4D97-AF65-F5344CB8AC3E}">
        <p14:creationId xmlns:p14="http://schemas.microsoft.com/office/powerpoint/2010/main" val="11668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94EB446B-EA19-E63A-061B-9458633DE8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E5110F-5FB2-6AB5-423F-356401E70B75}"/>
              </a:ext>
            </a:extLst>
          </p:cNvPr>
          <p:cNvSpPr txBox="1"/>
          <p:nvPr/>
        </p:nvSpPr>
        <p:spPr>
          <a:xfrm flipH="1">
            <a:off x="138546" y="6061547"/>
            <a:ext cx="234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dirty="0">
                <a:latin typeface="DIN Condensed" pitchFamily="2" charset="0"/>
              </a:rPr>
              <a:t>MODEL ACTUAL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E3F6FB-E060-9685-5D91-CF39BBDE9E1C}"/>
              </a:ext>
            </a:extLst>
          </p:cNvPr>
          <p:cNvSpPr txBox="1"/>
          <p:nvPr/>
        </p:nvSpPr>
        <p:spPr>
          <a:xfrm>
            <a:off x="2873615" y="270756"/>
            <a:ext cx="6444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3600" dirty="0">
                <a:latin typeface="DIN Condensed" pitchFamily="2" charset="0"/>
              </a:rPr>
              <a:t>QUINA SOLUCIÓ PROPOSA L’ADMINISTRACIÓ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D7D92A-A061-2636-2E56-9522B1B86AC8}"/>
              </a:ext>
            </a:extLst>
          </p:cNvPr>
          <p:cNvSpPr txBox="1"/>
          <p:nvPr/>
        </p:nvSpPr>
        <p:spPr>
          <a:xfrm>
            <a:off x="593434" y="1647037"/>
            <a:ext cx="5366328" cy="212365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ABONAMENTS DE TRANSPORT PÙBLIC GRATUÏTS O AMB DESCOMPTE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40988C-B22F-88ED-6CC2-58CDB40D3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764" y="1647037"/>
            <a:ext cx="5036127" cy="3626920"/>
          </a:xfrm>
          <a:prstGeom prst="rect">
            <a:avLst/>
          </a:prstGeom>
        </p:spPr>
      </p:pic>
      <p:sp>
        <p:nvSpPr>
          <p:cNvPr id="8" name="Flecha abajo 7">
            <a:extLst>
              <a:ext uri="{FF2B5EF4-FFF2-40B4-BE49-F238E27FC236}">
                <a16:creationId xmlns:a16="http://schemas.microsoft.com/office/drawing/2014/main" id="{A0CEF31C-6B2C-88D3-6ADE-075D044A0062}"/>
              </a:ext>
            </a:extLst>
          </p:cNvPr>
          <p:cNvSpPr/>
          <p:nvPr/>
        </p:nvSpPr>
        <p:spPr>
          <a:xfrm>
            <a:off x="3087253" y="3871378"/>
            <a:ext cx="378691" cy="68079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736685-03DC-5768-110F-3B941C841407}"/>
              </a:ext>
            </a:extLst>
          </p:cNvPr>
          <p:cNvSpPr txBox="1"/>
          <p:nvPr/>
        </p:nvSpPr>
        <p:spPr>
          <a:xfrm>
            <a:off x="210125" y="4672826"/>
            <a:ext cx="6511639" cy="76944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SEMBLA QUE CALDRÀ DIMENSIONAR</a:t>
            </a:r>
          </a:p>
        </p:txBody>
      </p:sp>
    </p:spTree>
    <p:extLst>
      <p:ext uri="{BB962C8B-B14F-4D97-AF65-F5344CB8AC3E}">
        <p14:creationId xmlns:p14="http://schemas.microsoft.com/office/powerpoint/2010/main" val="469934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3A6A7D-7073-BE70-07EC-63E9B62A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B166913-26CE-E6AE-6D46-E0ADAB6B0F81}"/>
              </a:ext>
            </a:extLst>
          </p:cNvPr>
          <p:cNvCxnSpPr>
            <a:cxnSpLocks/>
          </p:cNvCxnSpPr>
          <p:nvPr/>
        </p:nvCxnSpPr>
        <p:spPr>
          <a:xfrm>
            <a:off x="708644" y="1180655"/>
            <a:ext cx="11049247" cy="10066"/>
          </a:xfrm>
          <a:prstGeom prst="line">
            <a:avLst/>
          </a:prstGeom>
          <a:ln w="22225">
            <a:solidFill>
              <a:srgbClr val="FDA7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27E410D0-AB77-C9D9-BD3E-EBE6B857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94" y="1834419"/>
            <a:ext cx="1402313" cy="151405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DA3C38-D860-4EC3-5878-4F58F33FF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795" y="1610859"/>
            <a:ext cx="3711864" cy="2024653"/>
          </a:xfrm>
          <a:prstGeom prst="rect">
            <a:avLst/>
          </a:prstGeom>
        </p:spPr>
      </p:pic>
      <p:sp>
        <p:nvSpPr>
          <p:cNvPr id="9" name="Cruz 8">
            <a:extLst>
              <a:ext uri="{FF2B5EF4-FFF2-40B4-BE49-F238E27FC236}">
                <a16:creationId xmlns:a16="http://schemas.microsoft.com/office/drawing/2014/main" id="{FD12025B-35FF-0309-BF95-D69C24F4CF53}"/>
              </a:ext>
            </a:extLst>
          </p:cNvPr>
          <p:cNvSpPr/>
          <p:nvPr/>
        </p:nvSpPr>
        <p:spPr>
          <a:xfrm>
            <a:off x="2819601" y="2282640"/>
            <a:ext cx="609600" cy="617610"/>
          </a:xfrm>
          <a:prstGeom prst="plus">
            <a:avLst>
              <a:gd name="adj" fmla="val 4015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Igual 12">
            <a:extLst>
              <a:ext uri="{FF2B5EF4-FFF2-40B4-BE49-F238E27FC236}">
                <a16:creationId xmlns:a16="http://schemas.microsoft.com/office/drawing/2014/main" id="{D09F5195-D11C-4B35-180E-A9A4CCC96901}"/>
              </a:ext>
            </a:extLst>
          </p:cNvPr>
          <p:cNvSpPr/>
          <p:nvPr/>
        </p:nvSpPr>
        <p:spPr>
          <a:xfrm>
            <a:off x="8261927" y="2314381"/>
            <a:ext cx="1200727" cy="617610"/>
          </a:xfrm>
          <a:prstGeom prst="mathEqua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6CBE739-C994-D2CF-1D76-455724F398C4}"/>
              </a:ext>
            </a:extLst>
          </p:cNvPr>
          <p:cNvSpPr txBox="1"/>
          <p:nvPr/>
        </p:nvSpPr>
        <p:spPr>
          <a:xfrm>
            <a:off x="9663834" y="2161520"/>
            <a:ext cx="1854200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5400" dirty="0">
                <a:latin typeface="DIN Condensed" pitchFamily="2" charset="0"/>
              </a:rPr>
              <a:t>PEGAT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5CC87AD-B2CE-B67F-F775-15546C8920DA}"/>
              </a:ext>
            </a:extLst>
          </p:cNvPr>
          <p:cNvSpPr txBox="1"/>
          <p:nvPr/>
        </p:nvSpPr>
        <p:spPr>
          <a:xfrm>
            <a:off x="210125" y="4672826"/>
            <a:ext cx="11547766" cy="144655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a-ES" sz="4400" dirty="0">
                <a:latin typeface="DIN Condensed" pitchFamily="2" charset="0"/>
              </a:rPr>
              <a:t>NO SOLUCIONA EL PROBLEMA D’ARREL, QUÈ SON EL MILERS DE DESPLAÇAMENTS DIARIS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99BD6CF-2D74-2EBA-724A-B8503A06F8F1}"/>
              </a:ext>
            </a:extLst>
          </p:cNvPr>
          <p:cNvSpPr txBox="1"/>
          <p:nvPr/>
        </p:nvSpPr>
        <p:spPr>
          <a:xfrm>
            <a:off x="2873615" y="270756"/>
            <a:ext cx="6444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3600" dirty="0">
                <a:latin typeface="DIN Condensed" pitchFamily="2" charset="0"/>
              </a:rPr>
              <a:t>QUINA SOLUCIÓ PROPOSA L’ADMINISTRACIÓ</a:t>
            </a:r>
          </a:p>
        </p:txBody>
      </p:sp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7F13309F-B4CE-2D21-1AEA-1B43821515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8381" y="6198606"/>
            <a:ext cx="2141092" cy="38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91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318</Words>
  <Application>Microsoft Macintosh PowerPoint</Application>
  <PresentationFormat>Panorámica</PresentationFormat>
  <Paragraphs>69</Paragraphs>
  <Slides>17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DIN Condensed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Bausa Carmona</dc:creator>
  <cp:lastModifiedBy>Carlos Bausa Carmona</cp:lastModifiedBy>
  <cp:revision>16</cp:revision>
  <dcterms:created xsi:type="dcterms:W3CDTF">2023-01-15T12:33:52Z</dcterms:created>
  <dcterms:modified xsi:type="dcterms:W3CDTF">2023-01-15T22:34:41Z</dcterms:modified>
</cp:coreProperties>
</file>