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67275" cy="42794238"/>
  <p:notesSz cx="5800725" cy="90947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79">
          <p15:clr>
            <a:srgbClr val="A4A3A4"/>
          </p15:clr>
        </p15:guide>
        <p15:guide id="2" pos="9533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F7DBC0-5632-E8CF-DAC2-BD728A0734F7}" name="Oriana  Figueroa Valdebenito" initials="OFV" userId="Oriana  Figueroa Valdebenito" providerId="None"/>
  <p188:author id="{8C2171D9-9A29-5FDE-141C-A90A3CB78D5E}" name="Noemí" initials="N" userId="374778d89346775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 varScale="1">
        <p:scale>
          <a:sx n="20" d="100"/>
          <a:sy n="20" d="100"/>
        </p:scale>
        <p:origin x="3328" y="320"/>
      </p:cViewPr>
      <p:guideLst>
        <p:guide orient="horz" pos="13479"/>
        <p:guide pos="95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286125" y="0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637E8-D526-0942-B34A-782F6D521684}" type="datetimeFigureOut">
              <a:rPr lang="ca-ES" smtClean="0"/>
              <a:t>4/11/22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14513" y="1136650"/>
            <a:ext cx="2171700" cy="3070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579438" y="4376738"/>
            <a:ext cx="4641850" cy="3581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39175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286125" y="8639175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37941-E74A-3C47-B8EB-E7EC300E2EE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28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37941-E74A-3C47-B8EB-E7EC300E2EE0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43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9545" y="13293598"/>
            <a:ext cx="25728185" cy="91737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342" y="24250423"/>
            <a:ext cx="21186592" cy="1093559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280CAF-ECA2-9A3D-A6AB-F12AC2E96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ECDBEB-33C7-FEC7-BCDF-DA2EAD56D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0E755-3397-0E66-D454-CE8B3C0E2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EF307-41E9-B64B-833F-9EBB8CCFC02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5996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3255C4-DF80-9A2C-BE49-26592F5A0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757F0E-AB47-2F9A-D651-398673BB6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8143E1-9E4E-2BE8-58BD-5F6AC8DF4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D3D8D-689A-994F-BA8D-18A02B26ADD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3565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4776" y="1712336"/>
            <a:ext cx="6809887" cy="365144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2613" y="1712336"/>
            <a:ext cx="20312054" cy="365144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E06CC0-AC91-85BB-4A48-641CF0803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730846-2286-86A6-E4A6-B4604ED2E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E622F7-38A6-2A32-BB24-1AA695F74E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E21FD-3A84-D548-AD1A-61EA4022B7D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2785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6CC07A-76F7-F053-C8DA-32D5B1F35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8CF905-F367-E907-3C57-663779965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3A5579-5703-A79A-CCDF-C69DE590E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F8FB7-9667-474D-9ACC-E08FCADE801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8077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05" y="27499968"/>
            <a:ext cx="25726933" cy="84979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0905" y="18138728"/>
            <a:ext cx="25726933" cy="93612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96A74E-F583-BD3D-EA61-34B524D60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CCB467-1A92-DE3A-9270-2804E0A1D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99A17E-6FCA-CC86-0E60-99A721427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88AF1-EA28-1C40-98BE-B9EA0222BD4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9581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2613" y="9983908"/>
            <a:ext cx="13560970" cy="28242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93692" y="9983908"/>
            <a:ext cx="13560971" cy="28242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1BB153-A434-29EF-F1AF-63C1C8AB5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DFCD2-E383-878C-0DEC-656A4D6E9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FD058-7182-7329-368F-4FD485EA8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8C42A-7AEB-B84C-99CE-CE68927724B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60926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864" y="1714105"/>
            <a:ext cx="27239547" cy="71323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864" y="9578820"/>
            <a:ext cx="13373302" cy="39925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864" y="13571321"/>
            <a:ext cx="13373302" cy="246555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5106" y="9578820"/>
            <a:ext cx="13378305" cy="39925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5106" y="13571321"/>
            <a:ext cx="13378305" cy="246555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3DADDD-058D-2050-4EED-371A454E4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723FA1-31D7-BFD0-AC23-2662CAA4E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C649E6-2912-D525-1FAB-E7A200889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E7888-C088-1841-BC88-DF44514E6EE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6878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A27B26-2E5D-75A2-6564-11EF5C2EA4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FD5C-E435-ABFD-E683-C1D9275C81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451DC4-3BB7-1862-D9D9-738314A72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07A97-EEF6-F948-A986-2DD11B9361C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2623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07E1A6-3362-B970-E7DD-667252B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72C4A8-23D2-A6A2-37BF-15E9D9726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6D733F-C7CE-E060-4364-92E8B260F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D01D4-E2BE-B341-9408-C729DE618FD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1240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864" y="1703491"/>
            <a:ext cx="9957724" cy="72508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3164" y="1703491"/>
            <a:ext cx="16920247" cy="365233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864" y="8954383"/>
            <a:ext cx="9957724" cy="2927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E5E82-D97D-396F-1DFA-A78446818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7777C-E501-C1F8-557B-BD5AFEB68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69DAF-95E8-1388-0FA5-5B6A52145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29878-683D-0144-8CC7-ACE20BE6532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28510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847" y="29955259"/>
            <a:ext cx="18160115" cy="35378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847" y="3824452"/>
            <a:ext cx="18160115" cy="256761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847" y="33493143"/>
            <a:ext cx="18160115" cy="50220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B6F9B-B805-D4A0-97E2-3CB87C5D9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3656C-0BF0-5E68-542C-5AFDB12AC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2E0E5-3AC4-C6A8-17B9-973479222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D8770-475C-034F-9375-DD905B49B99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912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D2F10E3-48AE-5051-9E81-97DB715E1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12888" y="1712913"/>
            <a:ext cx="27241500" cy="713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D7FE50-B3A0-7C61-9A16-63AA76D3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12888" y="9983788"/>
            <a:ext cx="27241500" cy="282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19B9FD9-2FAF-BA45-90DA-381603575B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12888" y="38969950"/>
            <a:ext cx="70643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numCol="1" anchor="t" anchorCtr="0" compatLnSpc="1">
            <a:prstTxWarp prst="textNoShape">
              <a:avLst/>
            </a:prstTxWarp>
          </a:bodyPr>
          <a:lstStyle>
            <a:lvl1pPr defTabSz="4702175" eaLnBrk="1" hangingPunct="1">
              <a:defRPr sz="7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D76332-8E7E-9540-82F1-39F39FD63C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340975" y="38969950"/>
            <a:ext cx="95853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numCol="1" anchor="t" anchorCtr="0" compatLnSpc="1">
            <a:prstTxWarp prst="textNoShape">
              <a:avLst/>
            </a:prstTxWarp>
          </a:bodyPr>
          <a:lstStyle>
            <a:lvl1pPr algn="ctr" defTabSz="4702175" eaLnBrk="1" hangingPunct="1">
              <a:defRPr sz="7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D3E09F-AA45-1E47-9B0E-927E57C982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690013" y="38969950"/>
            <a:ext cx="70643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numCol="1" anchor="t" anchorCtr="0" compatLnSpc="1">
            <a:prstTxWarp prst="textNoShape">
              <a:avLst/>
            </a:prstTxWarp>
          </a:bodyPr>
          <a:lstStyle>
            <a:lvl1pPr algn="r" defTabSz="4702175" eaLnBrk="1" hangingPunct="1">
              <a:defRPr sz="7200"/>
            </a:lvl1pPr>
          </a:lstStyle>
          <a:p>
            <a:fld id="{5EB41EFA-BB50-884C-B6F5-5493FB0E384B}" type="slidenum">
              <a:rPr lang="en-US" altLang="es-ES"/>
              <a:pPr/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2pPr>
      <a:lvl3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3pPr>
      <a:lvl4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4pPr>
      <a:lvl5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5pPr>
      <a:lvl6pPr marL="4572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6pPr>
      <a:lvl7pPr marL="9144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7pPr>
      <a:lvl8pPr marL="13716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8pPr>
      <a:lvl9pPr marL="18288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9pPr>
    </p:titleStyle>
    <p:bodyStyle>
      <a:lvl1pPr marL="1763713" indent="-1763713" algn="l" defTabSz="4702175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1113" indent="-1470025" algn="l" defTabSz="4702175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8513" indent="-1176338" algn="l" defTabSz="4702175" rtl="0" eaLnBrk="0" fontAlgn="base" hangingPunct="0">
        <a:spcBef>
          <a:spcPct val="20000"/>
        </a:spcBef>
        <a:spcAft>
          <a:spcPct val="0"/>
        </a:spcAft>
        <a:buChar char="•"/>
        <a:defRPr sz="12300">
          <a:solidFill>
            <a:schemeClr val="tx1"/>
          </a:solidFill>
          <a:latin typeface="+mn-lt"/>
        </a:defRPr>
      </a:lvl3pPr>
      <a:lvl4pPr marL="8229600" indent="-1176338" algn="l" defTabSz="4702175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0688" indent="-1174750" algn="l" defTabSz="4702175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78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50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22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094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E8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7">
            <a:extLst>
              <a:ext uri="{FF2B5EF4-FFF2-40B4-BE49-F238E27FC236}">
                <a16:creationId xmlns:a16="http://schemas.microsoft.com/office/drawing/2014/main" id="{49FA8773-290D-B04D-AF66-538365427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002" y="893404"/>
            <a:ext cx="21314569" cy="38595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6000" b="1" i="0" dirty="0">
                <a:solidFill>
                  <a:srgbClr val="15324E"/>
                </a:solidFill>
                <a:effectLst/>
                <a:latin typeface="MaisonNeue"/>
              </a:rPr>
              <a:t>Using the Focus Mapping technique to identify </a:t>
            </a:r>
          </a:p>
          <a:p>
            <a:pPr algn="ctr" eaLnBrk="1" hangingPunct="1">
              <a:defRPr/>
            </a:pPr>
            <a:r>
              <a:rPr lang="en-GB" sz="6000" b="1" i="0" dirty="0">
                <a:solidFill>
                  <a:srgbClr val="15324E"/>
                </a:solidFill>
                <a:effectLst/>
                <a:latin typeface="MaisonNeue"/>
              </a:rPr>
              <a:t>activities to promote sleep </a:t>
            </a:r>
          </a:p>
          <a:p>
            <a:pPr algn="ctr" eaLnBrk="1" hangingPunct="1">
              <a:defRPr/>
            </a:pPr>
            <a:r>
              <a:rPr lang="en-GB" sz="6000" b="1" dirty="0">
                <a:solidFill>
                  <a:srgbClr val="15324E"/>
                </a:solidFill>
                <a:latin typeface="MaisonNeue"/>
              </a:rPr>
              <a:t>in hospitalised patients in Hospital Clinic</a:t>
            </a:r>
          </a:p>
          <a:p>
            <a:pPr algn="ctr">
              <a:lnSpc>
                <a:spcPct val="115000"/>
              </a:lnSpc>
            </a:pPr>
            <a:r>
              <a:rPr lang="en" sz="1800" b="1" cap="all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Manuel </a:t>
            </a:r>
            <a:r>
              <a:rPr lang="es-ES" sz="1800" b="1" cap="all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A</a:t>
            </a:r>
            <a:r>
              <a:rPr lang="en" sz="1800" b="1" cap="all" dirty="0" err="1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rmayones</a:t>
            </a:r>
            <a:r>
              <a:rPr lang="en" sz="1800" b="1" cap="all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 ruiz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1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, </a:t>
            </a:r>
            <a:r>
              <a:rPr lang="en" sz="18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noemi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robles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1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, </a:t>
            </a:r>
            <a:r>
              <a:rPr lang="en" sz="18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Iolanda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</a:t>
            </a:r>
            <a:r>
              <a:rPr lang="en" sz="18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Graupera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Ten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2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, </a:t>
            </a:r>
            <a:r>
              <a:rPr lang="en" sz="18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Raimon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Camps Salat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3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, </a:t>
            </a:r>
          </a:p>
          <a:p>
            <a:pPr algn="ctr">
              <a:lnSpc>
                <a:spcPct val="115000"/>
              </a:lnSpc>
            </a:pP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Joan </a:t>
            </a:r>
            <a:r>
              <a:rPr lang="en" sz="18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Escarrabill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Sanglas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3</a:t>
            </a: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, Elena Salas Marco</a:t>
            </a:r>
            <a:r>
              <a:rPr lang="en" sz="1800" b="1" i="0" strike="noStrike" cap="all" spc="0" baseline="3000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2</a:t>
            </a:r>
            <a:endParaRPr lang="es-ES" sz="1800" b="1" dirty="0">
              <a:solidFill>
                <a:srgbClr val="002060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" sz="18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</a:t>
            </a:r>
            <a:r>
              <a:rPr lang="en" sz="14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1.eHealth Center, </a:t>
            </a:r>
            <a:r>
              <a:rPr lang="en" sz="14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Universitat</a:t>
            </a:r>
            <a:r>
              <a:rPr lang="en" sz="14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</a:t>
            </a:r>
            <a:r>
              <a:rPr lang="en" sz="1400" b="1" i="0" strike="noStrike" cap="all" spc="0" baseline="0" dirty="0" err="1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Oberta</a:t>
            </a:r>
            <a:r>
              <a:rPr lang="en" sz="1400" b="1" i="0" strike="noStrike" cap="all" spc="0" baseline="0" dirty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 de Catalunya, 2. Nurse Supervisor. Clinical Hospital of Barcelona, 3. Patient Experience Unit. Barcelona Clinic Hospital</a:t>
            </a:r>
          </a:p>
          <a:p>
            <a:pPr algn="ctr" eaLnBrk="1" hangingPunct="1">
              <a:defRPr/>
            </a:pPr>
            <a:endParaRPr lang="en-GB" sz="3200" b="1" i="0" dirty="0">
              <a:solidFill>
                <a:srgbClr val="002060"/>
              </a:solidFill>
              <a:effectLst/>
              <a:latin typeface="MaisonNeue"/>
            </a:endParaRPr>
          </a:p>
          <a:p>
            <a:pPr algn="ctr" eaLnBrk="1" hangingPunct="1">
              <a:defRPr/>
            </a:pPr>
            <a:endParaRPr lang="en-GB" altLang="es-ES" sz="6000" dirty="0"/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8F0D68B9-5B40-69CA-A287-B48D098BF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4894263"/>
            <a:ext cx="11817350" cy="1017587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4800" b="1" dirty="0">
                <a:solidFill>
                  <a:srgbClr val="002060"/>
                </a:solidFill>
              </a:rPr>
              <a:t> Introduction</a:t>
            </a:r>
          </a:p>
        </p:txBody>
      </p:sp>
      <p:sp>
        <p:nvSpPr>
          <p:cNvPr id="13320" name="Rectangle 11">
            <a:extLst>
              <a:ext uri="{FF2B5EF4-FFF2-40B4-BE49-F238E27FC236}">
                <a16:creationId xmlns:a16="http://schemas.microsoft.com/office/drawing/2014/main" id="{5277DAFE-DD23-C963-FFC1-F073DE6BF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5003" y="4921962"/>
            <a:ext cx="13991034" cy="1019175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s-ES" sz="5100" b="1" dirty="0">
                <a:solidFill>
                  <a:srgbClr val="002060"/>
                </a:solidFill>
                <a:latin typeface="Trebuchet MS" panose="020B0703020202090204" pitchFamily="34" charset="0"/>
              </a:rPr>
              <a:t>Methods: Behavior Fogg Model Techniques</a:t>
            </a:r>
          </a:p>
        </p:txBody>
      </p:sp>
      <p:sp>
        <p:nvSpPr>
          <p:cNvPr id="13321" name="Rectangle 13">
            <a:extLst>
              <a:ext uri="{FF2B5EF4-FFF2-40B4-BE49-F238E27FC236}">
                <a16:creationId xmlns:a16="http://schemas.microsoft.com/office/drawing/2014/main" id="{8F99A0DC-6E38-E557-ED2F-0E5B7B811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04" y="21599377"/>
            <a:ext cx="11324092" cy="1019175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4800" b="1" dirty="0">
                <a:solidFill>
                  <a:srgbClr val="002060"/>
                </a:solidFill>
              </a:rPr>
              <a:t>Methods: Sessions and participants</a:t>
            </a:r>
          </a:p>
        </p:txBody>
      </p:sp>
      <p:sp>
        <p:nvSpPr>
          <p:cNvPr id="13323" name="Rectangle 21">
            <a:extLst>
              <a:ext uri="{FF2B5EF4-FFF2-40B4-BE49-F238E27FC236}">
                <a16:creationId xmlns:a16="http://schemas.microsoft.com/office/drawing/2014/main" id="{25B243EE-47F4-B76F-C89C-A5949383B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9463" y="28536363"/>
            <a:ext cx="13777452" cy="782119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4800" b="1" dirty="0">
                <a:solidFill>
                  <a:srgbClr val="002060"/>
                </a:solidFill>
              </a:rPr>
              <a:t>Results</a:t>
            </a:r>
          </a:p>
        </p:txBody>
      </p:sp>
      <p:pic>
        <p:nvPicPr>
          <p:cNvPr id="13326" name="Imagen 5">
            <a:extLst>
              <a:ext uri="{FF2B5EF4-FFF2-40B4-BE49-F238E27FC236}">
                <a16:creationId xmlns:a16="http://schemas.microsoft.com/office/drawing/2014/main" id="{D517BF5F-7865-3664-1C04-563626F6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15" y="1082222"/>
            <a:ext cx="5082387" cy="189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96" name="Imagen 11">
            <a:extLst>
              <a:ext uri="{FF2B5EF4-FFF2-40B4-BE49-F238E27FC236}">
                <a16:creationId xmlns:a16="http://schemas.microsoft.com/office/drawing/2014/main" id="{B68D3B12-2D30-0354-5AE3-D28088FC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538" y="21366163"/>
            <a:ext cx="762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2C94AE-DDF6-AD40-8EC1-23D7E68AC3C7}"/>
              </a:ext>
            </a:extLst>
          </p:cNvPr>
          <p:cNvSpPr txBox="1"/>
          <p:nvPr/>
        </p:nvSpPr>
        <p:spPr>
          <a:xfrm>
            <a:off x="409858" y="6245642"/>
            <a:ext cx="1181735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Sleep during a period of hospitalisation is an essential element for recovery in admitted patients. Hospital </a:t>
            </a:r>
            <a:r>
              <a:rPr lang="en-GB" sz="3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Clínic</a:t>
            </a:r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de Barcelona has developed the </a:t>
            </a:r>
            <a:r>
              <a:rPr lang="en-GB" sz="3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ClíNit</a:t>
            </a:r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project with the aim of promoting patients’ sleep to identify elements that affect the quality of sleep and implement actions to improve rest at night.</a:t>
            </a:r>
          </a:p>
          <a:p>
            <a:pPr algn="just"/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To prioritise specific  actions in a collaborative way with nurses from Clinic Hospital we have 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been use two techniques from the Fogg Model: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Swarm of behaviors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Focus Mapping.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This study aims to provide results on two levels: firstly, in relation to the usefulness of the Fogg methodology itself. Secondly, showing the results of the techniques used with a sample of healthcare professionals in a real-life situation.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Our hypothesis was that The Fogg model could be a useful methodology applicable in the clinical setting for process prioritization. </a:t>
            </a:r>
            <a:endParaRPr lang="en-US" altLang="es-ES" sz="3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Those actions proposed and prioritized by the clinical staff themselves who must execute them would be more realistic and adjusted to the actual possibilities of implementing them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40F3ED-45E3-D237-3E6B-C373430E7934}"/>
              </a:ext>
            </a:extLst>
          </p:cNvPr>
          <p:cNvSpPr txBox="1"/>
          <p:nvPr/>
        </p:nvSpPr>
        <p:spPr>
          <a:xfrm>
            <a:off x="803006" y="23353140"/>
            <a:ext cx="11324092" cy="1437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We organized two focus group &amp; design sessions. At these sessions the common aspiration to start the design process was:</a:t>
            </a:r>
          </a:p>
          <a:p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“How to promote good sleep for hospitalized patients during admission nights to the Clinic Hospital</a:t>
            </a:r>
          </a:p>
          <a:p>
            <a:pPr algn="ctr"/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Sessions: </a:t>
            </a: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 behavioral design sessions (one per unit). 60 min each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Participants: </a:t>
            </a: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Pulmonology (8) and Neurosurgery (6) units night shift nurses (nurses, nurse assistants). Mean age: 49 years. 11 females, 3 males. Average professional experience: 22 years.</a:t>
            </a:r>
            <a:endParaRPr lang="es-ES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Location: </a:t>
            </a:r>
            <a:r>
              <a:rPr lang="en-AU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Patient Experience Unit of the Clinical Hospital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Sessions Guided: </a:t>
            </a:r>
            <a:r>
              <a:rPr lang="en-AU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Led by a senior expert on the Fogg model and a junior expert to document the session. Two observers</a:t>
            </a:r>
            <a:endParaRPr lang="es-ES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Reports: photo-documented sessions and memorandum to </a:t>
            </a:r>
            <a:r>
              <a:rPr lang="en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CliNit</a:t>
            </a: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project staff</a:t>
            </a:r>
          </a:p>
          <a:p>
            <a:endParaRPr lang="es-ES" sz="4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DC9CF6-E64D-AF6D-525C-3F30361C65F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3960884" y="5830760"/>
            <a:ext cx="14248266" cy="111465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4EB3C0-C0FF-DA83-EDCB-43FB7A36D3A2}"/>
              </a:ext>
            </a:extLst>
          </p:cNvPr>
          <p:cNvSpPr txBox="1"/>
          <p:nvPr/>
        </p:nvSpPr>
        <p:spPr>
          <a:xfrm>
            <a:off x="13828287" y="6221194"/>
            <a:ext cx="1432446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With the start point of our common aspiration to find out our ”Golden </a:t>
            </a:r>
            <a:r>
              <a:rPr lang="en-GB" sz="3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Behavior</a:t>
            </a:r>
            <a:r>
              <a:rPr lang="en-GB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” (such combining “high impact” &amp; “easy to do”</a:t>
            </a:r>
          </a:p>
          <a:p>
            <a:pPr algn="just"/>
            <a:endParaRPr lang="en" sz="3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We start with Swarm of Behaviors (</a:t>
            </a:r>
            <a:r>
              <a:rPr lang="en" sz="3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SoB</a:t>
            </a:r>
            <a:r>
              <a:rPr lang="e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Techniques with the following statement:</a:t>
            </a:r>
          </a:p>
          <a:p>
            <a:pPr algn="ctr"/>
            <a:r>
              <a:rPr lang="en" sz="3200" b="1" i="0" strike="noStrike" cap="none" spc="0" baseline="0" dirty="0">
                <a:solidFill>
                  <a:srgbClr val="002060"/>
                </a:solidFill>
                <a:effectLst/>
                <a:latin typeface="Tw Cen MT"/>
                <a:ea typeface="Tw Cen MT"/>
                <a:cs typeface="Tw Cen MT"/>
              </a:rPr>
              <a:t>“If you had a magic wand to force someone to do something that would allow patients to sleep better in hospitals, what would you do?”</a:t>
            </a:r>
          </a:p>
          <a:p>
            <a:pPr algn="just"/>
            <a:endParaRPr lang="en" sz="4000" dirty="0">
              <a:solidFill>
                <a:srgbClr val="002060"/>
              </a:solidFill>
              <a:latin typeface="Tw Cen MT"/>
              <a:ea typeface="Tw Cen MT"/>
              <a:cs typeface="Tw Cen MT"/>
            </a:endParaRPr>
          </a:p>
          <a:p>
            <a:pPr algn="just"/>
            <a:endParaRPr lang="en" sz="4000" b="0" i="0" strike="noStrike" cap="none" spc="0" baseline="0" dirty="0">
              <a:solidFill>
                <a:srgbClr val="002060"/>
              </a:solidFill>
              <a:effectLst/>
              <a:latin typeface="Tw Cen MT"/>
              <a:ea typeface="Tw Cen MT"/>
              <a:cs typeface="Tw Cen MT"/>
            </a:endParaRPr>
          </a:p>
          <a:p>
            <a:pPr algn="just"/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GB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Imagen 19" descr="Imagen que contiene Icono&#10;&#10;Descripción generada automáticamente">
            <a:extLst>
              <a:ext uri="{FF2B5EF4-FFF2-40B4-BE49-F238E27FC236}">
                <a16:creationId xmlns:a16="http://schemas.microsoft.com/office/drawing/2014/main" id="{AA059132-33B0-AC86-94B0-0C74A31CB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5" y="16767628"/>
            <a:ext cx="4520937" cy="4520937"/>
          </a:xfrm>
          <a:prstGeom prst="rect">
            <a:avLst/>
          </a:prstGeom>
        </p:spPr>
      </p:pic>
      <p:pic>
        <p:nvPicPr>
          <p:cNvPr id="23" name="image1.png" descr="Diagrama&#10;&#10;Descripción generada automáticamente">
            <a:extLst>
              <a:ext uri="{FF2B5EF4-FFF2-40B4-BE49-F238E27FC236}">
                <a16:creationId xmlns:a16="http://schemas.microsoft.com/office/drawing/2014/main" id="{E04B7A85-076A-1298-5103-4C2E83AB9A9F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3279463" y="9712352"/>
            <a:ext cx="7015137" cy="620408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E5D2295-A803-EDAE-161C-1FE6A54BDA5C}"/>
              </a:ext>
            </a:extLst>
          </p:cNvPr>
          <p:cNvSpPr txBox="1"/>
          <p:nvPr/>
        </p:nvSpPr>
        <p:spPr>
          <a:xfrm>
            <a:off x="13423021" y="15790503"/>
            <a:ext cx="15331699" cy="1283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4-5 proposed actions was proposed per participant in </a:t>
            </a:r>
            <a:r>
              <a:rPr lang="en-AU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SoB</a:t>
            </a: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and we start to create the </a:t>
            </a:r>
            <a:r>
              <a:rPr lang="en-AU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Focus Mapping (FM) </a:t>
            </a: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following the Fogg Technique. We ask nurses to classify the previous actions identified in </a:t>
            </a:r>
            <a:r>
              <a:rPr lang="en-AU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SoB</a:t>
            </a: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putting it in FM</a:t>
            </a:r>
          </a:p>
          <a:p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Vertical axis (higher-lower impact), no discussion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Vertical axis adjustments, no discussion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Horizontal axis (feasible-not feasible), no discussion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Horizontal axis adjustments, no discussion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Position changes, justifying and voting</a:t>
            </a:r>
          </a:p>
          <a:p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Completion when no further changes are proposed and identification of Golden </a:t>
            </a:r>
            <a:r>
              <a:rPr lang="en-AU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Behaviors</a:t>
            </a:r>
            <a:r>
              <a:rPr lang="en-A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(yellow area).</a:t>
            </a:r>
          </a:p>
          <a:p>
            <a:endParaRPr lang="en-AU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Analysis:</a:t>
            </a:r>
            <a:endParaRPr lang="en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Classification of actions in according to impact-difficulty axes.</a:t>
            </a:r>
            <a:endParaRPr lang="es-ES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Identification of repeated actions.</a:t>
            </a:r>
            <a:endParaRPr lang="es-ES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Assignment of those responsible for the implementation of the actions:</a:t>
            </a:r>
          </a:p>
          <a:p>
            <a:pPr marL="1485900" lvl="2" indent="-571500">
              <a:buFont typeface="Wingdings" pitchFamily="2" charset="2"/>
              <a:buChar char="v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Nursing</a:t>
            </a:r>
          </a:p>
          <a:p>
            <a:pPr marL="1485900" lvl="2" indent="-571500">
              <a:buFont typeface="Wingdings" pitchFamily="2" charset="2"/>
              <a:buChar char="v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Hospital address</a:t>
            </a:r>
          </a:p>
          <a:p>
            <a:pPr marL="1485900" lvl="2" indent="-571500">
              <a:buFont typeface="Wingdings" pitchFamily="2" charset="2"/>
              <a:buChar char="v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Medical Equipment</a:t>
            </a:r>
          </a:p>
          <a:p>
            <a:pPr marL="1485900" lvl="2" indent="-571500">
              <a:buFont typeface="Wingdings" pitchFamily="2" charset="2"/>
              <a:buChar char="v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Disclosure</a:t>
            </a:r>
          </a:p>
          <a:p>
            <a:pPr marL="1485900" lvl="2" indent="-571500">
              <a:buFont typeface="Wingdings" pitchFamily="2" charset="2"/>
              <a:buChar char="v"/>
            </a:pPr>
            <a:r>
              <a:rPr lang="en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Hospital management</a:t>
            </a:r>
            <a:endParaRPr lang="es-ES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" sz="36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ClíNit</a:t>
            </a:r>
            <a:r>
              <a:rPr lang="en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team meeting to select actions, prioritizing Golden Behaviors (yellow area) and specifically that nurses consider that has high impact and depends of themselves.</a:t>
            </a:r>
          </a:p>
        </p:txBody>
      </p:sp>
      <p:pic>
        <p:nvPicPr>
          <p:cNvPr id="27" name="image2.png" descr="Tabla&#10;&#10;Descripción generada automáticamente con confianza media">
            <a:extLst>
              <a:ext uri="{FF2B5EF4-FFF2-40B4-BE49-F238E27FC236}">
                <a16:creationId xmlns:a16="http://schemas.microsoft.com/office/drawing/2014/main" id="{53539863-0FCE-9F36-D3DD-0B72F1CD9979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21000256" y="9588421"/>
            <a:ext cx="8159730" cy="6204088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DB23CA2F-FF59-3F51-86FA-1542216FB838}"/>
              </a:ext>
            </a:extLst>
          </p:cNvPr>
          <p:cNvSpPr txBox="1"/>
          <p:nvPr/>
        </p:nvSpPr>
        <p:spPr>
          <a:xfrm>
            <a:off x="6132375" y="2334279"/>
            <a:ext cx="406718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800" b="0" i="0" strike="noStrike" cap="none" spc="0" baseline="0">
                <a:solidFill>
                  <a:srgbClr val="FFFFFF"/>
                </a:solidFill>
                <a:effectLst/>
                <a:latin typeface="Tw Cen MT"/>
                <a:ea typeface="Tw Cen MT"/>
                <a:cs typeface="Tw Cen MT"/>
              </a:rPr>
              <a:t>AI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FEF32D6-764A-3619-5CC3-35E642B7010C}"/>
              </a:ext>
            </a:extLst>
          </p:cNvPr>
          <p:cNvSpPr txBox="1"/>
          <p:nvPr/>
        </p:nvSpPr>
        <p:spPr>
          <a:xfrm>
            <a:off x="4595775" y="2278411"/>
            <a:ext cx="133223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800" b="0" i="0" strike="noStrike" cap="none" spc="0" baseline="0" dirty="0">
                <a:solidFill>
                  <a:srgbClr val="FFFFFF"/>
                </a:solidFill>
                <a:effectLst/>
                <a:latin typeface="Times New Roman"/>
                <a:ea typeface="Times New Roman"/>
                <a:cs typeface="Times New Roman"/>
              </a:rPr>
              <a:t>46 shares</a:t>
            </a:r>
          </a:p>
          <a:p>
            <a:pPr algn="ctr"/>
            <a:r>
              <a:rPr lang="en" sz="1800" b="0" i="0" strike="noStrike" cap="none" spc="0" baseline="0" dirty="0">
                <a:solidFill>
                  <a:srgbClr val="FFFFFF"/>
                </a:solidFill>
                <a:effectLst/>
                <a:latin typeface="Times New Roman"/>
                <a:ea typeface="Times New Roman"/>
                <a:cs typeface="Times New Roman"/>
              </a:rPr>
              <a:t> identified</a:t>
            </a:r>
          </a:p>
        </p:txBody>
      </p:sp>
      <p:pic>
        <p:nvPicPr>
          <p:cNvPr id="36" name="image3.jpg" descr="Pizarrón con letras y números&#10;&#10;Descripción generada automáticamente con confianza baja">
            <a:extLst>
              <a:ext uri="{FF2B5EF4-FFF2-40B4-BE49-F238E27FC236}">
                <a16:creationId xmlns:a16="http://schemas.microsoft.com/office/drawing/2014/main" id="{D63C721B-8982-8E10-B382-A9B638F507EE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2227208" y="29237983"/>
            <a:ext cx="5273392" cy="713137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3923FE64-B20B-82F3-7690-33F13487569C}"/>
              </a:ext>
            </a:extLst>
          </p:cNvPr>
          <p:cNvSpPr txBox="1"/>
          <p:nvPr/>
        </p:nvSpPr>
        <p:spPr>
          <a:xfrm>
            <a:off x="17937997" y="29457897"/>
            <a:ext cx="12329278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Prioritized Actions (GOLDEN BEHAVIORS)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Explain the </a:t>
            </a:r>
            <a:r>
              <a:rPr lang="en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ClíNit</a:t>
            </a: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project at entry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Ensure patient has light device on hand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Change the standard of waking patients at 6 am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In the medication protocols, indicate “Do not administer during the night”</a:t>
            </a:r>
          </a:p>
          <a:p>
            <a:pPr marL="457200" indent="-457200" algn="ctr">
              <a:buFont typeface="+mj-lt"/>
              <a:buAutoNum type="arabicPeriod"/>
            </a:pPr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Action Owner:</a:t>
            </a:r>
          </a:p>
          <a:p>
            <a:pPr algn="ctr"/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44% Nursing (14/32)</a:t>
            </a:r>
          </a:p>
          <a:p>
            <a:pPr algn="ctr"/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41% Hospital management (12/32)</a:t>
            </a:r>
          </a:p>
          <a:p>
            <a:pPr algn="ctr"/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9% Medical equipment (4/32)</a:t>
            </a:r>
          </a:p>
          <a:p>
            <a:pPr algn="ctr"/>
            <a:r>
              <a:rPr lang="e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6% Communication (2/32)</a:t>
            </a:r>
          </a:p>
          <a:p>
            <a:endParaRPr lang="en" sz="4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endParaRPr lang="ca-ES" sz="40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D45F7BD-3D19-5B1B-C74A-8E5853EBB7DC}"/>
              </a:ext>
            </a:extLst>
          </p:cNvPr>
          <p:cNvSpPr txBox="1"/>
          <p:nvPr/>
        </p:nvSpPr>
        <p:spPr>
          <a:xfrm>
            <a:off x="219075" y="37963704"/>
            <a:ext cx="24164925" cy="287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Fogg’s behavior design methodology and specifically swarm of behaviours and focus mapping techniques helped to efficiently identify the actions that the nurses considered relevant and that the </a:t>
            </a:r>
            <a:r>
              <a:rPr lang="en" sz="3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ClíNit</a:t>
            </a:r>
            <a:r>
              <a:rPr lang="en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project managers considered easier and more effective to carry out. </a:t>
            </a:r>
            <a:endParaRPr lang="es-ES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We recommend the use of these types of techniques in the field of Health due to their ease, potential for co-creation of solutions and identification of viable and positively impacting actions on the objective</a:t>
            </a:r>
            <a:endParaRPr lang="ca-ES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5A78A97F-EF00-558A-914E-437F659C0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037" y="36815269"/>
            <a:ext cx="9700126" cy="853099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4800" b="1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F3CF20E3-25C2-BBD6-143B-35A6DC0D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0286" y="41298516"/>
            <a:ext cx="3264864" cy="714426"/>
          </a:xfrm>
          <a:prstGeom prst="rect">
            <a:avLst/>
          </a:prstGeom>
          <a:solidFill>
            <a:srgbClr val="00FD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37160" tIns="68580" rIns="137160" bIns="68580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2400" b="1" dirty="0">
                <a:solidFill>
                  <a:srgbClr val="002060"/>
                </a:solidFill>
              </a:rPr>
              <a:t>REFERENCES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00FF28C-CFE0-F16E-B15E-C63C3394ECD5}"/>
              </a:ext>
            </a:extLst>
          </p:cNvPr>
          <p:cNvSpPr txBox="1"/>
          <p:nvPr/>
        </p:nvSpPr>
        <p:spPr>
          <a:xfrm>
            <a:off x="13279463" y="41444253"/>
            <a:ext cx="1305051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dirty="0"/>
              <a:t>              </a:t>
            </a:r>
            <a:r>
              <a:rPr lang="ca-ES" sz="1800" dirty="0" err="1"/>
              <a:t>Fogg</a:t>
            </a:r>
            <a:r>
              <a:rPr lang="ca-ES" sz="1800" dirty="0"/>
              <a:t> B, </a:t>
            </a:r>
            <a:r>
              <a:rPr lang="ca-ES" sz="1800" dirty="0" err="1"/>
              <a:t>Ngo</a:t>
            </a:r>
            <a:r>
              <a:rPr lang="ca-ES" sz="1800" dirty="0"/>
              <a:t> D. </a:t>
            </a:r>
            <a:r>
              <a:rPr lang="ca-ES" sz="1800" dirty="0" err="1"/>
              <a:t>How</a:t>
            </a:r>
            <a:r>
              <a:rPr lang="ca-ES" sz="1800" dirty="0"/>
              <a:t> to Do </a:t>
            </a:r>
            <a:r>
              <a:rPr lang="ca-ES" sz="1800" dirty="0" err="1"/>
              <a:t>Behavior</a:t>
            </a:r>
            <a:r>
              <a:rPr lang="ca-ES" sz="1800" dirty="0"/>
              <a:t> </a:t>
            </a:r>
            <a:r>
              <a:rPr lang="ca-ES" sz="1800" dirty="0" err="1"/>
              <a:t>Design</a:t>
            </a:r>
            <a:r>
              <a:rPr lang="ca-ES" sz="1800" dirty="0"/>
              <a:t>. Expert </a:t>
            </a:r>
            <a:r>
              <a:rPr lang="ca-ES" sz="1800" dirty="0" err="1"/>
              <a:t>Guide</a:t>
            </a:r>
            <a:r>
              <a:rPr lang="ca-ES" sz="1800" dirty="0"/>
              <a:t> Series. </a:t>
            </a:r>
            <a:r>
              <a:rPr lang="ca-ES" sz="1800" dirty="0" err="1"/>
              <a:t>Stanford</a:t>
            </a:r>
            <a:r>
              <a:rPr lang="ca-ES" sz="1800" dirty="0"/>
              <a:t>; 2018.</a:t>
            </a:r>
          </a:p>
          <a:p>
            <a:endParaRPr lang="ca-ES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2120854C-E44B-4468-D173-B40B8276C638}"/>
              </a:ext>
            </a:extLst>
          </p:cNvPr>
          <p:cNvSpPr/>
          <p:nvPr/>
        </p:nvSpPr>
        <p:spPr bwMode="auto">
          <a:xfrm>
            <a:off x="25775888" y="11338787"/>
            <a:ext cx="2210036" cy="2015361"/>
          </a:xfrm>
          <a:prstGeom prst="ellipse">
            <a:avLst/>
          </a:prstGeom>
          <a:solidFill>
            <a:srgbClr val="FFFF00">
              <a:alpha val="1779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2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sz="9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4" name="Vídeo 53">
            <a:hlinkClick r:id="" action="ppaction://media"/>
            <a:extLst>
              <a:ext uri="{FF2B5EF4-FFF2-40B4-BE49-F238E27FC236}">
                <a16:creationId xmlns:a16="http://schemas.microsoft.com/office/drawing/2014/main" id="{7D2BD657-B45E-6D2D-C767-EDB1587716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99927" y="37118925"/>
            <a:ext cx="7567084" cy="56753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1132F0-65AC-CD05-E337-A98C2A39F4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52340" y="1124329"/>
            <a:ext cx="8205360" cy="1575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70"/>
    </mc:Choice>
    <mc:Fallback xmlns="">
      <p:transition spd="slow" advTm="18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2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2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792</Words>
  <Application>Microsoft Macintosh PowerPoint</Application>
  <PresentationFormat>Personalizado</PresentationFormat>
  <Paragraphs>74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9" baseType="lpstr">
      <vt:lpstr>Arial</vt:lpstr>
      <vt:lpstr>Calibri</vt:lpstr>
      <vt:lpstr>MaisonNeue</vt:lpstr>
      <vt:lpstr>Times New Roman</vt:lpstr>
      <vt:lpstr>Trebuchet MS</vt:lpstr>
      <vt:lpstr>Tw Cen MT</vt:lpstr>
      <vt:lpstr>Wingdings</vt:lpstr>
      <vt:lpstr>Default Design</vt:lpstr>
      <vt:lpstr>Presentación de PowerPoint</vt:lpstr>
    </vt:vector>
  </TitlesOfParts>
  <Company>Graphicsland/MAKESIGNS.COM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Example Of A Sample Research Poster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Manuel Armayones Ruiz</cp:lastModifiedBy>
  <cp:revision>50</cp:revision>
  <cp:lastPrinted>2022-10-31T14:07:57Z</cp:lastPrinted>
  <dcterms:created xsi:type="dcterms:W3CDTF">2005-06-17T18:14:43Z</dcterms:created>
  <dcterms:modified xsi:type="dcterms:W3CDTF">2022-11-04T11:37:50Z</dcterms:modified>
  <cp:category>research posters template</cp:category>
</cp:coreProperties>
</file>